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89" r:id="rId5"/>
    <p:sldId id="278" r:id="rId6"/>
    <p:sldId id="280" r:id="rId7"/>
    <p:sldId id="281" r:id="rId8"/>
    <p:sldId id="296" r:id="rId9"/>
    <p:sldId id="264" r:id="rId10"/>
    <p:sldId id="271" r:id="rId11"/>
    <p:sldId id="299" r:id="rId12"/>
    <p:sldId id="302" r:id="rId13"/>
    <p:sldId id="288" r:id="rId14"/>
    <p:sldId id="303" r:id="rId15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13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0A2"/>
    <a:srgbClr val="40404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Estilo medio 1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70"/>
  </p:normalViewPr>
  <p:slideViewPr>
    <p:cSldViewPr snapToGrid="0">
      <p:cViewPr varScale="1">
        <p:scale>
          <a:sx n="104" d="100"/>
          <a:sy n="104" d="100"/>
        </p:scale>
        <p:origin x="144" y="12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fonso Nieto Garcia" userId="539fa5fee9cbe87b" providerId="LiveId" clId="{C6A153A4-5B45-46CB-80B3-A8A7CFF46C93}"/>
    <pc:docChg chg="custSel modSld">
      <pc:chgData name="Alfonso Nieto Garcia" userId="539fa5fee9cbe87b" providerId="LiveId" clId="{C6A153A4-5B45-46CB-80B3-A8A7CFF46C93}" dt="2024-07-19T10:17:50.418" v="39" actId="20577"/>
      <pc:docMkLst>
        <pc:docMk/>
      </pc:docMkLst>
      <pc:sldChg chg="modSp mod">
        <pc:chgData name="Alfonso Nieto Garcia" userId="539fa5fee9cbe87b" providerId="LiveId" clId="{C6A153A4-5B45-46CB-80B3-A8A7CFF46C93}" dt="2024-07-19T10:16:07.851" v="10" actId="1076"/>
        <pc:sldMkLst>
          <pc:docMk/>
          <pc:sldMk cId="2096756271" sldId="278"/>
        </pc:sldMkLst>
        <pc:spChg chg="mod">
          <ac:chgData name="Alfonso Nieto Garcia" userId="539fa5fee9cbe87b" providerId="LiveId" clId="{C6A153A4-5B45-46CB-80B3-A8A7CFF46C93}" dt="2024-07-19T10:15:43.362" v="7" actId="1076"/>
          <ac:spMkLst>
            <pc:docMk/>
            <pc:sldMk cId="2096756271" sldId="278"/>
            <ac:spMk id="8" creationId="{0D9263D0-7B10-45A1-AD9E-D040B170EFE2}"/>
          </ac:spMkLst>
        </pc:spChg>
        <pc:spChg chg="mod">
          <ac:chgData name="Alfonso Nieto Garcia" userId="539fa5fee9cbe87b" providerId="LiveId" clId="{C6A153A4-5B45-46CB-80B3-A8A7CFF46C93}" dt="2024-07-19T10:15:54.137" v="8" actId="1076"/>
          <ac:spMkLst>
            <pc:docMk/>
            <pc:sldMk cId="2096756271" sldId="278"/>
            <ac:spMk id="10" creationId="{9884D43A-F693-45B5-941E-26162517B9A6}"/>
          </ac:spMkLst>
        </pc:spChg>
        <pc:picChg chg="mod">
          <ac:chgData name="Alfonso Nieto Garcia" userId="539fa5fee9cbe87b" providerId="LiveId" clId="{C6A153A4-5B45-46CB-80B3-A8A7CFF46C93}" dt="2024-07-19T10:16:07.851" v="10" actId="1076"/>
          <ac:picMkLst>
            <pc:docMk/>
            <pc:sldMk cId="2096756271" sldId="278"/>
            <ac:picMk id="11" creationId="{380A2BFD-1794-4338-8BAC-66A30B88D033}"/>
          </ac:picMkLst>
        </pc:picChg>
        <pc:picChg chg="mod">
          <ac:chgData name="Alfonso Nieto Garcia" userId="539fa5fee9cbe87b" providerId="LiveId" clId="{C6A153A4-5B45-46CB-80B3-A8A7CFF46C93}" dt="2024-07-19T10:15:33.293" v="5" actId="1076"/>
          <ac:picMkLst>
            <pc:docMk/>
            <pc:sldMk cId="2096756271" sldId="278"/>
            <ac:picMk id="12" creationId="{AC1F4E71-E6F8-490B-A9E9-61DC2025EBEE}"/>
          </ac:picMkLst>
        </pc:picChg>
        <pc:picChg chg="mod">
          <ac:chgData name="Alfonso Nieto Garcia" userId="539fa5fee9cbe87b" providerId="LiveId" clId="{C6A153A4-5B45-46CB-80B3-A8A7CFF46C93}" dt="2024-07-19T10:16:01.400" v="9" actId="1076"/>
          <ac:picMkLst>
            <pc:docMk/>
            <pc:sldMk cId="2096756271" sldId="278"/>
            <ac:picMk id="13" creationId="{138322BF-F85B-4C19-9968-C0582151091B}"/>
          </ac:picMkLst>
        </pc:picChg>
      </pc:sldChg>
      <pc:sldChg chg="modSp mod">
        <pc:chgData name="Alfonso Nieto Garcia" userId="539fa5fee9cbe87b" providerId="LiveId" clId="{C6A153A4-5B45-46CB-80B3-A8A7CFF46C93}" dt="2024-07-19T10:15:17.170" v="2" actId="20577"/>
        <pc:sldMkLst>
          <pc:docMk/>
          <pc:sldMk cId="1093556016" sldId="289"/>
        </pc:sldMkLst>
        <pc:spChg chg="mod">
          <ac:chgData name="Alfonso Nieto Garcia" userId="539fa5fee9cbe87b" providerId="LiveId" clId="{C6A153A4-5B45-46CB-80B3-A8A7CFF46C93}" dt="2024-07-19T10:15:17.170" v="2" actId="20577"/>
          <ac:spMkLst>
            <pc:docMk/>
            <pc:sldMk cId="1093556016" sldId="289"/>
            <ac:spMk id="3" creationId="{2F8CF06A-B594-4BA2-8B1E-D649096D742F}"/>
          </ac:spMkLst>
        </pc:spChg>
      </pc:sldChg>
      <pc:sldChg chg="modSp mod">
        <pc:chgData name="Alfonso Nieto Garcia" userId="539fa5fee9cbe87b" providerId="LiveId" clId="{C6A153A4-5B45-46CB-80B3-A8A7CFF46C93}" dt="2024-07-19T10:16:36.798" v="13" actId="20577"/>
        <pc:sldMkLst>
          <pc:docMk/>
          <pc:sldMk cId="3423121862" sldId="299"/>
        </pc:sldMkLst>
        <pc:spChg chg="mod">
          <ac:chgData name="Alfonso Nieto Garcia" userId="539fa5fee9cbe87b" providerId="LiveId" clId="{C6A153A4-5B45-46CB-80B3-A8A7CFF46C93}" dt="2024-07-19T10:16:36.798" v="13" actId="20577"/>
          <ac:spMkLst>
            <pc:docMk/>
            <pc:sldMk cId="3423121862" sldId="299"/>
            <ac:spMk id="21" creationId="{89269C65-C80B-58BB-29C6-A3BAE1AAA333}"/>
          </ac:spMkLst>
        </pc:spChg>
      </pc:sldChg>
      <pc:sldChg chg="modSp mod">
        <pc:chgData name="Alfonso Nieto Garcia" userId="539fa5fee9cbe87b" providerId="LiveId" clId="{C6A153A4-5B45-46CB-80B3-A8A7CFF46C93}" dt="2024-07-19T10:17:50.418" v="39" actId="20577"/>
        <pc:sldMkLst>
          <pc:docMk/>
          <pc:sldMk cId="3583541163" sldId="302"/>
        </pc:sldMkLst>
        <pc:spChg chg="mod">
          <ac:chgData name="Alfonso Nieto Garcia" userId="539fa5fee9cbe87b" providerId="LiveId" clId="{C6A153A4-5B45-46CB-80B3-A8A7CFF46C93}" dt="2024-07-19T10:17:50.418" v="39" actId="20577"/>
          <ac:spMkLst>
            <pc:docMk/>
            <pc:sldMk cId="3583541163" sldId="302"/>
            <ac:spMk id="5" creationId="{6DEAD4F2-C5CC-44E9-A092-76413D5CA7F4}"/>
          </ac:spMkLst>
        </pc:spChg>
        <pc:spChg chg="mod">
          <ac:chgData name="Alfonso Nieto Garcia" userId="539fa5fee9cbe87b" providerId="LiveId" clId="{C6A153A4-5B45-46CB-80B3-A8A7CFF46C93}" dt="2024-07-19T10:17:47.493" v="38" actId="20577"/>
          <ac:spMkLst>
            <pc:docMk/>
            <pc:sldMk cId="3583541163" sldId="302"/>
            <ac:spMk id="7" creationId="{7E0C6FDF-5982-4E37-B65D-F7B05D0FFB52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B3D6640C-F6A0-4351-856B-14836F234E6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C280B7B-2795-4857-B84E-9C600536AE0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8EB8BBB-53FA-476C-A309-D2686EA80C4C}" type="datetime1">
              <a:rPr lang="es-ES" smtClean="0"/>
              <a:t>19/07/2024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6C3ACD6-6E00-4BE1-A684-34A6BD202E3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BA7F20A5-CEF2-4B11-A0A4-0F4BC0BD647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C822411-A9A9-4A09-A341-69C657AB42A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558888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8D056B-5EC6-42CD-AF94-4751959146DD}" type="datetime1">
              <a:rPr lang="es-ES" smtClean="0"/>
              <a:pPr/>
              <a:t>19/07/2024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los estilos de texto del patrón</a:t>
            </a:r>
            <a:endParaRPr lang="es-ES" dirty="0"/>
          </a:p>
          <a:p>
            <a:pPr lvl="1" rtl="0"/>
            <a:r>
              <a:rPr lang="es-ES" dirty="0"/>
              <a:t>Segundo nivel</a:t>
            </a:r>
          </a:p>
          <a:p>
            <a:pPr lvl="2" rtl="0"/>
            <a:r>
              <a:rPr lang="es-ES" dirty="0"/>
              <a:t>Tercer nivel</a:t>
            </a:r>
          </a:p>
          <a:p>
            <a:pPr lvl="3" rtl="0"/>
            <a:r>
              <a:rPr lang="es-ES" dirty="0"/>
              <a:t>Cuarto nivel</a:t>
            </a:r>
          </a:p>
          <a:p>
            <a:pPr lvl="4" rtl="0"/>
            <a:r>
              <a:rPr lang="es-ES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A004F4-F240-48F9-8AE1-486585C7F00D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54881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CA004F4-F240-48F9-8AE1-486585C7F00D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401704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CA004F4-F240-48F9-8AE1-486585C7F00D}" type="slidenum">
              <a:rPr lang="es-ES" smtClean="0"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638662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CA004F4-F240-48F9-8AE1-486585C7F00D}" type="slidenum">
              <a:rPr lang="es-ES" smtClean="0"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1240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CA004F4-F240-48F9-8AE1-486585C7F00D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896999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CA004F4-F240-48F9-8AE1-486585C7F00D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628687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Tx/>
              <a:buChar char="-"/>
            </a:pPr>
            <a:r>
              <a:rPr lang="es-ES" dirty="0"/>
              <a:t>Si las campañas hubieran sido específicas de un determinado producto o se hubiera cambiado el tipo de campaña, en cuento a medios, soporte… entonces el análisis hubiera tenido que ser diferente.</a:t>
            </a:r>
          </a:p>
          <a:p>
            <a:pPr marL="0" indent="0" rtl="0">
              <a:buFontTx/>
              <a:buNone/>
            </a:pPr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CA004F4-F240-48F9-8AE1-486585C7F00D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619396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CA004F4-F240-48F9-8AE1-486585C7F00D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895641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CA004F4-F240-48F9-8AE1-486585C7F00D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526456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CA004F4-F240-48F9-8AE1-486585C7F00D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351373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CA004F4-F240-48F9-8AE1-486585C7F00D}" type="slidenum">
              <a:rPr lang="es-ES" smtClean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460304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CA004F4-F240-48F9-8AE1-486585C7F00D}" type="slidenum">
              <a:rPr lang="es-ES" smtClean="0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5417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97D165-49B0-44FF-A267-367F5A6EE3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39514"/>
            <a:ext cx="9144000" cy="2128049"/>
          </a:xfrm>
        </p:spPr>
        <p:txBody>
          <a:bodyPr rtlCol="0" anchor="b"/>
          <a:lstStyle>
            <a:lvl1pPr algn="ctr">
              <a:lnSpc>
                <a:spcPct val="125000"/>
              </a:lnSpc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6B52800-74D6-4A78-AC9B-8E737A1A3B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21162"/>
            <a:ext cx="9144000" cy="882001"/>
          </a:xfrm>
          <a:solidFill>
            <a:schemeClr val="accent2">
              <a:alpha val="9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500" b="1" i="1" kern="1200" spc="65" dirty="0">
                <a:solidFill>
                  <a:schemeClr val="accent1"/>
                </a:solidFill>
                <a:latin typeface="Arial"/>
                <a:ea typeface="+mn-ea"/>
                <a:cs typeface="Arial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B91F7B-C4AF-4FC6-A6BE-657DEF6D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F770DA5-3DC3-4237-90EB-C415EB41C75A}" type="datetime1">
              <a:rPr lang="es-ES" noProof="0" smtClean="0"/>
              <a:t>19/07/2024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BED32F8-B0C7-4332-B0A5-BC19DD8C4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B0030946-D0C7-4F78-94B0-427DAA6D5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89509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ágenes con leyend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D44B7CE-2038-4CCA-AA8A-D03DE5FD95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6857999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98AB8B54-69CD-4C57-8DBB-02A0E09851DD}"/>
              </a:ext>
            </a:extLst>
          </p:cNvPr>
          <p:cNvSpPr/>
          <p:nvPr userDrawn="1"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690E0AA-5363-4861-AB6B-0E4D34D74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17362"/>
            <a:ext cx="3932237" cy="1302111"/>
          </a:xfrm>
        </p:spPr>
        <p:txBody>
          <a:bodyPr rtlCol="0" anchor="t" anchorCtr="0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>
            <a:extLst>
              <a:ext uri="{FF2B5EF4-FFF2-40B4-BE49-F238E27FC236}">
                <a16:creationId xmlns:a16="http://schemas.microsoft.com/office/drawing/2014/main" id="{EA79774D-36EB-4201-B1AC-922DD2E06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52419" y="1887801"/>
            <a:ext cx="4057961" cy="1431234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AD1E234-1CB2-41A0-B40D-7E7F160CB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5167C2-C440-4522-B609-5F58DDE2BF87}" type="datetime1">
              <a:rPr lang="es-ES" noProof="0" smtClean="0"/>
              <a:t>19/07/2024</a:t>
            </a:fld>
            <a:endParaRPr lang="es-ES" noProof="0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9FD472E-6334-4051-B4D9-6361A819F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id="{192384B9-6290-4070-B7D1-A105B27F0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2" name="Marcador de posición de imagen 28">
            <a:extLst>
              <a:ext uri="{FF2B5EF4-FFF2-40B4-BE49-F238E27FC236}">
                <a16:creationId xmlns:a16="http://schemas.microsoft.com/office/drawing/2014/main" id="{2EB2F967-97B6-4CA8-B3E7-5FF7CA2BDD8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44273" y="1883115"/>
            <a:ext cx="576000" cy="576000"/>
          </a:xfrm>
        </p:spPr>
        <p:txBody>
          <a:bodyPr rtlCol="0">
            <a:norm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13" name="Marcador de posición de imagen 28">
            <a:extLst>
              <a:ext uri="{FF2B5EF4-FFF2-40B4-BE49-F238E27FC236}">
                <a16:creationId xmlns:a16="http://schemas.microsoft.com/office/drawing/2014/main" id="{5E78E133-FE09-456A-8463-9EFAC6ADE26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44273" y="3573118"/>
            <a:ext cx="576000" cy="576000"/>
          </a:xfrm>
        </p:spPr>
        <p:txBody>
          <a:bodyPr rtlCol="0">
            <a:norm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14" name="Marcador de posición de texto 3">
            <a:extLst>
              <a:ext uri="{FF2B5EF4-FFF2-40B4-BE49-F238E27FC236}">
                <a16:creationId xmlns:a16="http://schemas.microsoft.com/office/drawing/2014/main" id="{7F0C3496-EA4B-43E5-9704-968F80A8552C}"/>
              </a:ext>
            </a:extLst>
          </p:cNvPr>
          <p:cNvSpPr>
            <a:spLocks noGrp="1"/>
          </p:cNvSpPr>
          <p:nvPr>
            <p:ph type="body" sz="half" idx="23"/>
          </p:nvPr>
        </p:nvSpPr>
        <p:spPr>
          <a:xfrm>
            <a:off x="1552418" y="3575461"/>
            <a:ext cx="4057961" cy="1431234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5" name="Marcador de posición de imagen 28">
            <a:extLst>
              <a:ext uri="{FF2B5EF4-FFF2-40B4-BE49-F238E27FC236}">
                <a16:creationId xmlns:a16="http://schemas.microsoft.com/office/drawing/2014/main" id="{13414E14-9FEB-40F8-AE6E-319637A8F1CB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44273" y="5263121"/>
            <a:ext cx="576000" cy="576000"/>
          </a:xfrm>
        </p:spPr>
        <p:txBody>
          <a:bodyPr rtlCol="0">
            <a:norm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16" name="Marcador de posición de texto 3">
            <a:extLst>
              <a:ext uri="{FF2B5EF4-FFF2-40B4-BE49-F238E27FC236}">
                <a16:creationId xmlns:a16="http://schemas.microsoft.com/office/drawing/2014/main" id="{8EC97C88-8B4C-4665-845B-95CE8F237779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1552418" y="5263122"/>
            <a:ext cx="4057961" cy="775728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648061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ación con la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Marcador de posición de imagen 12">
            <a:extLst>
              <a:ext uri="{FF2B5EF4-FFF2-40B4-BE49-F238E27FC236}">
                <a16:creationId xmlns:a16="http://schemas.microsoft.com/office/drawing/2014/main" id="{B74348DE-EC54-4C62-948C-0B2BF90455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3115389"/>
            <a:ext cx="12188825" cy="3742611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10" name="objeto 3">
            <a:extLst>
              <a:ext uri="{FF2B5EF4-FFF2-40B4-BE49-F238E27FC236}">
                <a16:creationId xmlns:a16="http://schemas.microsoft.com/office/drawing/2014/main" id="{2A53E879-94A1-4659-9069-ED0D6F03014D}"/>
              </a:ext>
            </a:extLst>
          </p:cNvPr>
          <p:cNvSpPr/>
          <p:nvPr userDrawn="1"/>
        </p:nvSpPr>
        <p:spPr>
          <a:xfrm>
            <a:off x="2400" y="1999821"/>
            <a:ext cx="12189600" cy="1115568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rtl="0"/>
            <a:endParaRPr lang="es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EF43C73-1D0F-45F9-A7E4-E9D24EAFD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D3B88E76-F6AB-4621-A9A6-20A81C5A3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859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A313FB9-6D6C-4F61-9E7A-76E686D06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434047"/>
            <a:ext cx="5157787" cy="2755616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>
            <a:extLst>
              <a:ext uri="{FF2B5EF4-FFF2-40B4-BE49-F238E27FC236}">
                <a16:creationId xmlns:a16="http://schemas.microsoft.com/office/drawing/2014/main" id="{2A93A737-E48B-4909-BE04-F55B581032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859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>
            <a:extLst>
              <a:ext uri="{FF2B5EF4-FFF2-40B4-BE49-F238E27FC236}">
                <a16:creationId xmlns:a16="http://schemas.microsoft.com/office/drawing/2014/main" id="{D8F9958C-DB5F-444E-ACE8-73F5E0CA67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434047"/>
            <a:ext cx="5183188" cy="2755616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1D097D1-3052-4C1F-B573-CA25FFF6C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AEA1A4D-370D-45C6-86DC-C4C7FDB05936}" type="datetime1">
              <a:rPr lang="es-ES" noProof="0" smtClean="0"/>
              <a:t>19/07/2024</a:t>
            </a:fld>
            <a:endParaRPr lang="es-ES" noProof="0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2607AC3-2220-4DDA-A22A-C404538FE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FD8DEB3-F122-4B42-9E12-F61189B87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0305760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n con tres seccio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to 3">
            <a:extLst>
              <a:ext uri="{FF2B5EF4-FFF2-40B4-BE49-F238E27FC236}">
                <a16:creationId xmlns:a16="http://schemas.microsoft.com/office/drawing/2014/main" id="{29F16048-FF4E-41B1-B3D4-0FB210A70DF2}"/>
              </a:ext>
            </a:extLst>
          </p:cNvPr>
          <p:cNvSpPr/>
          <p:nvPr userDrawn="1"/>
        </p:nvSpPr>
        <p:spPr>
          <a:xfrm>
            <a:off x="5294630" y="0"/>
            <a:ext cx="6897370" cy="6858000"/>
          </a:xfrm>
          <a:custGeom>
            <a:avLst/>
            <a:gdLst/>
            <a:ahLst/>
            <a:cxnLst/>
            <a:rect l="l" t="t" r="r" b="b"/>
            <a:pathLst>
              <a:path w="6897370" h="6858000">
                <a:moveTo>
                  <a:pt x="0" y="6858000"/>
                </a:moveTo>
                <a:lnTo>
                  <a:pt x="6896900" y="6858000"/>
                </a:lnTo>
                <a:lnTo>
                  <a:pt x="68969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rtl="0"/>
            <a:endParaRPr lang="es-ES" noProof="0" dirty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98AB8B54-69CD-4C57-8DBB-02A0E09851DD}"/>
              </a:ext>
            </a:extLst>
          </p:cNvPr>
          <p:cNvSpPr/>
          <p:nvPr userDrawn="1"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690E0AA-5363-4861-AB6B-0E4D34D74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17362"/>
            <a:ext cx="3932237" cy="1302111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>
            <a:extLst>
              <a:ext uri="{FF2B5EF4-FFF2-40B4-BE49-F238E27FC236}">
                <a16:creationId xmlns:a16="http://schemas.microsoft.com/office/drawing/2014/main" id="{EA79774D-36EB-4201-B1AC-922DD2E06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94251" y="1192697"/>
            <a:ext cx="4057961" cy="1431234"/>
          </a:xfrm>
        </p:spPr>
        <p:txBody>
          <a:bodyPr rtlCol="0"/>
          <a:lstStyle>
            <a:lvl1pPr marL="0" indent="0">
              <a:buNone/>
              <a:defRPr sz="16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AD1E234-1CB2-41A0-B40D-7E7F160CB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D513E22-D62D-48EB-8163-1F3BECD4176E}" type="datetime1">
              <a:rPr lang="es-ES" noProof="0" smtClean="0"/>
              <a:t>19/07/2024</a:t>
            </a:fld>
            <a:endParaRPr lang="es-ES" noProof="0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9FD472E-6334-4051-B4D9-6361A819F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id="{192384B9-6290-4070-B7D1-A105B27F0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9" name="objeto 2">
            <a:extLst>
              <a:ext uri="{FF2B5EF4-FFF2-40B4-BE49-F238E27FC236}">
                <a16:creationId xmlns:a16="http://schemas.microsoft.com/office/drawing/2014/main" id="{9337951D-6DB6-4713-9200-E8513CDEB6B3}"/>
              </a:ext>
            </a:extLst>
          </p:cNvPr>
          <p:cNvSpPr/>
          <p:nvPr userDrawn="1"/>
        </p:nvSpPr>
        <p:spPr>
          <a:xfrm>
            <a:off x="0" y="2430411"/>
            <a:ext cx="3625850" cy="3438525"/>
          </a:xfrm>
          <a:custGeom>
            <a:avLst/>
            <a:gdLst/>
            <a:ahLst/>
            <a:cxnLst/>
            <a:rect l="l" t="t" r="r" b="b"/>
            <a:pathLst>
              <a:path w="3625850" h="3438525">
                <a:moveTo>
                  <a:pt x="0" y="3438486"/>
                </a:moveTo>
                <a:lnTo>
                  <a:pt x="3625596" y="3438486"/>
                </a:lnTo>
                <a:lnTo>
                  <a:pt x="3625596" y="0"/>
                </a:lnTo>
                <a:lnTo>
                  <a:pt x="0" y="0"/>
                </a:lnTo>
                <a:lnTo>
                  <a:pt x="0" y="343848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pPr rtl="0"/>
            <a:endParaRPr lang="es-ES" noProof="0" dirty="0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D44B7CE-2038-4CCA-AA8A-D03DE5FD95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781223"/>
            <a:ext cx="6040800" cy="2736901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12" name="Marcador de posición de imagen 28">
            <a:extLst>
              <a:ext uri="{FF2B5EF4-FFF2-40B4-BE49-F238E27FC236}">
                <a16:creationId xmlns:a16="http://schemas.microsoft.com/office/drawing/2014/main" id="{2EB2F967-97B6-4CA8-B3E7-5FF7CA2BDD8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586106" y="1188012"/>
            <a:ext cx="376237" cy="376237"/>
          </a:xfrm>
        </p:spPr>
        <p:txBody>
          <a:bodyPr rtlCol="0">
            <a:norm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13" name="Marcador de posición de imagen 28">
            <a:extLst>
              <a:ext uri="{FF2B5EF4-FFF2-40B4-BE49-F238E27FC236}">
                <a16:creationId xmlns:a16="http://schemas.microsoft.com/office/drawing/2014/main" id="{5E78E133-FE09-456A-8463-9EFAC6ADE26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586106" y="2878015"/>
            <a:ext cx="376237" cy="376237"/>
          </a:xfrm>
        </p:spPr>
        <p:txBody>
          <a:bodyPr rtlCol="0">
            <a:norm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14" name="Marcador de posición de texto 3">
            <a:extLst>
              <a:ext uri="{FF2B5EF4-FFF2-40B4-BE49-F238E27FC236}">
                <a16:creationId xmlns:a16="http://schemas.microsoft.com/office/drawing/2014/main" id="{7F0C3496-EA4B-43E5-9704-968F80A8552C}"/>
              </a:ext>
            </a:extLst>
          </p:cNvPr>
          <p:cNvSpPr>
            <a:spLocks noGrp="1"/>
          </p:cNvSpPr>
          <p:nvPr>
            <p:ph type="body" sz="half" idx="23"/>
          </p:nvPr>
        </p:nvSpPr>
        <p:spPr>
          <a:xfrm>
            <a:off x="7294250" y="2880357"/>
            <a:ext cx="4057961" cy="1431234"/>
          </a:xfrm>
        </p:spPr>
        <p:txBody>
          <a:bodyPr rtlCol="0"/>
          <a:lstStyle>
            <a:lvl1pPr marL="0" indent="0">
              <a:buNone/>
              <a:defRPr sz="16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5" name="Marcador de posición de imagen 28">
            <a:extLst>
              <a:ext uri="{FF2B5EF4-FFF2-40B4-BE49-F238E27FC236}">
                <a16:creationId xmlns:a16="http://schemas.microsoft.com/office/drawing/2014/main" id="{13414E14-9FEB-40F8-AE6E-319637A8F1CB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586106" y="4568018"/>
            <a:ext cx="376237" cy="376237"/>
          </a:xfrm>
        </p:spPr>
        <p:txBody>
          <a:bodyPr rtlCol="0">
            <a:norm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16" name="Marcador de posición de texto 3">
            <a:extLst>
              <a:ext uri="{FF2B5EF4-FFF2-40B4-BE49-F238E27FC236}">
                <a16:creationId xmlns:a16="http://schemas.microsoft.com/office/drawing/2014/main" id="{8EC97C88-8B4C-4665-845B-95CE8F237779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7294250" y="4568018"/>
            <a:ext cx="4057961" cy="1431234"/>
          </a:xfrm>
        </p:spPr>
        <p:txBody>
          <a:bodyPr rtlCol="0"/>
          <a:lstStyle>
            <a:lvl1pPr marL="0" indent="0">
              <a:buNone/>
              <a:defRPr sz="16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8564904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n con leyenda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to 3">
            <a:extLst>
              <a:ext uri="{FF2B5EF4-FFF2-40B4-BE49-F238E27FC236}">
                <a16:creationId xmlns:a16="http://schemas.microsoft.com/office/drawing/2014/main" id="{29F16048-FF4E-41B1-B3D4-0FB210A70DF2}"/>
              </a:ext>
            </a:extLst>
          </p:cNvPr>
          <p:cNvSpPr/>
          <p:nvPr userDrawn="1"/>
        </p:nvSpPr>
        <p:spPr>
          <a:xfrm>
            <a:off x="5294630" y="0"/>
            <a:ext cx="6897370" cy="6858000"/>
          </a:xfrm>
          <a:custGeom>
            <a:avLst/>
            <a:gdLst/>
            <a:ahLst/>
            <a:cxnLst/>
            <a:rect l="l" t="t" r="r" b="b"/>
            <a:pathLst>
              <a:path w="6897370" h="6858000">
                <a:moveTo>
                  <a:pt x="0" y="6858000"/>
                </a:moveTo>
                <a:lnTo>
                  <a:pt x="6896900" y="6858000"/>
                </a:lnTo>
                <a:lnTo>
                  <a:pt x="68969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rtl="0"/>
            <a:endParaRPr lang="es-ES" noProof="0" dirty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98AB8B54-69CD-4C57-8DBB-02A0E09851DD}"/>
              </a:ext>
            </a:extLst>
          </p:cNvPr>
          <p:cNvSpPr/>
          <p:nvPr userDrawn="1"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690E0AA-5363-4861-AB6B-0E4D34D74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17362"/>
            <a:ext cx="3932237" cy="1302111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>
            <a:extLst>
              <a:ext uri="{FF2B5EF4-FFF2-40B4-BE49-F238E27FC236}">
                <a16:creationId xmlns:a16="http://schemas.microsoft.com/office/drawing/2014/main" id="{EA79774D-36EB-4201-B1AC-922DD2E06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94251" y="1192697"/>
            <a:ext cx="4057961" cy="1431234"/>
          </a:xfrm>
        </p:spPr>
        <p:txBody>
          <a:bodyPr rtlCol="0"/>
          <a:lstStyle>
            <a:lvl1pPr marL="0" indent="0">
              <a:buNone/>
              <a:defRPr sz="16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AD1E234-1CB2-41A0-B40D-7E7F160CB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CBFC3C-42EC-4460-9D76-96F1E8E0B662}" type="datetime1">
              <a:rPr lang="es-ES" noProof="0" smtClean="0"/>
              <a:t>19/07/2024</a:t>
            </a:fld>
            <a:endParaRPr lang="es-ES" noProof="0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9FD472E-6334-4051-B4D9-6361A819F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id="{192384B9-6290-4070-B7D1-A105B27F0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9" name="objeto 2">
            <a:extLst>
              <a:ext uri="{FF2B5EF4-FFF2-40B4-BE49-F238E27FC236}">
                <a16:creationId xmlns:a16="http://schemas.microsoft.com/office/drawing/2014/main" id="{9337951D-6DB6-4713-9200-E8513CDEB6B3}"/>
              </a:ext>
            </a:extLst>
          </p:cNvPr>
          <p:cNvSpPr/>
          <p:nvPr userDrawn="1"/>
        </p:nvSpPr>
        <p:spPr>
          <a:xfrm>
            <a:off x="0" y="2430411"/>
            <a:ext cx="3625850" cy="3438525"/>
          </a:xfrm>
          <a:custGeom>
            <a:avLst/>
            <a:gdLst/>
            <a:ahLst/>
            <a:cxnLst/>
            <a:rect l="l" t="t" r="r" b="b"/>
            <a:pathLst>
              <a:path w="3625850" h="3438525">
                <a:moveTo>
                  <a:pt x="0" y="3438486"/>
                </a:moveTo>
                <a:lnTo>
                  <a:pt x="3625596" y="3438486"/>
                </a:lnTo>
                <a:lnTo>
                  <a:pt x="3625596" y="0"/>
                </a:lnTo>
                <a:lnTo>
                  <a:pt x="0" y="0"/>
                </a:lnTo>
                <a:lnTo>
                  <a:pt x="0" y="343848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pPr rtl="0"/>
            <a:endParaRPr lang="es-ES" noProof="0" dirty="0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D44B7CE-2038-4CCA-AA8A-D03DE5FD95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781223"/>
            <a:ext cx="6040800" cy="2736901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12" name="Marcador de posición de imagen 28">
            <a:extLst>
              <a:ext uri="{FF2B5EF4-FFF2-40B4-BE49-F238E27FC236}">
                <a16:creationId xmlns:a16="http://schemas.microsoft.com/office/drawing/2014/main" id="{2EB2F967-97B6-4CA8-B3E7-5FF7CA2BDD8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586106" y="1188012"/>
            <a:ext cx="376237" cy="376237"/>
          </a:xfrm>
        </p:spPr>
        <p:txBody>
          <a:bodyPr rtlCol="0">
            <a:norm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13" name="Marcador de posición de imagen 28">
            <a:extLst>
              <a:ext uri="{FF2B5EF4-FFF2-40B4-BE49-F238E27FC236}">
                <a16:creationId xmlns:a16="http://schemas.microsoft.com/office/drawing/2014/main" id="{5E78E133-FE09-456A-8463-9EFAC6ADE26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586106" y="2878015"/>
            <a:ext cx="376237" cy="376237"/>
          </a:xfrm>
        </p:spPr>
        <p:txBody>
          <a:bodyPr rtlCol="0">
            <a:norm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14" name="Marcador de posición de texto 3">
            <a:extLst>
              <a:ext uri="{FF2B5EF4-FFF2-40B4-BE49-F238E27FC236}">
                <a16:creationId xmlns:a16="http://schemas.microsoft.com/office/drawing/2014/main" id="{7F0C3496-EA4B-43E5-9704-968F80A8552C}"/>
              </a:ext>
            </a:extLst>
          </p:cNvPr>
          <p:cNvSpPr>
            <a:spLocks noGrp="1"/>
          </p:cNvSpPr>
          <p:nvPr>
            <p:ph type="body" sz="half" idx="23"/>
          </p:nvPr>
        </p:nvSpPr>
        <p:spPr>
          <a:xfrm>
            <a:off x="7294250" y="2880357"/>
            <a:ext cx="4057961" cy="1431234"/>
          </a:xfrm>
        </p:spPr>
        <p:txBody>
          <a:bodyPr rtlCol="0"/>
          <a:lstStyle>
            <a:lvl1pPr marL="0" indent="0">
              <a:buNone/>
              <a:defRPr sz="16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5" name="Marcador de posición de imagen 28">
            <a:extLst>
              <a:ext uri="{FF2B5EF4-FFF2-40B4-BE49-F238E27FC236}">
                <a16:creationId xmlns:a16="http://schemas.microsoft.com/office/drawing/2014/main" id="{13414E14-9FEB-40F8-AE6E-319637A8F1CB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586106" y="4568018"/>
            <a:ext cx="376237" cy="376237"/>
          </a:xfrm>
        </p:spPr>
        <p:txBody>
          <a:bodyPr rtlCol="0">
            <a:norm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16" name="Marcador de posición de texto 3">
            <a:extLst>
              <a:ext uri="{FF2B5EF4-FFF2-40B4-BE49-F238E27FC236}">
                <a16:creationId xmlns:a16="http://schemas.microsoft.com/office/drawing/2014/main" id="{8EC97C88-8B4C-4665-845B-95CE8F237779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7294250" y="4568018"/>
            <a:ext cx="4057961" cy="1431234"/>
          </a:xfrm>
        </p:spPr>
        <p:txBody>
          <a:bodyPr rtlCol="0"/>
          <a:lstStyle>
            <a:lvl1pPr marL="0" indent="0">
              <a:buNone/>
              <a:defRPr sz="16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4253320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211141-A77D-4E0E-8CAF-4CD3B2799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017EFDE0-5A54-402A-B0C3-6BC0BB739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A2825AD-4585-4E37-A076-3D0070C93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5949101-CB98-4C8F-81DB-71E43D7BC626}" type="datetime1">
              <a:rPr lang="es-ES" noProof="0" smtClean="0"/>
              <a:t>19/07/2024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12064AD-EDC3-4B13-8CD6-49EB60099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7890FD1E-16F6-49B1-A938-8CE601ED7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25465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9FA988-92AD-48D7-890A-AA0540961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EAA999FA-A189-41DB-9CFC-D1356C534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24D83DC-20E7-4B71-9794-36FC33B1B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D302F5C-0234-440C-8773-490E51DE01B9}" type="datetime1">
              <a:rPr lang="es-ES" noProof="0" smtClean="0"/>
              <a:t>19/07/2024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4E7D103-1290-4592-B37C-19C9C9DBE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15955B1B-4A5C-42C7-99A5-B8217736F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933201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id="{4E60EB58-EF7E-435A-8B07-B5BCF3AF1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7F76098-6FA1-470A-BEF4-E4B0AC75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647ABC-6745-43B6-8A64-6E191BD65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>
            <a:extLst>
              <a:ext uri="{FF2B5EF4-FFF2-40B4-BE49-F238E27FC236}">
                <a16:creationId xmlns:a16="http://schemas.microsoft.com/office/drawing/2014/main" id="{E4387105-2538-4216-9A7E-445FA092F9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7F57DE0-C032-4FCC-9006-09C2C328A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4961380-8195-41EE-9574-2B3429217481}" type="datetime1">
              <a:rPr lang="es-ES" noProof="0" smtClean="0"/>
              <a:t>19/07/2024</a:t>
            </a:fld>
            <a:endParaRPr lang="es-ES" noProof="0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0C776CB-2819-4488-9012-A6EA22079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325036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F43C73-1D0F-45F9-A7E4-E9D24EAFD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D3B88E76-F6AB-4621-A9A6-20A81C5A3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>
            <a:extLst>
              <a:ext uri="{FF2B5EF4-FFF2-40B4-BE49-F238E27FC236}">
                <a16:creationId xmlns:a16="http://schemas.microsoft.com/office/drawing/2014/main" id="{6A313FB9-6D6C-4F61-9E7A-76E686D06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>
            <a:extLst>
              <a:ext uri="{FF2B5EF4-FFF2-40B4-BE49-F238E27FC236}">
                <a16:creationId xmlns:a16="http://schemas.microsoft.com/office/drawing/2014/main" id="{2A93A737-E48B-4909-BE04-F55B581032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>
            <a:extLst>
              <a:ext uri="{FF2B5EF4-FFF2-40B4-BE49-F238E27FC236}">
                <a16:creationId xmlns:a16="http://schemas.microsoft.com/office/drawing/2014/main" id="{D8F9958C-DB5F-444E-ACE8-73F5E0CA67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1D097D1-3052-4C1F-B573-CA25FFF6C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62FC62E-52FA-4487-916D-9648D6F062C2}" type="datetime1">
              <a:rPr lang="es-ES" noProof="0" smtClean="0"/>
              <a:t>19/07/2024</a:t>
            </a:fld>
            <a:endParaRPr lang="es-ES" noProof="0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2607AC3-2220-4DDA-A22A-C404538FE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FD8DEB3-F122-4B42-9E12-F61189B87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032769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789EF5-3FD9-4423-A9E8-B67B4E902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30D7191-31B4-440E-A4E9-F412FA558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F9C069-0D28-49A2-89E8-C18F9A41EF29}" type="datetime1">
              <a:rPr lang="es-ES" noProof="0" smtClean="0"/>
              <a:t>19/07/2024</a:t>
            </a:fld>
            <a:endParaRPr lang="es-ES" noProof="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EC85CB6-0880-4BF0-8E98-291E70C71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BE4A5E74-F26F-4C7A-BED1-6EE66C0B3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91903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655C546-684A-45B9-8890-66DC55DF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CA4CD59-E103-4131-8DF1-52DAB13F24DA}" type="datetime1">
              <a:rPr lang="es-ES" noProof="0" smtClean="0"/>
              <a:t>19/07/2024</a:t>
            </a:fld>
            <a:endParaRPr lang="es-ES" noProof="0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543EBDF-D696-42F7-B962-56F5FEE12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789D77E-1675-4F9D-9113-B274CB0E8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4602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8E9C90-06AB-49B5-9970-F5791DE93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EFFB0071-932D-4CA0-92FB-A6E75AC85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texto 3">
            <a:extLst>
              <a:ext uri="{FF2B5EF4-FFF2-40B4-BE49-F238E27FC236}">
                <a16:creationId xmlns:a16="http://schemas.microsoft.com/office/drawing/2014/main" id="{71C8D9F5-8B70-4BDD-9CB5-BBF87CF553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989DE91-7A80-4682-9D32-2CD41DEFB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A5B45D9-35B1-4184-8C71-E0506363883B}" type="datetime1">
              <a:rPr lang="es-ES" noProof="0" smtClean="0"/>
              <a:t>19/07/2024</a:t>
            </a:fld>
            <a:endParaRPr lang="es-ES" noProof="0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B9E2482-2E7D-4868-95A7-4A55B40FE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id="{1F4E84CF-C3E5-4475-84C7-21CBAC064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962625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90E0AA-5363-4861-AB6B-0E4D34D74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D44B7CE-2038-4CCA-AA8A-D03DE5FD95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>
            <a:extLst>
              <a:ext uri="{FF2B5EF4-FFF2-40B4-BE49-F238E27FC236}">
                <a16:creationId xmlns:a16="http://schemas.microsoft.com/office/drawing/2014/main" id="{EA79774D-36EB-4201-B1AC-922DD2E06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AD1E234-1CB2-41A0-B40D-7E7F160CB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6BD2F12-55B2-4258-9B7A-329D8EBE60F6}" type="datetime1">
              <a:rPr lang="es-ES" noProof="0" smtClean="0"/>
              <a:t>19/07/2024</a:t>
            </a:fld>
            <a:endParaRPr lang="es-ES" noProof="0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9FD472E-6334-4051-B4D9-6361A819F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id="{192384B9-6290-4070-B7D1-A105B27F0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367443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9CEC732-0DE2-456B-92A1-84321C9BD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DA816A5B-B156-4DC3-B18E-14F3E59A6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DB0252E-67CD-4B33-849F-7B1449CF27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17490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8414F15-D7D0-4AAB-BCEA-8D737141E1BB}" type="datetime1">
              <a:rPr lang="es-ES" noProof="0" smtClean="0"/>
              <a:t>19/07/2024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C620AD2-E3F8-48CB-8B72-B0945DF534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17490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5A5F3BCF-F6FD-4DFF-B0B4-9892C9389344}"/>
              </a:ext>
            </a:extLst>
          </p:cNvPr>
          <p:cNvSpPr/>
          <p:nvPr userDrawn="1"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D15DEFFD-817B-43EC-86F0-34DEA2BA5E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3346" y="6174902"/>
            <a:ext cx="357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1">
                <a:solidFill>
                  <a:schemeClr val="tx2">
                    <a:alpha val="70000"/>
                  </a:schemeClr>
                </a:solidFill>
              </a:defRPr>
            </a:lvl1pPr>
          </a:lstStyle>
          <a:p>
            <a:pPr rtl="0"/>
            <a:fld id="{82EE24B5-652C-4DB5-B7C3-B5BBEC1280B1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64101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9" r:id="rId10"/>
    <p:sldLayoutId id="2147483660" r:id="rId11"/>
    <p:sldLayoutId id="2147483662" r:id="rId12"/>
    <p:sldLayoutId id="2147483663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hyperlink" Target="file:///C:\Users\Alfonso\OneDrive\Documentos_\Formaci&#243;n\Bootcamp_DS\Repo_DS\Proyect_Break_ML\Proyecto_ML\00_PROYECTO_ML\06_Otros\dashboard_clientes.pbix" TargetMode="Externa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to 2" descr="Rectángulo azul">
            <a:extLst>
              <a:ext uri="{FF2B5EF4-FFF2-40B4-BE49-F238E27FC236}">
                <a16:creationId xmlns:a16="http://schemas.microsoft.com/office/drawing/2014/main" id="{482BBC39-5D4C-4E24-ADB1-5FFFBA7198DC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blipFill>
            <a:blip r:embed="rId3"/>
            <a:srcRect/>
            <a:stretch>
              <a:fillRect l="-12" r="-12"/>
            </a:stretch>
          </a:blipFill>
        </p:spPr>
        <p:txBody>
          <a:bodyPr wrap="square" lIns="0" tIns="0" rIns="0" bIns="0" rtlCol="0"/>
          <a:lstStyle/>
          <a:p>
            <a:pPr rtl="0"/>
            <a:endParaRPr lang="es-ES" dirty="0"/>
          </a:p>
        </p:txBody>
      </p:sp>
      <p:sp>
        <p:nvSpPr>
          <p:cNvPr id="4" name="objeto 3" descr="Personas con documentos">
            <a:extLst>
              <a:ext uri="{FF2B5EF4-FFF2-40B4-BE49-F238E27FC236}">
                <a16:creationId xmlns:a16="http://schemas.microsoft.com/office/drawing/2014/main" id="{0CA2E80D-F3EC-4A5F-8E65-56FEA206EE0F}"/>
              </a:ext>
            </a:extLst>
          </p:cNvPr>
          <p:cNvSpPr/>
          <p:nvPr/>
        </p:nvSpPr>
        <p:spPr>
          <a:xfrm>
            <a:off x="1270" y="0"/>
            <a:ext cx="1218946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pPr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FB6C91D-4B22-49F1-9A0B-ABEB9E1F5A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08518"/>
            <a:ext cx="9144000" cy="2128049"/>
          </a:xfrm>
        </p:spPr>
        <p:txBody>
          <a:bodyPr rtlCol="0">
            <a:normAutofit/>
          </a:bodyPr>
          <a:lstStyle/>
          <a:p>
            <a:r>
              <a:rPr lang="es-ES" sz="5000" dirty="0">
                <a:solidFill>
                  <a:schemeClr val="bg1"/>
                </a:solidFill>
                <a:latin typeface="Gill Sans MT" panose="020B0502020104020203" pitchFamily="34" charset="0"/>
              </a:rPr>
              <a:t>MAXIMIZANDO EL ROI</a:t>
            </a:r>
            <a:br>
              <a:rPr lang="es-ES" sz="5000" dirty="0">
                <a:solidFill>
                  <a:schemeClr val="bg1"/>
                </a:solidFill>
                <a:latin typeface="Gill Sans MT" panose="020B0502020104020203" pitchFamily="34" charset="0"/>
              </a:rPr>
            </a:br>
            <a:endParaRPr lang="es-ES" sz="31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F8CF06A-B594-4BA2-8B1E-D649096D74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54824" y="4221162"/>
            <a:ext cx="4185176" cy="882001"/>
          </a:xfrm>
          <a:solidFill>
            <a:schemeClr val="accent2">
              <a:alpha val="90000"/>
            </a:schemeClr>
          </a:solidFill>
        </p:spPr>
        <p:txBody>
          <a:bodyPr rtlCol="0" anchor="ctr" anchorCtr="0">
            <a:normAutofit/>
          </a:bodyPr>
          <a:lstStyle/>
          <a:p>
            <a:pPr rtl="0"/>
            <a:r>
              <a:rPr lang="es-ES" sz="2800" dirty="0">
                <a:latin typeface="Gill Sans MT" panose="020B0502020104020203" pitchFamily="34" charset="0"/>
              </a:rPr>
              <a:t>PRESENTACIÓN DE RESULTADOS</a:t>
            </a:r>
            <a:endParaRPr lang="es-ES" sz="2500" b="1" i="1" spc="65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6" name="objeto 7" descr="Rectángulo beige">
            <a:extLst>
              <a:ext uri="{FF2B5EF4-FFF2-40B4-BE49-F238E27FC236}">
                <a16:creationId xmlns:a16="http://schemas.microsoft.com/office/drawing/2014/main" id="{B36975AA-C62E-46BE-9382-E2CF56FDF817}"/>
              </a:ext>
            </a:extLst>
          </p:cNvPr>
          <p:cNvSpPr/>
          <p:nvPr/>
        </p:nvSpPr>
        <p:spPr>
          <a:xfrm>
            <a:off x="3414000" y="3513333"/>
            <a:ext cx="5364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93556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Marcador de contenido 6" descr="Rectángulo azul">
            <a:extLst>
              <a:ext uri="{FF2B5EF4-FFF2-40B4-BE49-F238E27FC236}">
                <a16:creationId xmlns:a16="http://schemas.microsoft.com/office/drawing/2014/main" id="{A2F48026-A307-CB4B-3E0A-4B3A7FAA49F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7453745"/>
          </a:xfrm>
          <a:prstGeom prst="rect">
            <a:avLst/>
          </a:prstGeom>
        </p:spPr>
      </p:pic>
      <p:sp>
        <p:nvSpPr>
          <p:cNvPr id="12" name="objeto 3" descr="Rectángulo azul">
            <a:extLst>
              <a:ext uri="{FF2B5EF4-FFF2-40B4-BE49-F238E27FC236}">
                <a16:creationId xmlns:a16="http://schemas.microsoft.com/office/drawing/2014/main" id="{1AD749B0-8826-0A80-0B24-BF78C2D9626B}"/>
              </a:ext>
            </a:extLst>
          </p:cNvPr>
          <p:cNvSpPr/>
          <p:nvPr/>
        </p:nvSpPr>
        <p:spPr>
          <a:xfrm>
            <a:off x="2400" y="25517"/>
            <a:ext cx="12189600" cy="7453745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pPr rtl="0"/>
            <a:endParaRPr lang="es-ES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D5537408-2125-4CE5-92A7-F7E0FCBA31D0}"/>
              </a:ext>
            </a:extLst>
          </p:cNvPr>
          <p:cNvSpPr txBox="1">
            <a:spLocks/>
          </p:cNvSpPr>
          <p:nvPr/>
        </p:nvSpPr>
        <p:spPr>
          <a:xfrm>
            <a:off x="521761" y="1256204"/>
            <a:ext cx="4859215" cy="2456814"/>
          </a:xfrm>
          <a:prstGeom prst="rect">
            <a:avLst/>
          </a:prstGeom>
          <a:solidFill>
            <a:schemeClr val="accent2"/>
          </a:solidFill>
        </p:spPr>
        <p:txBody>
          <a:bodyPr lIns="1548000" tIns="216000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lnSpc>
                <a:spcPct val="125000"/>
              </a:lnSpc>
              <a:buFont typeface="Arial" panose="020B0604020202020204" pitchFamily="34" charset="0"/>
              <a:buNone/>
            </a:pPr>
            <a:endParaRPr lang="es-ES" sz="2500" b="1" dirty="0">
              <a:solidFill>
                <a:schemeClr val="bg2">
                  <a:alpha val="50000"/>
                </a:schemeClr>
              </a:solidFill>
            </a:endParaRPr>
          </a:p>
        </p:txBody>
      </p:sp>
      <p:sp>
        <p:nvSpPr>
          <p:cNvPr id="6" name="objeto 6" descr="Rectángulo beige">
            <a:extLst>
              <a:ext uri="{FF2B5EF4-FFF2-40B4-BE49-F238E27FC236}">
                <a16:creationId xmlns:a16="http://schemas.microsoft.com/office/drawing/2014/main" id="{B0C70F64-F3E5-413B-AF4F-E15CE944B761}"/>
              </a:ext>
            </a:extLst>
          </p:cNvPr>
          <p:cNvSpPr/>
          <p:nvPr/>
        </p:nvSpPr>
        <p:spPr>
          <a:xfrm>
            <a:off x="949865" y="2894901"/>
            <a:ext cx="3312000" cy="0"/>
          </a:xfrm>
          <a:custGeom>
            <a:avLst/>
            <a:gdLst/>
            <a:ahLst/>
            <a:cxnLst/>
            <a:rect l="l" t="t" r="r" b="b"/>
            <a:pathLst>
              <a:path w="4206240">
                <a:moveTo>
                  <a:pt x="0" y="0"/>
                </a:moveTo>
                <a:lnTo>
                  <a:pt x="4206240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BD43A5E-77DF-44FD-800D-158434A3A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01559"/>
            <a:ext cx="4859215" cy="1325563"/>
          </a:xfrm>
        </p:spPr>
        <p:txBody>
          <a:bodyPr rtlCol="0">
            <a:normAutofit/>
          </a:bodyPr>
          <a:lstStyle/>
          <a:p>
            <a:pPr rtl="0"/>
            <a:r>
              <a:rPr lang="es-ES" sz="5000" dirty="0">
                <a:solidFill>
                  <a:schemeClr val="bg1"/>
                </a:solidFill>
              </a:rPr>
              <a:t>¡GRACIAS!</a:t>
            </a:r>
            <a:endParaRPr lang="es-ES" sz="5000" dirty="0"/>
          </a:p>
        </p:txBody>
      </p:sp>
    </p:spTree>
    <p:extLst>
      <p:ext uri="{BB962C8B-B14F-4D97-AF65-F5344CB8AC3E}">
        <p14:creationId xmlns:p14="http://schemas.microsoft.com/office/powerpoint/2010/main" val="1486951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to 2" descr="Rectángulo azul">
            <a:extLst>
              <a:ext uri="{FF2B5EF4-FFF2-40B4-BE49-F238E27FC236}">
                <a16:creationId xmlns:a16="http://schemas.microsoft.com/office/drawing/2014/main" id="{482BBC39-5D4C-4E24-ADB1-5FFFBA7198DC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blipFill>
            <a:blip r:embed="rId3"/>
            <a:srcRect/>
            <a:stretch>
              <a:fillRect l="-12" r="-12"/>
            </a:stretch>
          </a:blipFill>
        </p:spPr>
        <p:txBody>
          <a:bodyPr wrap="square" lIns="0" tIns="0" rIns="0" bIns="0" rtlCol="0"/>
          <a:lstStyle/>
          <a:p>
            <a:pPr rtl="0"/>
            <a:endParaRPr lang="es-ES" dirty="0"/>
          </a:p>
        </p:txBody>
      </p:sp>
      <p:sp>
        <p:nvSpPr>
          <p:cNvPr id="4" name="objeto 3" descr="Personas con documentos">
            <a:extLst>
              <a:ext uri="{FF2B5EF4-FFF2-40B4-BE49-F238E27FC236}">
                <a16:creationId xmlns:a16="http://schemas.microsoft.com/office/drawing/2014/main" id="{0CA2E80D-F3EC-4A5F-8E65-56FEA206EE0F}"/>
              </a:ext>
            </a:extLst>
          </p:cNvPr>
          <p:cNvSpPr/>
          <p:nvPr/>
        </p:nvSpPr>
        <p:spPr>
          <a:xfrm>
            <a:off x="1270" y="0"/>
            <a:ext cx="1218946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pPr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FB6C91D-4B22-49F1-9A0B-ABEB9E1F5A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08518"/>
            <a:ext cx="9144000" cy="2128049"/>
          </a:xfrm>
        </p:spPr>
        <p:txBody>
          <a:bodyPr rtlCol="0">
            <a:normAutofit/>
          </a:bodyPr>
          <a:lstStyle/>
          <a:p>
            <a:r>
              <a:rPr lang="es-ES" sz="5000" dirty="0">
                <a:solidFill>
                  <a:schemeClr val="bg1"/>
                </a:solidFill>
                <a:latin typeface="Gill Sans MT" panose="020B0502020104020203" pitchFamily="34" charset="0"/>
              </a:rPr>
              <a:t>MAXIMIZANDO EL ROI</a:t>
            </a:r>
            <a:br>
              <a:rPr lang="es-ES" sz="5000" dirty="0">
                <a:solidFill>
                  <a:schemeClr val="bg1"/>
                </a:solidFill>
                <a:latin typeface="Gill Sans MT" panose="020B0502020104020203" pitchFamily="34" charset="0"/>
              </a:rPr>
            </a:br>
            <a:endParaRPr lang="es-ES" sz="31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F8CF06A-B594-4BA2-8B1E-D649096D74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54824" y="4221162"/>
            <a:ext cx="4185176" cy="882001"/>
          </a:xfrm>
          <a:solidFill>
            <a:schemeClr val="accent2">
              <a:alpha val="90000"/>
            </a:schemeClr>
          </a:solidFill>
        </p:spPr>
        <p:txBody>
          <a:bodyPr rtlCol="0" anchor="ctr" anchorCtr="0">
            <a:normAutofit/>
          </a:bodyPr>
          <a:lstStyle/>
          <a:p>
            <a:pPr rtl="0"/>
            <a:r>
              <a:rPr lang="es-ES" sz="2800" dirty="0">
                <a:latin typeface="Gill Sans MT" panose="020B0502020104020203" pitchFamily="34" charset="0"/>
              </a:rPr>
              <a:t>PRESENTACIÓN RESULTADOS</a:t>
            </a:r>
            <a:endParaRPr lang="es-ES" sz="2500" b="1" i="1" spc="65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6" name="objeto 7" descr="Rectángulo beige">
            <a:extLst>
              <a:ext uri="{FF2B5EF4-FFF2-40B4-BE49-F238E27FC236}">
                <a16:creationId xmlns:a16="http://schemas.microsoft.com/office/drawing/2014/main" id="{B36975AA-C62E-46BE-9382-E2CF56FDF817}"/>
              </a:ext>
            </a:extLst>
          </p:cNvPr>
          <p:cNvSpPr/>
          <p:nvPr/>
        </p:nvSpPr>
        <p:spPr>
          <a:xfrm>
            <a:off x="3414000" y="3513333"/>
            <a:ext cx="5364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54061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F54379-12DC-488A-96E2-264D244A3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587" y="438224"/>
            <a:ext cx="3932237" cy="1302111"/>
          </a:xfrm>
        </p:spPr>
        <p:txBody>
          <a:bodyPr rtlCol="0"/>
          <a:lstStyle/>
          <a:p>
            <a:pPr rtl="0"/>
            <a:r>
              <a:rPr lang="es-ES" dirty="0"/>
              <a:t>ÍNDICE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8397F9A-0355-4091-BDD7-5C578348C1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6601" y="1769168"/>
            <a:ext cx="4046272" cy="1431234"/>
          </a:xfrm>
        </p:spPr>
        <p:txBody>
          <a:bodyPr rtlCol="0">
            <a:normAutofit/>
          </a:bodyPr>
          <a:lstStyle/>
          <a:p>
            <a:pPr rtl="0">
              <a:lnSpc>
                <a:spcPct val="110000"/>
              </a:lnSpc>
              <a:spcBef>
                <a:spcPts val="400"/>
              </a:spcBef>
            </a:pPr>
            <a:r>
              <a:rPr lang="es-ES" sz="2800" b="1" dirty="0">
                <a:solidFill>
                  <a:schemeClr val="bg1"/>
                </a:solidFill>
                <a:latin typeface="+mj-lt"/>
              </a:rPr>
              <a:t>Contextualización del proyecto</a:t>
            </a:r>
          </a:p>
          <a:p>
            <a:pPr rtl="0">
              <a:spcBef>
                <a:spcPts val="400"/>
              </a:spcBef>
            </a:pPr>
            <a:r>
              <a:rPr lang="es-ES" sz="1500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 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330DBC9-EEFC-416D-BFAD-DB6D1A9E8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5338" y="6174902"/>
            <a:ext cx="251789" cy="345971"/>
          </a:xfrm>
        </p:spPr>
        <p:txBody>
          <a:bodyPr rtlCol="0"/>
          <a:lstStyle/>
          <a:p>
            <a:pPr algn="just" rtl="0"/>
            <a:fld id="{82EE24B5-652C-4DB5-B7C3-B5BBEC1280B1}" type="slidenum">
              <a:rPr lang="es-ES" smtClean="0"/>
              <a:pPr algn="just" rtl="0"/>
              <a:t>2</a:t>
            </a:fld>
            <a:endParaRPr lang="es-ES" dirty="0"/>
          </a:p>
        </p:txBody>
      </p:sp>
      <p:pic>
        <p:nvPicPr>
          <p:cNvPr id="16" name="Marcador de posición de imagen 15" descr="Grupo de personas">
            <a:extLst>
              <a:ext uri="{FF2B5EF4-FFF2-40B4-BE49-F238E27FC236}">
                <a16:creationId xmlns:a16="http://schemas.microsoft.com/office/drawing/2014/main" id="{48FA199D-A4E2-45BF-978A-675A900780A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81319"/>
            <a:ext cx="6024562" cy="2736709"/>
          </a:xfrm>
        </p:spPr>
      </p:pic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0D9263D0-7B10-45A1-AD9E-D040B170EFE2}"/>
              </a:ext>
            </a:extLst>
          </p:cNvPr>
          <p:cNvSpPr>
            <a:spLocks noGrp="1"/>
          </p:cNvSpPr>
          <p:nvPr>
            <p:ph type="body" sz="half" idx="23"/>
          </p:nvPr>
        </p:nvSpPr>
        <p:spPr>
          <a:xfrm>
            <a:off x="7046601" y="3200402"/>
            <a:ext cx="4422244" cy="856022"/>
          </a:xfrm>
        </p:spPr>
        <p:txBody>
          <a:bodyPr rtlCol="0">
            <a:normAutofit/>
          </a:bodyPr>
          <a:lstStyle/>
          <a:p>
            <a:pPr rtl="0">
              <a:lnSpc>
                <a:spcPct val="130000"/>
              </a:lnSpc>
              <a:spcBef>
                <a:spcPts val="400"/>
              </a:spcBef>
            </a:pPr>
            <a:r>
              <a:rPr lang="es-ES" sz="2800" b="1" dirty="0" err="1">
                <a:solidFill>
                  <a:schemeClr val="bg1"/>
                </a:solidFill>
                <a:latin typeface="+mj-lt"/>
              </a:rPr>
              <a:t>Clusterización</a:t>
            </a:r>
            <a:r>
              <a:rPr lang="es-ES" sz="2800" b="1" dirty="0">
                <a:solidFill>
                  <a:schemeClr val="bg1"/>
                </a:solidFill>
                <a:latin typeface="+mj-lt"/>
              </a:rPr>
              <a:t> clientes</a:t>
            </a:r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9884D43A-F693-45B5-941E-26162517B9A6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7057239" y="4556952"/>
            <a:ext cx="4505012" cy="736681"/>
          </a:xfrm>
        </p:spPr>
        <p:txBody>
          <a:bodyPr rtlCol="0">
            <a:normAutofit/>
          </a:bodyPr>
          <a:lstStyle/>
          <a:p>
            <a:pPr rtl="0">
              <a:lnSpc>
                <a:spcPct val="110000"/>
              </a:lnSpc>
              <a:spcBef>
                <a:spcPts val="400"/>
              </a:spcBef>
            </a:pPr>
            <a:r>
              <a:rPr lang="es-ES" sz="2800" b="1" dirty="0">
                <a:solidFill>
                  <a:schemeClr val="bg1"/>
                </a:solidFill>
                <a:latin typeface="+mj-lt"/>
              </a:rPr>
              <a:t>Modelo de predictivo</a:t>
            </a:r>
          </a:p>
        </p:txBody>
      </p:sp>
      <p:pic>
        <p:nvPicPr>
          <p:cNvPr id="11" name="Marcador de posición de imagen 14" descr="Icono comprobación">
            <a:extLst>
              <a:ext uri="{FF2B5EF4-FFF2-40B4-BE49-F238E27FC236}">
                <a16:creationId xmlns:a16="http://schemas.microsoft.com/office/drawing/2014/main" id="{380A2BFD-1794-4338-8BAC-66A30B88D033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81239" y="1769168"/>
            <a:ext cx="576000" cy="576000"/>
          </a:xfrm>
        </p:spPr>
      </p:pic>
      <p:pic>
        <p:nvPicPr>
          <p:cNvPr id="12" name="Marcador de posición de imagen 16" descr="Icono de comprobación">
            <a:extLst>
              <a:ext uri="{FF2B5EF4-FFF2-40B4-BE49-F238E27FC236}">
                <a16:creationId xmlns:a16="http://schemas.microsoft.com/office/drawing/2014/main" id="{AC1F4E71-E6F8-490B-A9E9-61DC2025EBEE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70601" y="3251678"/>
            <a:ext cx="576000" cy="576001"/>
          </a:xfrm>
        </p:spPr>
      </p:pic>
      <p:pic>
        <p:nvPicPr>
          <p:cNvPr id="13" name="Marcador de posición de imagen 18" descr="Icono de comprobación">
            <a:extLst>
              <a:ext uri="{FF2B5EF4-FFF2-40B4-BE49-F238E27FC236}">
                <a16:creationId xmlns:a16="http://schemas.microsoft.com/office/drawing/2014/main" id="{138322BF-F85B-4C19-9968-C0582151091B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81239" y="4501522"/>
            <a:ext cx="576000" cy="576001"/>
          </a:xfrm>
        </p:spPr>
      </p:pic>
      <p:sp>
        <p:nvSpPr>
          <p:cNvPr id="14" name="objeto 13" descr="Rectángulo beige">
            <a:extLst>
              <a:ext uri="{FF2B5EF4-FFF2-40B4-BE49-F238E27FC236}">
                <a16:creationId xmlns:a16="http://schemas.microsoft.com/office/drawing/2014/main" id="{FEBB8673-0A72-4C5C-8239-7EF600504010}"/>
              </a:ext>
            </a:extLst>
          </p:cNvPr>
          <p:cNvSpPr/>
          <p:nvPr/>
        </p:nvSpPr>
        <p:spPr>
          <a:xfrm>
            <a:off x="915657" y="1732553"/>
            <a:ext cx="3384000" cy="0"/>
          </a:xfrm>
          <a:custGeom>
            <a:avLst/>
            <a:gdLst/>
            <a:ahLst/>
            <a:cxnLst/>
            <a:rect l="l" t="t" r="r" b="b"/>
            <a:pathLst>
              <a:path w="2694304">
                <a:moveTo>
                  <a:pt x="0" y="0"/>
                </a:moveTo>
                <a:lnTo>
                  <a:pt x="2694127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96756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contenido 6" descr="Manos de personas">
            <a:extLst>
              <a:ext uri="{FF2B5EF4-FFF2-40B4-BE49-F238E27FC236}">
                <a16:creationId xmlns:a16="http://schemas.microsoft.com/office/drawing/2014/main" id="{7D87B918-371C-4B31-9C7A-1D9A08C8A3BB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00" y="0"/>
            <a:ext cx="12189600" cy="6856650"/>
          </a:xfrm>
        </p:spPr>
      </p:pic>
      <p:sp>
        <p:nvSpPr>
          <p:cNvPr id="8" name="objeto 3" descr="Rectángulo azul">
            <a:extLst>
              <a:ext uri="{FF2B5EF4-FFF2-40B4-BE49-F238E27FC236}">
                <a16:creationId xmlns:a16="http://schemas.microsoft.com/office/drawing/2014/main" id="{A277388B-76FD-44C4-B506-F8A157E57C65}"/>
              </a:ext>
            </a:extLst>
          </p:cNvPr>
          <p:cNvSpPr/>
          <p:nvPr/>
        </p:nvSpPr>
        <p:spPr>
          <a:xfrm>
            <a:off x="1200" y="0"/>
            <a:ext cx="1218960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pPr rtl="0"/>
            <a:endParaRPr lang="es-ES" dirty="0"/>
          </a:p>
        </p:txBody>
      </p:sp>
      <p:sp>
        <p:nvSpPr>
          <p:cNvPr id="9" name="Elipse 8" descr="Óvalo beige">
            <a:extLst>
              <a:ext uri="{FF2B5EF4-FFF2-40B4-BE49-F238E27FC236}">
                <a16:creationId xmlns:a16="http://schemas.microsoft.com/office/drawing/2014/main" id="{1191A09B-8CB4-416A-B1F9-ABC3B476DE1F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4D00B79-44BB-4D5F-B51D-2270A854D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16" y="329956"/>
            <a:ext cx="10515600" cy="1325563"/>
          </a:xfrm>
        </p:spPr>
        <p:txBody>
          <a:bodyPr rtlCol="0"/>
          <a:lstStyle/>
          <a:p>
            <a:pPr rtl="0"/>
            <a:r>
              <a:rPr lang="es-ES" dirty="0">
                <a:solidFill>
                  <a:schemeClr val="bg1"/>
                </a:solidFill>
              </a:rPr>
              <a:t>CONTEXTUALIZACIÓN</a:t>
            </a:r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DF3C1EE-D9A0-406A-9A3A-75C82527E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es-ES" smtClean="0"/>
              <a:t>3</a:t>
            </a:fld>
            <a:endParaRPr lang="es-ES" dirty="0"/>
          </a:p>
        </p:txBody>
      </p:sp>
      <p:graphicFrame>
        <p:nvGraphicFramePr>
          <p:cNvPr id="13" name="Marcador de contenido 12" descr="Tabla">
            <a:extLst>
              <a:ext uri="{FF2B5EF4-FFF2-40B4-BE49-F238E27FC236}">
                <a16:creationId xmlns:a16="http://schemas.microsoft.com/office/drawing/2014/main" id="{1D6AB21B-0AB3-44DD-AD8E-D2EDD77DEA42}"/>
              </a:ext>
            </a:extLst>
          </p:cNvPr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614332149"/>
              </p:ext>
            </p:extLst>
          </p:nvPr>
        </p:nvGraphicFramePr>
        <p:xfrm>
          <a:off x="915637" y="1932587"/>
          <a:ext cx="10473092" cy="140424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2094618">
                  <a:extLst>
                    <a:ext uri="{9D8B030D-6E8A-4147-A177-3AD203B41FA5}">
                      <a16:colId xmlns:a16="http://schemas.microsoft.com/office/drawing/2014/main" val="3572385518"/>
                    </a:ext>
                  </a:extLst>
                </a:gridCol>
                <a:gridCol w="2094618">
                  <a:extLst>
                    <a:ext uri="{9D8B030D-6E8A-4147-A177-3AD203B41FA5}">
                      <a16:colId xmlns:a16="http://schemas.microsoft.com/office/drawing/2014/main" val="1440817424"/>
                    </a:ext>
                  </a:extLst>
                </a:gridCol>
                <a:gridCol w="2094620">
                  <a:extLst>
                    <a:ext uri="{9D8B030D-6E8A-4147-A177-3AD203B41FA5}">
                      <a16:colId xmlns:a16="http://schemas.microsoft.com/office/drawing/2014/main" val="1835666774"/>
                    </a:ext>
                  </a:extLst>
                </a:gridCol>
                <a:gridCol w="2094618">
                  <a:extLst>
                    <a:ext uri="{9D8B030D-6E8A-4147-A177-3AD203B41FA5}">
                      <a16:colId xmlns:a16="http://schemas.microsoft.com/office/drawing/2014/main" val="3312468757"/>
                    </a:ext>
                  </a:extLst>
                </a:gridCol>
                <a:gridCol w="2094618">
                  <a:extLst>
                    <a:ext uri="{9D8B030D-6E8A-4147-A177-3AD203B41FA5}">
                      <a16:colId xmlns:a16="http://schemas.microsoft.com/office/drawing/2014/main" val="3881031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s" sz="2000" b="1" noProof="0" dirty="0">
                          <a:solidFill>
                            <a:schemeClr val="accent1"/>
                          </a:solidFill>
                        </a:rPr>
                        <a:t>Dataset</a:t>
                      </a:r>
                      <a:endParaRPr lang="es" sz="2000" b="1" noProof="0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rgbClr val="0090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90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" sz="2000" b="1" noProof="0" dirty="0">
                          <a:solidFill>
                            <a:schemeClr val="accent1"/>
                          </a:solidFill>
                        </a:rPr>
                        <a:t>Datos</a:t>
                      </a:r>
                      <a:endParaRPr lang="es" sz="2000" b="1" noProof="0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>
                    <a:lnT w="12700" cap="flat" cmpd="sng" algn="ctr">
                      <a:solidFill>
                        <a:srgbClr val="0090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0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" sz="2000" b="1" noProof="0" dirty="0">
                          <a:solidFill>
                            <a:schemeClr val="accent1"/>
                          </a:solidFill>
                        </a:rPr>
                        <a:t>Variables</a:t>
                      </a:r>
                      <a:endParaRPr lang="es" sz="2000" b="1" noProof="0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>
                    <a:lnT w="12700" cap="flat" cmpd="sng" algn="ctr">
                      <a:solidFill>
                        <a:srgbClr val="0090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" sz="2000" b="1" noProof="0" dirty="0">
                          <a:solidFill>
                            <a:schemeClr val="accent1"/>
                          </a:solidFill>
                        </a:rPr>
                        <a:t>Target</a:t>
                      </a:r>
                      <a:endParaRPr lang="es" sz="2000" b="1" noProof="0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>
                    <a:lnT w="12700" cap="flat" cmpd="sng" algn="ctr">
                      <a:solidFill>
                        <a:srgbClr val="0090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0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" sz="2000" b="1" noProof="0" dirty="0">
                          <a:solidFill>
                            <a:schemeClr val="accent1"/>
                          </a:solidFill>
                        </a:rPr>
                        <a:t>Desbalanceada</a:t>
                      </a:r>
                      <a:endParaRPr lang="es" sz="2000" b="1" noProof="0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>
                    <a:lnR w="12700" cap="flat" cmpd="sng" algn="ctr">
                      <a:solidFill>
                        <a:srgbClr val="0090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0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88120738"/>
                  </a:ext>
                </a:extLst>
              </a:tr>
              <a:tr h="100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" sz="1800" kern="1200" spc="-25" noProof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" sz="1800" kern="1200" spc="-25" noProof="0" dirty="0">
                          <a:solidFill>
                            <a:schemeClr val="tx1"/>
                          </a:solidFill>
                        </a:rPr>
                        <a:t>Marketing</a:t>
                      </a:r>
                      <a:endParaRPr lang="en-US" sz="1800" i="1" kern="1200" spc="-25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rgbClr val="0090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0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90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" sz="1800" b="0" u="none" strike="noStrike" kern="1200" cap="none" spc="-25" normalizeH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" sz="1800" b="0" u="none" strike="noStrike" kern="1200" cap="none" spc="-25" normalizeH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2240</a:t>
                      </a:r>
                      <a:endParaRPr lang="en-US" sz="1800" i="1" kern="1200" spc="-25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rgbClr val="0090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0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0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0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" sz="1800" b="0" u="none" strike="noStrike" kern="1200" cap="none" spc="-25" normalizeH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" sz="1800" b="0" u="none" strike="noStrike" kern="1200" cap="none" spc="-25" normalizeH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29</a:t>
                      </a:r>
                      <a:endParaRPr lang="en-US" sz="1800" i="1" kern="1200" spc="-25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rgbClr val="0090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0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90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" sz="1800" b="0" u="none" strike="noStrike" kern="1200" cap="none" spc="-25" normalizeH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" sz="1800" b="0" u="none" strike="noStrike" kern="1200" cap="none" spc="-25" normalizeH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‘Response’</a:t>
                      </a:r>
                      <a:endParaRPr lang="en-US" sz="1800" i="1" kern="1200" spc="-25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rgbClr val="0090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0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0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0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" sz="1800" b="0" u="none" strike="noStrike" kern="1200" cap="none" spc="-25" normalizeH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" sz="1800" b="0" u="none" strike="noStrike" kern="1200" cap="none" spc="-25" normalizeH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85% (0)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" sz="1800" b="0" u="none" strike="noStrike" kern="1200" cap="none" spc="-25" normalizeH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15% (1)</a:t>
                      </a:r>
                      <a:endParaRPr lang="en-US" sz="1800" i="1" kern="1200" spc="-25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rgbClr val="0090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0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90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5001753"/>
                  </a:ext>
                </a:extLst>
              </a:tr>
            </a:tbl>
          </a:graphicData>
        </a:graphic>
      </p:graphicFrame>
      <p:sp>
        <p:nvSpPr>
          <p:cNvPr id="11" name="objeto 5" descr="Rectángulo beige">
            <a:extLst>
              <a:ext uri="{FF2B5EF4-FFF2-40B4-BE49-F238E27FC236}">
                <a16:creationId xmlns:a16="http://schemas.microsoft.com/office/drawing/2014/main" id="{B07BA1F9-2C19-4C07-B29B-18B9FBCC4755}"/>
              </a:ext>
            </a:extLst>
          </p:cNvPr>
          <p:cNvSpPr/>
          <p:nvPr/>
        </p:nvSpPr>
        <p:spPr>
          <a:xfrm>
            <a:off x="915637" y="1309144"/>
            <a:ext cx="6768000" cy="0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20" y="0"/>
                </a:lnTo>
              </a:path>
            </a:pathLst>
          </a:custGeom>
          <a:ln w="54864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es-ES" dirty="0"/>
          </a:p>
        </p:txBody>
      </p:sp>
      <p:graphicFrame>
        <p:nvGraphicFramePr>
          <p:cNvPr id="4" name="Marcador de contenido 12" descr="Tabla">
            <a:extLst>
              <a:ext uri="{FF2B5EF4-FFF2-40B4-BE49-F238E27FC236}">
                <a16:creationId xmlns:a16="http://schemas.microsoft.com/office/drawing/2014/main" id="{F04B3E53-5065-1137-8049-92706AC04E4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0951994"/>
              </p:ext>
            </p:extLst>
          </p:nvPr>
        </p:nvGraphicFramePr>
        <p:xfrm>
          <a:off x="915637" y="4144616"/>
          <a:ext cx="10473092" cy="188976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2094618">
                  <a:extLst>
                    <a:ext uri="{9D8B030D-6E8A-4147-A177-3AD203B41FA5}">
                      <a16:colId xmlns:a16="http://schemas.microsoft.com/office/drawing/2014/main" val="3572385518"/>
                    </a:ext>
                  </a:extLst>
                </a:gridCol>
                <a:gridCol w="2094618">
                  <a:extLst>
                    <a:ext uri="{9D8B030D-6E8A-4147-A177-3AD203B41FA5}">
                      <a16:colId xmlns:a16="http://schemas.microsoft.com/office/drawing/2014/main" val="1440817424"/>
                    </a:ext>
                  </a:extLst>
                </a:gridCol>
                <a:gridCol w="2094620">
                  <a:extLst>
                    <a:ext uri="{9D8B030D-6E8A-4147-A177-3AD203B41FA5}">
                      <a16:colId xmlns:a16="http://schemas.microsoft.com/office/drawing/2014/main" val="1835666774"/>
                    </a:ext>
                  </a:extLst>
                </a:gridCol>
                <a:gridCol w="2094618">
                  <a:extLst>
                    <a:ext uri="{9D8B030D-6E8A-4147-A177-3AD203B41FA5}">
                      <a16:colId xmlns:a16="http://schemas.microsoft.com/office/drawing/2014/main" val="3312468757"/>
                    </a:ext>
                  </a:extLst>
                </a:gridCol>
                <a:gridCol w="2094618">
                  <a:extLst>
                    <a:ext uri="{9D8B030D-6E8A-4147-A177-3AD203B41FA5}">
                      <a16:colId xmlns:a16="http://schemas.microsoft.com/office/drawing/2014/main" val="3881031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s" sz="2000" b="1" noProof="0" dirty="0">
                          <a:solidFill>
                            <a:schemeClr val="accent1"/>
                          </a:solidFill>
                        </a:rPr>
                        <a:t>Clientes</a:t>
                      </a:r>
                      <a:endParaRPr lang="es" sz="2000" b="1" noProof="0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rgbClr val="0090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90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" sz="2000" b="1" noProof="0" dirty="0">
                          <a:solidFill>
                            <a:schemeClr val="accent1"/>
                          </a:solidFill>
                        </a:rPr>
                        <a:t>Productos</a:t>
                      </a:r>
                      <a:endParaRPr lang="es" sz="2000" b="1" noProof="0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>
                    <a:lnT w="12700" cap="flat" cmpd="sng" algn="ctr">
                      <a:solidFill>
                        <a:srgbClr val="0090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0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" sz="2000" b="1" noProof="0" dirty="0">
                          <a:solidFill>
                            <a:schemeClr val="accent1"/>
                          </a:solidFill>
                        </a:rPr>
                        <a:t>Medios</a:t>
                      </a:r>
                      <a:endParaRPr lang="es" sz="2000" b="1" noProof="0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>
                    <a:lnT w="12700" cap="flat" cmpd="sng" algn="ctr">
                      <a:solidFill>
                        <a:srgbClr val="0090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" sz="2000" b="1" noProof="0" dirty="0">
                          <a:solidFill>
                            <a:schemeClr val="accent1"/>
                          </a:solidFill>
                        </a:rPr>
                        <a:t>Campañas anteriores</a:t>
                      </a:r>
                      <a:endParaRPr lang="es" sz="2000" b="1" noProof="0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>
                    <a:lnT w="12700" cap="flat" cmpd="sng" algn="ctr">
                      <a:solidFill>
                        <a:srgbClr val="0090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0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" sz="2000" b="1" noProof="0" dirty="0">
                          <a:solidFill>
                            <a:schemeClr val="accent1"/>
                          </a:solidFill>
                        </a:rPr>
                        <a:t>Otro datos</a:t>
                      </a:r>
                      <a:endParaRPr lang="es" sz="2000" b="1" noProof="0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>
                    <a:lnR w="12700" cap="flat" cmpd="sng" algn="ctr">
                      <a:solidFill>
                        <a:srgbClr val="0090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0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88120738"/>
                  </a:ext>
                </a:extLst>
              </a:tr>
              <a:tr h="100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" sz="1800" kern="1200" spc="-25" noProof="0" dirty="0">
                          <a:solidFill>
                            <a:schemeClr val="tx1"/>
                          </a:solidFill>
                        </a:rPr>
                        <a:t>Educación, estado civil, fecha nacimiento, ingresos… </a:t>
                      </a:r>
                      <a:endParaRPr lang="en-US" sz="1800" i="1" kern="1200" spc="-25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rgbClr val="0090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0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90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" sz="1800" b="0" u="none" strike="noStrike" kern="1200" cap="none" spc="-25" normalizeH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Vino, carne, fruta, pescado…</a:t>
                      </a:r>
                      <a:endParaRPr lang="en-US" sz="1800" i="1" kern="1200" spc="-25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rgbClr val="0090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0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0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0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" sz="1800" b="0" u="none" strike="noStrike" kern="1200" cap="none" spc="-25" normalizeH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Tienda, web, catálogo…</a:t>
                      </a:r>
                      <a:endParaRPr lang="en-US" sz="1800" i="1" kern="1200" spc="-25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rgbClr val="0090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0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90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" sz="1800" b="0" i="1" u="none" strike="noStrike" kern="1200" cap="none" spc="-25" normalizeH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</a:rPr>
                        <a:t>5 campañas</a:t>
                      </a:r>
                      <a:endParaRPr lang="en-US" sz="1800" i="1" kern="1200" spc="-25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rgbClr val="0090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0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0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0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" sz="1800" b="0" i="1" u="none" strike="noStrike" kern="1200" cap="none" spc="-25" normalizeH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</a:rPr>
                        <a:t>Frecuencia de compra, fecha de alta, quejas…</a:t>
                      </a:r>
                      <a:endParaRPr lang="en-US" sz="1800" i="1" kern="1200" spc="-25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rgbClr val="0090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0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90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50017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3215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Marcador de posición de imagen 11" descr="Dos hombres miran un plan">
            <a:extLst>
              <a:ext uri="{FF2B5EF4-FFF2-40B4-BE49-F238E27FC236}">
                <a16:creationId xmlns:a16="http://schemas.microsoft.com/office/drawing/2014/main" id="{97D2A81D-F7D1-4144-9EC5-03531DC5260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13" y="1"/>
            <a:ext cx="11277598" cy="6857999"/>
          </a:xfrm>
        </p:spPr>
      </p:pic>
      <p:sp>
        <p:nvSpPr>
          <p:cNvPr id="16" name="objeto 3" descr="Rectángulo beige">
            <a:extLst>
              <a:ext uri="{FF2B5EF4-FFF2-40B4-BE49-F238E27FC236}">
                <a16:creationId xmlns:a16="http://schemas.microsoft.com/office/drawing/2014/main" id="{C6CF32E2-A869-4259-A659-5EEE6BDA3B59}"/>
              </a:ext>
            </a:extLst>
          </p:cNvPr>
          <p:cNvSpPr/>
          <p:nvPr/>
        </p:nvSpPr>
        <p:spPr>
          <a:xfrm>
            <a:off x="579775" y="472492"/>
            <a:ext cx="4051368" cy="5913017"/>
          </a:xfrm>
          <a:custGeom>
            <a:avLst/>
            <a:gdLst/>
            <a:ahLst/>
            <a:cxnLst/>
            <a:rect l="l" t="t" r="r" b="b"/>
            <a:pathLst>
              <a:path w="4010659" h="333375">
                <a:moveTo>
                  <a:pt x="0" y="333006"/>
                </a:moveTo>
                <a:lnTo>
                  <a:pt x="4010367" y="333006"/>
                </a:lnTo>
                <a:lnTo>
                  <a:pt x="4010367" y="0"/>
                </a:lnTo>
                <a:lnTo>
                  <a:pt x="0" y="0"/>
                </a:lnTo>
                <a:lnTo>
                  <a:pt x="0" y="33300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pPr rtl="0"/>
            <a:endParaRPr lang="es-ES" dirty="0"/>
          </a:p>
        </p:txBody>
      </p:sp>
      <p:sp>
        <p:nvSpPr>
          <p:cNvPr id="14" name="Elipse 13" descr="Óvalo beige">
            <a:extLst>
              <a:ext uri="{FF2B5EF4-FFF2-40B4-BE49-F238E27FC236}">
                <a16:creationId xmlns:a16="http://schemas.microsoft.com/office/drawing/2014/main" id="{B8809DE3-0F1D-442A-8935-B40AD580864B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2" name="objeto 6" descr="Rectángulo azul">
            <a:extLst>
              <a:ext uri="{FF2B5EF4-FFF2-40B4-BE49-F238E27FC236}">
                <a16:creationId xmlns:a16="http://schemas.microsoft.com/office/drawing/2014/main" id="{882E2F92-EB16-4B55-B49A-3C6AB7B2BF30}"/>
              </a:ext>
            </a:extLst>
          </p:cNvPr>
          <p:cNvSpPr/>
          <p:nvPr/>
        </p:nvSpPr>
        <p:spPr>
          <a:xfrm>
            <a:off x="911225" y="836613"/>
            <a:ext cx="5184775" cy="5184775"/>
          </a:xfrm>
          <a:custGeom>
            <a:avLst/>
            <a:gdLst/>
            <a:ahLst/>
            <a:cxnLst/>
            <a:rect l="l" t="t" r="r" b="b"/>
            <a:pathLst>
              <a:path w="6689725" h="3528060">
                <a:moveTo>
                  <a:pt x="0" y="3527996"/>
                </a:moveTo>
                <a:lnTo>
                  <a:pt x="6689648" y="3527996"/>
                </a:lnTo>
                <a:lnTo>
                  <a:pt x="6689648" y="0"/>
                </a:lnTo>
                <a:lnTo>
                  <a:pt x="0" y="0"/>
                </a:lnTo>
                <a:lnTo>
                  <a:pt x="0" y="352799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rtl="0"/>
            <a:endParaRPr lang="es-ES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02303BC-9A39-470F-8733-A268BC16B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9723" y="1666150"/>
            <a:ext cx="4770591" cy="880502"/>
          </a:xfrm>
        </p:spPr>
        <p:txBody>
          <a:bodyPr rtlCol="0">
            <a:normAutofit fontScale="90000"/>
          </a:bodyPr>
          <a:lstStyle/>
          <a:p>
            <a:pPr rtl="0"/>
            <a:r>
              <a:rPr lang="es-ES" sz="3000" dirty="0">
                <a:solidFill>
                  <a:schemeClr val="bg1"/>
                </a:solidFill>
              </a:rPr>
              <a:t>SUPUESTOS DE PARTIDA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3C936ED-4D5A-4897-BFCD-65082B328E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732203" y="2875186"/>
            <a:ext cx="4229686" cy="1431234"/>
          </a:xfrm>
        </p:spPr>
        <p:txBody>
          <a:bodyPr rtlCol="0">
            <a:normAutofit/>
          </a:bodyPr>
          <a:lstStyle/>
          <a:p>
            <a:pPr rtl="0"/>
            <a:r>
              <a:rPr lang="es-ES" sz="1800" b="1" dirty="0"/>
              <a:t>Se asume como correcta la target y su distribución.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7C2D5CA-E2DA-4224-B2BC-C872D2EF6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es-ES" smtClean="0"/>
              <a:t>4</a:t>
            </a:fld>
            <a:endParaRPr lang="es-ES" dirty="0"/>
          </a:p>
        </p:txBody>
      </p:sp>
      <p:pic>
        <p:nvPicPr>
          <p:cNvPr id="28" name="Marcador de posición de imagen 27" descr="Icono de comprobación">
            <a:extLst>
              <a:ext uri="{FF2B5EF4-FFF2-40B4-BE49-F238E27FC236}">
                <a16:creationId xmlns:a16="http://schemas.microsoft.com/office/drawing/2014/main" id="{3CDD98F8-113E-4FB2-A33D-039AFCD9C225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81997" y="2802981"/>
            <a:ext cx="720000" cy="720000"/>
          </a:xfrm>
        </p:spPr>
      </p:pic>
      <p:pic>
        <p:nvPicPr>
          <p:cNvPr id="30" name="Marcador de posición de imagen 29" descr="Icono de comprobación">
            <a:extLst>
              <a:ext uri="{FF2B5EF4-FFF2-40B4-BE49-F238E27FC236}">
                <a16:creationId xmlns:a16="http://schemas.microsoft.com/office/drawing/2014/main" id="{3CFFE792-5644-4DB8-9A25-D855F9B155E1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45289" y="3518694"/>
            <a:ext cx="720000" cy="719999"/>
          </a:xfrm>
        </p:spPr>
      </p:pic>
      <p:sp>
        <p:nvSpPr>
          <p:cNvPr id="18" name="Marcador de texto 17">
            <a:extLst>
              <a:ext uri="{FF2B5EF4-FFF2-40B4-BE49-F238E27FC236}">
                <a16:creationId xmlns:a16="http://schemas.microsoft.com/office/drawing/2014/main" id="{C3A22FC4-1B49-46F9-A55E-33AACF2DEBBB}"/>
              </a:ext>
            </a:extLst>
          </p:cNvPr>
          <p:cNvSpPr>
            <a:spLocks noGrp="1"/>
          </p:cNvSpPr>
          <p:nvPr>
            <p:ph type="body" sz="half" idx="23"/>
          </p:nvPr>
        </p:nvSpPr>
        <p:spPr>
          <a:xfrm>
            <a:off x="1736037" y="3661764"/>
            <a:ext cx="4057961" cy="472239"/>
          </a:xfrm>
        </p:spPr>
        <p:txBody>
          <a:bodyPr rtlCol="0">
            <a:noAutofit/>
          </a:bodyPr>
          <a:lstStyle/>
          <a:p>
            <a:pPr rtl="0"/>
            <a:r>
              <a:rPr lang="es-ES" sz="1800" b="1" dirty="0"/>
              <a:t>El objetivo de la empresa es maximizar el ROI de las campañas.</a:t>
            </a:r>
          </a:p>
        </p:txBody>
      </p:sp>
      <p:pic>
        <p:nvPicPr>
          <p:cNvPr id="32" name="Marcador de posición de imagen 31" descr="Icono de comprobación">
            <a:extLst>
              <a:ext uri="{FF2B5EF4-FFF2-40B4-BE49-F238E27FC236}">
                <a16:creationId xmlns:a16="http://schemas.microsoft.com/office/drawing/2014/main" id="{A80E0D18-9ED0-4449-BE73-35CBF01D1A4D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45289" y="4234407"/>
            <a:ext cx="720000" cy="719999"/>
          </a:xfrm>
        </p:spPr>
      </p:pic>
      <p:sp>
        <p:nvSpPr>
          <p:cNvPr id="20" name="Marcador de texto 19">
            <a:extLst>
              <a:ext uri="{FF2B5EF4-FFF2-40B4-BE49-F238E27FC236}">
                <a16:creationId xmlns:a16="http://schemas.microsoft.com/office/drawing/2014/main" id="{53C06E93-5E4C-46CA-9FB4-1640A2DC1748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1736037" y="4433833"/>
            <a:ext cx="4057961" cy="402241"/>
          </a:xfrm>
        </p:spPr>
        <p:txBody>
          <a:bodyPr rtlCol="0">
            <a:noAutofit/>
          </a:bodyPr>
          <a:lstStyle/>
          <a:p>
            <a:pPr rtl="0"/>
            <a:r>
              <a:rPr lang="es-ES" sz="1800" b="1" dirty="0"/>
              <a:t>Todas las campañas anteriores han sido generalistas e idénticas.</a:t>
            </a:r>
          </a:p>
        </p:txBody>
      </p:sp>
      <p:sp>
        <p:nvSpPr>
          <p:cNvPr id="15" name="objeto 27" descr="Rectángulo beige">
            <a:extLst>
              <a:ext uri="{FF2B5EF4-FFF2-40B4-BE49-F238E27FC236}">
                <a16:creationId xmlns:a16="http://schemas.microsoft.com/office/drawing/2014/main" id="{C5B67D68-F2A3-48A2-B2A0-C9DF8BA55D80}"/>
              </a:ext>
            </a:extLst>
          </p:cNvPr>
          <p:cNvSpPr/>
          <p:nvPr/>
        </p:nvSpPr>
        <p:spPr>
          <a:xfrm flipV="1">
            <a:off x="1473385" y="2395266"/>
            <a:ext cx="2268000" cy="75489"/>
          </a:xfrm>
          <a:custGeom>
            <a:avLst/>
            <a:gdLst/>
            <a:ahLst/>
            <a:cxnLst/>
            <a:rect l="l" t="t" r="r" b="b"/>
            <a:pathLst>
              <a:path w="2501265">
                <a:moveTo>
                  <a:pt x="0" y="0"/>
                </a:moveTo>
                <a:lnTo>
                  <a:pt x="2500883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24039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C750891-B331-46E3-89A1-0996C3679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329"/>
            <a:ext cx="10515600" cy="1325563"/>
          </a:xfrm>
        </p:spPr>
        <p:txBody>
          <a:bodyPr rtlCol="0"/>
          <a:lstStyle/>
          <a:p>
            <a:pPr rtl="0"/>
            <a:r>
              <a:rPr lang="es-ES" dirty="0"/>
              <a:t>RESULTADO CLUSTERIZACIÓN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6EC5A228-0BB3-460B-97CB-3667DC43D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es-ES" smtClean="0"/>
              <a:t>5</a:t>
            </a:fld>
            <a:endParaRPr lang="es-ES" dirty="0"/>
          </a:p>
        </p:txBody>
      </p:sp>
      <p:sp>
        <p:nvSpPr>
          <p:cNvPr id="6" name="objeto 18" descr="Rectángulo beige">
            <a:extLst>
              <a:ext uri="{FF2B5EF4-FFF2-40B4-BE49-F238E27FC236}">
                <a16:creationId xmlns:a16="http://schemas.microsoft.com/office/drawing/2014/main" id="{31A1F953-41C3-4B9E-9EA3-26087E184E71}"/>
              </a:ext>
            </a:extLst>
          </p:cNvPr>
          <p:cNvSpPr/>
          <p:nvPr/>
        </p:nvSpPr>
        <p:spPr>
          <a:xfrm>
            <a:off x="915102" y="1044695"/>
            <a:ext cx="4757225" cy="45719"/>
          </a:xfrm>
          <a:custGeom>
            <a:avLst/>
            <a:gdLst/>
            <a:ahLst/>
            <a:cxnLst/>
            <a:rect l="l" t="t" r="r" b="b"/>
            <a:pathLst>
              <a:path w="3218815">
                <a:moveTo>
                  <a:pt x="0" y="0"/>
                </a:moveTo>
                <a:lnTo>
                  <a:pt x="3218395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es-ES" dirty="0"/>
          </a:p>
        </p:txBody>
      </p:sp>
      <p:pic>
        <p:nvPicPr>
          <p:cNvPr id="5" name="Imagen 4" descr="Gráfico, Gráfico radial&#10;&#10;Descripción generada automáticamente">
            <a:extLst>
              <a:ext uri="{FF2B5EF4-FFF2-40B4-BE49-F238E27FC236}">
                <a16:creationId xmlns:a16="http://schemas.microsoft.com/office/drawing/2014/main" id="{6A2EF403-95C4-9FF7-6631-84FD05089F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51" y="1160466"/>
            <a:ext cx="5961889" cy="5597205"/>
          </a:xfrm>
          <a:prstGeom prst="rect">
            <a:avLst/>
          </a:prstGeom>
        </p:spPr>
      </p:pic>
      <p:pic>
        <p:nvPicPr>
          <p:cNvPr id="8" name="Imagen 7" descr="Gráfico, Gráfico radial&#10;&#10;Descripción generada automáticamente">
            <a:extLst>
              <a:ext uri="{FF2B5EF4-FFF2-40B4-BE49-F238E27FC236}">
                <a16:creationId xmlns:a16="http://schemas.microsoft.com/office/drawing/2014/main" id="{593CC8BA-C483-5A11-D3F2-4E1AB69A49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340" y="1160466"/>
            <a:ext cx="5961889" cy="5697534"/>
          </a:xfrm>
          <a:prstGeom prst="rect">
            <a:avLst/>
          </a:prstGeom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B25D2E72-FEC1-8A6E-C332-ED809AC1A44E}"/>
              </a:ext>
            </a:extLst>
          </p:cNvPr>
          <p:cNvSpPr/>
          <p:nvPr/>
        </p:nvSpPr>
        <p:spPr>
          <a:xfrm>
            <a:off x="5672327" y="3986784"/>
            <a:ext cx="423673" cy="2194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829390C0-3B53-D0CE-995D-0A2BD12D021A}"/>
              </a:ext>
            </a:extLst>
          </p:cNvPr>
          <p:cNvSpPr/>
          <p:nvPr/>
        </p:nvSpPr>
        <p:spPr>
          <a:xfrm>
            <a:off x="11598625" y="4027521"/>
            <a:ext cx="423673" cy="2194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DC8F811D-5F41-419A-800E-455DB1CFAE20}"/>
              </a:ext>
            </a:extLst>
          </p:cNvPr>
          <p:cNvSpPr txBox="1"/>
          <p:nvPr/>
        </p:nvSpPr>
        <p:spPr>
          <a:xfrm>
            <a:off x="6695775" y="1160466"/>
            <a:ext cx="9418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rgbClr val="0090A2"/>
                </a:solidFill>
              </a:rPr>
              <a:t>0</a:t>
            </a:r>
            <a:r>
              <a:rPr lang="es-ES" sz="1600" dirty="0"/>
              <a:t>: </a:t>
            </a:r>
            <a:r>
              <a:rPr lang="es-ES" sz="1600" dirty="0">
                <a:solidFill>
                  <a:schemeClr val="accent1">
                    <a:lumMod val="75000"/>
                  </a:schemeClr>
                </a:solidFill>
              </a:rPr>
              <a:t>55%</a:t>
            </a:r>
          </a:p>
          <a:p>
            <a:r>
              <a:rPr lang="es-ES" sz="1600" dirty="0">
                <a:solidFill>
                  <a:srgbClr val="0090A2"/>
                </a:solidFill>
              </a:rPr>
              <a:t>1</a:t>
            </a:r>
            <a:r>
              <a:rPr lang="es-ES" sz="1600" dirty="0"/>
              <a:t>: </a:t>
            </a:r>
            <a:r>
              <a:rPr lang="es-ES" sz="1600" dirty="0">
                <a:solidFill>
                  <a:schemeClr val="accent1">
                    <a:lumMod val="75000"/>
                  </a:schemeClr>
                </a:solidFill>
              </a:rPr>
              <a:t>34%</a:t>
            </a:r>
          </a:p>
          <a:p>
            <a:r>
              <a:rPr lang="es-ES" sz="1600" dirty="0">
                <a:solidFill>
                  <a:srgbClr val="0090A2"/>
                </a:solidFill>
              </a:rPr>
              <a:t>2</a:t>
            </a:r>
            <a:r>
              <a:rPr lang="es-ES" sz="1600" dirty="0"/>
              <a:t>: </a:t>
            </a:r>
            <a:r>
              <a:rPr lang="es-ES" sz="1600" dirty="0">
                <a:solidFill>
                  <a:schemeClr val="accent1">
                    <a:lumMod val="75000"/>
                  </a:schemeClr>
                </a:solidFill>
              </a:rPr>
              <a:t>11%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8E215304-FD21-45B7-9C3C-66DCE76AEB4F}"/>
              </a:ext>
            </a:extLst>
          </p:cNvPr>
          <p:cNvSpPr txBox="1"/>
          <p:nvPr/>
        </p:nvSpPr>
        <p:spPr>
          <a:xfrm>
            <a:off x="443840" y="1194520"/>
            <a:ext cx="9418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rgbClr val="0090A2"/>
                </a:solidFill>
              </a:rPr>
              <a:t>0</a:t>
            </a:r>
            <a:r>
              <a:rPr lang="es-ES" sz="1600" dirty="0"/>
              <a:t>: </a:t>
            </a:r>
            <a:r>
              <a:rPr lang="es-ES" sz="1600" dirty="0">
                <a:solidFill>
                  <a:schemeClr val="accent1">
                    <a:lumMod val="75000"/>
                  </a:schemeClr>
                </a:solidFill>
              </a:rPr>
              <a:t>59%</a:t>
            </a:r>
          </a:p>
          <a:p>
            <a:r>
              <a:rPr lang="es-ES" sz="1600" dirty="0">
                <a:solidFill>
                  <a:srgbClr val="0090A2"/>
                </a:solidFill>
              </a:rPr>
              <a:t>1</a:t>
            </a:r>
            <a:r>
              <a:rPr lang="es-ES" sz="1600" dirty="0"/>
              <a:t>: </a:t>
            </a:r>
            <a:r>
              <a:rPr lang="es-ES" sz="1600" dirty="0">
                <a:solidFill>
                  <a:schemeClr val="accent1">
                    <a:lumMod val="75000"/>
                  </a:schemeClr>
                </a:solidFill>
              </a:rPr>
              <a:t>41%</a:t>
            </a:r>
          </a:p>
        </p:txBody>
      </p:sp>
      <p:sp>
        <p:nvSpPr>
          <p:cNvPr id="15" name="Botón de acción: en blanco 14">
            <a:hlinkClick r:id="rId5" action="ppaction://hlinkfile" highlightClick="1"/>
            <a:extLst>
              <a:ext uri="{FF2B5EF4-FFF2-40B4-BE49-F238E27FC236}">
                <a16:creationId xmlns:a16="http://schemas.microsoft.com/office/drawing/2014/main" id="{FB9A9D76-2516-BCB8-FC9F-27627D47517B}"/>
              </a:ext>
            </a:extLst>
          </p:cNvPr>
          <p:cNvSpPr/>
          <p:nvPr/>
        </p:nvSpPr>
        <p:spPr>
          <a:xfrm>
            <a:off x="10712446" y="208117"/>
            <a:ext cx="919458" cy="219711"/>
          </a:xfrm>
          <a:prstGeom prst="actionButtonBlank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 err="1"/>
              <a:t>PowerBI</a:t>
            </a:r>
            <a:endParaRPr lang="es-ES" sz="1100" dirty="0"/>
          </a:p>
        </p:txBody>
      </p:sp>
      <p:sp>
        <p:nvSpPr>
          <p:cNvPr id="16" name="Elipse 15" descr="Óvalo beige">
            <a:extLst>
              <a:ext uri="{FF2B5EF4-FFF2-40B4-BE49-F238E27FC236}">
                <a16:creationId xmlns:a16="http://schemas.microsoft.com/office/drawing/2014/main" id="{DAAFD57F-AE91-4C1A-F704-B8DA5FF7623D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sz="1000" dirty="0">
                <a:solidFill>
                  <a:schemeClr val="tx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91115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C750891-B331-46E3-89A1-0996C3679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245"/>
            <a:ext cx="10515600" cy="1325563"/>
          </a:xfrm>
        </p:spPr>
        <p:txBody>
          <a:bodyPr rtlCol="0"/>
          <a:lstStyle/>
          <a:p>
            <a:pPr rtl="0"/>
            <a:r>
              <a:rPr lang="es-ES" dirty="0"/>
              <a:t>MODELO PREDICCIÓN. Comportamiento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6EC5A228-0BB3-460B-97CB-3667DC43D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es-ES" smtClean="0"/>
              <a:t>6</a:t>
            </a:fld>
            <a:endParaRPr lang="es-ES" dirty="0"/>
          </a:p>
        </p:txBody>
      </p:sp>
      <p:sp>
        <p:nvSpPr>
          <p:cNvPr id="6" name="objeto 18" descr="Rectángulo beige">
            <a:extLst>
              <a:ext uri="{FF2B5EF4-FFF2-40B4-BE49-F238E27FC236}">
                <a16:creationId xmlns:a16="http://schemas.microsoft.com/office/drawing/2014/main" id="{31A1F953-41C3-4B9E-9EA3-26087E184E71}"/>
              </a:ext>
            </a:extLst>
          </p:cNvPr>
          <p:cNvSpPr/>
          <p:nvPr/>
        </p:nvSpPr>
        <p:spPr>
          <a:xfrm>
            <a:off x="924246" y="1163567"/>
            <a:ext cx="4757225" cy="45719"/>
          </a:xfrm>
          <a:custGeom>
            <a:avLst/>
            <a:gdLst/>
            <a:ahLst/>
            <a:cxnLst/>
            <a:rect l="l" t="t" r="r" b="b"/>
            <a:pathLst>
              <a:path w="3218815">
                <a:moveTo>
                  <a:pt x="0" y="0"/>
                </a:moveTo>
                <a:lnTo>
                  <a:pt x="3218395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713BBF8-6938-1C50-F9D0-5227DD9D27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538" y="2225202"/>
            <a:ext cx="5505450" cy="431482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4A72E688-A9C3-E897-AC05-E90E5280F1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6180" y="2178050"/>
            <a:ext cx="5505450" cy="4314825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D4DC3765-71B1-C23E-5E3B-F456E5370B49}"/>
              </a:ext>
            </a:extLst>
          </p:cNvPr>
          <p:cNvSpPr txBox="1"/>
          <p:nvPr/>
        </p:nvSpPr>
        <p:spPr>
          <a:xfrm>
            <a:off x="1033272" y="1507808"/>
            <a:ext cx="2679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rgbClr val="0090A2"/>
                </a:solidFill>
              </a:rPr>
              <a:t>Nº</a:t>
            </a:r>
            <a:r>
              <a:rPr lang="es-ES" dirty="0">
                <a:solidFill>
                  <a:srgbClr val="0090A2"/>
                </a:solidFill>
              </a:rPr>
              <a:t> Variables: 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35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90A2"/>
                </a:solidFill>
              </a:rPr>
              <a:t>ROC-AUC: 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0,836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6199D5C-8C02-54A7-B25B-85D2C29B4F2F}"/>
              </a:ext>
            </a:extLst>
          </p:cNvPr>
          <p:cNvSpPr txBox="1"/>
          <p:nvPr/>
        </p:nvSpPr>
        <p:spPr>
          <a:xfrm>
            <a:off x="7139942" y="1507807"/>
            <a:ext cx="2679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rgbClr val="0090A2"/>
                </a:solidFill>
              </a:rPr>
              <a:t>Nº</a:t>
            </a:r>
            <a:r>
              <a:rPr lang="es-ES" dirty="0">
                <a:solidFill>
                  <a:srgbClr val="0090A2"/>
                </a:solidFill>
              </a:rPr>
              <a:t> Variables: 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90A2"/>
                </a:solidFill>
              </a:rPr>
              <a:t>ROC-AUC: 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0,828</a:t>
            </a:r>
          </a:p>
        </p:txBody>
      </p:sp>
      <p:sp>
        <p:nvSpPr>
          <p:cNvPr id="13" name="Elipse 12" descr="Óvalo beige">
            <a:extLst>
              <a:ext uri="{FF2B5EF4-FFF2-40B4-BE49-F238E27FC236}">
                <a16:creationId xmlns:a16="http://schemas.microsoft.com/office/drawing/2014/main" id="{C8557B0F-2A47-27A2-B1E7-CDF25B85ECF1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sz="1000" dirty="0">
                <a:solidFill>
                  <a:schemeClr val="tx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617733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C5B371-F992-4547-B936-23F16F448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444" y="417362"/>
            <a:ext cx="3932237" cy="1302111"/>
          </a:xfrm>
        </p:spPr>
        <p:txBody>
          <a:bodyPr rtlCol="0"/>
          <a:lstStyle/>
          <a:p>
            <a:pPr rtl="0"/>
            <a:r>
              <a:rPr lang="es-ES" dirty="0"/>
              <a:t>VARIABLES SELECCIONADAS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EC89DD8-AB5B-4556-B381-45F1AC070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es-ES" sz="1000" smtClean="0"/>
              <a:t>7</a:t>
            </a:fld>
            <a:endParaRPr lang="es-ES" sz="1000" dirty="0"/>
          </a:p>
        </p:txBody>
      </p:sp>
      <p:pic>
        <p:nvPicPr>
          <p:cNvPr id="7" name="Marcador de posición de imagen 6" descr="Dos hombres miran un portátil">
            <a:extLst>
              <a:ext uri="{FF2B5EF4-FFF2-40B4-BE49-F238E27FC236}">
                <a16:creationId xmlns:a16="http://schemas.microsoft.com/office/drawing/2014/main" id="{2CD8DFC9-E679-43B6-94BA-67756E397A1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2" y="2781223"/>
            <a:ext cx="6024983" cy="2736901"/>
          </a:xfrm>
        </p:spPr>
      </p:pic>
      <p:sp>
        <p:nvSpPr>
          <p:cNvPr id="8" name="objeto 13" descr="Rectángulo beige">
            <a:extLst>
              <a:ext uri="{FF2B5EF4-FFF2-40B4-BE49-F238E27FC236}">
                <a16:creationId xmlns:a16="http://schemas.microsoft.com/office/drawing/2014/main" id="{DFB86A96-0959-48CB-911E-06E243290C23}"/>
              </a:ext>
            </a:extLst>
          </p:cNvPr>
          <p:cNvSpPr/>
          <p:nvPr/>
        </p:nvSpPr>
        <p:spPr>
          <a:xfrm>
            <a:off x="919594" y="1786728"/>
            <a:ext cx="3402000" cy="0"/>
          </a:xfrm>
          <a:custGeom>
            <a:avLst/>
            <a:gdLst/>
            <a:ahLst/>
            <a:cxnLst/>
            <a:rect l="l" t="t" r="r" b="b"/>
            <a:pathLst>
              <a:path w="2694304">
                <a:moveTo>
                  <a:pt x="0" y="0"/>
                </a:moveTo>
                <a:lnTo>
                  <a:pt x="2694127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es-ES" dirty="0"/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BB2C9773-E46D-49D0-477F-7CD0AB2D93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627469"/>
              </p:ext>
            </p:extLst>
          </p:nvPr>
        </p:nvGraphicFramePr>
        <p:xfrm>
          <a:off x="6492126" y="1641760"/>
          <a:ext cx="4780280" cy="3708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057362">
                  <a:extLst>
                    <a:ext uri="{9D8B030D-6E8A-4147-A177-3AD203B41FA5}">
                      <a16:colId xmlns:a16="http://schemas.microsoft.com/office/drawing/2014/main" val="586325771"/>
                    </a:ext>
                  </a:extLst>
                </a:gridCol>
                <a:gridCol w="1722918">
                  <a:extLst>
                    <a:ext uri="{9D8B030D-6E8A-4147-A177-3AD203B41FA5}">
                      <a16:colId xmlns:a16="http://schemas.microsoft.com/office/drawing/2014/main" val="40836752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Importancia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14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>
                          <a:solidFill>
                            <a:srgbClr val="0090A2"/>
                          </a:solidFill>
                        </a:rPr>
                        <a:t>total_cmp</a:t>
                      </a:r>
                      <a:endParaRPr lang="es-ES" dirty="0">
                        <a:solidFill>
                          <a:srgbClr val="0090A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rgbClr val="0090A2"/>
                          </a:solidFill>
                        </a:rPr>
                        <a:t>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2848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>
                          <a:solidFill>
                            <a:srgbClr val="0090A2"/>
                          </a:solidFill>
                        </a:rPr>
                        <a:t>household_members</a:t>
                      </a:r>
                      <a:endParaRPr lang="es-ES" dirty="0">
                        <a:solidFill>
                          <a:srgbClr val="0090A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rgbClr val="0090A2"/>
                          </a:solidFill>
                        </a:rPr>
                        <a:t>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499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>
                          <a:solidFill>
                            <a:srgbClr val="0090A2"/>
                          </a:solidFill>
                        </a:rPr>
                        <a:t>mntmeatproducts</a:t>
                      </a:r>
                      <a:endParaRPr lang="es-ES" dirty="0">
                        <a:solidFill>
                          <a:srgbClr val="0090A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rgbClr val="0090A2"/>
                          </a:solidFill>
                        </a:rPr>
                        <a:t>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998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800" b="0" kern="1200" dirty="0" err="1">
                          <a:solidFill>
                            <a:srgbClr val="0090A2"/>
                          </a:solidFill>
                          <a:effectLst/>
                        </a:rPr>
                        <a:t>numwebvisitsmonth</a:t>
                      </a:r>
                      <a:endParaRPr lang="es-ES" dirty="0">
                        <a:solidFill>
                          <a:srgbClr val="0090A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rgbClr val="0090A2"/>
                          </a:solidFill>
                        </a:rPr>
                        <a:t>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491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800" b="0" kern="1200" dirty="0" err="1">
                          <a:solidFill>
                            <a:srgbClr val="0090A2"/>
                          </a:solidFill>
                          <a:effectLst/>
                        </a:rPr>
                        <a:t>numstorepurchases</a:t>
                      </a:r>
                      <a:endParaRPr lang="es-ES" dirty="0">
                        <a:solidFill>
                          <a:srgbClr val="0090A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rgbClr val="0090A2"/>
                          </a:solidFill>
                        </a:rPr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7516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800" b="0" kern="1200" dirty="0" err="1">
                          <a:solidFill>
                            <a:srgbClr val="0090A2"/>
                          </a:solidFill>
                          <a:effectLst/>
                        </a:rPr>
                        <a:t>mntgoldprods</a:t>
                      </a:r>
                      <a:endParaRPr lang="es-ES" dirty="0">
                        <a:solidFill>
                          <a:srgbClr val="0090A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rgbClr val="0090A2"/>
                          </a:solidFill>
                        </a:rPr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632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800" b="0" kern="1200" dirty="0" err="1">
                          <a:solidFill>
                            <a:srgbClr val="0090A2"/>
                          </a:solidFill>
                          <a:effectLst/>
                        </a:rPr>
                        <a:t>mntwines</a:t>
                      </a:r>
                      <a:endParaRPr lang="es-ES" dirty="0">
                        <a:solidFill>
                          <a:srgbClr val="0090A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rgbClr val="0090A2"/>
                          </a:solidFill>
                        </a:rPr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9128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800" b="0" kern="1200" dirty="0" err="1">
                          <a:solidFill>
                            <a:srgbClr val="0090A2"/>
                          </a:solidFill>
                          <a:effectLst/>
                        </a:rPr>
                        <a:t>numcatalogpurchases</a:t>
                      </a:r>
                      <a:endParaRPr lang="es-ES" dirty="0">
                        <a:solidFill>
                          <a:srgbClr val="0090A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rgbClr val="0090A2"/>
                          </a:solidFill>
                        </a:rPr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052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800" b="0" kern="1200" dirty="0" err="1">
                          <a:solidFill>
                            <a:srgbClr val="0090A2"/>
                          </a:solidFill>
                          <a:effectLst/>
                        </a:rPr>
                        <a:t>income</a:t>
                      </a:r>
                      <a:endParaRPr lang="es-ES" dirty="0">
                        <a:solidFill>
                          <a:srgbClr val="0090A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rgbClr val="0090A2"/>
                          </a:solidFill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91470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3812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to 6" descr="Rectángulo azul">
            <a:extLst>
              <a:ext uri="{FF2B5EF4-FFF2-40B4-BE49-F238E27FC236}">
                <a16:creationId xmlns:a16="http://schemas.microsoft.com/office/drawing/2014/main" id="{7F009843-AFA3-44E8-B7D5-3F39B363C92E}"/>
              </a:ext>
            </a:extLst>
          </p:cNvPr>
          <p:cNvSpPr/>
          <p:nvPr/>
        </p:nvSpPr>
        <p:spPr>
          <a:xfrm>
            <a:off x="-28385" y="-19339"/>
            <a:ext cx="4401855" cy="6877339"/>
          </a:xfrm>
          <a:custGeom>
            <a:avLst/>
            <a:gdLst/>
            <a:ahLst/>
            <a:cxnLst/>
            <a:rect l="l" t="t" r="r" b="b"/>
            <a:pathLst>
              <a:path w="6689725" h="3528060">
                <a:moveTo>
                  <a:pt x="0" y="3527996"/>
                </a:moveTo>
                <a:lnTo>
                  <a:pt x="6689648" y="3527996"/>
                </a:lnTo>
                <a:lnTo>
                  <a:pt x="6689648" y="0"/>
                </a:lnTo>
                <a:lnTo>
                  <a:pt x="0" y="0"/>
                </a:lnTo>
                <a:lnTo>
                  <a:pt x="0" y="352799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rtl="0"/>
            <a:endParaRPr lang="es-ES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74140CF4-2DAA-4239-BB77-274BDD82A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es-ES" smtClean="0"/>
              <a:t>8</a:t>
            </a:fld>
            <a:endParaRPr lang="es-ES" dirty="0"/>
          </a:p>
        </p:txBody>
      </p:sp>
      <p:sp>
        <p:nvSpPr>
          <p:cNvPr id="7" name="Marcador de texto 3">
            <a:extLst>
              <a:ext uri="{FF2B5EF4-FFF2-40B4-BE49-F238E27FC236}">
                <a16:creationId xmlns:a16="http://schemas.microsoft.com/office/drawing/2014/main" id="{AB529753-3D53-EF92-392C-239141B44AD5}"/>
              </a:ext>
            </a:extLst>
          </p:cNvPr>
          <p:cNvSpPr txBox="1">
            <a:spLocks/>
          </p:cNvSpPr>
          <p:nvPr/>
        </p:nvSpPr>
        <p:spPr>
          <a:xfrm>
            <a:off x="881972" y="2069384"/>
            <a:ext cx="2981822" cy="749753"/>
          </a:xfrm>
          <a:prstGeom prst="rect">
            <a:avLst/>
          </a:prstGeom>
        </p:spPr>
        <p:txBody>
          <a:bodyPr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buNone/>
            </a:pPr>
            <a:r>
              <a:rPr lang="es-ES" sz="18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Maximizar captación clientes: </a:t>
            </a:r>
            <a:r>
              <a:rPr lang="es-ES" sz="18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0,34</a:t>
            </a:r>
          </a:p>
          <a:p>
            <a:pPr marL="0" indent="0" rtl="0">
              <a:buNone/>
            </a:pPr>
            <a:r>
              <a:rPr lang="es-ES" sz="1400" b="1" dirty="0">
                <a:solidFill>
                  <a:schemeClr val="bg1">
                    <a:lumMod val="85000"/>
                  </a:schemeClr>
                </a:solidFill>
              </a:rPr>
              <a:t>Ratio (0,25/0,95)</a:t>
            </a:r>
          </a:p>
        </p:txBody>
      </p:sp>
      <p:pic>
        <p:nvPicPr>
          <p:cNvPr id="15" name="Marcador de posición de imagen 27" descr="Marca de verificación">
            <a:extLst>
              <a:ext uri="{FF2B5EF4-FFF2-40B4-BE49-F238E27FC236}">
                <a16:creationId xmlns:a16="http://schemas.microsoft.com/office/drawing/2014/main" id="{E34FE7F4-E44D-B11C-4D59-68B9012BEB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5922" y="2069384"/>
            <a:ext cx="720000" cy="720000"/>
          </a:xfrm>
          <a:prstGeom prst="rect">
            <a:avLst/>
          </a:prstGeom>
        </p:spPr>
      </p:pic>
      <p:pic>
        <p:nvPicPr>
          <p:cNvPr id="16" name="Marcador de posición de imagen 29" descr="Marca de verificación">
            <a:extLst>
              <a:ext uri="{FF2B5EF4-FFF2-40B4-BE49-F238E27FC236}">
                <a16:creationId xmlns:a16="http://schemas.microsoft.com/office/drawing/2014/main" id="{B2E044B3-7AEA-BD5B-FA89-691FAEFE62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5922" y="3246463"/>
            <a:ext cx="720000" cy="719999"/>
          </a:xfrm>
          <a:prstGeom prst="rect">
            <a:avLst/>
          </a:prstGeom>
        </p:spPr>
      </p:pic>
      <p:sp>
        <p:nvSpPr>
          <p:cNvPr id="17" name="Marcador de texto 17">
            <a:extLst>
              <a:ext uri="{FF2B5EF4-FFF2-40B4-BE49-F238E27FC236}">
                <a16:creationId xmlns:a16="http://schemas.microsoft.com/office/drawing/2014/main" id="{E7980EF4-5FEE-F84B-4D05-D5A9A8AE32E3}"/>
              </a:ext>
            </a:extLst>
          </p:cNvPr>
          <p:cNvSpPr txBox="1">
            <a:spLocks/>
          </p:cNvSpPr>
          <p:nvPr/>
        </p:nvSpPr>
        <p:spPr>
          <a:xfrm>
            <a:off x="785922" y="3260199"/>
            <a:ext cx="3307960" cy="740184"/>
          </a:xfrm>
          <a:prstGeom prst="rect">
            <a:avLst/>
          </a:prstGeom>
        </p:spPr>
        <p:txBody>
          <a:bodyPr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buNone/>
            </a:pPr>
            <a:r>
              <a:rPr lang="es-ES" sz="18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Captación moderada de clientes: </a:t>
            </a:r>
            <a:r>
              <a:rPr lang="es-ES" sz="18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0,43</a:t>
            </a:r>
          </a:p>
          <a:p>
            <a:pPr marL="0" indent="0">
              <a:buNone/>
            </a:pPr>
            <a:r>
              <a:rPr lang="es-ES" sz="1400" b="1" dirty="0">
                <a:solidFill>
                  <a:schemeClr val="bg1">
                    <a:lumMod val="85000"/>
                  </a:schemeClr>
                </a:solidFill>
              </a:rPr>
              <a:t>Ratio (0,31/0,83)</a:t>
            </a:r>
          </a:p>
          <a:p>
            <a:pPr marL="0" indent="0" rtl="0">
              <a:buNone/>
            </a:pPr>
            <a:endParaRPr lang="es-ES" sz="2000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8" name="Marcador de posición de imagen 31" descr="Marca de verificación">
            <a:extLst>
              <a:ext uri="{FF2B5EF4-FFF2-40B4-BE49-F238E27FC236}">
                <a16:creationId xmlns:a16="http://schemas.microsoft.com/office/drawing/2014/main" id="{63476E0A-C607-09AB-8649-2B6D8A72AE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5922" y="4388956"/>
            <a:ext cx="720000" cy="719999"/>
          </a:xfrm>
          <a:prstGeom prst="rect">
            <a:avLst/>
          </a:prstGeom>
        </p:spPr>
      </p:pic>
      <p:sp>
        <p:nvSpPr>
          <p:cNvPr id="19" name="Marcador de texto 19">
            <a:extLst>
              <a:ext uri="{FF2B5EF4-FFF2-40B4-BE49-F238E27FC236}">
                <a16:creationId xmlns:a16="http://schemas.microsoft.com/office/drawing/2014/main" id="{1674872A-A739-2E88-11F2-2659F9ADABBA}"/>
              </a:ext>
            </a:extLst>
          </p:cNvPr>
          <p:cNvSpPr txBox="1">
            <a:spLocks/>
          </p:cNvSpPr>
          <p:nvPr/>
        </p:nvSpPr>
        <p:spPr>
          <a:xfrm>
            <a:off x="831705" y="4415853"/>
            <a:ext cx="3202244" cy="935069"/>
          </a:xfrm>
          <a:prstGeom prst="rect">
            <a:avLst/>
          </a:prstGeom>
        </p:spPr>
        <p:txBody>
          <a:bodyPr rtlCol="0">
            <a:noAutofit/>
          </a:bodyPr>
          <a:lstStyle>
            <a:defPPr rtl="0">
              <a:defRPr lang="es-e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b="1"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s-ES" dirty="0"/>
              <a:t>Equilibrio entre captación y coste: </a:t>
            </a:r>
            <a:r>
              <a:rPr lang="es-E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0,67</a:t>
            </a:r>
          </a:p>
          <a:p>
            <a:r>
              <a:rPr lang="es-ES" sz="1400" dirty="0">
                <a:solidFill>
                  <a:schemeClr val="bg1">
                    <a:lumMod val="85000"/>
                  </a:schemeClr>
                </a:solidFill>
              </a:rPr>
              <a:t>Ratio (0,55/0,52)</a:t>
            </a:r>
          </a:p>
          <a:p>
            <a:endParaRPr lang="es-ES" dirty="0"/>
          </a:p>
        </p:txBody>
      </p:sp>
      <p:sp>
        <p:nvSpPr>
          <p:cNvPr id="20" name="objeto 27" descr="Rectángulo beige">
            <a:extLst>
              <a:ext uri="{FF2B5EF4-FFF2-40B4-BE49-F238E27FC236}">
                <a16:creationId xmlns:a16="http://schemas.microsoft.com/office/drawing/2014/main" id="{33B5EA39-719F-4D3B-739B-1B4C0F1E3BE9}"/>
              </a:ext>
            </a:extLst>
          </p:cNvPr>
          <p:cNvSpPr/>
          <p:nvPr/>
        </p:nvSpPr>
        <p:spPr>
          <a:xfrm flipV="1">
            <a:off x="205649" y="1381617"/>
            <a:ext cx="3384000" cy="75489"/>
          </a:xfrm>
          <a:custGeom>
            <a:avLst/>
            <a:gdLst/>
            <a:ahLst/>
            <a:cxnLst/>
            <a:rect l="l" t="t" r="r" b="b"/>
            <a:pathLst>
              <a:path w="2501265">
                <a:moveTo>
                  <a:pt x="0" y="0"/>
                </a:moveTo>
                <a:lnTo>
                  <a:pt x="2500883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es-ES" dirty="0"/>
          </a:p>
        </p:txBody>
      </p:sp>
      <p:sp>
        <p:nvSpPr>
          <p:cNvPr id="21" name="Título 1">
            <a:extLst>
              <a:ext uri="{FF2B5EF4-FFF2-40B4-BE49-F238E27FC236}">
                <a16:creationId xmlns:a16="http://schemas.microsoft.com/office/drawing/2014/main" id="{89269C65-C80B-58BB-29C6-A3BAE1AAA333}"/>
              </a:ext>
            </a:extLst>
          </p:cNvPr>
          <p:cNvSpPr txBox="1">
            <a:spLocks/>
          </p:cNvSpPr>
          <p:nvPr/>
        </p:nvSpPr>
        <p:spPr>
          <a:xfrm>
            <a:off x="109600" y="107991"/>
            <a:ext cx="442122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chemeClr val="bg1"/>
                </a:solidFill>
              </a:rPr>
              <a:t>SELECCIÓN DE UMBRALES</a:t>
            </a:r>
            <a:endParaRPr lang="es-ES" dirty="0"/>
          </a:p>
        </p:txBody>
      </p:sp>
      <p:pic>
        <p:nvPicPr>
          <p:cNvPr id="25" name="Imagen 24">
            <a:extLst>
              <a:ext uri="{FF2B5EF4-FFF2-40B4-BE49-F238E27FC236}">
                <a16:creationId xmlns:a16="http://schemas.microsoft.com/office/drawing/2014/main" id="{E50C3F2F-45AC-BC95-34D8-527BCD31BD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9253" y="876558"/>
            <a:ext cx="7734316" cy="5348034"/>
          </a:xfrm>
          <a:prstGeom prst="rect">
            <a:avLst/>
          </a:prstGeom>
        </p:spPr>
      </p:pic>
      <p:pic>
        <p:nvPicPr>
          <p:cNvPr id="26" name="Marcador de posición de imagen 31" descr="Marca de verificación">
            <a:extLst>
              <a:ext uri="{FF2B5EF4-FFF2-40B4-BE49-F238E27FC236}">
                <a16:creationId xmlns:a16="http://schemas.microsoft.com/office/drawing/2014/main" id="{83DAD0F8-7B2F-23D6-998C-6562F3936F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192" y="5531449"/>
            <a:ext cx="720000" cy="719999"/>
          </a:xfrm>
          <a:prstGeom prst="rect">
            <a:avLst/>
          </a:prstGeom>
        </p:spPr>
      </p:pic>
      <p:sp>
        <p:nvSpPr>
          <p:cNvPr id="28" name="Marcador de texto 19">
            <a:extLst>
              <a:ext uri="{FF2B5EF4-FFF2-40B4-BE49-F238E27FC236}">
                <a16:creationId xmlns:a16="http://schemas.microsoft.com/office/drawing/2014/main" id="{D281ECF1-111F-BC05-36C6-659FB1780DCD}"/>
              </a:ext>
            </a:extLst>
          </p:cNvPr>
          <p:cNvSpPr txBox="1">
            <a:spLocks/>
          </p:cNvSpPr>
          <p:nvPr/>
        </p:nvSpPr>
        <p:spPr>
          <a:xfrm>
            <a:off x="846769" y="5566781"/>
            <a:ext cx="3526701" cy="854310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buNone/>
            </a:pPr>
            <a:r>
              <a:rPr lang="es-ES" sz="18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Maximizando los costes: </a:t>
            </a:r>
            <a:r>
              <a:rPr lang="es-ES" sz="18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0,82</a:t>
            </a:r>
          </a:p>
          <a:p>
            <a:pPr marL="0" indent="0">
              <a:buNone/>
            </a:pPr>
            <a:r>
              <a:rPr lang="es-ES" sz="1500" b="1" dirty="0">
                <a:solidFill>
                  <a:schemeClr val="bg1">
                    <a:lumMod val="85000"/>
                  </a:schemeClr>
                </a:solidFill>
              </a:rPr>
              <a:t>Ratio (0,80/0,22)</a:t>
            </a:r>
          </a:p>
          <a:p>
            <a:pPr marL="0" indent="0" rtl="0">
              <a:buNone/>
            </a:pPr>
            <a:endParaRPr lang="es-ES" sz="2000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3121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Marcador de posición de imagen 10" descr="Personas que debaten algo">
            <a:extLst>
              <a:ext uri="{FF2B5EF4-FFF2-40B4-BE49-F238E27FC236}">
                <a16:creationId xmlns:a16="http://schemas.microsoft.com/office/drawing/2014/main" id="{AA6A75DC-BE31-480B-B034-B1DF7AFA509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115389"/>
            <a:ext cx="12192000" cy="3742611"/>
          </a:xfrm>
        </p:spPr>
      </p:pic>
      <p:sp>
        <p:nvSpPr>
          <p:cNvPr id="12" name="objeto 3" descr="Rectángulo azul">
            <a:extLst>
              <a:ext uri="{FF2B5EF4-FFF2-40B4-BE49-F238E27FC236}">
                <a16:creationId xmlns:a16="http://schemas.microsoft.com/office/drawing/2014/main" id="{CDEEA71D-C3B3-45BB-A776-D17D92A58127}"/>
              </a:ext>
            </a:extLst>
          </p:cNvPr>
          <p:cNvSpPr/>
          <p:nvPr/>
        </p:nvSpPr>
        <p:spPr>
          <a:xfrm>
            <a:off x="2400" y="3115389"/>
            <a:ext cx="12189600" cy="3742611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</p:spPr>
        <p:txBody>
          <a:bodyPr wrap="square" lIns="0" tIns="0" rIns="0" bIns="0" rtlCol="0"/>
          <a:lstStyle/>
          <a:p>
            <a:pPr rtl="0"/>
            <a:endParaRPr lang="es-ES" dirty="0"/>
          </a:p>
        </p:txBody>
      </p:sp>
      <p:sp>
        <p:nvSpPr>
          <p:cNvPr id="13" name="Elipse 12" descr="Óvalo beige">
            <a:extLst>
              <a:ext uri="{FF2B5EF4-FFF2-40B4-BE49-F238E27FC236}">
                <a16:creationId xmlns:a16="http://schemas.microsoft.com/office/drawing/2014/main" id="{F336552F-CA64-452F-9BD8-01334388BFF5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F9ADB42F-AE48-4323-897F-DB5A083BD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68" y="365125"/>
            <a:ext cx="10515600" cy="1325563"/>
          </a:xfrm>
        </p:spPr>
        <p:txBody>
          <a:bodyPr rtlCol="0"/>
          <a:lstStyle/>
          <a:p>
            <a:pPr rtl="0"/>
            <a:r>
              <a:rPr lang="es-ES" dirty="0"/>
              <a:t>APORTACIONES DEL PROYECTO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93C1E99-672F-46AE-BB08-DD22B0928366}"/>
              </a:ext>
            </a:extLst>
          </p:cNvPr>
          <p:cNvSpPr>
            <a:spLocks noGrp="1"/>
          </p:cNvSpPr>
          <p:nvPr>
            <p:ph type="body" idx="1"/>
          </p:nvPr>
        </p:nvSpPr>
        <p:spPr bwMode="white">
          <a:xfrm>
            <a:off x="2153349" y="1985963"/>
            <a:ext cx="3789362" cy="823912"/>
          </a:xfrm>
        </p:spPr>
        <p:txBody>
          <a:bodyPr rtlCol="0"/>
          <a:lstStyle/>
          <a:p>
            <a:pPr rtl="0"/>
            <a:r>
              <a:rPr lang="es-ES" dirty="0" err="1"/>
              <a:t>Clusterización</a:t>
            </a:r>
            <a:endParaRPr lang="es-ES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6DEAD4F2-C5CC-44E9-A092-76413D5CA7F4}"/>
              </a:ext>
            </a:extLst>
          </p:cNvPr>
          <p:cNvSpPr>
            <a:spLocks noGrp="1"/>
          </p:cNvSpPr>
          <p:nvPr>
            <p:ph sz="half" idx="2"/>
          </p:nvPr>
        </p:nvSpPr>
        <p:spPr bwMode="white">
          <a:xfrm>
            <a:off x="2116773" y="3434047"/>
            <a:ext cx="4052750" cy="2755616"/>
          </a:xfrm>
        </p:spPr>
        <p:txBody>
          <a:bodyPr rtlCol="0">
            <a:normAutofit fontScale="85000" lnSpcReduction="20000"/>
          </a:bodyPr>
          <a:lstStyle/>
          <a:p>
            <a:pPr rtl="0">
              <a:lnSpc>
                <a:spcPct val="125000"/>
              </a:lnSpc>
              <a:spcBef>
                <a:spcPts val="100"/>
              </a:spcBef>
              <a:buClr>
                <a:schemeClr val="accent1"/>
              </a:buClr>
            </a:pPr>
            <a:r>
              <a:rPr lang="es-ES" sz="2100" i="1" dirty="0">
                <a:solidFill>
                  <a:schemeClr val="accent1"/>
                </a:solidFill>
                <a:cs typeface="Arial"/>
              </a:rPr>
              <a:t>Segmentación en 2/3 clúster</a:t>
            </a:r>
          </a:p>
          <a:p>
            <a:pPr rtl="0">
              <a:lnSpc>
                <a:spcPct val="125000"/>
              </a:lnSpc>
              <a:buClr>
                <a:schemeClr val="accent1"/>
              </a:buClr>
            </a:pPr>
            <a:r>
              <a:rPr lang="es-ES" sz="2100" i="1" spc="-5" dirty="0">
                <a:solidFill>
                  <a:schemeClr val="accent1"/>
                </a:solidFill>
                <a:cs typeface="Arial"/>
              </a:rPr>
              <a:t>Selección de variables</a:t>
            </a:r>
            <a:endParaRPr lang="es-ES" sz="2100" b="1" i="1" spc="-5" dirty="0">
              <a:solidFill>
                <a:schemeClr val="accent1"/>
              </a:solidFill>
              <a:cs typeface="Arial"/>
            </a:endParaRPr>
          </a:p>
          <a:p>
            <a:pPr rtl="0">
              <a:lnSpc>
                <a:spcPct val="125000"/>
              </a:lnSpc>
              <a:buClr>
                <a:schemeClr val="accent1"/>
              </a:buClr>
            </a:pPr>
            <a:r>
              <a:rPr lang="es-ES" sz="2100" i="1" spc="-5" dirty="0" err="1">
                <a:solidFill>
                  <a:schemeClr val="accent1"/>
                </a:solidFill>
                <a:cs typeface="Arial"/>
              </a:rPr>
              <a:t>Dashboard</a:t>
            </a:r>
            <a:r>
              <a:rPr lang="es-ES" sz="2100" i="1" spc="-5" dirty="0">
                <a:solidFill>
                  <a:schemeClr val="accent1"/>
                </a:solidFill>
                <a:cs typeface="Arial"/>
              </a:rPr>
              <a:t> en </a:t>
            </a:r>
            <a:r>
              <a:rPr lang="es-ES" sz="2100" i="1" spc="-5" dirty="0" err="1">
                <a:solidFill>
                  <a:schemeClr val="accent1"/>
                </a:solidFill>
                <a:cs typeface="Arial"/>
              </a:rPr>
              <a:t>powerBI</a:t>
            </a:r>
            <a:r>
              <a:rPr lang="es-ES" sz="2100" i="1" spc="-5">
                <a:solidFill>
                  <a:schemeClr val="accent1"/>
                </a:solidFill>
                <a:cs typeface="Arial"/>
              </a:rPr>
              <a:t>:</a:t>
            </a:r>
            <a:endParaRPr lang="es-ES" sz="2100" b="1" i="1" spc="-5" dirty="0">
              <a:solidFill>
                <a:schemeClr val="accent1"/>
              </a:solidFill>
              <a:cs typeface="Arial"/>
            </a:endParaRPr>
          </a:p>
          <a:p>
            <a:pPr marR="775335" lvl="1">
              <a:lnSpc>
                <a:spcPct val="125000"/>
              </a:lnSpc>
              <a:buClr>
                <a:schemeClr val="accent1"/>
              </a:buClr>
            </a:pPr>
            <a:r>
              <a:rPr lang="es-ES" sz="1900" i="1" dirty="0">
                <a:solidFill>
                  <a:schemeClr val="accent1"/>
                </a:solidFill>
                <a:cs typeface="Arial"/>
              </a:rPr>
              <a:t>Características de los clientes.</a:t>
            </a:r>
          </a:p>
          <a:p>
            <a:pPr marR="775335" lvl="1">
              <a:lnSpc>
                <a:spcPct val="125000"/>
              </a:lnSpc>
              <a:buClr>
                <a:schemeClr val="accent1"/>
              </a:buClr>
            </a:pPr>
            <a:r>
              <a:rPr lang="es-ES" sz="1900" i="1" spc="-5" dirty="0">
                <a:solidFill>
                  <a:schemeClr val="accent1"/>
                </a:solidFill>
                <a:cs typeface="Arial"/>
              </a:rPr>
              <a:t>Influencia de los clúster en ventas y medios.</a:t>
            </a:r>
          </a:p>
          <a:p>
            <a:pPr marR="775335" lvl="1">
              <a:lnSpc>
                <a:spcPct val="125000"/>
              </a:lnSpc>
              <a:buClr>
                <a:schemeClr val="accent1"/>
              </a:buClr>
            </a:pPr>
            <a:r>
              <a:rPr lang="es-ES" sz="1900" i="1" spc="-5" dirty="0" err="1">
                <a:solidFill>
                  <a:schemeClr val="accent1"/>
                </a:solidFill>
                <a:cs typeface="Arial"/>
              </a:rPr>
              <a:t>Buyer</a:t>
            </a:r>
            <a:r>
              <a:rPr lang="es-ES" sz="1900" i="1" spc="-5" dirty="0">
                <a:solidFill>
                  <a:schemeClr val="accent1"/>
                </a:solidFill>
                <a:cs typeface="Arial"/>
              </a:rPr>
              <a:t> persona.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38A73375-FA03-4191-8AD5-B40CD9B59B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 bwMode="white"/>
        <p:txBody>
          <a:bodyPr rtlCol="0"/>
          <a:lstStyle/>
          <a:p>
            <a:pPr rtl="0"/>
            <a:r>
              <a:rPr lang="es-ES" dirty="0"/>
              <a:t>Predicción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7E0C6FDF-5982-4E37-B65D-F7B05D0FFB52}"/>
              </a:ext>
            </a:extLst>
          </p:cNvPr>
          <p:cNvSpPr>
            <a:spLocks noGrp="1"/>
          </p:cNvSpPr>
          <p:nvPr>
            <p:ph sz="quarter" idx="4"/>
          </p:nvPr>
        </p:nvSpPr>
        <p:spPr bwMode="white"/>
        <p:txBody>
          <a:bodyPr rtlCol="0">
            <a:normAutofit/>
          </a:bodyPr>
          <a:lstStyle/>
          <a:p>
            <a:pPr rtl="0">
              <a:lnSpc>
                <a:spcPct val="125000"/>
              </a:lnSpc>
              <a:spcBef>
                <a:spcPts val="100"/>
              </a:spcBef>
              <a:buClr>
                <a:schemeClr val="accent1"/>
              </a:buClr>
            </a:pPr>
            <a:r>
              <a:rPr lang="es-ES" sz="1800" i="1" spc="-5" dirty="0">
                <a:solidFill>
                  <a:schemeClr val="accent1"/>
                </a:solidFill>
                <a:cs typeface="Arial"/>
              </a:rPr>
              <a:t>Modelo optimizado para la captación de clientes.</a:t>
            </a:r>
            <a:endParaRPr lang="es-ES" sz="1800" b="1" i="1" spc="-5" dirty="0">
              <a:solidFill>
                <a:schemeClr val="accent1"/>
              </a:solidFill>
              <a:cs typeface="Arial"/>
            </a:endParaRPr>
          </a:p>
          <a:p>
            <a:pPr rtl="0">
              <a:lnSpc>
                <a:spcPct val="125000"/>
              </a:lnSpc>
              <a:buClr>
                <a:schemeClr val="accent1"/>
              </a:buClr>
            </a:pPr>
            <a:r>
              <a:rPr lang="es-ES" sz="1800" i="1" dirty="0">
                <a:solidFill>
                  <a:schemeClr val="accent1"/>
                </a:solidFill>
                <a:cs typeface="Arial"/>
              </a:rPr>
              <a:t>Selección de variables</a:t>
            </a:r>
            <a:endParaRPr lang="es-ES" sz="1800" b="1" i="1" spc="-5" dirty="0">
              <a:solidFill>
                <a:schemeClr val="accent1"/>
              </a:solidFill>
              <a:cs typeface="Arial"/>
            </a:endParaRPr>
          </a:p>
          <a:p>
            <a:pPr rtl="0">
              <a:lnSpc>
                <a:spcPct val="125000"/>
              </a:lnSpc>
              <a:buClr>
                <a:schemeClr val="accent1"/>
              </a:buClr>
            </a:pPr>
            <a:r>
              <a:rPr lang="es-ES" sz="1800" i="1" dirty="0">
                <a:solidFill>
                  <a:schemeClr val="accent1"/>
                </a:solidFill>
                <a:cs typeface="Arial"/>
              </a:rPr>
              <a:t>App con c</a:t>
            </a:r>
            <a:r>
              <a:rPr lang="es-ES" i="1" dirty="0">
                <a:solidFill>
                  <a:schemeClr val="accent1"/>
                </a:solidFill>
                <a:cs typeface="Arial"/>
              </a:rPr>
              <a:t>uatro objetivos ya predefinidos:</a:t>
            </a:r>
          </a:p>
          <a:p>
            <a:pPr lvl="1">
              <a:lnSpc>
                <a:spcPct val="125000"/>
              </a:lnSpc>
              <a:buClr>
                <a:schemeClr val="accent1"/>
              </a:buClr>
            </a:pPr>
            <a:r>
              <a:rPr lang="es-ES" i="1" dirty="0">
                <a:solidFill>
                  <a:schemeClr val="accent1"/>
                </a:solidFill>
                <a:cs typeface="Arial"/>
              </a:rPr>
              <a:t>Predicción de nuevos clientes</a:t>
            </a:r>
          </a:p>
          <a:p>
            <a:pPr lvl="1">
              <a:lnSpc>
                <a:spcPct val="125000"/>
              </a:lnSpc>
              <a:buClr>
                <a:schemeClr val="accent1"/>
              </a:buClr>
            </a:pPr>
            <a:r>
              <a:rPr lang="es-ES" i="1" dirty="0">
                <a:solidFill>
                  <a:schemeClr val="accent1"/>
                </a:solidFill>
                <a:cs typeface="Arial"/>
              </a:rPr>
              <a:t>Obtener selección de clientes.</a:t>
            </a:r>
            <a:endParaRPr lang="es-ES" b="1" i="1" spc="-5" dirty="0">
              <a:solidFill>
                <a:schemeClr val="accent1"/>
              </a:solidFill>
              <a:cs typeface="Arial"/>
            </a:endParaRP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68F7FB6B-EAC9-40F7-9522-61A8D53EF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es-ES" sz="1000" smtClean="0"/>
              <a:t>9</a:t>
            </a:fld>
            <a:endParaRPr lang="es-ES" sz="1000" dirty="0"/>
          </a:p>
        </p:txBody>
      </p:sp>
      <p:sp>
        <p:nvSpPr>
          <p:cNvPr id="9" name="objeto 5" descr="Rectángulo beige">
            <a:extLst>
              <a:ext uri="{FF2B5EF4-FFF2-40B4-BE49-F238E27FC236}">
                <a16:creationId xmlns:a16="http://schemas.microsoft.com/office/drawing/2014/main" id="{890F7762-BD37-4D33-9F80-1DA07B5E172E}"/>
              </a:ext>
            </a:extLst>
          </p:cNvPr>
          <p:cNvSpPr/>
          <p:nvPr/>
        </p:nvSpPr>
        <p:spPr>
          <a:xfrm>
            <a:off x="915637" y="1346384"/>
            <a:ext cx="4870800" cy="0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20" y="0"/>
                </a:lnTo>
              </a:path>
            </a:pathLst>
          </a:custGeom>
          <a:ln w="54864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835411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la oficina">
  <a:themeElements>
    <a:clrScheme name="Custom 30">
      <a:dk1>
        <a:sysClr val="windowText" lastClr="000000"/>
      </a:dk1>
      <a:lt1>
        <a:sysClr val="window" lastClr="FFFFFF"/>
      </a:lt1>
      <a:dk2>
        <a:srgbClr val="00292E"/>
      </a:dk2>
      <a:lt2>
        <a:srgbClr val="64B2C1"/>
      </a:lt2>
      <a:accent1>
        <a:srgbClr val="F0CDA1"/>
      </a:accent1>
      <a:accent2>
        <a:srgbClr val="107082"/>
      </a:accent2>
      <a:accent3>
        <a:srgbClr val="054854"/>
      </a:accent3>
      <a:accent4>
        <a:srgbClr val="00AEEF"/>
      </a:accent4>
      <a:accent5>
        <a:srgbClr val="F99927"/>
      </a:accent5>
      <a:accent6>
        <a:srgbClr val="EC7216"/>
      </a:accent6>
      <a:hlink>
        <a:srgbClr val="000000"/>
      </a:hlink>
      <a:folHlink>
        <a:srgbClr val="000000"/>
      </a:folHlink>
    </a:clrScheme>
    <a:fontScheme name="Custom 24">
      <a:majorFont>
        <a:latin typeface="Gill Sans MT"/>
        <a:ea typeface=""/>
        <a:cs typeface=""/>
      </a:majorFont>
      <a:minorFont>
        <a:latin typeface="Arial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5087709_TF45022061.potx" id="{CF8F7AC9-B209-40DA-B01B-03DE7680F64C}" vid="{9567545B-13CB-48C1-B233-082DD3A40F67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2DDA16B-F3AC-4A5B-9F5F-6F5A8F47A9E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C118CE8-9293-4220-BA3B-5D353B13ABC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426FE2C-7640-4BF0-9D68-FDFD4151FD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Plan de marketing de servicios profesionales</Template>
  <TotalTime>177</TotalTime>
  <Words>352</Words>
  <Application>Microsoft Office PowerPoint</Application>
  <PresentationFormat>Panorámica</PresentationFormat>
  <Paragraphs>119</Paragraphs>
  <Slides>11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Arial </vt:lpstr>
      <vt:lpstr>Calibri</vt:lpstr>
      <vt:lpstr>Gill Sans MT</vt:lpstr>
      <vt:lpstr>Tema de la oficina</vt:lpstr>
      <vt:lpstr>MAXIMIZANDO EL ROI </vt:lpstr>
      <vt:lpstr>ÍNDICE</vt:lpstr>
      <vt:lpstr>CONTEXTUALIZACIÓN</vt:lpstr>
      <vt:lpstr>SUPUESTOS DE PARTIDA</vt:lpstr>
      <vt:lpstr>RESULTADO CLUSTERIZACIÓN</vt:lpstr>
      <vt:lpstr>MODELO PREDICCIÓN. Comportamiento</vt:lpstr>
      <vt:lpstr>VARIABLES SELECCIONADAS</vt:lpstr>
      <vt:lpstr>Presentación de PowerPoint</vt:lpstr>
      <vt:lpstr>APORTACIONES DEL PROYECTO</vt:lpstr>
      <vt:lpstr>¡GRACIAS!</vt:lpstr>
      <vt:lpstr>MAXIMIZANDO EL ROI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Alfonso Nieto Garcia</dc:creator>
  <cp:lastModifiedBy>Alfonso Nieto Garcia</cp:lastModifiedBy>
  <cp:revision>1</cp:revision>
  <dcterms:created xsi:type="dcterms:W3CDTF">2024-07-19T07:20:42Z</dcterms:created>
  <dcterms:modified xsi:type="dcterms:W3CDTF">2024-07-19T10:17:55Z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