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57" r:id="rId4"/>
    <p:sldId id="258" r:id="rId5"/>
    <p:sldId id="259" r:id="rId6"/>
    <p:sldId id="267" r:id="rId7"/>
    <p:sldId id="263" r:id="rId8"/>
    <p:sldId id="264" r:id="rId9"/>
    <p:sldId id="265" r:id="rId10"/>
    <p:sldId id="266" r:id="rId11"/>
    <p:sldId id="260"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95145-DE43-4A67-9CC2-A9437A9074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40C8B68-F483-4127-B84E-DCE9E63F0F90}">
      <dgm:prSet/>
      <dgm:spPr/>
      <dgm:t>
        <a:bodyPr/>
        <a:lstStyle/>
        <a:p>
          <a:r>
            <a:rPr lang="en-US"/>
            <a:t>• Evaluar las cadenas de suministro de biomasa para bioenergía y biocombustibles.</a:t>
          </a:r>
        </a:p>
      </dgm:t>
    </dgm:pt>
    <dgm:pt modelId="{2A6A9DB9-394E-4AA0-8FCE-339B80D8EFC5}" type="parTrans" cxnId="{75FB6B25-C33A-4928-A88B-C252A8EFE686}">
      <dgm:prSet/>
      <dgm:spPr/>
      <dgm:t>
        <a:bodyPr/>
        <a:lstStyle/>
        <a:p>
          <a:endParaRPr lang="en-US"/>
        </a:p>
      </dgm:t>
    </dgm:pt>
    <dgm:pt modelId="{29627B0E-1A3D-4ACF-9813-8D6D4994B205}" type="sibTrans" cxnId="{75FB6B25-C33A-4928-A88B-C252A8EFE686}">
      <dgm:prSet/>
      <dgm:spPr/>
      <dgm:t>
        <a:bodyPr/>
        <a:lstStyle/>
        <a:p>
          <a:endParaRPr lang="en-US"/>
        </a:p>
      </dgm:t>
    </dgm:pt>
    <dgm:pt modelId="{CA802AB5-18E3-4F7C-97FC-2D4D3875844D}">
      <dgm:prSet/>
      <dgm:spPr/>
      <dgm:t>
        <a:bodyPr/>
        <a:lstStyle/>
        <a:p>
          <a:r>
            <a:rPr lang="en-US"/>
            <a:t>• Analizar el impacto en las emisiones de gases de efecto invernadero (GEI).</a:t>
          </a:r>
        </a:p>
      </dgm:t>
    </dgm:pt>
    <dgm:pt modelId="{E0BA2838-CA33-4DBF-90EF-528738B5390D}" type="parTrans" cxnId="{F7FE4666-64A6-4886-9A87-A1895F1D658C}">
      <dgm:prSet/>
      <dgm:spPr/>
      <dgm:t>
        <a:bodyPr/>
        <a:lstStyle/>
        <a:p>
          <a:endParaRPr lang="en-US"/>
        </a:p>
      </dgm:t>
    </dgm:pt>
    <dgm:pt modelId="{81144248-8B3A-4B3D-B0BC-17CC9A114658}" type="sibTrans" cxnId="{F7FE4666-64A6-4886-9A87-A1895F1D658C}">
      <dgm:prSet/>
      <dgm:spPr/>
      <dgm:t>
        <a:bodyPr/>
        <a:lstStyle/>
        <a:p>
          <a:endParaRPr lang="en-US"/>
        </a:p>
      </dgm:t>
    </dgm:pt>
    <dgm:pt modelId="{7E2EF77D-94F3-4C2C-9A9B-8BF677EA0293}" type="pres">
      <dgm:prSet presAssocID="{2F295145-DE43-4A67-9CC2-A9437A9074A3}" presName="root" presStyleCnt="0">
        <dgm:presLayoutVars>
          <dgm:dir/>
          <dgm:resizeHandles val="exact"/>
        </dgm:presLayoutVars>
      </dgm:prSet>
      <dgm:spPr/>
    </dgm:pt>
    <dgm:pt modelId="{AE3F289D-791A-4AB7-83CE-E973477BBF10}" type="pres">
      <dgm:prSet presAssocID="{540C8B68-F483-4127-B84E-DCE9E63F0F90}" presName="compNode" presStyleCnt="0"/>
      <dgm:spPr/>
    </dgm:pt>
    <dgm:pt modelId="{A51C3B9B-6086-4BDE-B930-6E375CAE2DC4}" type="pres">
      <dgm:prSet presAssocID="{540C8B68-F483-4127-B84E-DCE9E63F0F90}" presName="bgRect" presStyleLbl="bgShp" presStyleIdx="0" presStyleCnt="2"/>
      <dgm:spPr/>
    </dgm:pt>
    <dgm:pt modelId="{19F5ED64-4A11-4F9B-A37A-D86972DF2999}" type="pres">
      <dgm:prSet presAssocID="{540C8B68-F483-4127-B84E-DCE9E63F0F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lino"/>
        </a:ext>
      </dgm:extLst>
    </dgm:pt>
    <dgm:pt modelId="{898D5E31-DFD0-41C9-8030-A8B78A7F5793}" type="pres">
      <dgm:prSet presAssocID="{540C8B68-F483-4127-B84E-DCE9E63F0F90}" presName="spaceRect" presStyleCnt="0"/>
      <dgm:spPr/>
    </dgm:pt>
    <dgm:pt modelId="{C6354039-13BB-4FA6-B771-F309F37B6CBD}" type="pres">
      <dgm:prSet presAssocID="{540C8B68-F483-4127-B84E-DCE9E63F0F90}" presName="parTx" presStyleLbl="revTx" presStyleIdx="0" presStyleCnt="2">
        <dgm:presLayoutVars>
          <dgm:chMax val="0"/>
          <dgm:chPref val="0"/>
        </dgm:presLayoutVars>
      </dgm:prSet>
      <dgm:spPr/>
    </dgm:pt>
    <dgm:pt modelId="{1B70A01E-487E-4DA8-9B35-E4B3B23DF1C9}" type="pres">
      <dgm:prSet presAssocID="{29627B0E-1A3D-4ACF-9813-8D6D4994B205}" presName="sibTrans" presStyleCnt="0"/>
      <dgm:spPr/>
    </dgm:pt>
    <dgm:pt modelId="{700F9428-AB89-45EE-81DD-86776794CFEB}" type="pres">
      <dgm:prSet presAssocID="{CA802AB5-18E3-4F7C-97FC-2D4D3875844D}" presName="compNode" presStyleCnt="0"/>
      <dgm:spPr/>
    </dgm:pt>
    <dgm:pt modelId="{48593889-57F9-4AF7-BD40-AAAC56E0702F}" type="pres">
      <dgm:prSet presAssocID="{CA802AB5-18E3-4F7C-97FC-2D4D3875844D}" presName="bgRect" presStyleLbl="bgShp" presStyleIdx="1" presStyleCnt="2"/>
      <dgm:spPr/>
    </dgm:pt>
    <dgm:pt modelId="{FDF06BEB-580A-4ACF-BD4C-A74152191BD1}" type="pres">
      <dgm:prSet presAssocID="{CA802AB5-18E3-4F7C-97FC-2D4D387584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DCA609C8-B948-47E3-BB86-A5B320E52EAC}" type="pres">
      <dgm:prSet presAssocID="{CA802AB5-18E3-4F7C-97FC-2D4D3875844D}" presName="spaceRect" presStyleCnt="0"/>
      <dgm:spPr/>
    </dgm:pt>
    <dgm:pt modelId="{93C516C9-C3F8-4EFB-A76E-CB0DF6F2C4D0}" type="pres">
      <dgm:prSet presAssocID="{CA802AB5-18E3-4F7C-97FC-2D4D3875844D}" presName="parTx" presStyleLbl="revTx" presStyleIdx="1" presStyleCnt="2">
        <dgm:presLayoutVars>
          <dgm:chMax val="0"/>
          <dgm:chPref val="0"/>
        </dgm:presLayoutVars>
      </dgm:prSet>
      <dgm:spPr/>
    </dgm:pt>
  </dgm:ptLst>
  <dgm:cxnLst>
    <dgm:cxn modelId="{75FB6B25-C33A-4928-A88B-C252A8EFE686}" srcId="{2F295145-DE43-4A67-9CC2-A9437A9074A3}" destId="{540C8B68-F483-4127-B84E-DCE9E63F0F90}" srcOrd="0" destOrd="0" parTransId="{2A6A9DB9-394E-4AA0-8FCE-339B80D8EFC5}" sibTransId="{29627B0E-1A3D-4ACF-9813-8D6D4994B205}"/>
    <dgm:cxn modelId="{F7FE4666-64A6-4886-9A87-A1895F1D658C}" srcId="{2F295145-DE43-4A67-9CC2-A9437A9074A3}" destId="{CA802AB5-18E3-4F7C-97FC-2D4D3875844D}" srcOrd="1" destOrd="0" parTransId="{E0BA2838-CA33-4DBF-90EF-528738B5390D}" sibTransId="{81144248-8B3A-4B3D-B0BC-17CC9A114658}"/>
    <dgm:cxn modelId="{C52FAB81-4E12-445A-A269-6EADB8502C78}" type="presOf" srcId="{540C8B68-F483-4127-B84E-DCE9E63F0F90}" destId="{C6354039-13BB-4FA6-B771-F309F37B6CBD}" srcOrd="0" destOrd="0" presId="urn:microsoft.com/office/officeart/2018/2/layout/IconVerticalSolidList"/>
    <dgm:cxn modelId="{6FDCC9B3-75DC-434D-B60A-165B9033B392}" type="presOf" srcId="{CA802AB5-18E3-4F7C-97FC-2D4D3875844D}" destId="{93C516C9-C3F8-4EFB-A76E-CB0DF6F2C4D0}" srcOrd="0" destOrd="0" presId="urn:microsoft.com/office/officeart/2018/2/layout/IconVerticalSolidList"/>
    <dgm:cxn modelId="{5921B6C8-E02B-4349-87A4-A462EAD42D91}" type="presOf" srcId="{2F295145-DE43-4A67-9CC2-A9437A9074A3}" destId="{7E2EF77D-94F3-4C2C-9A9B-8BF677EA0293}" srcOrd="0" destOrd="0" presId="urn:microsoft.com/office/officeart/2018/2/layout/IconVerticalSolidList"/>
    <dgm:cxn modelId="{B293BD6E-E148-4330-B254-43AB9F3B9FB0}" type="presParOf" srcId="{7E2EF77D-94F3-4C2C-9A9B-8BF677EA0293}" destId="{AE3F289D-791A-4AB7-83CE-E973477BBF10}" srcOrd="0" destOrd="0" presId="urn:microsoft.com/office/officeart/2018/2/layout/IconVerticalSolidList"/>
    <dgm:cxn modelId="{46209BD9-3294-4719-9ADF-E3DBE52C40C2}" type="presParOf" srcId="{AE3F289D-791A-4AB7-83CE-E973477BBF10}" destId="{A51C3B9B-6086-4BDE-B930-6E375CAE2DC4}" srcOrd="0" destOrd="0" presId="urn:microsoft.com/office/officeart/2018/2/layout/IconVerticalSolidList"/>
    <dgm:cxn modelId="{EEA9B6A0-F866-4623-91B6-4778FA36022F}" type="presParOf" srcId="{AE3F289D-791A-4AB7-83CE-E973477BBF10}" destId="{19F5ED64-4A11-4F9B-A37A-D86972DF2999}" srcOrd="1" destOrd="0" presId="urn:microsoft.com/office/officeart/2018/2/layout/IconVerticalSolidList"/>
    <dgm:cxn modelId="{47E3B486-D9A0-4F0D-A4DF-0D0BD58E0AD4}" type="presParOf" srcId="{AE3F289D-791A-4AB7-83CE-E973477BBF10}" destId="{898D5E31-DFD0-41C9-8030-A8B78A7F5793}" srcOrd="2" destOrd="0" presId="urn:microsoft.com/office/officeart/2018/2/layout/IconVerticalSolidList"/>
    <dgm:cxn modelId="{89D8921C-D385-4F7D-8D7E-8353DBBE1870}" type="presParOf" srcId="{AE3F289D-791A-4AB7-83CE-E973477BBF10}" destId="{C6354039-13BB-4FA6-B771-F309F37B6CBD}" srcOrd="3" destOrd="0" presId="urn:microsoft.com/office/officeart/2018/2/layout/IconVerticalSolidList"/>
    <dgm:cxn modelId="{91D73E22-77F5-4D09-AC5D-696567D884A7}" type="presParOf" srcId="{7E2EF77D-94F3-4C2C-9A9B-8BF677EA0293}" destId="{1B70A01E-487E-4DA8-9B35-E4B3B23DF1C9}" srcOrd="1" destOrd="0" presId="urn:microsoft.com/office/officeart/2018/2/layout/IconVerticalSolidList"/>
    <dgm:cxn modelId="{B55A590D-156B-4AB0-861A-543EF31AC729}" type="presParOf" srcId="{7E2EF77D-94F3-4C2C-9A9B-8BF677EA0293}" destId="{700F9428-AB89-45EE-81DD-86776794CFEB}" srcOrd="2" destOrd="0" presId="urn:microsoft.com/office/officeart/2018/2/layout/IconVerticalSolidList"/>
    <dgm:cxn modelId="{6EC43E99-1289-41E2-8607-B6BBE93E57CE}" type="presParOf" srcId="{700F9428-AB89-45EE-81DD-86776794CFEB}" destId="{48593889-57F9-4AF7-BD40-AAAC56E0702F}" srcOrd="0" destOrd="0" presId="urn:microsoft.com/office/officeart/2018/2/layout/IconVerticalSolidList"/>
    <dgm:cxn modelId="{0B8F4FAF-8CC1-4EBD-8F38-14E6E681E00A}" type="presParOf" srcId="{700F9428-AB89-45EE-81DD-86776794CFEB}" destId="{FDF06BEB-580A-4ACF-BD4C-A74152191BD1}" srcOrd="1" destOrd="0" presId="urn:microsoft.com/office/officeart/2018/2/layout/IconVerticalSolidList"/>
    <dgm:cxn modelId="{0C3EF5E1-B5C4-4EFE-957E-ED0EF270D814}" type="presParOf" srcId="{700F9428-AB89-45EE-81DD-86776794CFEB}" destId="{DCA609C8-B948-47E3-BB86-A5B320E52EAC}" srcOrd="2" destOrd="0" presId="urn:microsoft.com/office/officeart/2018/2/layout/IconVerticalSolidList"/>
    <dgm:cxn modelId="{9462E490-65B7-47CF-90E3-A7EF664B1FB6}" type="presParOf" srcId="{700F9428-AB89-45EE-81DD-86776794CFEB}" destId="{93C516C9-C3F8-4EFB-A76E-CB0DF6F2C4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2EB36-9E9C-4F08-BBBA-EAE91E5D1BC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7CC47F7-9053-48C2-B8FA-266F15D516A9}">
      <dgm:prSet/>
      <dgm:spPr/>
      <dgm:t>
        <a:bodyPr/>
        <a:lstStyle/>
        <a:p>
          <a:r>
            <a:rPr lang="en-US"/>
            <a:t>• Modelo Utilizado: Modelo Genérico de Presupuesto de Carbono (GCBM).</a:t>
          </a:r>
        </a:p>
      </dgm:t>
    </dgm:pt>
    <dgm:pt modelId="{E9EF5608-496E-47EC-8968-1FF5134AF8D6}" type="parTrans" cxnId="{C4B09D8D-6E4E-4FF8-AFDA-9CF09B5034DE}">
      <dgm:prSet/>
      <dgm:spPr/>
      <dgm:t>
        <a:bodyPr/>
        <a:lstStyle/>
        <a:p>
          <a:endParaRPr lang="en-US"/>
        </a:p>
      </dgm:t>
    </dgm:pt>
    <dgm:pt modelId="{D2E4CAF3-F523-4DA0-ABFF-9D4DD6333ABB}" type="sibTrans" cxnId="{C4B09D8D-6E4E-4FF8-AFDA-9CF09B5034DE}">
      <dgm:prSet/>
      <dgm:spPr/>
      <dgm:t>
        <a:bodyPr/>
        <a:lstStyle/>
        <a:p>
          <a:endParaRPr lang="en-US"/>
        </a:p>
      </dgm:t>
    </dgm:pt>
    <dgm:pt modelId="{72A8D756-7F81-44CD-BE41-752EA4C75D8C}">
      <dgm:prSet/>
      <dgm:spPr/>
      <dgm:t>
        <a:bodyPr/>
        <a:lstStyle/>
        <a:p>
          <a:r>
            <a:rPr lang="en-US"/>
            <a:t>• Simulaciones: Dinámicas del ecosistema desde 1990 hasta 2070 con escenarios de incendios.</a:t>
          </a:r>
        </a:p>
      </dgm:t>
    </dgm:pt>
    <dgm:pt modelId="{451DDEE1-5D65-463A-BEF9-8BF979AB5E10}" type="parTrans" cxnId="{0C794FB3-3D07-49E2-A2ED-A96EAAB0D6EC}">
      <dgm:prSet/>
      <dgm:spPr/>
      <dgm:t>
        <a:bodyPr/>
        <a:lstStyle/>
        <a:p>
          <a:endParaRPr lang="en-US"/>
        </a:p>
      </dgm:t>
    </dgm:pt>
    <dgm:pt modelId="{AAA76CC5-79CA-44EE-9195-88683603B3F3}" type="sibTrans" cxnId="{0C794FB3-3D07-49E2-A2ED-A96EAAB0D6EC}">
      <dgm:prSet/>
      <dgm:spPr/>
      <dgm:t>
        <a:bodyPr/>
        <a:lstStyle/>
        <a:p>
          <a:endParaRPr lang="en-US"/>
        </a:p>
      </dgm:t>
    </dgm:pt>
    <dgm:pt modelId="{F458B10E-FB17-49CF-8897-0754A2790FC2}">
      <dgm:prSet/>
      <dgm:spPr/>
      <dgm:t>
        <a:bodyPr/>
        <a:lstStyle/>
        <a:p>
          <a:r>
            <a:rPr lang="en-US" dirty="0"/>
            <a:t>• </a:t>
          </a:r>
          <a:r>
            <a:rPr lang="en-US" dirty="0" err="1"/>
            <a:t>Herramientas</a:t>
          </a:r>
          <a:r>
            <a:rPr lang="en-US" dirty="0"/>
            <a:t>: </a:t>
          </a:r>
          <a:r>
            <a:rPr lang="en-US" dirty="0" err="1"/>
            <a:t>Simulaciones</a:t>
          </a:r>
          <a:r>
            <a:rPr lang="en-US" dirty="0"/>
            <a:t> Monte Carlo para </a:t>
          </a:r>
          <a:r>
            <a:rPr lang="en-US" dirty="0" err="1"/>
            <a:t>estimar</a:t>
          </a:r>
          <a:r>
            <a:rPr lang="en-US" dirty="0"/>
            <a:t> la </a:t>
          </a:r>
          <a:r>
            <a:rPr lang="en-US" dirty="0" err="1"/>
            <a:t>accesibilidad</a:t>
          </a:r>
          <a:r>
            <a:rPr lang="en-US" dirty="0"/>
            <a:t> de la </a:t>
          </a:r>
          <a:r>
            <a:rPr lang="en-US" dirty="0" err="1"/>
            <a:t>biomasa</a:t>
          </a:r>
          <a:r>
            <a:rPr lang="en-US" dirty="0"/>
            <a:t>.</a:t>
          </a:r>
        </a:p>
      </dgm:t>
    </dgm:pt>
    <dgm:pt modelId="{6B450184-4B33-4DD3-B3EF-830BBEEE3CA7}" type="parTrans" cxnId="{626FE9D6-60CF-41B9-B756-6D01DB2D35A6}">
      <dgm:prSet/>
      <dgm:spPr/>
      <dgm:t>
        <a:bodyPr/>
        <a:lstStyle/>
        <a:p>
          <a:endParaRPr lang="en-US"/>
        </a:p>
      </dgm:t>
    </dgm:pt>
    <dgm:pt modelId="{5BDA5F19-751E-4E64-AE98-B0AD1B3CFB7B}" type="sibTrans" cxnId="{626FE9D6-60CF-41B9-B756-6D01DB2D35A6}">
      <dgm:prSet/>
      <dgm:spPr/>
      <dgm:t>
        <a:bodyPr/>
        <a:lstStyle/>
        <a:p>
          <a:endParaRPr lang="en-US"/>
        </a:p>
      </dgm:t>
    </dgm:pt>
    <dgm:pt modelId="{E42F31D4-E431-453D-949F-636D7FA91B7B}" type="pres">
      <dgm:prSet presAssocID="{B8E2EB36-9E9C-4F08-BBBA-EAE91E5D1BCC}" presName="linear" presStyleCnt="0">
        <dgm:presLayoutVars>
          <dgm:animLvl val="lvl"/>
          <dgm:resizeHandles val="exact"/>
        </dgm:presLayoutVars>
      </dgm:prSet>
      <dgm:spPr/>
    </dgm:pt>
    <dgm:pt modelId="{49E34E99-FC52-45FD-B233-DA3BBAC8E2A7}" type="pres">
      <dgm:prSet presAssocID="{C7CC47F7-9053-48C2-B8FA-266F15D516A9}" presName="parentText" presStyleLbl="node1" presStyleIdx="0" presStyleCnt="3">
        <dgm:presLayoutVars>
          <dgm:chMax val="0"/>
          <dgm:bulletEnabled val="1"/>
        </dgm:presLayoutVars>
      </dgm:prSet>
      <dgm:spPr/>
    </dgm:pt>
    <dgm:pt modelId="{7EFCC962-7549-4037-B76E-2A166F05A4D9}" type="pres">
      <dgm:prSet presAssocID="{D2E4CAF3-F523-4DA0-ABFF-9D4DD6333ABB}" presName="spacer" presStyleCnt="0"/>
      <dgm:spPr/>
    </dgm:pt>
    <dgm:pt modelId="{682B712D-C06F-45CA-8EF1-6E794FD42133}" type="pres">
      <dgm:prSet presAssocID="{72A8D756-7F81-44CD-BE41-752EA4C75D8C}" presName="parentText" presStyleLbl="node1" presStyleIdx="1" presStyleCnt="3">
        <dgm:presLayoutVars>
          <dgm:chMax val="0"/>
          <dgm:bulletEnabled val="1"/>
        </dgm:presLayoutVars>
      </dgm:prSet>
      <dgm:spPr/>
    </dgm:pt>
    <dgm:pt modelId="{124F7018-E2DD-4707-8A04-DCA57F27AEAC}" type="pres">
      <dgm:prSet presAssocID="{AAA76CC5-79CA-44EE-9195-88683603B3F3}" presName="spacer" presStyleCnt="0"/>
      <dgm:spPr/>
    </dgm:pt>
    <dgm:pt modelId="{466730E5-1A2F-4154-8B5E-FCB12ED22B6E}" type="pres">
      <dgm:prSet presAssocID="{F458B10E-FB17-49CF-8897-0754A2790FC2}" presName="parentText" presStyleLbl="node1" presStyleIdx="2" presStyleCnt="3">
        <dgm:presLayoutVars>
          <dgm:chMax val="0"/>
          <dgm:bulletEnabled val="1"/>
        </dgm:presLayoutVars>
      </dgm:prSet>
      <dgm:spPr/>
    </dgm:pt>
  </dgm:ptLst>
  <dgm:cxnLst>
    <dgm:cxn modelId="{A26BCC12-C2BA-46AC-9F10-A28195AB9FD5}" type="presOf" srcId="{B8E2EB36-9E9C-4F08-BBBA-EAE91E5D1BCC}" destId="{E42F31D4-E431-453D-949F-636D7FA91B7B}" srcOrd="0" destOrd="0" presId="urn:microsoft.com/office/officeart/2005/8/layout/vList2"/>
    <dgm:cxn modelId="{C4B09D8D-6E4E-4FF8-AFDA-9CF09B5034DE}" srcId="{B8E2EB36-9E9C-4F08-BBBA-EAE91E5D1BCC}" destId="{C7CC47F7-9053-48C2-B8FA-266F15D516A9}" srcOrd="0" destOrd="0" parTransId="{E9EF5608-496E-47EC-8968-1FF5134AF8D6}" sibTransId="{D2E4CAF3-F523-4DA0-ABFF-9D4DD6333ABB}"/>
    <dgm:cxn modelId="{88B648B3-8838-485E-A9BD-A81C315A5DB3}" type="presOf" srcId="{C7CC47F7-9053-48C2-B8FA-266F15D516A9}" destId="{49E34E99-FC52-45FD-B233-DA3BBAC8E2A7}" srcOrd="0" destOrd="0" presId="urn:microsoft.com/office/officeart/2005/8/layout/vList2"/>
    <dgm:cxn modelId="{0C794FB3-3D07-49E2-A2ED-A96EAAB0D6EC}" srcId="{B8E2EB36-9E9C-4F08-BBBA-EAE91E5D1BCC}" destId="{72A8D756-7F81-44CD-BE41-752EA4C75D8C}" srcOrd="1" destOrd="0" parTransId="{451DDEE1-5D65-463A-BEF9-8BF979AB5E10}" sibTransId="{AAA76CC5-79CA-44EE-9195-88683603B3F3}"/>
    <dgm:cxn modelId="{9799F1D3-027C-40A8-8D74-050D54D37B91}" type="presOf" srcId="{F458B10E-FB17-49CF-8897-0754A2790FC2}" destId="{466730E5-1A2F-4154-8B5E-FCB12ED22B6E}" srcOrd="0" destOrd="0" presId="urn:microsoft.com/office/officeart/2005/8/layout/vList2"/>
    <dgm:cxn modelId="{626FE9D6-60CF-41B9-B756-6D01DB2D35A6}" srcId="{B8E2EB36-9E9C-4F08-BBBA-EAE91E5D1BCC}" destId="{F458B10E-FB17-49CF-8897-0754A2790FC2}" srcOrd="2" destOrd="0" parTransId="{6B450184-4B33-4DD3-B3EF-830BBEEE3CA7}" sibTransId="{5BDA5F19-751E-4E64-AE98-B0AD1B3CFB7B}"/>
    <dgm:cxn modelId="{E39052E3-71AA-4942-B01B-563C3E5FF90B}" type="presOf" srcId="{72A8D756-7F81-44CD-BE41-752EA4C75D8C}" destId="{682B712D-C06F-45CA-8EF1-6E794FD42133}" srcOrd="0" destOrd="0" presId="urn:microsoft.com/office/officeart/2005/8/layout/vList2"/>
    <dgm:cxn modelId="{FCDDB816-B8DF-4662-801E-86CA7595A52C}" type="presParOf" srcId="{E42F31D4-E431-453D-949F-636D7FA91B7B}" destId="{49E34E99-FC52-45FD-B233-DA3BBAC8E2A7}" srcOrd="0" destOrd="0" presId="urn:microsoft.com/office/officeart/2005/8/layout/vList2"/>
    <dgm:cxn modelId="{FA8EDEDE-E6F7-49DE-A40C-285E8DD11BDF}" type="presParOf" srcId="{E42F31D4-E431-453D-949F-636D7FA91B7B}" destId="{7EFCC962-7549-4037-B76E-2A166F05A4D9}" srcOrd="1" destOrd="0" presId="urn:microsoft.com/office/officeart/2005/8/layout/vList2"/>
    <dgm:cxn modelId="{5A784C43-FE60-4B3D-895B-335CE85CD8D6}" type="presParOf" srcId="{E42F31D4-E431-453D-949F-636D7FA91B7B}" destId="{682B712D-C06F-45CA-8EF1-6E794FD42133}" srcOrd="2" destOrd="0" presId="urn:microsoft.com/office/officeart/2005/8/layout/vList2"/>
    <dgm:cxn modelId="{8FD5A7CB-B613-46BF-9BEF-F524D6668534}" type="presParOf" srcId="{E42F31D4-E431-453D-949F-636D7FA91B7B}" destId="{124F7018-E2DD-4707-8A04-DCA57F27AEAC}" srcOrd="3" destOrd="0" presId="urn:microsoft.com/office/officeart/2005/8/layout/vList2"/>
    <dgm:cxn modelId="{3193FFC7-6EF6-4F87-85C6-8D1638CE7075}" type="presParOf" srcId="{E42F31D4-E431-453D-949F-636D7FA91B7B}" destId="{466730E5-1A2F-4154-8B5E-FCB12ED22B6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50856-F380-4701-A00B-642A1FB1D8E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D9D14F8-CC87-44B4-9F7A-FDD36883D597}">
      <dgm:prSet/>
      <dgm:spPr/>
      <dgm:t>
        <a:bodyPr/>
        <a:lstStyle/>
        <a:p>
          <a:r>
            <a:rPr lang="en-US"/>
            <a:t>• Biomasa Recuperada:</a:t>
          </a:r>
        </a:p>
      </dgm:t>
    </dgm:pt>
    <dgm:pt modelId="{63B317D2-6124-416D-892B-2938B979E893}" type="parTrans" cxnId="{28F01104-727A-47C0-A873-E2FBCECAF627}">
      <dgm:prSet/>
      <dgm:spPr/>
      <dgm:t>
        <a:bodyPr/>
        <a:lstStyle/>
        <a:p>
          <a:endParaRPr lang="en-US"/>
        </a:p>
      </dgm:t>
    </dgm:pt>
    <dgm:pt modelId="{98272C80-BE89-4156-925A-9CA8BE395BFF}" type="sibTrans" cxnId="{28F01104-727A-47C0-A873-E2FBCECAF627}">
      <dgm:prSet/>
      <dgm:spPr/>
      <dgm:t>
        <a:bodyPr/>
        <a:lstStyle/>
        <a:p>
          <a:endParaRPr lang="en-US"/>
        </a:p>
      </dgm:t>
    </dgm:pt>
    <dgm:pt modelId="{F0E6AB44-9312-495A-9D3E-6EF492A30A3C}">
      <dgm:prSet/>
      <dgm:spPr/>
      <dgm:t>
        <a:bodyPr/>
        <a:lstStyle/>
        <a:p>
          <a:r>
            <a:rPr lang="en-US"/>
            <a:t>- Plantas en el sur de BC recibieron más biomasa por su cercanía a áreas forestales.</a:t>
          </a:r>
        </a:p>
      </dgm:t>
    </dgm:pt>
    <dgm:pt modelId="{D3358628-A263-4F87-B221-666D1394241D}" type="parTrans" cxnId="{D06D5844-426E-44C3-AA3A-FAAEF8C83E21}">
      <dgm:prSet/>
      <dgm:spPr/>
      <dgm:t>
        <a:bodyPr/>
        <a:lstStyle/>
        <a:p>
          <a:endParaRPr lang="en-US"/>
        </a:p>
      </dgm:t>
    </dgm:pt>
    <dgm:pt modelId="{D9C5FEBA-CCF1-4057-8F0A-957299B9171C}" type="sibTrans" cxnId="{D06D5844-426E-44C3-AA3A-FAAEF8C83E21}">
      <dgm:prSet/>
      <dgm:spPr/>
      <dgm:t>
        <a:bodyPr/>
        <a:lstStyle/>
        <a:p>
          <a:endParaRPr lang="en-US"/>
        </a:p>
      </dgm:t>
    </dgm:pt>
    <dgm:pt modelId="{6D6D2214-117F-49CD-8DD4-7FD532BB8FCA}">
      <dgm:prSet/>
      <dgm:spPr/>
      <dgm:t>
        <a:bodyPr/>
        <a:lstStyle/>
        <a:p>
          <a:r>
            <a:rPr lang="en-US"/>
            <a:t>- Costos de transporte más altos para plantas del norte.</a:t>
          </a:r>
        </a:p>
      </dgm:t>
    </dgm:pt>
    <dgm:pt modelId="{73E668B1-C1CF-4772-AFE0-49AB206EA509}" type="parTrans" cxnId="{02A3A6C6-5A12-4C30-9DB4-2B5FEA6876E6}">
      <dgm:prSet/>
      <dgm:spPr/>
      <dgm:t>
        <a:bodyPr/>
        <a:lstStyle/>
        <a:p>
          <a:endParaRPr lang="en-US"/>
        </a:p>
      </dgm:t>
    </dgm:pt>
    <dgm:pt modelId="{398A3C0D-87D2-4578-8357-A7189433875C}" type="sibTrans" cxnId="{02A3A6C6-5A12-4C30-9DB4-2B5FEA6876E6}">
      <dgm:prSet/>
      <dgm:spPr/>
      <dgm:t>
        <a:bodyPr/>
        <a:lstStyle/>
        <a:p>
          <a:endParaRPr lang="en-US"/>
        </a:p>
      </dgm:t>
    </dgm:pt>
    <dgm:pt modelId="{1B0DC0CB-3A62-4B23-9D33-8AE9FD446498}">
      <dgm:prSet/>
      <dgm:spPr/>
      <dgm:t>
        <a:bodyPr/>
        <a:lstStyle/>
        <a:p>
          <a:r>
            <a:rPr lang="en-US"/>
            <a:t>- Biomasa satisface solo una pequeña parte de la demanda.</a:t>
          </a:r>
        </a:p>
      </dgm:t>
    </dgm:pt>
    <dgm:pt modelId="{9A740599-A873-4AEB-9130-052B58268FBB}" type="parTrans" cxnId="{DB38EE0D-6DD4-4699-B78F-A324A77D6ACF}">
      <dgm:prSet/>
      <dgm:spPr/>
      <dgm:t>
        <a:bodyPr/>
        <a:lstStyle/>
        <a:p>
          <a:endParaRPr lang="en-US"/>
        </a:p>
      </dgm:t>
    </dgm:pt>
    <dgm:pt modelId="{FD7DE379-142C-4D79-B37A-AEE9382DAF07}" type="sibTrans" cxnId="{DB38EE0D-6DD4-4699-B78F-A324A77D6ACF}">
      <dgm:prSet/>
      <dgm:spPr/>
      <dgm:t>
        <a:bodyPr/>
        <a:lstStyle/>
        <a:p>
          <a:endParaRPr lang="en-US"/>
        </a:p>
      </dgm:t>
    </dgm:pt>
    <dgm:pt modelId="{39003363-6DDC-4E17-9DAF-BD1CD652688F}" type="pres">
      <dgm:prSet presAssocID="{D4650856-F380-4701-A00B-642A1FB1D8EC}" presName="linear" presStyleCnt="0">
        <dgm:presLayoutVars>
          <dgm:animLvl val="lvl"/>
          <dgm:resizeHandles val="exact"/>
        </dgm:presLayoutVars>
      </dgm:prSet>
      <dgm:spPr/>
    </dgm:pt>
    <dgm:pt modelId="{98D037D1-CDBA-43B5-9A01-D285CF47F451}" type="pres">
      <dgm:prSet presAssocID="{6D9D14F8-CC87-44B4-9F7A-FDD36883D597}" presName="parentText" presStyleLbl="node1" presStyleIdx="0" presStyleCnt="4">
        <dgm:presLayoutVars>
          <dgm:chMax val="0"/>
          <dgm:bulletEnabled val="1"/>
        </dgm:presLayoutVars>
      </dgm:prSet>
      <dgm:spPr/>
    </dgm:pt>
    <dgm:pt modelId="{875B17F3-0469-4A23-8532-78E138B46BDB}" type="pres">
      <dgm:prSet presAssocID="{98272C80-BE89-4156-925A-9CA8BE395BFF}" presName="spacer" presStyleCnt="0"/>
      <dgm:spPr/>
    </dgm:pt>
    <dgm:pt modelId="{E9A5B587-A138-42C1-9063-000B5B574FF4}" type="pres">
      <dgm:prSet presAssocID="{F0E6AB44-9312-495A-9D3E-6EF492A30A3C}" presName="parentText" presStyleLbl="node1" presStyleIdx="1" presStyleCnt="4">
        <dgm:presLayoutVars>
          <dgm:chMax val="0"/>
          <dgm:bulletEnabled val="1"/>
        </dgm:presLayoutVars>
      </dgm:prSet>
      <dgm:spPr/>
    </dgm:pt>
    <dgm:pt modelId="{55CC13B2-9C0F-4D69-B3F2-D5034E48296C}" type="pres">
      <dgm:prSet presAssocID="{D9C5FEBA-CCF1-4057-8F0A-957299B9171C}" presName="spacer" presStyleCnt="0"/>
      <dgm:spPr/>
    </dgm:pt>
    <dgm:pt modelId="{49A99E43-5647-40C0-8173-6B85B57B5F6F}" type="pres">
      <dgm:prSet presAssocID="{6D6D2214-117F-49CD-8DD4-7FD532BB8FCA}" presName="parentText" presStyleLbl="node1" presStyleIdx="2" presStyleCnt="4">
        <dgm:presLayoutVars>
          <dgm:chMax val="0"/>
          <dgm:bulletEnabled val="1"/>
        </dgm:presLayoutVars>
      </dgm:prSet>
      <dgm:spPr/>
    </dgm:pt>
    <dgm:pt modelId="{2AF96400-F3F8-47AC-BC5B-6ED9DA7E037D}" type="pres">
      <dgm:prSet presAssocID="{398A3C0D-87D2-4578-8357-A7189433875C}" presName="spacer" presStyleCnt="0"/>
      <dgm:spPr/>
    </dgm:pt>
    <dgm:pt modelId="{70E33506-2AEC-4798-BF22-B6A62F23FFE1}" type="pres">
      <dgm:prSet presAssocID="{1B0DC0CB-3A62-4B23-9D33-8AE9FD446498}" presName="parentText" presStyleLbl="node1" presStyleIdx="3" presStyleCnt="4">
        <dgm:presLayoutVars>
          <dgm:chMax val="0"/>
          <dgm:bulletEnabled val="1"/>
        </dgm:presLayoutVars>
      </dgm:prSet>
      <dgm:spPr/>
    </dgm:pt>
  </dgm:ptLst>
  <dgm:cxnLst>
    <dgm:cxn modelId="{28F01104-727A-47C0-A873-E2FBCECAF627}" srcId="{D4650856-F380-4701-A00B-642A1FB1D8EC}" destId="{6D9D14F8-CC87-44B4-9F7A-FDD36883D597}" srcOrd="0" destOrd="0" parTransId="{63B317D2-6124-416D-892B-2938B979E893}" sibTransId="{98272C80-BE89-4156-925A-9CA8BE395BFF}"/>
    <dgm:cxn modelId="{DB38EE0D-6DD4-4699-B78F-A324A77D6ACF}" srcId="{D4650856-F380-4701-A00B-642A1FB1D8EC}" destId="{1B0DC0CB-3A62-4B23-9D33-8AE9FD446498}" srcOrd="3" destOrd="0" parTransId="{9A740599-A873-4AEB-9130-052B58268FBB}" sibTransId="{FD7DE379-142C-4D79-B37A-AEE9382DAF07}"/>
    <dgm:cxn modelId="{D06D5844-426E-44C3-AA3A-FAAEF8C83E21}" srcId="{D4650856-F380-4701-A00B-642A1FB1D8EC}" destId="{F0E6AB44-9312-495A-9D3E-6EF492A30A3C}" srcOrd="1" destOrd="0" parTransId="{D3358628-A263-4F87-B221-666D1394241D}" sibTransId="{D9C5FEBA-CCF1-4057-8F0A-957299B9171C}"/>
    <dgm:cxn modelId="{9990B07B-419F-4580-B3D5-8F180887BCF5}" type="presOf" srcId="{6D9D14F8-CC87-44B4-9F7A-FDD36883D597}" destId="{98D037D1-CDBA-43B5-9A01-D285CF47F451}" srcOrd="0" destOrd="0" presId="urn:microsoft.com/office/officeart/2005/8/layout/vList2"/>
    <dgm:cxn modelId="{321E7088-924D-45F2-B238-662185F94B3F}" type="presOf" srcId="{F0E6AB44-9312-495A-9D3E-6EF492A30A3C}" destId="{E9A5B587-A138-42C1-9063-000B5B574FF4}" srcOrd="0" destOrd="0" presId="urn:microsoft.com/office/officeart/2005/8/layout/vList2"/>
    <dgm:cxn modelId="{2C42B18F-C157-458E-983D-D00D7E76F6BD}" type="presOf" srcId="{6D6D2214-117F-49CD-8DD4-7FD532BB8FCA}" destId="{49A99E43-5647-40C0-8173-6B85B57B5F6F}" srcOrd="0" destOrd="0" presId="urn:microsoft.com/office/officeart/2005/8/layout/vList2"/>
    <dgm:cxn modelId="{C35486AB-C280-4105-8BEE-5A27BDCA219E}" type="presOf" srcId="{1B0DC0CB-3A62-4B23-9D33-8AE9FD446498}" destId="{70E33506-2AEC-4798-BF22-B6A62F23FFE1}" srcOrd="0" destOrd="0" presId="urn:microsoft.com/office/officeart/2005/8/layout/vList2"/>
    <dgm:cxn modelId="{02A3A6C6-5A12-4C30-9DB4-2B5FEA6876E6}" srcId="{D4650856-F380-4701-A00B-642A1FB1D8EC}" destId="{6D6D2214-117F-49CD-8DD4-7FD532BB8FCA}" srcOrd="2" destOrd="0" parTransId="{73E668B1-C1CF-4772-AFE0-49AB206EA509}" sibTransId="{398A3C0D-87D2-4578-8357-A7189433875C}"/>
    <dgm:cxn modelId="{9EA446E2-4C46-4D6C-994D-12B191EDB6CC}" type="presOf" srcId="{D4650856-F380-4701-A00B-642A1FB1D8EC}" destId="{39003363-6DDC-4E17-9DAF-BD1CD652688F}" srcOrd="0" destOrd="0" presId="urn:microsoft.com/office/officeart/2005/8/layout/vList2"/>
    <dgm:cxn modelId="{84493378-3F37-4890-8933-BC0A31C0CD08}" type="presParOf" srcId="{39003363-6DDC-4E17-9DAF-BD1CD652688F}" destId="{98D037D1-CDBA-43B5-9A01-D285CF47F451}" srcOrd="0" destOrd="0" presId="urn:microsoft.com/office/officeart/2005/8/layout/vList2"/>
    <dgm:cxn modelId="{E6E45E62-AE14-4804-9150-4BAF9B147F97}" type="presParOf" srcId="{39003363-6DDC-4E17-9DAF-BD1CD652688F}" destId="{875B17F3-0469-4A23-8532-78E138B46BDB}" srcOrd="1" destOrd="0" presId="urn:microsoft.com/office/officeart/2005/8/layout/vList2"/>
    <dgm:cxn modelId="{079BFDEF-9093-47FE-A17C-38C551FDD83F}" type="presParOf" srcId="{39003363-6DDC-4E17-9DAF-BD1CD652688F}" destId="{E9A5B587-A138-42C1-9063-000B5B574FF4}" srcOrd="2" destOrd="0" presId="urn:microsoft.com/office/officeart/2005/8/layout/vList2"/>
    <dgm:cxn modelId="{B21603C5-D267-44C9-B36A-343FDC0F0133}" type="presParOf" srcId="{39003363-6DDC-4E17-9DAF-BD1CD652688F}" destId="{55CC13B2-9C0F-4D69-B3F2-D5034E48296C}" srcOrd="3" destOrd="0" presId="urn:microsoft.com/office/officeart/2005/8/layout/vList2"/>
    <dgm:cxn modelId="{6EE50A2C-67DA-4A39-8FC4-2A6BB72E2675}" type="presParOf" srcId="{39003363-6DDC-4E17-9DAF-BD1CD652688F}" destId="{49A99E43-5647-40C0-8173-6B85B57B5F6F}" srcOrd="4" destOrd="0" presId="urn:microsoft.com/office/officeart/2005/8/layout/vList2"/>
    <dgm:cxn modelId="{3C110DA3-FFF8-4454-AA6A-12AD954E4C82}" type="presParOf" srcId="{39003363-6DDC-4E17-9DAF-BD1CD652688F}" destId="{2AF96400-F3F8-47AC-BC5B-6ED9DA7E037D}" srcOrd="5" destOrd="0" presId="urn:microsoft.com/office/officeart/2005/8/layout/vList2"/>
    <dgm:cxn modelId="{80C7CB32-16E2-4E9E-8F8D-0F69FE8A54BA}" type="presParOf" srcId="{39003363-6DDC-4E17-9DAF-BD1CD652688F}" destId="{70E33506-2AEC-4798-BF22-B6A62F23FFE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78DD62-60A4-4E20-B66A-89EA1018F40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8E2C74-2052-4DE1-83F0-ACCA562CC268}">
      <dgm:prSet/>
      <dgm:spPr/>
      <dgm:t>
        <a:bodyPr/>
        <a:lstStyle/>
        <a:p>
          <a:r>
            <a:rPr lang="en-US"/>
            <a:t>• Uso de Biomasa:</a:t>
          </a:r>
        </a:p>
      </dgm:t>
    </dgm:pt>
    <dgm:pt modelId="{DDF7CCA8-890F-4E47-B6A3-466264FE9BDD}" type="parTrans" cxnId="{E29781D9-8AF8-47CF-B50B-111CC0277016}">
      <dgm:prSet/>
      <dgm:spPr/>
      <dgm:t>
        <a:bodyPr/>
        <a:lstStyle/>
        <a:p>
          <a:endParaRPr lang="en-US"/>
        </a:p>
      </dgm:t>
    </dgm:pt>
    <dgm:pt modelId="{71C1D6C8-963D-4C2C-B087-F721CFCECDF9}" type="sibTrans" cxnId="{E29781D9-8AF8-47CF-B50B-111CC0277016}">
      <dgm:prSet/>
      <dgm:spPr/>
      <dgm:t>
        <a:bodyPr/>
        <a:lstStyle/>
        <a:p>
          <a:endParaRPr lang="en-US"/>
        </a:p>
      </dgm:t>
    </dgm:pt>
    <dgm:pt modelId="{4D9671F5-54C9-48E7-A0F1-87FEB9659714}">
      <dgm:prSet/>
      <dgm:spPr/>
      <dgm:t>
        <a:bodyPr/>
        <a:lstStyle/>
        <a:p>
          <a:r>
            <a:rPr lang="en-US"/>
            <a:t>- Inicialmente usada para bioenergía, luego para biocombustibles.</a:t>
          </a:r>
        </a:p>
      </dgm:t>
    </dgm:pt>
    <dgm:pt modelId="{D033085A-10C7-41F4-AF0C-1F48A4C191B1}" type="parTrans" cxnId="{7DD41C4F-67C8-4401-BC83-C2545B1DBF3D}">
      <dgm:prSet/>
      <dgm:spPr/>
      <dgm:t>
        <a:bodyPr/>
        <a:lstStyle/>
        <a:p>
          <a:endParaRPr lang="en-US"/>
        </a:p>
      </dgm:t>
    </dgm:pt>
    <dgm:pt modelId="{1E210587-F6A7-41DA-97D8-F1AFEE589CF0}" type="sibTrans" cxnId="{7DD41C4F-67C8-4401-BC83-C2545B1DBF3D}">
      <dgm:prSet/>
      <dgm:spPr/>
      <dgm:t>
        <a:bodyPr/>
        <a:lstStyle/>
        <a:p>
          <a:endParaRPr lang="en-US"/>
        </a:p>
      </dgm:t>
    </dgm:pt>
    <dgm:pt modelId="{8AE84495-377E-43EA-9642-27D9ED878750}">
      <dgm:prSet/>
      <dgm:spPr/>
      <dgm:t>
        <a:bodyPr/>
        <a:lstStyle/>
        <a:p>
          <a:r>
            <a:rPr lang="en-US"/>
            <a:t>- Producción de biocombustibles aumentó hacia 2060.</a:t>
          </a:r>
        </a:p>
      </dgm:t>
    </dgm:pt>
    <dgm:pt modelId="{7E1CEC34-6DC2-4F3D-A5DD-355017082EAF}" type="parTrans" cxnId="{33E7F2E5-12B9-4CBC-A157-E165C7148A58}">
      <dgm:prSet/>
      <dgm:spPr/>
      <dgm:t>
        <a:bodyPr/>
        <a:lstStyle/>
        <a:p>
          <a:endParaRPr lang="en-US"/>
        </a:p>
      </dgm:t>
    </dgm:pt>
    <dgm:pt modelId="{1EAD10C3-C45A-4E93-9EB5-B01973E5F2D1}" type="sibTrans" cxnId="{33E7F2E5-12B9-4CBC-A157-E165C7148A58}">
      <dgm:prSet/>
      <dgm:spPr/>
      <dgm:t>
        <a:bodyPr/>
        <a:lstStyle/>
        <a:p>
          <a:endParaRPr lang="en-US"/>
        </a:p>
      </dgm:t>
    </dgm:pt>
    <dgm:pt modelId="{DEEC9187-AD99-46D0-A5F4-2B69ABBC33B5}">
      <dgm:prSet/>
      <dgm:spPr/>
      <dgm:t>
        <a:bodyPr/>
        <a:lstStyle/>
        <a:p>
          <a:r>
            <a:rPr lang="en-US"/>
            <a:t>- En 2070 se producirían 0.32 mil millones de litros de biocombustibles.</a:t>
          </a:r>
        </a:p>
      </dgm:t>
    </dgm:pt>
    <dgm:pt modelId="{32881036-0EE4-4AB0-B017-F4006CC9D706}" type="parTrans" cxnId="{3931815F-5E90-436D-9EF1-F78BB4989C3C}">
      <dgm:prSet/>
      <dgm:spPr/>
      <dgm:t>
        <a:bodyPr/>
        <a:lstStyle/>
        <a:p>
          <a:endParaRPr lang="en-US"/>
        </a:p>
      </dgm:t>
    </dgm:pt>
    <dgm:pt modelId="{3CBFDF32-B7A3-4CF4-98E0-C5DD8FCE410A}" type="sibTrans" cxnId="{3931815F-5E90-436D-9EF1-F78BB4989C3C}">
      <dgm:prSet/>
      <dgm:spPr/>
      <dgm:t>
        <a:bodyPr/>
        <a:lstStyle/>
        <a:p>
          <a:endParaRPr lang="en-US"/>
        </a:p>
      </dgm:t>
    </dgm:pt>
    <dgm:pt modelId="{45EB4189-4046-4173-819A-4DDA6AA50DCD}" type="pres">
      <dgm:prSet presAssocID="{DC78DD62-60A4-4E20-B66A-89EA1018F40F}" presName="linear" presStyleCnt="0">
        <dgm:presLayoutVars>
          <dgm:animLvl val="lvl"/>
          <dgm:resizeHandles val="exact"/>
        </dgm:presLayoutVars>
      </dgm:prSet>
      <dgm:spPr/>
    </dgm:pt>
    <dgm:pt modelId="{CD3266E6-C09A-43D9-B4E7-66F7CD92F40F}" type="pres">
      <dgm:prSet presAssocID="{618E2C74-2052-4DE1-83F0-ACCA562CC268}" presName="parentText" presStyleLbl="node1" presStyleIdx="0" presStyleCnt="4">
        <dgm:presLayoutVars>
          <dgm:chMax val="0"/>
          <dgm:bulletEnabled val="1"/>
        </dgm:presLayoutVars>
      </dgm:prSet>
      <dgm:spPr/>
    </dgm:pt>
    <dgm:pt modelId="{6B59210C-66E6-47D5-8112-518643549478}" type="pres">
      <dgm:prSet presAssocID="{71C1D6C8-963D-4C2C-B087-F721CFCECDF9}" presName="spacer" presStyleCnt="0"/>
      <dgm:spPr/>
    </dgm:pt>
    <dgm:pt modelId="{8723C781-1456-4FDA-B213-DB7885B995A9}" type="pres">
      <dgm:prSet presAssocID="{4D9671F5-54C9-48E7-A0F1-87FEB9659714}" presName="parentText" presStyleLbl="node1" presStyleIdx="1" presStyleCnt="4">
        <dgm:presLayoutVars>
          <dgm:chMax val="0"/>
          <dgm:bulletEnabled val="1"/>
        </dgm:presLayoutVars>
      </dgm:prSet>
      <dgm:spPr/>
    </dgm:pt>
    <dgm:pt modelId="{EE0E6CBD-C458-41AA-841B-864069F6C51F}" type="pres">
      <dgm:prSet presAssocID="{1E210587-F6A7-41DA-97D8-F1AFEE589CF0}" presName="spacer" presStyleCnt="0"/>
      <dgm:spPr/>
    </dgm:pt>
    <dgm:pt modelId="{89BB3640-062A-47E1-A940-BC649D6F7F67}" type="pres">
      <dgm:prSet presAssocID="{8AE84495-377E-43EA-9642-27D9ED878750}" presName="parentText" presStyleLbl="node1" presStyleIdx="2" presStyleCnt="4">
        <dgm:presLayoutVars>
          <dgm:chMax val="0"/>
          <dgm:bulletEnabled val="1"/>
        </dgm:presLayoutVars>
      </dgm:prSet>
      <dgm:spPr/>
    </dgm:pt>
    <dgm:pt modelId="{057F2A88-2C9B-4B6D-BA1D-2BC0CF4B5591}" type="pres">
      <dgm:prSet presAssocID="{1EAD10C3-C45A-4E93-9EB5-B01973E5F2D1}" presName="spacer" presStyleCnt="0"/>
      <dgm:spPr/>
    </dgm:pt>
    <dgm:pt modelId="{788D5515-EF4B-4D75-B3AC-CF6B2C596A48}" type="pres">
      <dgm:prSet presAssocID="{DEEC9187-AD99-46D0-A5F4-2B69ABBC33B5}" presName="parentText" presStyleLbl="node1" presStyleIdx="3" presStyleCnt="4">
        <dgm:presLayoutVars>
          <dgm:chMax val="0"/>
          <dgm:bulletEnabled val="1"/>
        </dgm:presLayoutVars>
      </dgm:prSet>
      <dgm:spPr/>
    </dgm:pt>
  </dgm:ptLst>
  <dgm:cxnLst>
    <dgm:cxn modelId="{FF14770D-7E8A-4E9A-8393-AD2ABCAB91EA}" type="presOf" srcId="{618E2C74-2052-4DE1-83F0-ACCA562CC268}" destId="{CD3266E6-C09A-43D9-B4E7-66F7CD92F40F}" srcOrd="0" destOrd="0" presId="urn:microsoft.com/office/officeart/2005/8/layout/vList2"/>
    <dgm:cxn modelId="{9551E139-85DE-436B-A9E4-62FA49DFA1A1}" type="presOf" srcId="{DEEC9187-AD99-46D0-A5F4-2B69ABBC33B5}" destId="{788D5515-EF4B-4D75-B3AC-CF6B2C596A48}" srcOrd="0" destOrd="0" presId="urn:microsoft.com/office/officeart/2005/8/layout/vList2"/>
    <dgm:cxn modelId="{3931815F-5E90-436D-9EF1-F78BB4989C3C}" srcId="{DC78DD62-60A4-4E20-B66A-89EA1018F40F}" destId="{DEEC9187-AD99-46D0-A5F4-2B69ABBC33B5}" srcOrd="3" destOrd="0" parTransId="{32881036-0EE4-4AB0-B017-F4006CC9D706}" sibTransId="{3CBFDF32-B7A3-4CF4-98E0-C5DD8FCE410A}"/>
    <dgm:cxn modelId="{3AE8B066-2B3D-4F60-BE3B-27C5DBB5B27C}" type="presOf" srcId="{8AE84495-377E-43EA-9642-27D9ED878750}" destId="{89BB3640-062A-47E1-A940-BC649D6F7F67}" srcOrd="0" destOrd="0" presId="urn:microsoft.com/office/officeart/2005/8/layout/vList2"/>
    <dgm:cxn modelId="{7DD41C4F-67C8-4401-BC83-C2545B1DBF3D}" srcId="{DC78DD62-60A4-4E20-B66A-89EA1018F40F}" destId="{4D9671F5-54C9-48E7-A0F1-87FEB9659714}" srcOrd="1" destOrd="0" parTransId="{D033085A-10C7-41F4-AF0C-1F48A4C191B1}" sibTransId="{1E210587-F6A7-41DA-97D8-F1AFEE589CF0}"/>
    <dgm:cxn modelId="{8E961173-4277-4BC5-A1E3-9C7F611B32B6}" type="presOf" srcId="{4D9671F5-54C9-48E7-A0F1-87FEB9659714}" destId="{8723C781-1456-4FDA-B213-DB7885B995A9}" srcOrd="0" destOrd="0" presId="urn:microsoft.com/office/officeart/2005/8/layout/vList2"/>
    <dgm:cxn modelId="{722007B3-2A6E-4D84-A902-AFE5DCCCE96B}" type="presOf" srcId="{DC78DD62-60A4-4E20-B66A-89EA1018F40F}" destId="{45EB4189-4046-4173-819A-4DDA6AA50DCD}" srcOrd="0" destOrd="0" presId="urn:microsoft.com/office/officeart/2005/8/layout/vList2"/>
    <dgm:cxn modelId="{E29781D9-8AF8-47CF-B50B-111CC0277016}" srcId="{DC78DD62-60A4-4E20-B66A-89EA1018F40F}" destId="{618E2C74-2052-4DE1-83F0-ACCA562CC268}" srcOrd="0" destOrd="0" parTransId="{DDF7CCA8-890F-4E47-B6A3-466264FE9BDD}" sibTransId="{71C1D6C8-963D-4C2C-B087-F721CFCECDF9}"/>
    <dgm:cxn modelId="{33E7F2E5-12B9-4CBC-A157-E165C7148A58}" srcId="{DC78DD62-60A4-4E20-B66A-89EA1018F40F}" destId="{8AE84495-377E-43EA-9642-27D9ED878750}" srcOrd="2" destOrd="0" parTransId="{7E1CEC34-6DC2-4F3D-A5DD-355017082EAF}" sibTransId="{1EAD10C3-C45A-4E93-9EB5-B01973E5F2D1}"/>
    <dgm:cxn modelId="{D81D73CD-CC4A-4EBA-B26D-09826B2FE5FD}" type="presParOf" srcId="{45EB4189-4046-4173-819A-4DDA6AA50DCD}" destId="{CD3266E6-C09A-43D9-B4E7-66F7CD92F40F}" srcOrd="0" destOrd="0" presId="urn:microsoft.com/office/officeart/2005/8/layout/vList2"/>
    <dgm:cxn modelId="{B4D20A74-184F-4199-BD9D-076CAC7DFF89}" type="presParOf" srcId="{45EB4189-4046-4173-819A-4DDA6AA50DCD}" destId="{6B59210C-66E6-47D5-8112-518643549478}" srcOrd="1" destOrd="0" presId="urn:microsoft.com/office/officeart/2005/8/layout/vList2"/>
    <dgm:cxn modelId="{08AE6CD6-8A54-46FE-A8CD-B160EB0D5C65}" type="presParOf" srcId="{45EB4189-4046-4173-819A-4DDA6AA50DCD}" destId="{8723C781-1456-4FDA-B213-DB7885B995A9}" srcOrd="2" destOrd="0" presId="urn:microsoft.com/office/officeart/2005/8/layout/vList2"/>
    <dgm:cxn modelId="{A0133D60-3F33-4530-A48B-45F90E5ED13E}" type="presParOf" srcId="{45EB4189-4046-4173-819A-4DDA6AA50DCD}" destId="{EE0E6CBD-C458-41AA-841B-864069F6C51F}" srcOrd="3" destOrd="0" presId="urn:microsoft.com/office/officeart/2005/8/layout/vList2"/>
    <dgm:cxn modelId="{5F4CF8E8-D64D-4FB4-AA7E-80C3FD44A96F}" type="presParOf" srcId="{45EB4189-4046-4173-819A-4DDA6AA50DCD}" destId="{89BB3640-062A-47E1-A940-BC649D6F7F67}" srcOrd="4" destOrd="0" presId="urn:microsoft.com/office/officeart/2005/8/layout/vList2"/>
    <dgm:cxn modelId="{BB64357B-C90C-4C77-835D-CFDC142E4737}" type="presParOf" srcId="{45EB4189-4046-4173-819A-4DDA6AA50DCD}" destId="{057F2A88-2C9B-4B6D-BA1D-2BC0CF4B5591}" srcOrd="5" destOrd="0" presId="urn:microsoft.com/office/officeart/2005/8/layout/vList2"/>
    <dgm:cxn modelId="{9B76AB76-0F45-414D-AF07-1FD6978F4496}" type="presParOf" srcId="{45EB4189-4046-4173-819A-4DDA6AA50DCD}" destId="{788D5515-EF4B-4D75-B3AC-CF6B2C596A4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D577B8-ED95-4A23-AB70-C9ABF6FF89E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89D554F4-5EFE-4C21-A175-629C32BF1B83}">
      <dgm:prSet/>
      <dgm:spPr/>
      <dgm:t>
        <a:bodyPr/>
        <a:lstStyle/>
        <a:p>
          <a:r>
            <a:rPr lang="en-US"/>
            <a:t>• La biomasa de salvamento juega un papel crucial en la reducción de emisiones.</a:t>
          </a:r>
        </a:p>
      </dgm:t>
    </dgm:pt>
    <dgm:pt modelId="{FD18F83D-66FF-400E-925C-57F90A7AC327}" type="parTrans" cxnId="{456EF341-8339-40DF-9151-4F628C1309C7}">
      <dgm:prSet/>
      <dgm:spPr/>
      <dgm:t>
        <a:bodyPr/>
        <a:lstStyle/>
        <a:p>
          <a:endParaRPr lang="en-US"/>
        </a:p>
      </dgm:t>
    </dgm:pt>
    <dgm:pt modelId="{DF2599AE-1B46-43F0-A33A-36EFB4CB32BC}" type="sibTrans" cxnId="{456EF341-8339-40DF-9151-4F628C1309C7}">
      <dgm:prSet/>
      <dgm:spPr/>
      <dgm:t>
        <a:bodyPr/>
        <a:lstStyle/>
        <a:p>
          <a:endParaRPr lang="en-US"/>
        </a:p>
      </dgm:t>
    </dgm:pt>
    <dgm:pt modelId="{019690D2-7963-4965-8CE9-08175EAAF49E}">
      <dgm:prSet/>
      <dgm:spPr/>
      <dgm:t>
        <a:bodyPr/>
        <a:lstStyle/>
        <a:p>
          <a:r>
            <a:rPr lang="en-US"/>
            <a:t>• En el largo plazo, la biomasa será una fuente clave para bioenergía y biocombustibles.</a:t>
          </a:r>
        </a:p>
      </dgm:t>
    </dgm:pt>
    <dgm:pt modelId="{80299B4A-54F4-4342-A3DD-89AFFFB4497C}" type="parTrans" cxnId="{EA4C8229-4DF8-41F0-ACB5-41CE7E29A63A}">
      <dgm:prSet/>
      <dgm:spPr/>
      <dgm:t>
        <a:bodyPr/>
        <a:lstStyle/>
        <a:p>
          <a:endParaRPr lang="en-US"/>
        </a:p>
      </dgm:t>
    </dgm:pt>
    <dgm:pt modelId="{F6043D29-A9B7-4514-B0A0-4AAC91784514}" type="sibTrans" cxnId="{EA4C8229-4DF8-41F0-ACB5-41CE7E29A63A}">
      <dgm:prSet/>
      <dgm:spPr/>
      <dgm:t>
        <a:bodyPr/>
        <a:lstStyle/>
        <a:p>
          <a:endParaRPr lang="en-US"/>
        </a:p>
      </dgm:t>
    </dgm:pt>
    <dgm:pt modelId="{A4117E7E-9527-4256-BD9E-6D86BF9A9AD5}">
      <dgm:prSet/>
      <dgm:spPr/>
      <dgm:t>
        <a:bodyPr/>
        <a:lstStyle/>
        <a:p>
          <a:r>
            <a:rPr lang="en-US"/>
            <a:t>• Los costos de transporte son un desafío, especialmente para las comunidades más alejadas.</a:t>
          </a:r>
        </a:p>
      </dgm:t>
    </dgm:pt>
    <dgm:pt modelId="{8F680B5F-3D27-4A28-99AF-72B2DFCB1B79}" type="parTrans" cxnId="{14EC7FF2-E95B-4AB4-8F00-B488BA0E9A1E}">
      <dgm:prSet/>
      <dgm:spPr/>
      <dgm:t>
        <a:bodyPr/>
        <a:lstStyle/>
        <a:p>
          <a:endParaRPr lang="en-US"/>
        </a:p>
      </dgm:t>
    </dgm:pt>
    <dgm:pt modelId="{D0989707-641E-4467-894E-C19FD70C1268}" type="sibTrans" cxnId="{14EC7FF2-E95B-4AB4-8F00-B488BA0E9A1E}">
      <dgm:prSet/>
      <dgm:spPr/>
      <dgm:t>
        <a:bodyPr/>
        <a:lstStyle/>
        <a:p>
          <a:endParaRPr lang="en-US"/>
        </a:p>
      </dgm:t>
    </dgm:pt>
    <dgm:pt modelId="{B19F202D-E6F2-4BF9-8496-456610E5C875}" type="pres">
      <dgm:prSet presAssocID="{D7D577B8-ED95-4A23-AB70-C9ABF6FF89EA}" presName="Name0" presStyleCnt="0">
        <dgm:presLayoutVars>
          <dgm:dir/>
          <dgm:animLvl val="lvl"/>
          <dgm:resizeHandles val="exact"/>
        </dgm:presLayoutVars>
      </dgm:prSet>
      <dgm:spPr/>
    </dgm:pt>
    <dgm:pt modelId="{F4A288FD-4D4C-4272-A5CE-5EC39CE90248}" type="pres">
      <dgm:prSet presAssocID="{A4117E7E-9527-4256-BD9E-6D86BF9A9AD5}" presName="boxAndChildren" presStyleCnt="0"/>
      <dgm:spPr/>
    </dgm:pt>
    <dgm:pt modelId="{061F3D17-D60B-4ED3-ACC7-6FEEC319F3A0}" type="pres">
      <dgm:prSet presAssocID="{A4117E7E-9527-4256-BD9E-6D86BF9A9AD5}" presName="parentTextBox" presStyleLbl="node1" presStyleIdx="0" presStyleCnt="3"/>
      <dgm:spPr/>
    </dgm:pt>
    <dgm:pt modelId="{1C78225D-7E07-43E8-AE12-8EE083B45BB1}" type="pres">
      <dgm:prSet presAssocID="{F6043D29-A9B7-4514-B0A0-4AAC91784514}" presName="sp" presStyleCnt="0"/>
      <dgm:spPr/>
    </dgm:pt>
    <dgm:pt modelId="{2338F2A1-853A-47F1-81C3-DD3E02D865B0}" type="pres">
      <dgm:prSet presAssocID="{019690D2-7963-4965-8CE9-08175EAAF49E}" presName="arrowAndChildren" presStyleCnt="0"/>
      <dgm:spPr/>
    </dgm:pt>
    <dgm:pt modelId="{CE4923D6-CE20-4C30-AAD2-F627B5766927}" type="pres">
      <dgm:prSet presAssocID="{019690D2-7963-4965-8CE9-08175EAAF49E}" presName="parentTextArrow" presStyleLbl="node1" presStyleIdx="1" presStyleCnt="3"/>
      <dgm:spPr/>
    </dgm:pt>
    <dgm:pt modelId="{A454F443-0E1B-416D-AA08-F9D16ACE5B6E}" type="pres">
      <dgm:prSet presAssocID="{DF2599AE-1B46-43F0-A33A-36EFB4CB32BC}" presName="sp" presStyleCnt="0"/>
      <dgm:spPr/>
    </dgm:pt>
    <dgm:pt modelId="{E8781CCF-FED2-4C27-9916-873547E0148D}" type="pres">
      <dgm:prSet presAssocID="{89D554F4-5EFE-4C21-A175-629C32BF1B83}" presName="arrowAndChildren" presStyleCnt="0"/>
      <dgm:spPr/>
    </dgm:pt>
    <dgm:pt modelId="{C348DC66-2BCA-41B0-8B0D-C76081C4A9B9}" type="pres">
      <dgm:prSet presAssocID="{89D554F4-5EFE-4C21-A175-629C32BF1B83}" presName="parentTextArrow" presStyleLbl="node1" presStyleIdx="2" presStyleCnt="3"/>
      <dgm:spPr/>
    </dgm:pt>
  </dgm:ptLst>
  <dgm:cxnLst>
    <dgm:cxn modelId="{1BFB8A08-EAF0-47FC-9B57-418F55604B4F}" type="presOf" srcId="{89D554F4-5EFE-4C21-A175-629C32BF1B83}" destId="{C348DC66-2BCA-41B0-8B0D-C76081C4A9B9}" srcOrd="0" destOrd="0" presId="urn:microsoft.com/office/officeart/2005/8/layout/process4"/>
    <dgm:cxn modelId="{EA4C8229-4DF8-41F0-ACB5-41CE7E29A63A}" srcId="{D7D577B8-ED95-4A23-AB70-C9ABF6FF89EA}" destId="{019690D2-7963-4965-8CE9-08175EAAF49E}" srcOrd="1" destOrd="0" parTransId="{80299B4A-54F4-4342-A3DD-89AFFFB4497C}" sibTransId="{F6043D29-A9B7-4514-B0A0-4AAC91784514}"/>
    <dgm:cxn modelId="{456EF341-8339-40DF-9151-4F628C1309C7}" srcId="{D7D577B8-ED95-4A23-AB70-C9ABF6FF89EA}" destId="{89D554F4-5EFE-4C21-A175-629C32BF1B83}" srcOrd="0" destOrd="0" parTransId="{FD18F83D-66FF-400E-925C-57F90A7AC327}" sibTransId="{DF2599AE-1B46-43F0-A33A-36EFB4CB32BC}"/>
    <dgm:cxn modelId="{40E3879E-1863-4BF2-9CDA-4E1369660032}" type="presOf" srcId="{019690D2-7963-4965-8CE9-08175EAAF49E}" destId="{CE4923D6-CE20-4C30-AAD2-F627B5766927}" srcOrd="0" destOrd="0" presId="urn:microsoft.com/office/officeart/2005/8/layout/process4"/>
    <dgm:cxn modelId="{813CA5EF-17B9-4749-A7B9-D5AF9A933329}" type="presOf" srcId="{A4117E7E-9527-4256-BD9E-6D86BF9A9AD5}" destId="{061F3D17-D60B-4ED3-ACC7-6FEEC319F3A0}" srcOrd="0" destOrd="0" presId="urn:microsoft.com/office/officeart/2005/8/layout/process4"/>
    <dgm:cxn modelId="{14EC7FF2-E95B-4AB4-8F00-B488BA0E9A1E}" srcId="{D7D577B8-ED95-4A23-AB70-C9ABF6FF89EA}" destId="{A4117E7E-9527-4256-BD9E-6D86BF9A9AD5}" srcOrd="2" destOrd="0" parTransId="{8F680B5F-3D27-4A28-99AF-72B2DFCB1B79}" sibTransId="{D0989707-641E-4467-894E-C19FD70C1268}"/>
    <dgm:cxn modelId="{1B895CF6-2A10-40CC-ABC7-1D4901BA31B4}" type="presOf" srcId="{D7D577B8-ED95-4A23-AB70-C9ABF6FF89EA}" destId="{B19F202D-E6F2-4BF9-8496-456610E5C875}" srcOrd="0" destOrd="0" presId="urn:microsoft.com/office/officeart/2005/8/layout/process4"/>
    <dgm:cxn modelId="{AD952EAA-F6B4-444A-AC00-DCE4F1A7F5C3}" type="presParOf" srcId="{B19F202D-E6F2-4BF9-8496-456610E5C875}" destId="{F4A288FD-4D4C-4272-A5CE-5EC39CE90248}" srcOrd="0" destOrd="0" presId="urn:microsoft.com/office/officeart/2005/8/layout/process4"/>
    <dgm:cxn modelId="{82B1717C-6285-4C31-A549-DF4A9B2EB13C}" type="presParOf" srcId="{F4A288FD-4D4C-4272-A5CE-5EC39CE90248}" destId="{061F3D17-D60B-4ED3-ACC7-6FEEC319F3A0}" srcOrd="0" destOrd="0" presId="urn:microsoft.com/office/officeart/2005/8/layout/process4"/>
    <dgm:cxn modelId="{8CE6006D-C7CC-4F6B-A58A-B912DD4AEBAC}" type="presParOf" srcId="{B19F202D-E6F2-4BF9-8496-456610E5C875}" destId="{1C78225D-7E07-43E8-AE12-8EE083B45BB1}" srcOrd="1" destOrd="0" presId="urn:microsoft.com/office/officeart/2005/8/layout/process4"/>
    <dgm:cxn modelId="{D92F8D5D-391E-4492-B18F-69C27FC6799D}" type="presParOf" srcId="{B19F202D-E6F2-4BF9-8496-456610E5C875}" destId="{2338F2A1-853A-47F1-81C3-DD3E02D865B0}" srcOrd="2" destOrd="0" presId="urn:microsoft.com/office/officeart/2005/8/layout/process4"/>
    <dgm:cxn modelId="{547771D2-1EBA-4C69-982B-91C86BE4CC17}" type="presParOf" srcId="{2338F2A1-853A-47F1-81C3-DD3E02D865B0}" destId="{CE4923D6-CE20-4C30-AAD2-F627B5766927}" srcOrd="0" destOrd="0" presId="urn:microsoft.com/office/officeart/2005/8/layout/process4"/>
    <dgm:cxn modelId="{FE99459A-38B3-4EC2-9FEE-3312948BC78E}" type="presParOf" srcId="{B19F202D-E6F2-4BF9-8496-456610E5C875}" destId="{A454F443-0E1B-416D-AA08-F9D16ACE5B6E}" srcOrd="3" destOrd="0" presId="urn:microsoft.com/office/officeart/2005/8/layout/process4"/>
    <dgm:cxn modelId="{5158A2F7-FF51-4B8D-ADEA-70392DB3D965}" type="presParOf" srcId="{B19F202D-E6F2-4BF9-8496-456610E5C875}" destId="{E8781CCF-FED2-4C27-9916-873547E0148D}" srcOrd="4" destOrd="0" presId="urn:microsoft.com/office/officeart/2005/8/layout/process4"/>
    <dgm:cxn modelId="{2056BDB0-EA56-46D8-8CAF-DA96759D10DE}" type="presParOf" srcId="{E8781CCF-FED2-4C27-9916-873547E0148D}" destId="{C348DC66-2BCA-41B0-8B0D-C76081C4A9B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C3B9B-6086-4BDE-B930-6E375CAE2DC4}">
      <dsp:nvSpPr>
        <dsp:cNvPr id="0" name=""/>
        <dsp:cNvSpPr/>
      </dsp:nvSpPr>
      <dsp:spPr>
        <a:xfrm>
          <a:off x="0" y="708097"/>
          <a:ext cx="78867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5ED64-4A11-4F9B-A37A-D86972DF2999}">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54039-13BB-4FA6-B771-F309F37B6CBD}">
      <dsp:nvSpPr>
        <dsp:cNvPr id="0" name=""/>
        <dsp:cNvSpPr/>
      </dsp:nvSpPr>
      <dsp:spPr>
        <a:xfrm>
          <a:off x="1509882" y="708097"/>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a:t>• Evaluar las cadenas de suministro de biomasa para bioenergía y biocombustibles.</a:t>
          </a:r>
        </a:p>
      </dsp:txBody>
      <dsp:txXfrm>
        <a:off x="1509882" y="708097"/>
        <a:ext cx="6376817" cy="1307257"/>
      </dsp:txXfrm>
    </dsp:sp>
    <dsp:sp modelId="{48593889-57F9-4AF7-BD40-AAAC56E0702F}">
      <dsp:nvSpPr>
        <dsp:cNvPr id="0" name=""/>
        <dsp:cNvSpPr/>
      </dsp:nvSpPr>
      <dsp:spPr>
        <a:xfrm>
          <a:off x="0" y="2342169"/>
          <a:ext cx="78867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06BEB-580A-4ACF-BD4C-A74152191BD1}">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C516C9-C3F8-4EFB-A76E-CB0DF6F2C4D0}">
      <dsp:nvSpPr>
        <dsp:cNvPr id="0" name=""/>
        <dsp:cNvSpPr/>
      </dsp:nvSpPr>
      <dsp:spPr>
        <a:xfrm>
          <a:off x="1509882" y="2342169"/>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a:t>• Analizar el impacto en las emisiones de gases de efecto invernadero (GEI).</a:t>
          </a:r>
        </a:p>
      </dsp:txBody>
      <dsp:txXfrm>
        <a:off x="1509882" y="2342169"/>
        <a:ext cx="63768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34E99-FC52-45FD-B233-DA3BBAC8E2A7}">
      <dsp:nvSpPr>
        <dsp:cNvPr id="0" name=""/>
        <dsp:cNvSpPr/>
      </dsp:nvSpPr>
      <dsp:spPr>
        <a:xfrm>
          <a:off x="0" y="507469"/>
          <a:ext cx="5000124" cy="142974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Modelo Utilizado: Modelo Genérico de Presupuesto de Carbono (GCBM).</a:t>
          </a:r>
        </a:p>
      </dsp:txBody>
      <dsp:txXfrm>
        <a:off x="69794" y="577263"/>
        <a:ext cx="4860536" cy="1290152"/>
      </dsp:txXfrm>
    </dsp:sp>
    <dsp:sp modelId="{682B712D-C06F-45CA-8EF1-6E794FD42133}">
      <dsp:nvSpPr>
        <dsp:cNvPr id="0" name=""/>
        <dsp:cNvSpPr/>
      </dsp:nvSpPr>
      <dsp:spPr>
        <a:xfrm>
          <a:off x="0" y="2012089"/>
          <a:ext cx="5000124" cy="1429740"/>
        </a:xfrm>
        <a:prstGeom prst="roundRect">
          <a:avLst/>
        </a:prstGeom>
        <a:gradFill rotWithShape="0">
          <a:gsLst>
            <a:gs pos="0">
              <a:schemeClr val="accent5">
                <a:hueOff val="-4966938"/>
                <a:satOff val="19906"/>
                <a:lumOff val="4314"/>
                <a:alphaOff val="0"/>
                <a:tint val="100000"/>
                <a:shade val="100000"/>
                <a:satMod val="130000"/>
              </a:schemeClr>
            </a:gs>
            <a:gs pos="100000">
              <a:schemeClr val="accent5">
                <a:hueOff val="-4966938"/>
                <a:satOff val="19906"/>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Simulaciones: Dinámicas del ecosistema desde 1990 hasta 2070 con escenarios de incendios.</a:t>
          </a:r>
        </a:p>
      </dsp:txBody>
      <dsp:txXfrm>
        <a:off x="69794" y="2081883"/>
        <a:ext cx="4860536" cy="1290152"/>
      </dsp:txXfrm>
    </dsp:sp>
    <dsp:sp modelId="{466730E5-1A2F-4154-8B5E-FCB12ED22B6E}">
      <dsp:nvSpPr>
        <dsp:cNvPr id="0" name=""/>
        <dsp:cNvSpPr/>
      </dsp:nvSpPr>
      <dsp:spPr>
        <a:xfrm>
          <a:off x="0" y="3516710"/>
          <a:ext cx="5000124" cy="142974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 </a:t>
          </a:r>
          <a:r>
            <a:rPr lang="en-US" sz="2600" kern="1200" dirty="0" err="1"/>
            <a:t>Herramientas</a:t>
          </a:r>
          <a:r>
            <a:rPr lang="en-US" sz="2600" kern="1200" dirty="0"/>
            <a:t>: </a:t>
          </a:r>
          <a:r>
            <a:rPr lang="en-US" sz="2600" kern="1200" dirty="0" err="1"/>
            <a:t>Simulaciones</a:t>
          </a:r>
          <a:r>
            <a:rPr lang="en-US" sz="2600" kern="1200" dirty="0"/>
            <a:t> Monte Carlo para </a:t>
          </a:r>
          <a:r>
            <a:rPr lang="en-US" sz="2600" kern="1200" dirty="0" err="1"/>
            <a:t>estimar</a:t>
          </a:r>
          <a:r>
            <a:rPr lang="en-US" sz="2600" kern="1200" dirty="0"/>
            <a:t> la </a:t>
          </a:r>
          <a:r>
            <a:rPr lang="en-US" sz="2600" kern="1200" dirty="0" err="1"/>
            <a:t>accesibilidad</a:t>
          </a:r>
          <a:r>
            <a:rPr lang="en-US" sz="2600" kern="1200" dirty="0"/>
            <a:t> de la </a:t>
          </a:r>
          <a:r>
            <a:rPr lang="en-US" sz="2600" kern="1200" dirty="0" err="1"/>
            <a:t>biomasa</a:t>
          </a:r>
          <a:r>
            <a:rPr lang="en-US" sz="2600" kern="1200" dirty="0"/>
            <a:t>.</a:t>
          </a:r>
        </a:p>
      </dsp:txBody>
      <dsp:txXfrm>
        <a:off x="69794" y="3586504"/>
        <a:ext cx="4860536" cy="1290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037D1-CDBA-43B5-9A01-D285CF47F451}">
      <dsp:nvSpPr>
        <dsp:cNvPr id="0" name=""/>
        <dsp:cNvSpPr/>
      </dsp:nvSpPr>
      <dsp:spPr>
        <a:xfrm>
          <a:off x="0" y="76195"/>
          <a:ext cx="5000124" cy="1275702"/>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Biomasa Recuperada:</a:t>
          </a:r>
        </a:p>
      </dsp:txBody>
      <dsp:txXfrm>
        <a:off x="62275" y="138470"/>
        <a:ext cx="4875574" cy="1151152"/>
      </dsp:txXfrm>
    </dsp:sp>
    <dsp:sp modelId="{E9A5B587-A138-42C1-9063-000B5B574FF4}">
      <dsp:nvSpPr>
        <dsp:cNvPr id="0" name=""/>
        <dsp:cNvSpPr/>
      </dsp:nvSpPr>
      <dsp:spPr>
        <a:xfrm>
          <a:off x="0" y="1418137"/>
          <a:ext cx="5000124" cy="1275702"/>
        </a:xfrm>
        <a:prstGeom prst="roundRec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Plantas en el sur de BC recibieron más biomasa por su cercanía a áreas forestales.</a:t>
          </a:r>
        </a:p>
      </dsp:txBody>
      <dsp:txXfrm>
        <a:off x="62275" y="1480412"/>
        <a:ext cx="4875574" cy="1151152"/>
      </dsp:txXfrm>
    </dsp:sp>
    <dsp:sp modelId="{49A99E43-5647-40C0-8173-6B85B57B5F6F}">
      <dsp:nvSpPr>
        <dsp:cNvPr id="0" name=""/>
        <dsp:cNvSpPr/>
      </dsp:nvSpPr>
      <dsp:spPr>
        <a:xfrm>
          <a:off x="0" y="2760080"/>
          <a:ext cx="5000124" cy="1275702"/>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Costos de transporte más altos para plantas del norte.</a:t>
          </a:r>
        </a:p>
      </dsp:txBody>
      <dsp:txXfrm>
        <a:off x="62275" y="2822355"/>
        <a:ext cx="4875574" cy="1151152"/>
      </dsp:txXfrm>
    </dsp:sp>
    <dsp:sp modelId="{70E33506-2AEC-4798-BF22-B6A62F23FFE1}">
      <dsp:nvSpPr>
        <dsp:cNvPr id="0" name=""/>
        <dsp:cNvSpPr/>
      </dsp:nvSpPr>
      <dsp:spPr>
        <a:xfrm>
          <a:off x="0" y="4102022"/>
          <a:ext cx="5000124" cy="1275702"/>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Biomasa satisface solo una pequeña parte de la demanda.</a:t>
          </a:r>
        </a:p>
      </dsp:txBody>
      <dsp:txXfrm>
        <a:off x="62275" y="4164297"/>
        <a:ext cx="4875574" cy="11511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266E6-C09A-43D9-B4E7-66F7CD92F40F}">
      <dsp:nvSpPr>
        <dsp:cNvPr id="0" name=""/>
        <dsp:cNvSpPr/>
      </dsp:nvSpPr>
      <dsp:spPr>
        <a:xfrm>
          <a:off x="0" y="716472"/>
          <a:ext cx="5000124" cy="953403"/>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Uso de Biomasa:</a:t>
          </a:r>
        </a:p>
      </dsp:txBody>
      <dsp:txXfrm>
        <a:off x="46541" y="763013"/>
        <a:ext cx="4907042" cy="860321"/>
      </dsp:txXfrm>
    </dsp:sp>
    <dsp:sp modelId="{8723C781-1456-4FDA-B213-DB7885B995A9}">
      <dsp:nvSpPr>
        <dsp:cNvPr id="0" name=""/>
        <dsp:cNvSpPr/>
      </dsp:nvSpPr>
      <dsp:spPr>
        <a:xfrm>
          <a:off x="0" y="1738996"/>
          <a:ext cx="5000124" cy="953403"/>
        </a:xfrm>
        <a:prstGeom prst="roundRec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Inicialmente usada para bioenergía, luego para biocombustibles.</a:t>
          </a:r>
        </a:p>
      </dsp:txBody>
      <dsp:txXfrm>
        <a:off x="46541" y="1785537"/>
        <a:ext cx="4907042" cy="860321"/>
      </dsp:txXfrm>
    </dsp:sp>
    <dsp:sp modelId="{89BB3640-062A-47E1-A940-BC649D6F7F67}">
      <dsp:nvSpPr>
        <dsp:cNvPr id="0" name=""/>
        <dsp:cNvSpPr/>
      </dsp:nvSpPr>
      <dsp:spPr>
        <a:xfrm>
          <a:off x="0" y="2761519"/>
          <a:ext cx="5000124" cy="953403"/>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Producción de biocombustibles aumentó hacia 2060.</a:t>
          </a:r>
        </a:p>
      </dsp:txBody>
      <dsp:txXfrm>
        <a:off x="46541" y="2808060"/>
        <a:ext cx="4907042" cy="860321"/>
      </dsp:txXfrm>
    </dsp:sp>
    <dsp:sp modelId="{788D5515-EF4B-4D75-B3AC-CF6B2C596A48}">
      <dsp:nvSpPr>
        <dsp:cNvPr id="0" name=""/>
        <dsp:cNvSpPr/>
      </dsp:nvSpPr>
      <dsp:spPr>
        <a:xfrm>
          <a:off x="0" y="3784043"/>
          <a:ext cx="5000124" cy="953403"/>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En 2070 se producirían 0.32 mil millones de litros de biocombustibles.</a:t>
          </a:r>
        </a:p>
      </dsp:txBody>
      <dsp:txXfrm>
        <a:off x="46541" y="3830584"/>
        <a:ext cx="4907042"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F3D17-D60B-4ED3-ACC7-6FEEC319F3A0}">
      <dsp:nvSpPr>
        <dsp:cNvPr id="0" name=""/>
        <dsp:cNvSpPr/>
      </dsp:nvSpPr>
      <dsp:spPr>
        <a:xfrm>
          <a:off x="0" y="4197929"/>
          <a:ext cx="4797363" cy="137785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Los costos de transporte son un desafío, especialmente para las comunidades más alejadas.</a:t>
          </a:r>
        </a:p>
      </dsp:txBody>
      <dsp:txXfrm>
        <a:off x="0" y="4197929"/>
        <a:ext cx="4797363" cy="1377854"/>
      </dsp:txXfrm>
    </dsp:sp>
    <dsp:sp modelId="{CE4923D6-CE20-4C30-AAD2-F627B5766927}">
      <dsp:nvSpPr>
        <dsp:cNvPr id="0" name=""/>
        <dsp:cNvSpPr/>
      </dsp:nvSpPr>
      <dsp:spPr>
        <a:xfrm rot="10800000">
          <a:off x="0" y="2099457"/>
          <a:ext cx="4797363" cy="2119139"/>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En el largo plazo, la biomasa será una fuente clave para bioenergía y biocombustibles.</a:t>
          </a:r>
        </a:p>
      </dsp:txBody>
      <dsp:txXfrm rot="10800000">
        <a:off x="0" y="2099457"/>
        <a:ext cx="4797363" cy="1376953"/>
      </dsp:txXfrm>
    </dsp:sp>
    <dsp:sp modelId="{C348DC66-2BCA-41B0-8B0D-C76081C4A9B9}">
      <dsp:nvSpPr>
        <dsp:cNvPr id="0" name=""/>
        <dsp:cNvSpPr/>
      </dsp:nvSpPr>
      <dsp:spPr>
        <a:xfrm rot="10800000">
          <a:off x="0" y="985"/>
          <a:ext cx="4797363" cy="2119139"/>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 La biomasa de salvamento juega un papel crucial en la reducción de emisiones.</a:t>
          </a:r>
        </a:p>
      </dsp:txBody>
      <dsp:txXfrm rot="10800000">
        <a:off x="0" y="985"/>
        <a:ext cx="4797363" cy="13769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508AD-631A-4052-888F-CDAA11238EF7}" type="datetimeFigureOut">
              <a:rPr lang="es-CO" smtClean="0"/>
              <a:t>16/10/2024</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A7307-3B80-4485-B43D-19D9201DD3E6}" type="slidenum">
              <a:rPr lang="es-CO" smtClean="0"/>
              <a:t>‹Nº›</a:t>
            </a:fld>
            <a:endParaRPr lang="es-CO"/>
          </a:p>
        </p:txBody>
      </p:sp>
    </p:spTree>
    <p:extLst>
      <p:ext uri="{BB962C8B-B14F-4D97-AF65-F5344CB8AC3E}">
        <p14:creationId xmlns:p14="http://schemas.microsoft.com/office/powerpoint/2010/main" val="76447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E2A7307-3B80-4485-B43D-19D9201DD3E6}" type="slidenum">
              <a:rPr lang="es-CO" smtClean="0"/>
              <a:t>10</a:t>
            </a:fld>
            <a:endParaRPr lang="es-CO"/>
          </a:p>
        </p:txBody>
      </p:sp>
    </p:spTree>
    <p:extLst>
      <p:ext uri="{BB962C8B-B14F-4D97-AF65-F5344CB8AC3E}">
        <p14:creationId xmlns:p14="http://schemas.microsoft.com/office/powerpoint/2010/main" val="359321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s-CO" sz="4700"/>
              <a:t>Biomasa y Bioenergía</a:t>
            </a:r>
          </a:p>
        </p:txBody>
      </p:sp>
      <p:sp>
        <p:nvSpPr>
          <p:cNvPr id="3" name="Subtitle 2"/>
          <p:cNvSpPr>
            <a:spLocks noGrp="1"/>
          </p:cNvSpPr>
          <p:nvPr>
            <p:ph type="subTitle" idx="1"/>
          </p:nvPr>
        </p:nvSpPr>
        <p:spPr>
          <a:xfrm>
            <a:off x="3973320" y="4636008"/>
            <a:ext cx="4688333" cy="1572768"/>
          </a:xfrm>
        </p:spPr>
        <p:txBody>
          <a:bodyPr>
            <a:normAutofit/>
          </a:bodyPr>
          <a:lstStyle/>
          <a:p>
            <a:pPr algn="l"/>
            <a:r>
              <a:rPr dirty="0" err="1"/>
              <a:t>Análisis</a:t>
            </a:r>
            <a:r>
              <a:rPr dirty="0"/>
              <a:t> de </a:t>
            </a:r>
            <a:r>
              <a:rPr dirty="0" err="1"/>
              <a:t>Cadenas</a:t>
            </a:r>
            <a:r>
              <a:rPr dirty="0"/>
              <a:t> de </a:t>
            </a:r>
            <a:r>
              <a:rPr dirty="0" err="1"/>
              <a:t>Suministro</a:t>
            </a:r>
            <a:r>
              <a:rPr dirty="0"/>
              <a:t> y </a:t>
            </a:r>
            <a:r>
              <a:rPr dirty="0" err="1"/>
              <a:t>Emisiones</a:t>
            </a:r>
            <a:r>
              <a:rPr dirty="0"/>
              <a:t> de GEI</a:t>
            </a:r>
            <a:endParaRPr lang="es-CO"/>
          </a:p>
        </p:txBody>
      </p:sp>
      <p:pic>
        <p:nvPicPr>
          <p:cNvPr id="5" name="Picture 4" descr="Ingredientes en tarro">
            <a:extLst>
              <a:ext uri="{FF2B5EF4-FFF2-40B4-BE49-F238E27FC236}">
                <a16:creationId xmlns:a16="http://schemas.microsoft.com/office/drawing/2014/main" id="{C2204233-006B-4E3D-9748-5C869D755932}"/>
              </a:ext>
            </a:extLst>
          </p:cNvPr>
          <p:cNvPicPr>
            <a:picLocks noChangeAspect="1"/>
          </p:cNvPicPr>
          <p:nvPr/>
        </p:nvPicPr>
        <p:blipFill>
          <a:blip r:embed="rId2"/>
          <a:srcRect l="10502" r="55500"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8F9339D9-876E-3F92-DECE-C15F71387D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8826" y="76067"/>
            <a:ext cx="6286348" cy="6705437"/>
          </a:xfrm>
          <a:prstGeom prst="rect">
            <a:avLst/>
          </a:prstGeom>
        </p:spPr>
      </p:pic>
    </p:spTree>
    <p:extLst>
      <p:ext uri="{BB962C8B-B14F-4D97-AF65-F5344CB8AC3E}">
        <p14:creationId xmlns:p14="http://schemas.microsoft.com/office/powerpoint/2010/main" val="387109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s-CO" sz="3500" dirty="0">
                <a:solidFill>
                  <a:srgbClr val="FFFFFF"/>
                </a:solidFill>
              </a:rPr>
              <a:t>Resultados </a:t>
            </a:r>
          </a:p>
        </p:txBody>
      </p:sp>
      <p:graphicFrame>
        <p:nvGraphicFramePr>
          <p:cNvPr id="5" name="Content Placeholder 2">
            <a:extLst>
              <a:ext uri="{FF2B5EF4-FFF2-40B4-BE49-F238E27FC236}">
                <a16:creationId xmlns:a16="http://schemas.microsoft.com/office/drawing/2014/main" id="{8C8C0C24-A5C9-A8BD-BC08-813D0F1366D0}"/>
              </a:ext>
            </a:extLst>
          </p:cNvPr>
          <p:cNvGraphicFramePr>
            <a:graphicFrameLocks noGrp="1"/>
          </p:cNvGraphicFramePr>
          <p:nvPr>
            <p:ph idx="1"/>
            <p:extLst>
              <p:ext uri="{D42A27DB-BD31-4B8C-83A1-F6EECF244321}">
                <p14:modId xmlns:p14="http://schemas.microsoft.com/office/powerpoint/2010/main" val="106007134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s-CO" sz="3500" dirty="0">
                <a:solidFill>
                  <a:srgbClr val="FFFFFF"/>
                </a:solidFill>
              </a:rPr>
              <a:t>Resultados </a:t>
            </a:r>
          </a:p>
        </p:txBody>
      </p:sp>
      <p:graphicFrame>
        <p:nvGraphicFramePr>
          <p:cNvPr id="5" name="Content Placeholder 2">
            <a:extLst>
              <a:ext uri="{FF2B5EF4-FFF2-40B4-BE49-F238E27FC236}">
                <a16:creationId xmlns:a16="http://schemas.microsoft.com/office/drawing/2014/main" id="{67D86A12-CF72-038C-3D51-5AFC11BA8B37}"/>
              </a:ext>
            </a:extLst>
          </p:cNvPr>
          <p:cNvGraphicFramePr>
            <a:graphicFrameLocks noGrp="1"/>
          </p:cNvGraphicFramePr>
          <p:nvPr>
            <p:ph idx="1"/>
            <p:extLst>
              <p:ext uri="{D42A27DB-BD31-4B8C-83A1-F6EECF244321}">
                <p14:modId xmlns:p14="http://schemas.microsoft.com/office/powerpoint/2010/main" val="426853104"/>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5287" y="0"/>
            <a:ext cx="633870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2808883"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9" y="637762"/>
            <a:ext cx="1643086" cy="5576770"/>
          </a:xfrm>
        </p:spPr>
        <p:txBody>
          <a:bodyPr anchor="t">
            <a:normAutofit/>
          </a:bodyPr>
          <a:lstStyle/>
          <a:p>
            <a:pPr algn="l"/>
            <a:r>
              <a:rPr lang="es-CO" sz="1900" dirty="0">
                <a:solidFill>
                  <a:schemeClr val="bg1"/>
                </a:solidFill>
              </a:rPr>
              <a:t>Conclusiones</a:t>
            </a:r>
          </a:p>
        </p:txBody>
      </p:sp>
      <p:graphicFrame>
        <p:nvGraphicFramePr>
          <p:cNvPr id="5" name="Content Placeholder 2">
            <a:extLst>
              <a:ext uri="{FF2B5EF4-FFF2-40B4-BE49-F238E27FC236}">
                <a16:creationId xmlns:a16="http://schemas.microsoft.com/office/drawing/2014/main" id="{66071DE3-B453-374A-D923-3422434A1D48}"/>
              </a:ext>
            </a:extLst>
          </p:cNvPr>
          <p:cNvGraphicFramePr>
            <a:graphicFrameLocks noGrp="1"/>
          </p:cNvGraphicFramePr>
          <p:nvPr>
            <p:ph idx="1"/>
            <p:extLst>
              <p:ext uri="{D42A27DB-BD31-4B8C-83A1-F6EECF244321}">
                <p14:modId xmlns:p14="http://schemas.microsoft.com/office/powerpoint/2010/main" val="2321413927"/>
              </p:ext>
            </p:extLst>
          </p:nvPr>
        </p:nvGraphicFramePr>
        <p:xfrm>
          <a:off x="3486653" y="637762"/>
          <a:ext cx="4797363" cy="557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7A216C-ED5A-287F-576A-965E5E5C6BC6}"/>
              </a:ext>
            </a:extLst>
          </p:cNvPr>
          <p:cNvSpPr>
            <a:spLocks noGrp="1"/>
          </p:cNvSpPr>
          <p:nvPr>
            <p:ph type="title"/>
          </p:nvPr>
        </p:nvSpPr>
        <p:spPr>
          <a:xfrm>
            <a:off x="614238" y="4230093"/>
            <a:ext cx="3112935" cy="1800165"/>
          </a:xfrm>
        </p:spPr>
        <p:txBody>
          <a:bodyPr anchor="t">
            <a:normAutofit/>
          </a:bodyPr>
          <a:lstStyle/>
          <a:p>
            <a:pPr algn="r"/>
            <a:r>
              <a:rPr lang="es-CO" sz="3500"/>
              <a:t>ABSTRACTO</a:t>
            </a:r>
          </a:p>
        </p:txBody>
      </p:sp>
      <p:pic>
        <p:nvPicPr>
          <p:cNvPr id="5" name="Imagen 4">
            <a:extLst>
              <a:ext uri="{FF2B5EF4-FFF2-40B4-BE49-F238E27FC236}">
                <a16:creationId xmlns:a16="http://schemas.microsoft.com/office/drawing/2014/main" id="{35EFB24F-3DAD-4724-2072-37353B7EB5F5}"/>
              </a:ext>
            </a:extLst>
          </p:cNvPr>
          <p:cNvPicPr>
            <a:picLocks noChangeAspect="1"/>
          </p:cNvPicPr>
          <p:nvPr/>
        </p:nvPicPr>
        <p:blipFill>
          <a:blip r:embed="rId2"/>
          <a:stretch>
            <a:fillRect/>
          </a:stretch>
        </p:blipFill>
        <p:spPr>
          <a:xfrm>
            <a:off x="417444" y="806316"/>
            <a:ext cx="8354833" cy="2757093"/>
          </a:xfrm>
          <a:prstGeom prst="rect">
            <a:avLst/>
          </a:prstGeom>
        </p:spPr>
      </p:pic>
      <p:sp>
        <p:nvSpPr>
          <p:cNvPr id="3" name="Marcador de contenido 2">
            <a:extLst>
              <a:ext uri="{FF2B5EF4-FFF2-40B4-BE49-F238E27FC236}">
                <a16:creationId xmlns:a16="http://schemas.microsoft.com/office/drawing/2014/main" id="{E008A507-DA5B-CA08-0E2B-0A25BD3D65AE}"/>
              </a:ext>
            </a:extLst>
          </p:cNvPr>
          <p:cNvSpPr>
            <a:spLocks noGrp="1"/>
          </p:cNvSpPr>
          <p:nvPr>
            <p:ph idx="1"/>
          </p:nvPr>
        </p:nvSpPr>
        <p:spPr>
          <a:xfrm>
            <a:off x="3934811" y="4230094"/>
            <a:ext cx="4676451" cy="1800164"/>
          </a:xfrm>
        </p:spPr>
        <p:txBody>
          <a:bodyPr anchor="t">
            <a:normAutofit/>
          </a:bodyPr>
          <a:lstStyle/>
          <a:p>
            <a:pPr>
              <a:lnSpc>
                <a:spcPct val="90000"/>
              </a:lnSpc>
            </a:pPr>
            <a:r>
              <a:rPr lang="es-ES" sz="1400"/>
              <a:t>Durante las primeras décadas, las emisiones de GEI evitadas fueron mayores cuando la biomasa se utilizó para bioenergía (calor y/o electricidad), principalmente en comunidades más grandes, para evitar la quema de combustibles fósiles. A medida que los sistemas energéticos se descarbonizaron, la biomasa se utilizó para biocombustibles y la producción se distribuyó de manera más uniforme entre las comunidades.</a:t>
            </a:r>
            <a:endParaRPr lang="es-CO" sz="1400"/>
          </a:p>
        </p:txBody>
      </p:sp>
      <p:sp>
        <p:nvSpPr>
          <p:cNvPr id="19" name="Rectangle 18">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01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s-CO" sz="4700"/>
              <a:t>Introducción</a:t>
            </a:r>
          </a:p>
        </p:txBody>
      </p:sp>
      <p:pic>
        <p:nvPicPr>
          <p:cNvPr id="5" name="Picture 4" descr="Árboles verdes en el bosque">
            <a:extLst>
              <a:ext uri="{FF2B5EF4-FFF2-40B4-BE49-F238E27FC236}">
                <a16:creationId xmlns:a16="http://schemas.microsoft.com/office/drawing/2014/main" id="{3FE0CAEB-8D28-BAF3-A7E8-089450C34078}"/>
              </a:ext>
            </a:extLst>
          </p:cNvPr>
          <p:cNvPicPr>
            <a:picLocks noChangeAspect="1"/>
          </p:cNvPicPr>
          <p:nvPr/>
        </p:nvPicPr>
        <p:blipFill>
          <a:blip r:embed="rId2"/>
          <a:srcRect l="24709" r="37092"/>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s-ES" sz="1900"/>
              <a:t>• Los bosques no afectados por cambios de uso de la tierra eliminan alrededor de 24 PgC por año de la atmósfera.</a:t>
            </a:r>
          </a:p>
          <a:p>
            <a:r>
              <a:rPr lang="es-ES" sz="1900"/>
              <a:t>• La mitad de las emisiones antropogénicas son absorbidas por los bosques y océanos.</a:t>
            </a:r>
          </a:p>
          <a:p>
            <a:r>
              <a:rPr lang="es-ES" sz="1900"/>
              <a:t>• Se pronostican incendios forestales más intensos en BC debido al cambio climático.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Objetivo</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0E1F659-BC0F-0CA7-8665-ABD0FAB048A1}"/>
              </a:ext>
            </a:extLst>
          </p:cNvPr>
          <p:cNvGraphicFramePr>
            <a:graphicFrameLocks noGrp="1"/>
          </p:cNvGraphicFramePr>
          <p:nvPr>
            <p:ph idx="1"/>
            <p:extLst>
              <p:ext uri="{D42A27DB-BD31-4B8C-83A1-F6EECF244321}">
                <p14:modId xmlns:p14="http://schemas.microsoft.com/office/powerpoint/2010/main" val="2890936350"/>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s-CO" sz="3500" dirty="0">
                <a:solidFill>
                  <a:srgbClr val="FFFFFF"/>
                </a:solidFill>
              </a:rPr>
              <a:t>Métodos y materia</a:t>
            </a:r>
          </a:p>
        </p:txBody>
      </p:sp>
      <p:graphicFrame>
        <p:nvGraphicFramePr>
          <p:cNvPr id="23" name="Content Placeholder 2">
            <a:extLst>
              <a:ext uri="{FF2B5EF4-FFF2-40B4-BE49-F238E27FC236}">
                <a16:creationId xmlns:a16="http://schemas.microsoft.com/office/drawing/2014/main" id="{8A020621-F4E0-C5C5-E674-B72D1274DDC3}"/>
              </a:ext>
            </a:extLst>
          </p:cNvPr>
          <p:cNvGraphicFramePr>
            <a:graphicFrameLocks noGrp="1"/>
          </p:cNvGraphicFramePr>
          <p:nvPr>
            <p:ph idx="1"/>
            <p:extLst>
              <p:ext uri="{D42A27DB-BD31-4B8C-83A1-F6EECF244321}">
                <p14:modId xmlns:p14="http://schemas.microsoft.com/office/powerpoint/2010/main" val="3001447137"/>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73D7AF52-55FF-878A-F8EA-96C1E9BFE70E}"/>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err="1">
                <a:solidFill>
                  <a:srgbClr val="FFFFFF"/>
                </a:solidFill>
                <a:latin typeface="+mj-lt"/>
                <a:ea typeface="+mj-ea"/>
                <a:cs typeface="+mj-cs"/>
              </a:rPr>
              <a:t>Tabla</a:t>
            </a:r>
            <a:br>
              <a:rPr lang="en-US" sz="3500" kern="1200" dirty="0">
                <a:solidFill>
                  <a:srgbClr val="FFFFFF"/>
                </a:solidFill>
                <a:latin typeface="+mj-lt"/>
                <a:ea typeface="+mj-ea"/>
                <a:cs typeface="+mj-cs"/>
              </a:rPr>
            </a:br>
            <a:endParaRPr lang="en-US" sz="3500" kern="1200" dirty="0">
              <a:solidFill>
                <a:srgbClr val="FFFFFF"/>
              </a:solidFill>
              <a:latin typeface="+mj-lt"/>
              <a:ea typeface="+mj-ea"/>
              <a:cs typeface="+mj-cs"/>
            </a:endParaRPr>
          </a:p>
        </p:txBody>
      </p:sp>
      <p:pic>
        <p:nvPicPr>
          <p:cNvPr id="5" name="Marcador de contenido 4">
            <a:extLst>
              <a:ext uri="{FF2B5EF4-FFF2-40B4-BE49-F238E27FC236}">
                <a16:creationId xmlns:a16="http://schemas.microsoft.com/office/drawing/2014/main" id="{9C40329F-1331-3268-9651-DF2AB1CCB336}"/>
              </a:ext>
            </a:extLst>
          </p:cNvPr>
          <p:cNvPicPr>
            <a:picLocks noGrp="1" noChangeAspect="1"/>
          </p:cNvPicPr>
          <p:nvPr>
            <p:ph idx="1"/>
          </p:nvPr>
        </p:nvPicPr>
        <p:blipFill>
          <a:blip r:embed="rId2"/>
          <a:stretch>
            <a:fillRect/>
          </a:stretch>
        </p:blipFill>
        <p:spPr>
          <a:xfrm>
            <a:off x="3081390" y="216311"/>
            <a:ext cx="5963012" cy="5888474"/>
          </a:xfrm>
          <a:prstGeom prst="rect">
            <a:avLst/>
          </a:prstGeom>
        </p:spPr>
      </p:pic>
    </p:spTree>
    <p:extLst>
      <p:ext uri="{BB962C8B-B14F-4D97-AF65-F5344CB8AC3E}">
        <p14:creationId xmlns:p14="http://schemas.microsoft.com/office/powerpoint/2010/main" val="266085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FC3103-4C59-31F8-E3FA-AB602F171902}"/>
              </a:ext>
            </a:extLst>
          </p:cNvPr>
          <p:cNvSpPr>
            <a:spLocks noGrp="1"/>
          </p:cNvSpPr>
          <p:nvPr>
            <p:ph type="title"/>
          </p:nvPr>
        </p:nvSpPr>
        <p:spPr>
          <a:xfrm>
            <a:off x="3973321" y="329184"/>
            <a:ext cx="4688333" cy="1783080"/>
          </a:xfrm>
        </p:spPr>
        <p:txBody>
          <a:bodyPr anchor="b">
            <a:normAutofit/>
          </a:bodyPr>
          <a:lstStyle/>
          <a:p>
            <a:pPr>
              <a:lnSpc>
                <a:spcPct val="90000"/>
              </a:lnSpc>
            </a:pPr>
            <a:r>
              <a:rPr lang="es-CO" sz="4000"/>
              <a:t>Selección de molinos y comunidades	</a:t>
            </a:r>
          </a:p>
        </p:txBody>
      </p:sp>
      <p:pic>
        <p:nvPicPr>
          <p:cNvPr id="5" name="Picture 4" descr="Humo sale de una central eléctrica">
            <a:extLst>
              <a:ext uri="{FF2B5EF4-FFF2-40B4-BE49-F238E27FC236}">
                <a16:creationId xmlns:a16="http://schemas.microsoft.com/office/drawing/2014/main" id="{682A1040-E1CB-3580-DB59-969C9A622277}"/>
              </a:ext>
            </a:extLst>
          </p:cNvPr>
          <p:cNvPicPr>
            <a:picLocks noChangeAspect="1"/>
          </p:cNvPicPr>
          <p:nvPr/>
        </p:nvPicPr>
        <p:blipFill>
          <a:blip r:embed="rId2"/>
          <a:srcRect l="48482" r="17519"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30216B2-2883-E778-83C9-271041460040}"/>
              </a:ext>
            </a:extLst>
          </p:cNvPr>
          <p:cNvSpPr>
            <a:spLocks noGrp="1"/>
          </p:cNvSpPr>
          <p:nvPr>
            <p:ph idx="1"/>
          </p:nvPr>
        </p:nvSpPr>
        <p:spPr>
          <a:xfrm>
            <a:off x="3973321" y="2706624"/>
            <a:ext cx="4688333" cy="3483864"/>
          </a:xfrm>
        </p:spPr>
        <p:txBody>
          <a:bodyPr>
            <a:normAutofit/>
          </a:bodyPr>
          <a:lstStyle/>
          <a:p>
            <a:pPr>
              <a:lnSpc>
                <a:spcPct val="90000"/>
              </a:lnSpc>
            </a:pPr>
            <a:r>
              <a:rPr lang="es-MX" sz="1500"/>
              <a:t>Se evaluaron los costos de transporte de biomasa para 28 fábricas o 10 comunidades. Las fábricas se seleccionaron del inventario de GEI de Columbia Británica, que establece la obligación de informar a las instalaciones con emisiones de combustibles fósiles superiores a 10 GgCO2y año−1así como la presentación de informes voluntarios. La capacidad de entrada anual del molino se estimó a partir de la Ref. Informe de la fábrica sobre las principales instalaciones de procesamiento que incluye la capacidad anual de las instalaciones en función de los supuestos operativos estándar para cada fábrica. Las 28 fábricas representaron aproximadamente el 15% de la producción de madera, el 78% de la producción de pulpa y papel y el 7,5% de la producción de paneles en BC.</a:t>
            </a:r>
            <a:endParaRPr lang="es-CO" sz="1500"/>
          </a:p>
          <a:p>
            <a:pPr>
              <a:lnSpc>
                <a:spcPct val="90000"/>
              </a:lnSpc>
            </a:pPr>
            <a:endParaRPr lang="es-CO" sz="1500"/>
          </a:p>
        </p:txBody>
      </p:sp>
    </p:spTree>
    <p:extLst>
      <p:ext uri="{BB962C8B-B14F-4D97-AF65-F5344CB8AC3E}">
        <p14:creationId xmlns:p14="http://schemas.microsoft.com/office/powerpoint/2010/main" val="101314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E5B337-9545-7EA0-3919-737087716515}"/>
              </a:ext>
            </a:extLst>
          </p:cNvPr>
          <p:cNvSpPr>
            <a:spLocks noGrp="1"/>
          </p:cNvSpPr>
          <p:nvPr>
            <p:ph type="title"/>
          </p:nvPr>
        </p:nvSpPr>
        <p:spPr>
          <a:xfrm>
            <a:off x="571352" y="350196"/>
            <a:ext cx="3485178" cy="1624520"/>
          </a:xfrm>
        </p:spPr>
        <p:txBody>
          <a:bodyPr anchor="ctr">
            <a:normAutofit/>
          </a:bodyPr>
          <a:lstStyle/>
          <a:p>
            <a:r>
              <a:rPr lang="es-MX" sz="3200"/>
              <a:t>Vías de producción de bioenergía y biocombustible</a:t>
            </a:r>
            <a:endParaRPr lang="es-CO" sz="3200"/>
          </a:p>
        </p:txBody>
      </p:sp>
      <p:sp>
        <p:nvSpPr>
          <p:cNvPr id="3" name="Marcador de contenido 2">
            <a:extLst>
              <a:ext uri="{FF2B5EF4-FFF2-40B4-BE49-F238E27FC236}">
                <a16:creationId xmlns:a16="http://schemas.microsoft.com/office/drawing/2014/main" id="{B0F9984D-4320-455A-7F17-D8B0B563796C}"/>
              </a:ext>
            </a:extLst>
          </p:cNvPr>
          <p:cNvSpPr>
            <a:spLocks noGrp="1"/>
          </p:cNvSpPr>
          <p:nvPr>
            <p:ph idx="1"/>
          </p:nvPr>
        </p:nvSpPr>
        <p:spPr>
          <a:xfrm>
            <a:off x="571351" y="2743200"/>
            <a:ext cx="3485179" cy="3613149"/>
          </a:xfrm>
        </p:spPr>
        <p:txBody>
          <a:bodyPr anchor="ctr">
            <a:normAutofit/>
          </a:bodyPr>
          <a:lstStyle/>
          <a:p>
            <a:pPr>
              <a:lnSpc>
                <a:spcPct val="90000"/>
              </a:lnSpc>
            </a:pPr>
            <a:r>
              <a:rPr lang="es-MX" sz="1200"/>
              <a:t>Una rutina de optimización desarrollada se utilizó para seleccionar instalaciones hipotéticas de biocombustibles o bioenergía en 10 comunidades maximizando las emisiones netas de GEI evitadas.</a:t>
            </a:r>
          </a:p>
          <a:p>
            <a:pPr>
              <a:lnSpc>
                <a:spcPct val="90000"/>
              </a:lnSpc>
            </a:pPr>
            <a:r>
              <a:rPr lang="es-MX" sz="1200"/>
              <a:t>La demanda energética que agregaron las emisiones de combustión estacionaria residencial, comercial e industrial pequeña/mediana y las emisiones industriales grandes del Informe de emisiones de GEI de instalaciones industriales de Columbia Británica. Para este análisis se seleccionó la demanda energética de 10 comunidades (con un área de influencia de 30 km de ancho), que correspondía a 24 TWh de electricidad y 68 TWh de calor, o el 46% de la electricidad y el 55% del calor del total provincial informado.  </a:t>
            </a:r>
            <a:endParaRPr lang="es-CO" sz="1200"/>
          </a:p>
          <a:p>
            <a:pPr>
              <a:lnSpc>
                <a:spcPct val="90000"/>
              </a:lnSpc>
            </a:pPr>
            <a:endParaRPr lang="es-CO" sz="1200"/>
          </a:p>
        </p:txBody>
      </p:sp>
      <p:pic>
        <p:nvPicPr>
          <p:cNvPr id="5" name="Picture 4" descr="Humo de una fábrica">
            <a:extLst>
              <a:ext uri="{FF2B5EF4-FFF2-40B4-BE49-F238E27FC236}">
                <a16:creationId xmlns:a16="http://schemas.microsoft.com/office/drawing/2014/main" id="{A123AB49-97C1-E47F-102D-529C99BD7380}"/>
              </a:ext>
            </a:extLst>
          </p:cNvPr>
          <p:cNvPicPr>
            <a:picLocks noChangeAspect="1"/>
          </p:cNvPicPr>
          <p:nvPr/>
        </p:nvPicPr>
        <p:blipFill>
          <a:blip r:embed="rId2"/>
          <a:srcRect l="24657" r="30792" b="-2"/>
          <a:stretch/>
        </p:blipFill>
        <p:spPr>
          <a:xfrm>
            <a:off x="4572000" y="1"/>
            <a:ext cx="4577118" cy="6858000"/>
          </a:xfrm>
          <a:prstGeom prst="rect">
            <a:avLst/>
          </a:prstGeom>
        </p:spPr>
      </p:pic>
    </p:spTree>
    <p:extLst>
      <p:ext uri="{BB962C8B-B14F-4D97-AF65-F5344CB8AC3E}">
        <p14:creationId xmlns:p14="http://schemas.microsoft.com/office/powerpoint/2010/main" val="59335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a vista panorámica del mar azul y del puente">
            <a:extLst>
              <a:ext uri="{FF2B5EF4-FFF2-40B4-BE49-F238E27FC236}">
                <a16:creationId xmlns:a16="http://schemas.microsoft.com/office/drawing/2014/main" id="{9FEA0999-8E91-1F41-082F-203F3205F19E}"/>
              </a:ext>
            </a:extLst>
          </p:cNvPr>
          <p:cNvPicPr>
            <a:picLocks noChangeAspect="1"/>
          </p:cNvPicPr>
          <p:nvPr/>
        </p:nvPicPr>
        <p:blipFill>
          <a:blip r:embed="rId2"/>
          <a:srcRect l="49293" r="17426"/>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69303E-EA99-9BEF-A31C-24B874B28799}"/>
              </a:ext>
            </a:extLst>
          </p:cNvPr>
          <p:cNvSpPr>
            <a:spLocks noGrp="1"/>
          </p:cNvSpPr>
          <p:nvPr>
            <p:ph type="title"/>
          </p:nvPr>
        </p:nvSpPr>
        <p:spPr>
          <a:xfrm>
            <a:off x="4586487" y="405685"/>
            <a:ext cx="4098726" cy="1559301"/>
          </a:xfrm>
        </p:spPr>
        <p:txBody>
          <a:bodyPr>
            <a:normAutofit/>
          </a:bodyPr>
          <a:lstStyle/>
          <a:p>
            <a:pPr>
              <a:lnSpc>
                <a:spcPct val="90000"/>
              </a:lnSpc>
            </a:pPr>
            <a:r>
              <a:rPr lang="es-MX" sz="3000"/>
              <a:t>Distancias de transporte de productos, bioenergía y biocombustibles</a:t>
            </a:r>
            <a:endParaRPr lang="es-CO" sz="3000"/>
          </a:p>
        </p:txBody>
      </p:sp>
      <p:sp>
        <p:nvSpPr>
          <p:cNvPr id="3" name="Marcador de contenido 2">
            <a:extLst>
              <a:ext uri="{FF2B5EF4-FFF2-40B4-BE49-F238E27FC236}">
                <a16:creationId xmlns:a16="http://schemas.microsoft.com/office/drawing/2014/main" id="{AEF61B7D-CA17-2126-994F-93A8D6562B7F}"/>
              </a:ext>
            </a:extLst>
          </p:cNvPr>
          <p:cNvSpPr>
            <a:spLocks noGrp="1"/>
          </p:cNvSpPr>
          <p:nvPr>
            <p:ph idx="1"/>
          </p:nvPr>
        </p:nvSpPr>
        <p:spPr>
          <a:xfrm>
            <a:off x="4586487" y="2743200"/>
            <a:ext cx="3935505" cy="3496878"/>
          </a:xfrm>
        </p:spPr>
        <p:txBody>
          <a:bodyPr anchor="ctr">
            <a:normAutofit/>
          </a:bodyPr>
          <a:lstStyle/>
          <a:p>
            <a:pPr>
              <a:lnSpc>
                <a:spcPct val="90000"/>
              </a:lnSpc>
            </a:pPr>
            <a:r>
              <a:rPr lang="es-MX" sz="1300"/>
              <a:t>Las redes de transporte se derivaron de las coberturas provinciales de carreteras y ferrocarriles, además de algunas rutas fluviales personalizadas para las regiones costeras. La mayor parte de los viajes se hacían por carretera, que incluía caminos pavimentados y caminos de tenencia forestal. Las redes de transporte se analizaron utilizando ESRI Network Analyst (ODCostMatrix). Los costos de transporte desde los puntos de acceso por carretera más cercanos a los bloques de corte hasta las comunidades o los molinos se estimaron utilizando una red provincial de carreteras, ferrocarriles y barcazas asumiendo costos fijos por km por Mg (seco al horno): camino pavimentado $ 0,16 y camino sin pavimentar $ 0,31; ferrocarril $ 0,23; y barcaza $ 0,10. Los costos de transporte fueron similares a los de estudios anteriores, pero hay una amplia gama de estimaciones disponibles.</a:t>
            </a:r>
            <a:endParaRPr lang="es-CO" sz="1300"/>
          </a:p>
          <a:p>
            <a:pPr>
              <a:lnSpc>
                <a:spcPct val="90000"/>
              </a:lnSpc>
            </a:pPr>
            <a:endParaRPr lang="es-CO" sz="1300"/>
          </a:p>
        </p:txBody>
      </p:sp>
    </p:spTree>
    <p:extLst>
      <p:ext uri="{BB962C8B-B14F-4D97-AF65-F5344CB8AC3E}">
        <p14:creationId xmlns:p14="http://schemas.microsoft.com/office/powerpoint/2010/main" val="128773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763</Words>
  <Application>Microsoft Office PowerPoint</Application>
  <PresentationFormat>Presentación en pantalla (4:3)</PresentationFormat>
  <Paragraphs>38</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Aptos</vt:lpstr>
      <vt:lpstr>Arial</vt:lpstr>
      <vt:lpstr>Calibri</vt:lpstr>
      <vt:lpstr>Office Theme</vt:lpstr>
      <vt:lpstr>Biomasa y Bioenergía</vt:lpstr>
      <vt:lpstr>ABSTRACTO</vt:lpstr>
      <vt:lpstr>Introducción</vt:lpstr>
      <vt:lpstr>Objetivo</vt:lpstr>
      <vt:lpstr>Métodos y materia</vt:lpstr>
      <vt:lpstr>Tabla </vt:lpstr>
      <vt:lpstr>Selección de molinos y comunidades </vt:lpstr>
      <vt:lpstr>Vías de producción de bioenergía y biocombustible</vt:lpstr>
      <vt:lpstr>Distancias de transporte de productos, bioenergía y biocombustibles</vt:lpstr>
      <vt:lpstr>Presentación de PowerPoint</vt:lpstr>
      <vt:lpstr>Resultados </vt:lpstr>
      <vt:lpstr>Resultados </vt:lpstr>
      <vt:lpstr>Conclusiones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ANGEL ESTEBAN CANO ORTIZ</cp:lastModifiedBy>
  <cp:revision>2</cp:revision>
  <dcterms:created xsi:type="dcterms:W3CDTF">2013-01-27T09:14:16Z</dcterms:created>
  <dcterms:modified xsi:type="dcterms:W3CDTF">2024-10-17T00:02:00Z</dcterms:modified>
  <cp:category/>
</cp:coreProperties>
</file>