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3" r:id="rId3"/>
  </p:sldMasterIdLst>
  <p:notesMasterIdLst>
    <p:notesMasterId r:id="rId17"/>
  </p:notesMasterIdLst>
  <p:sldIdLst>
    <p:sldId id="270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8" r:id="rId12"/>
    <p:sldId id="264" r:id="rId13"/>
    <p:sldId id="265" r:id="rId14"/>
    <p:sldId id="266" r:id="rId15"/>
    <p:sldId id="267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E3F531-E921-4528-B717-EBC504BB4130}">
  <a:tblStyle styleId="{26E3F531-E921-4528-B717-EBC504BB41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904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6264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urse Title">
  <p:cSld name="Course 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98278" y="744141"/>
            <a:ext cx="4100389" cy="410051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0" y="-26194"/>
            <a:ext cx="9144000" cy="3733800"/>
          </a:xfrm>
          <a:prstGeom prst="rect">
            <a:avLst/>
          </a:prstGeom>
          <a:solidFill>
            <a:srgbClr val="F58634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0" y="3702844"/>
            <a:ext cx="9144000" cy="1759800"/>
          </a:xfrm>
          <a:prstGeom prst="rect">
            <a:avLst/>
          </a:prstGeom>
          <a:solidFill>
            <a:srgbClr val="00336C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4631635" y="3096768"/>
            <a:ext cx="4432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75" rIns="121950" bIns="60975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75">
                <a:solidFill>
                  <a:srgbClr val="00336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4631635" y="3527772"/>
            <a:ext cx="4432800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wentieth Century"/>
              <a:buNone/>
              <a:defRPr sz="135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85979" y="57150"/>
            <a:ext cx="8076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1F497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319" y="1200151"/>
            <a:ext cx="82293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" name="Google Shape;8;p1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1798" y="116682"/>
            <a:ext cx="1292164" cy="3178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/>
          <p:nvPr/>
        </p:nvSpPr>
        <p:spPr>
          <a:xfrm>
            <a:off x="0" y="4800600"/>
            <a:ext cx="9146400" cy="342900"/>
          </a:xfrm>
          <a:prstGeom prst="rect">
            <a:avLst/>
          </a:prstGeom>
          <a:solidFill>
            <a:srgbClr val="00336C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2E9CD-F629-0775-6487-ED8F31945C9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415338" y="4800600"/>
            <a:ext cx="56673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C1 - Public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BE6473-D68E-CFA7-E7F4-8828F7474DA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415338" y="4800600"/>
            <a:ext cx="56673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C1 - Public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1506" y="246022"/>
            <a:ext cx="3302318" cy="10253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567" y="1228734"/>
            <a:ext cx="6878955" cy="29141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43888" y="4847225"/>
            <a:ext cx="230505" cy="117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‹#›</a:t>
            </a:fld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F15DA-284D-782F-8088-6FDB4603B1F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415338" y="4800600"/>
            <a:ext cx="56673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C1 -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8316" y="2440951"/>
            <a:ext cx="6940391" cy="374332"/>
          </a:xfrm>
          <a:custGeom>
            <a:avLst/>
            <a:gdLst/>
            <a:ahLst/>
            <a:cxnLst/>
            <a:rect l="l" t="t" r="r" b="b"/>
            <a:pathLst>
              <a:path w="9253855" h="499110">
                <a:moveTo>
                  <a:pt x="9170543" y="0"/>
                </a:moveTo>
                <a:lnTo>
                  <a:pt x="83185" y="0"/>
                </a:lnTo>
                <a:lnTo>
                  <a:pt x="50808" y="6536"/>
                </a:lnTo>
                <a:lnTo>
                  <a:pt x="24366" y="24361"/>
                </a:lnTo>
                <a:lnTo>
                  <a:pt x="6537" y="50802"/>
                </a:lnTo>
                <a:lnTo>
                  <a:pt x="0" y="83185"/>
                </a:lnTo>
                <a:lnTo>
                  <a:pt x="0" y="415925"/>
                </a:lnTo>
                <a:lnTo>
                  <a:pt x="6537" y="448301"/>
                </a:lnTo>
                <a:lnTo>
                  <a:pt x="24366" y="474743"/>
                </a:lnTo>
                <a:lnTo>
                  <a:pt x="50808" y="492572"/>
                </a:lnTo>
                <a:lnTo>
                  <a:pt x="83185" y="499110"/>
                </a:lnTo>
                <a:lnTo>
                  <a:pt x="9170543" y="499110"/>
                </a:lnTo>
                <a:lnTo>
                  <a:pt x="9202919" y="492572"/>
                </a:lnTo>
                <a:lnTo>
                  <a:pt x="9229361" y="474743"/>
                </a:lnTo>
                <a:lnTo>
                  <a:pt x="9247190" y="448301"/>
                </a:lnTo>
                <a:lnTo>
                  <a:pt x="9253728" y="415925"/>
                </a:lnTo>
                <a:lnTo>
                  <a:pt x="9253728" y="83185"/>
                </a:lnTo>
                <a:lnTo>
                  <a:pt x="9247190" y="50802"/>
                </a:lnTo>
                <a:lnTo>
                  <a:pt x="9229361" y="24361"/>
                </a:lnTo>
                <a:lnTo>
                  <a:pt x="9202919" y="6536"/>
                </a:lnTo>
                <a:lnTo>
                  <a:pt x="9170543" y="0"/>
                </a:lnTo>
                <a:close/>
              </a:path>
            </a:pathLst>
          </a:custGeom>
          <a:solidFill>
            <a:schemeClr val="tx1">
              <a:alpha val="92156"/>
            </a:schemeClr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Cynthia Jerono</a:t>
            </a:r>
          </a:p>
        </p:txBody>
      </p:sp>
      <p:sp>
        <p:nvSpPr>
          <p:cNvPr id="3" name="object 3"/>
          <p:cNvSpPr/>
          <p:nvPr/>
        </p:nvSpPr>
        <p:spPr>
          <a:xfrm>
            <a:off x="608316" y="3059861"/>
            <a:ext cx="7004004" cy="374332"/>
          </a:xfrm>
          <a:custGeom>
            <a:avLst/>
            <a:gdLst/>
            <a:ahLst/>
            <a:cxnLst/>
            <a:rect l="l" t="t" r="r" b="b"/>
            <a:pathLst>
              <a:path w="9253855" h="499110">
                <a:moveTo>
                  <a:pt x="9170543" y="0"/>
                </a:moveTo>
                <a:lnTo>
                  <a:pt x="83185" y="0"/>
                </a:lnTo>
                <a:lnTo>
                  <a:pt x="50808" y="6536"/>
                </a:lnTo>
                <a:lnTo>
                  <a:pt x="24366" y="24361"/>
                </a:lnTo>
                <a:lnTo>
                  <a:pt x="6537" y="50802"/>
                </a:lnTo>
                <a:lnTo>
                  <a:pt x="0" y="83185"/>
                </a:lnTo>
                <a:lnTo>
                  <a:pt x="0" y="415925"/>
                </a:lnTo>
                <a:lnTo>
                  <a:pt x="6537" y="448301"/>
                </a:lnTo>
                <a:lnTo>
                  <a:pt x="24366" y="474743"/>
                </a:lnTo>
                <a:lnTo>
                  <a:pt x="50808" y="492572"/>
                </a:lnTo>
                <a:lnTo>
                  <a:pt x="83185" y="499110"/>
                </a:lnTo>
                <a:lnTo>
                  <a:pt x="9170543" y="499110"/>
                </a:lnTo>
                <a:lnTo>
                  <a:pt x="9202919" y="492572"/>
                </a:lnTo>
                <a:lnTo>
                  <a:pt x="9229361" y="474743"/>
                </a:lnTo>
                <a:lnTo>
                  <a:pt x="9247190" y="448301"/>
                </a:lnTo>
                <a:lnTo>
                  <a:pt x="9253728" y="415925"/>
                </a:lnTo>
                <a:lnTo>
                  <a:pt x="9253728" y="83185"/>
                </a:lnTo>
                <a:lnTo>
                  <a:pt x="9247190" y="50802"/>
                </a:lnTo>
                <a:lnTo>
                  <a:pt x="9229361" y="24361"/>
                </a:lnTo>
                <a:lnTo>
                  <a:pt x="9202919" y="6536"/>
                </a:lnTo>
                <a:lnTo>
                  <a:pt x="9170543" y="0"/>
                </a:lnTo>
                <a:close/>
              </a:path>
            </a:pathLst>
          </a:custGeom>
          <a:solidFill>
            <a:schemeClr val="tx1">
              <a:alpha val="92156"/>
            </a:schemeClr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George </a:t>
            </a:r>
            <a:r>
              <a:rPr lang="en-US" sz="16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Chira</a:t>
            </a:r>
            <a:endParaRPr lang="en-US" sz="16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51185" y="1060985"/>
            <a:ext cx="1720815" cy="383857"/>
          </a:xfrm>
          <a:custGeom>
            <a:avLst/>
            <a:gdLst/>
            <a:ahLst/>
            <a:cxnLst/>
            <a:rect l="l" t="t" r="r" b="b"/>
            <a:pathLst>
              <a:path w="5807709" h="511810">
                <a:moveTo>
                  <a:pt x="5721985" y="0"/>
                </a:moveTo>
                <a:lnTo>
                  <a:pt x="85217" y="0"/>
                </a:lnTo>
                <a:lnTo>
                  <a:pt x="52045" y="6696"/>
                </a:lnTo>
                <a:lnTo>
                  <a:pt x="24958" y="24958"/>
                </a:lnTo>
                <a:lnTo>
                  <a:pt x="6696" y="52045"/>
                </a:lnTo>
                <a:lnTo>
                  <a:pt x="0" y="85216"/>
                </a:lnTo>
                <a:lnTo>
                  <a:pt x="0" y="426084"/>
                </a:lnTo>
                <a:lnTo>
                  <a:pt x="6696" y="459256"/>
                </a:lnTo>
                <a:lnTo>
                  <a:pt x="24958" y="486343"/>
                </a:lnTo>
                <a:lnTo>
                  <a:pt x="52045" y="504605"/>
                </a:lnTo>
                <a:lnTo>
                  <a:pt x="85217" y="511301"/>
                </a:lnTo>
                <a:lnTo>
                  <a:pt x="5721985" y="511301"/>
                </a:lnTo>
                <a:lnTo>
                  <a:pt x="5755156" y="504605"/>
                </a:lnTo>
                <a:lnTo>
                  <a:pt x="5782243" y="486343"/>
                </a:lnTo>
                <a:lnTo>
                  <a:pt x="5800505" y="459256"/>
                </a:lnTo>
                <a:lnTo>
                  <a:pt x="5807202" y="426084"/>
                </a:lnTo>
                <a:lnTo>
                  <a:pt x="5807202" y="85216"/>
                </a:lnTo>
                <a:lnTo>
                  <a:pt x="5800505" y="52045"/>
                </a:lnTo>
                <a:lnTo>
                  <a:pt x="5782243" y="24958"/>
                </a:lnTo>
                <a:lnTo>
                  <a:pt x="5755156" y="6696"/>
                </a:lnTo>
                <a:lnTo>
                  <a:pt x="5721985" y="0"/>
                </a:lnTo>
                <a:close/>
              </a:path>
            </a:pathLst>
          </a:custGeom>
          <a:solidFill>
            <a:schemeClr val="bg2">
              <a:alpha val="92156"/>
            </a:schemeClr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Participants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8316" y="3575475"/>
            <a:ext cx="7004004" cy="373856"/>
          </a:xfrm>
          <a:custGeom>
            <a:avLst/>
            <a:gdLst/>
            <a:ahLst/>
            <a:cxnLst/>
            <a:rect l="l" t="t" r="r" b="b"/>
            <a:pathLst>
              <a:path w="9253855" h="498475">
                <a:moveTo>
                  <a:pt x="9170670" y="0"/>
                </a:moveTo>
                <a:lnTo>
                  <a:pt x="83058" y="0"/>
                </a:lnTo>
                <a:lnTo>
                  <a:pt x="50727" y="6527"/>
                </a:lnTo>
                <a:lnTo>
                  <a:pt x="24326" y="24326"/>
                </a:lnTo>
                <a:lnTo>
                  <a:pt x="6527" y="50727"/>
                </a:lnTo>
                <a:lnTo>
                  <a:pt x="0" y="83057"/>
                </a:lnTo>
                <a:lnTo>
                  <a:pt x="0" y="415289"/>
                </a:lnTo>
                <a:lnTo>
                  <a:pt x="6527" y="447620"/>
                </a:lnTo>
                <a:lnTo>
                  <a:pt x="24326" y="474021"/>
                </a:lnTo>
                <a:lnTo>
                  <a:pt x="50727" y="491820"/>
                </a:lnTo>
                <a:lnTo>
                  <a:pt x="83058" y="498347"/>
                </a:lnTo>
                <a:lnTo>
                  <a:pt x="9170670" y="498347"/>
                </a:lnTo>
                <a:lnTo>
                  <a:pt x="9203000" y="491820"/>
                </a:lnTo>
                <a:lnTo>
                  <a:pt x="9229401" y="474021"/>
                </a:lnTo>
                <a:lnTo>
                  <a:pt x="9247200" y="447620"/>
                </a:lnTo>
                <a:lnTo>
                  <a:pt x="9253728" y="415289"/>
                </a:lnTo>
                <a:lnTo>
                  <a:pt x="9253728" y="83057"/>
                </a:lnTo>
                <a:lnTo>
                  <a:pt x="9247200" y="50727"/>
                </a:lnTo>
                <a:lnTo>
                  <a:pt x="9229401" y="24326"/>
                </a:lnTo>
                <a:lnTo>
                  <a:pt x="9203000" y="6527"/>
                </a:lnTo>
                <a:lnTo>
                  <a:pt x="9170670" y="0"/>
                </a:lnTo>
                <a:close/>
              </a:path>
            </a:pathLst>
          </a:custGeom>
          <a:solidFill>
            <a:schemeClr val="tx1">
              <a:alpha val="92156"/>
            </a:schemeClr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Ruth Kioko </a:t>
            </a:r>
          </a:p>
        </p:txBody>
      </p:sp>
      <p:sp>
        <p:nvSpPr>
          <p:cNvPr id="7" name="object 7"/>
          <p:cNvSpPr/>
          <p:nvPr/>
        </p:nvSpPr>
        <p:spPr>
          <a:xfrm>
            <a:off x="608317" y="1822041"/>
            <a:ext cx="6940391" cy="374332"/>
          </a:xfrm>
          <a:custGeom>
            <a:avLst/>
            <a:gdLst/>
            <a:ahLst/>
            <a:cxnLst/>
            <a:rect l="l" t="t" r="r" b="b"/>
            <a:pathLst>
              <a:path w="9253855" h="499110">
                <a:moveTo>
                  <a:pt x="9170543" y="0"/>
                </a:moveTo>
                <a:lnTo>
                  <a:pt x="83185" y="0"/>
                </a:lnTo>
                <a:lnTo>
                  <a:pt x="50808" y="6536"/>
                </a:lnTo>
                <a:lnTo>
                  <a:pt x="24366" y="24361"/>
                </a:lnTo>
                <a:lnTo>
                  <a:pt x="6537" y="50802"/>
                </a:lnTo>
                <a:lnTo>
                  <a:pt x="0" y="83185"/>
                </a:lnTo>
                <a:lnTo>
                  <a:pt x="0" y="415925"/>
                </a:lnTo>
                <a:lnTo>
                  <a:pt x="6537" y="448301"/>
                </a:lnTo>
                <a:lnTo>
                  <a:pt x="24366" y="474743"/>
                </a:lnTo>
                <a:lnTo>
                  <a:pt x="50808" y="492572"/>
                </a:lnTo>
                <a:lnTo>
                  <a:pt x="83185" y="499110"/>
                </a:lnTo>
                <a:lnTo>
                  <a:pt x="9170543" y="499110"/>
                </a:lnTo>
                <a:lnTo>
                  <a:pt x="9202919" y="492572"/>
                </a:lnTo>
                <a:lnTo>
                  <a:pt x="9229361" y="474743"/>
                </a:lnTo>
                <a:lnTo>
                  <a:pt x="9247190" y="448301"/>
                </a:lnTo>
                <a:lnTo>
                  <a:pt x="9253728" y="415925"/>
                </a:lnTo>
                <a:lnTo>
                  <a:pt x="9253728" y="83185"/>
                </a:lnTo>
                <a:lnTo>
                  <a:pt x="9247190" y="50802"/>
                </a:lnTo>
                <a:lnTo>
                  <a:pt x="9229361" y="24361"/>
                </a:lnTo>
                <a:lnTo>
                  <a:pt x="9202919" y="6536"/>
                </a:lnTo>
                <a:lnTo>
                  <a:pt x="9170543" y="0"/>
                </a:lnTo>
                <a:close/>
              </a:path>
            </a:pathLst>
          </a:custGeom>
          <a:solidFill>
            <a:schemeClr val="tx1">
              <a:alpha val="92156"/>
            </a:schemeClr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Laura Kanda</a:t>
            </a:r>
          </a:p>
        </p:txBody>
      </p:sp>
      <p:sp>
        <p:nvSpPr>
          <p:cNvPr id="8" name="object 8"/>
          <p:cNvSpPr/>
          <p:nvPr/>
        </p:nvSpPr>
        <p:spPr>
          <a:xfrm>
            <a:off x="608317" y="4221970"/>
            <a:ext cx="7004004" cy="374332"/>
          </a:xfrm>
          <a:custGeom>
            <a:avLst/>
            <a:gdLst/>
            <a:ahLst/>
            <a:cxnLst/>
            <a:rect l="l" t="t" r="r" b="b"/>
            <a:pathLst>
              <a:path w="9253855" h="499110">
                <a:moveTo>
                  <a:pt x="9170543" y="0"/>
                </a:moveTo>
                <a:lnTo>
                  <a:pt x="83185" y="0"/>
                </a:lnTo>
                <a:lnTo>
                  <a:pt x="50808" y="6536"/>
                </a:lnTo>
                <a:lnTo>
                  <a:pt x="24366" y="24361"/>
                </a:lnTo>
                <a:lnTo>
                  <a:pt x="6537" y="50802"/>
                </a:lnTo>
                <a:lnTo>
                  <a:pt x="0" y="83185"/>
                </a:lnTo>
                <a:lnTo>
                  <a:pt x="0" y="415925"/>
                </a:lnTo>
                <a:lnTo>
                  <a:pt x="6537" y="448301"/>
                </a:lnTo>
                <a:lnTo>
                  <a:pt x="24366" y="474743"/>
                </a:lnTo>
                <a:lnTo>
                  <a:pt x="50808" y="492572"/>
                </a:lnTo>
                <a:lnTo>
                  <a:pt x="83185" y="499110"/>
                </a:lnTo>
                <a:lnTo>
                  <a:pt x="9170543" y="499110"/>
                </a:lnTo>
                <a:lnTo>
                  <a:pt x="9202919" y="492572"/>
                </a:lnTo>
                <a:lnTo>
                  <a:pt x="9229361" y="474743"/>
                </a:lnTo>
                <a:lnTo>
                  <a:pt x="9247190" y="448301"/>
                </a:lnTo>
                <a:lnTo>
                  <a:pt x="9253728" y="415925"/>
                </a:lnTo>
                <a:lnTo>
                  <a:pt x="9253728" y="83185"/>
                </a:lnTo>
                <a:lnTo>
                  <a:pt x="9247190" y="50802"/>
                </a:lnTo>
                <a:lnTo>
                  <a:pt x="9229361" y="24361"/>
                </a:lnTo>
                <a:lnTo>
                  <a:pt x="9202919" y="6536"/>
                </a:lnTo>
                <a:lnTo>
                  <a:pt x="9170543" y="0"/>
                </a:lnTo>
                <a:close/>
              </a:path>
            </a:pathLst>
          </a:custGeom>
          <a:solidFill>
            <a:schemeClr val="tx1">
              <a:alpha val="92156"/>
            </a:schemeClr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Angela Maina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503129-D442-9C5E-5405-189E052E2B8D}"/>
              </a:ext>
            </a:extLst>
          </p:cNvPr>
          <p:cNvSpPr txBox="1"/>
          <p:nvPr/>
        </p:nvSpPr>
        <p:spPr>
          <a:xfrm>
            <a:off x="190832" y="475353"/>
            <a:ext cx="7190900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Group 5 Project</a:t>
            </a:r>
          </a:p>
        </p:txBody>
      </p:sp>
    </p:spTree>
    <p:extLst>
      <p:ext uri="{BB962C8B-B14F-4D97-AF65-F5344CB8AC3E}">
        <p14:creationId xmlns:p14="http://schemas.microsoft.com/office/powerpoint/2010/main" val="897025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/>
          <p:nvPr/>
        </p:nvSpPr>
        <p:spPr>
          <a:xfrm>
            <a:off x="0" y="0"/>
            <a:ext cx="9143999" cy="51430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522126" y="570000"/>
            <a:ext cx="3119100" cy="11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DEVELOPMENT</a:t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0" y="0"/>
            <a:ext cx="9144000" cy="6493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522116" y="1702500"/>
            <a:ext cx="8423700" cy="3441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2" descr="A blue and white backgroun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-21467" t="-10585" r="-50412" b="8409"/>
          <a:stretch/>
        </p:blipFill>
        <p:spPr>
          <a:xfrm>
            <a:off x="963390" y="1735931"/>
            <a:ext cx="7777234" cy="290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/>
          <p:nvPr/>
        </p:nvSpPr>
        <p:spPr>
          <a:xfrm rot="5400000" flipH="1">
            <a:off x="2780614" y="1136709"/>
            <a:ext cx="1097400" cy="3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1"/>
          </p:nvPr>
        </p:nvSpPr>
        <p:spPr>
          <a:xfrm>
            <a:off x="3524439" y="686308"/>
            <a:ext cx="4940100" cy="11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98450" algn="l" rtl="0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before model development was done, heteroscedasticity was tested and confirmed .</a:t>
            </a:r>
            <a:endParaRPr sz="1100"/>
          </a:p>
          <a:p>
            <a:pPr marL="457200" lvl="0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i="0" u="none" strike="noStrike" cap="none"/>
              <a:t>We had </a:t>
            </a:r>
            <a:r>
              <a:rPr lang="en-US" sz="1100" b="1" i="0" u="none" strike="noStrike" cap="none"/>
              <a:t> 4 linear regression models </a:t>
            </a:r>
            <a:r>
              <a:rPr lang="en-US" sz="1100" i="0" u="none" strike="noStrike" cap="none"/>
              <a:t>with an approach of </a:t>
            </a:r>
            <a:r>
              <a:rPr lang="en-US" sz="1100" b="1" i="0" u="none" strike="noStrike" cap="none"/>
              <a:t> increasing complexity</a:t>
            </a:r>
            <a:endParaRPr sz="1100" b="1"/>
          </a:p>
          <a:p>
            <a:pPr marL="457200" lvl="0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i="0" u="none" strike="noStrike" cap="none"/>
              <a:t>This was done by Incrementally adding features</a:t>
            </a:r>
            <a:endParaRPr sz="1100"/>
          </a:p>
          <a:p>
            <a:pPr marL="457200" lvl="0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i="0" u="none" strike="noStrike" cap="none"/>
              <a:t>Our goal was to Identify the most significant predictors.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-139475" y="-298900"/>
            <a:ext cx="9144000" cy="514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442170" y="642135"/>
            <a:ext cx="3420438" cy="84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EVALUATION</a:t>
            </a:r>
            <a:endParaRPr/>
          </a:p>
        </p:txBody>
      </p:sp>
      <p:grpSp>
        <p:nvGrpSpPr>
          <p:cNvPr id="172" name="Google Shape;172;p23"/>
          <p:cNvGrpSpPr/>
          <p:nvPr/>
        </p:nvGrpSpPr>
        <p:grpSpPr>
          <a:xfrm>
            <a:off x="0" y="812613"/>
            <a:ext cx="266396" cy="505095"/>
            <a:chOff x="0" y="823811"/>
            <a:chExt cx="355196" cy="673460"/>
          </a:xfrm>
        </p:grpSpPr>
        <p:sp>
          <p:nvSpPr>
            <p:cNvPr id="173" name="Google Shape;173;p23"/>
            <p:cNvSpPr/>
            <p:nvPr/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23"/>
          <p:cNvSpPr/>
          <p:nvPr/>
        </p:nvSpPr>
        <p:spPr>
          <a:xfrm flipH="1">
            <a:off x="498813" y="1567926"/>
            <a:ext cx="3223260" cy="205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3"/>
          <p:cNvSpPr txBox="1">
            <a:spLocks noGrp="1"/>
          </p:cNvSpPr>
          <p:nvPr>
            <p:ph type="body" idx="1"/>
          </p:nvPr>
        </p:nvSpPr>
        <p:spPr>
          <a:xfrm>
            <a:off x="124214" y="1608378"/>
            <a:ext cx="3419700" cy="29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The   Mean Absolute Error (MAE)  and R^2  were the metrics used to assess the models performance.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4 models were created :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Model 1</a:t>
            </a:r>
            <a:r>
              <a:rPr lang="en-US" dirty="0"/>
              <a:t>(</a:t>
            </a:r>
            <a:r>
              <a:rPr lang="en-US" dirty="0" err="1"/>
              <a:t>sqft_living</a:t>
            </a:r>
            <a:r>
              <a:rPr lang="en-US" dirty="0"/>
              <a:t> &amp; price):  MAE = 0.291, R^2 = 0.305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Model 2</a:t>
            </a:r>
            <a:r>
              <a:rPr lang="en-US" dirty="0"/>
              <a:t>(</a:t>
            </a:r>
            <a:r>
              <a:rPr lang="en-US" dirty="0" err="1"/>
              <a:t>sqft_living</a:t>
            </a:r>
            <a:r>
              <a:rPr lang="en-US" dirty="0"/>
              <a:t>, grade, price): MAE = 0.373, R^2 = 0.372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Model 3</a:t>
            </a:r>
            <a:r>
              <a:rPr lang="en-US" dirty="0"/>
              <a:t> (</a:t>
            </a:r>
            <a:r>
              <a:rPr lang="en-US" dirty="0" err="1"/>
              <a:t>Sqft_living</a:t>
            </a:r>
            <a:r>
              <a:rPr lang="en-US" dirty="0"/>
              <a:t>, grade, bathrooms, price): MAE= 0.273, R^2 = 0.374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Model 4</a:t>
            </a:r>
            <a:r>
              <a:rPr lang="en-US" dirty="0"/>
              <a:t> (all featured variables): MAE= 0.26 , R^2 = 0.395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The best performing model with the lowest MAE and highest R^2 was Model 4. It was further used to make predictions</a:t>
            </a:r>
            <a:endParaRPr dirty="0"/>
          </a:p>
        </p:txBody>
      </p:sp>
      <p:sp>
        <p:nvSpPr>
          <p:cNvPr id="177" name="Google Shape;177;p23"/>
          <p:cNvSpPr/>
          <p:nvPr/>
        </p:nvSpPr>
        <p:spPr>
          <a:xfrm flipH="1">
            <a:off x="8023252" y="0"/>
            <a:ext cx="1120748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3543932" y="257114"/>
            <a:ext cx="4506900" cy="437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3">
            <a:alphaModFix/>
          </a:blip>
          <a:srcRect t="3649" b="-3649"/>
          <a:stretch/>
        </p:blipFill>
        <p:spPr>
          <a:xfrm>
            <a:off x="3763848" y="642125"/>
            <a:ext cx="4039477" cy="420582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2600" dirty="0"/>
              <a:t>RECOMMENDATIONS</a:t>
            </a:r>
            <a:endParaRPr dirty="0"/>
          </a:p>
        </p:txBody>
      </p:sp>
      <p:grpSp>
        <p:nvGrpSpPr>
          <p:cNvPr id="185" name="Google Shape;185;p24"/>
          <p:cNvGrpSpPr/>
          <p:nvPr/>
        </p:nvGrpSpPr>
        <p:grpSpPr>
          <a:xfrm>
            <a:off x="311700" y="1208225"/>
            <a:ext cx="8520600" cy="3264406"/>
            <a:chOff x="0" y="0"/>
            <a:chExt cx="8520600" cy="3264406"/>
          </a:xfrm>
        </p:grpSpPr>
        <p:cxnSp>
          <p:nvCxnSpPr>
            <p:cNvPr id="186" name="Google Shape;186;p24"/>
            <p:cNvCxnSpPr/>
            <p:nvPr/>
          </p:nvCxnSpPr>
          <p:spPr>
            <a:xfrm>
              <a:off x="0" y="0"/>
              <a:ext cx="8520600" cy="0"/>
            </a:xfrm>
            <a:prstGeom prst="straightConnector1">
              <a:avLst/>
            </a:prstGeom>
            <a:gradFill>
              <a:gsLst>
                <a:gs pos="0">
                  <a:srgbClr val="267EFF"/>
                </a:gs>
                <a:gs pos="100000">
                  <a:srgbClr val="74A8FF"/>
                </a:gs>
              </a:gsLst>
              <a:lin ang="16200000" scaled="0"/>
            </a:gradFill>
            <a:ln w="9525" cap="flat" cmpd="sng">
              <a:solidFill>
                <a:srgbClr val="4185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cxnSp>
        <p:sp>
          <p:nvSpPr>
            <p:cNvPr id="187" name="Google Shape;187;p24"/>
            <p:cNvSpPr/>
            <p:nvPr/>
          </p:nvSpPr>
          <p:spPr>
            <a:xfrm>
              <a:off x="0" y="0"/>
              <a:ext cx="8520600" cy="8161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4"/>
            <p:cNvSpPr txBox="1"/>
            <p:nvPr/>
          </p:nvSpPr>
          <p:spPr>
            <a:xfrm>
              <a:off x="0" y="0"/>
              <a:ext cx="8520600" cy="8161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1.Enhance Property Quality: Invest in improving the overall quality (grade) of properties. High-quality materials and design standards lead to substantial returns</a:t>
              </a:r>
              <a:endParaRPr/>
            </a:p>
          </p:txBody>
        </p:sp>
        <p:cxnSp>
          <p:nvCxnSpPr>
            <p:cNvPr id="189" name="Google Shape;189;p24"/>
            <p:cNvCxnSpPr/>
            <p:nvPr/>
          </p:nvCxnSpPr>
          <p:spPr>
            <a:xfrm>
              <a:off x="0" y="816102"/>
              <a:ext cx="8520600" cy="0"/>
            </a:xfrm>
            <a:prstGeom prst="straightConnector1">
              <a:avLst/>
            </a:prstGeom>
            <a:gradFill>
              <a:gsLst>
                <a:gs pos="0">
                  <a:srgbClr val="267EFF"/>
                </a:gs>
                <a:gs pos="100000">
                  <a:srgbClr val="74A8FF"/>
                </a:gs>
              </a:gsLst>
              <a:lin ang="16200000" scaled="0"/>
            </a:gradFill>
            <a:ln w="9525" cap="flat" cmpd="sng">
              <a:solidFill>
                <a:srgbClr val="4185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cxnSp>
        <p:sp>
          <p:nvSpPr>
            <p:cNvPr id="190" name="Google Shape;190;p24"/>
            <p:cNvSpPr/>
            <p:nvPr/>
          </p:nvSpPr>
          <p:spPr>
            <a:xfrm>
              <a:off x="0" y="816101"/>
              <a:ext cx="8520600" cy="8161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4"/>
            <p:cNvSpPr txBox="1"/>
            <p:nvPr/>
          </p:nvSpPr>
          <p:spPr>
            <a:xfrm>
              <a:off x="0" y="816101"/>
              <a:ext cx="8520600" cy="8161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2. Optimize Living Space: Increase living space (sqft_living) thoughtfully, ensuring additional space enhances functionality and appeal without unnecessary expansions.</a:t>
              </a:r>
              <a:endParaRPr/>
            </a:p>
          </p:txBody>
        </p:sp>
        <p:cxnSp>
          <p:nvCxnSpPr>
            <p:cNvPr id="192" name="Google Shape;192;p24"/>
            <p:cNvCxnSpPr/>
            <p:nvPr/>
          </p:nvCxnSpPr>
          <p:spPr>
            <a:xfrm>
              <a:off x="0" y="1632204"/>
              <a:ext cx="8520600" cy="0"/>
            </a:xfrm>
            <a:prstGeom prst="straightConnector1">
              <a:avLst/>
            </a:prstGeom>
            <a:gradFill>
              <a:gsLst>
                <a:gs pos="0">
                  <a:srgbClr val="267EFF"/>
                </a:gs>
                <a:gs pos="100000">
                  <a:srgbClr val="74A8FF"/>
                </a:gs>
              </a:gsLst>
              <a:lin ang="16200000" scaled="0"/>
            </a:gradFill>
            <a:ln w="9525" cap="flat" cmpd="sng">
              <a:solidFill>
                <a:srgbClr val="4185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cxnSp>
        <p:sp>
          <p:nvSpPr>
            <p:cNvPr id="193" name="Google Shape;193;p24"/>
            <p:cNvSpPr/>
            <p:nvPr/>
          </p:nvSpPr>
          <p:spPr>
            <a:xfrm>
              <a:off x="0" y="1632203"/>
              <a:ext cx="8520600" cy="8161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 txBox="1"/>
            <p:nvPr/>
          </p:nvSpPr>
          <p:spPr>
            <a:xfrm>
              <a:off x="0" y="1632203"/>
              <a:ext cx="8520600" cy="8161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3. Balanced Feature Development: Aim for a balanced approach in adding features like floors, bathrooms, and bedrooms. Focus on usability, aesthetics, and overall appeal to avoid potential negative impacts on house prices.</a:t>
              </a:r>
              <a:endParaRPr/>
            </a:p>
          </p:txBody>
        </p:sp>
        <p:cxnSp>
          <p:nvCxnSpPr>
            <p:cNvPr id="195" name="Google Shape;195;p24"/>
            <p:cNvCxnSpPr/>
            <p:nvPr/>
          </p:nvCxnSpPr>
          <p:spPr>
            <a:xfrm>
              <a:off x="0" y="2448305"/>
              <a:ext cx="8520600" cy="0"/>
            </a:xfrm>
            <a:prstGeom prst="straightConnector1">
              <a:avLst/>
            </a:prstGeom>
            <a:gradFill>
              <a:gsLst>
                <a:gs pos="0">
                  <a:srgbClr val="267EFF"/>
                </a:gs>
                <a:gs pos="100000">
                  <a:srgbClr val="74A8FF"/>
                </a:gs>
              </a:gsLst>
              <a:lin ang="16200000" scaled="0"/>
            </a:gradFill>
            <a:ln w="9525" cap="flat" cmpd="sng">
              <a:solidFill>
                <a:srgbClr val="4185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cxnSp>
        <p:sp>
          <p:nvSpPr>
            <p:cNvPr id="196" name="Google Shape;196;p24"/>
            <p:cNvSpPr/>
            <p:nvPr/>
          </p:nvSpPr>
          <p:spPr>
            <a:xfrm>
              <a:off x="0" y="2448305"/>
              <a:ext cx="8520600" cy="8161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4"/>
            <p:cNvSpPr txBox="1"/>
            <p:nvPr/>
          </p:nvSpPr>
          <p:spPr>
            <a:xfrm>
              <a:off x="0" y="2448305"/>
              <a:ext cx="8520600" cy="8161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Implementing these recommendations helps stakeholders understand the factors influencing house prices and make informed decisions to enhance property value effectively.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800" dirty="0"/>
              <a:t>CONCLUSION</a:t>
            </a:r>
            <a:endParaRPr dirty="0"/>
          </a:p>
        </p:txBody>
      </p:sp>
      <p:grpSp>
        <p:nvGrpSpPr>
          <p:cNvPr id="203" name="Google Shape;203;p25"/>
          <p:cNvGrpSpPr/>
          <p:nvPr/>
        </p:nvGrpSpPr>
        <p:grpSpPr>
          <a:xfrm>
            <a:off x="311700" y="1255779"/>
            <a:ext cx="8520600" cy="3169299"/>
            <a:chOff x="0" y="47554"/>
            <a:chExt cx="8520600" cy="3169299"/>
          </a:xfrm>
        </p:grpSpPr>
        <p:sp>
          <p:nvSpPr>
            <p:cNvPr id="204" name="Google Shape;204;p25"/>
            <p:cNvSpPr/>
            <p:nvPr/>
          </p:nvSpPr>
          <p:spPr>
            <a:xfrm>
              <a:off x="0" y="47554"/>
              <a:ext cx="8520600" cy="155152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5"/>
            <p:cNvSpPr txBox="1"/>
            <p:nvPr/>
          </p:nvSpPr>
          <p:spPr>
            <a:xfrm>
              <a:off x="75739" y="123293"/>
              <a:ext cx="8369122" cy="140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lang="en-US" sz="2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Best Predictive Model: Model 4, using all features, is the most accurate and robust for predicting house prices. It balances prediction accuracy and explanatory power effectively.</a:t>
              </a: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0" y="1665324"/>
              <a:ext cx="8520600" cy="155152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5"/>
            <p:cNvSpPr txBox="1"/>
            <p:nvPr/>
          </p:nvSpPr>
          <p:spPr>
            <a:xfrm>
              <a:off x="75739" y="1741063"/>
              <a:ext cx="8369122" cy="140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lang="en-US" sz="2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Key Influencing Features: Grade is the most influential features positively affecting house prices. Enhancing property quality and optimizing living space can significantly increase property values.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3135" y="3952875"/>
            <a:ext cx="8578500" cy="11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75" rIns="121950" bIns="609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Comprehensive Analysis Using Multiple Linear Regression Models</a:t>
            </a:r>
            <a:br>
              <a:rPr lang="en-US" sz="2800" b="1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sz="2800" b="1" i="0" u="none" strike="noStrike" cap="none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13135" y="884635"/>
            <a:ext cx="8353425" cy="1458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+mn-lt"/>
                <a:sym typeface="Arial"/>
              </a:rPr>
              <a:t>COUNTY REAL ESTATE CONSULTING COMPANY</a:t>
            </a:r>
            <a:endParaRPr sz="3200" b="1" i="0" u="none" strike="noStrike" cap="none" dirty="0">
              <a:solidFill>
                <a:schemeClr val="dk1"/>
              </a:solidFill>
              <a:latin typeface="+mn-lt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6629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 dirty="0"/>
          </a:p>
        </p:txBody>
      </p:sp>
      <p:grpSp>
        <p:nvGrpSpPr>
          <p:cNvPr id="66" name="Google Shape;66;p15"/>
          <p:cNvGrpSpPr/>
          <p:nvPr/>
        </p:nvGrpSpPr>
        <p:grpSpPr>
          <a:xfrm>
            <a:off x="314196" y="1553186"/>
            <a:ext cx="8515606" cy="2574485"/>
            <a:chOff x="2496" y="344961"/>
            <a:chExt cx="8515606" cy="2574485"/>
          </a:xfrm>
        </p:grpSpPr>
        <p:sp>
          <p:nvSpPr>
            <p:cNvPr id="67" name="Google Shape;67;p15"/>
            <p:cNvSpPr/>
            <p:nvPr/>
          </p:nvSpPr>
          <p:spPr>
            <a:xfrm>
              <a:off x="2496" y="344961"/>
              <a:ext cx="1980373" cy="118822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1818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 txBox="1"/>
            <p:nvPr/>
          </p:nvSpPr>
          <p:spPr>
            <a:xfrm>
              <a:off x="2496" y="344961"/>
              <a:ext cx="1980373" cy="1188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´Introduction</a:t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2180907" y="344961"/>
              <a:ext cx="1980373" cy="1188224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rgbClr val="BA7C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 txBox="1"/>
            <p:nvPr/>
          </p:nvSpPr>
          <p:spPr>
            <a:xfrm>
              <a:off x="2180907" y="344961"/>
              <a:ext cx="1980373" cy="1188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´Objectives</a:t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4359318" y="344961"/>
              <a:ext cx="1980373" cy="1188224"/>
            </a:xfrm>
            <a:prstGeom prst="rect">
              <a:avLst/>
            </a:prstGeom>
            <a:gradFill>
              <a:gsLst>
                <a:gs pos="0">
                  <a:srgbClr val="7291A1"/>
                </a:gs>
                <a:gs pos="100000">
                  <a:srgbClr val="BAD6E4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 txBox="1"/>
            <p:nvPr/>
          </p:nvSpPr>
          <p:spPr>
            <a:xfrm>
              <a:off x="4359318" y="344961"/>
              <a:ext cx="1980373" cy="1188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´Data Analysis and Cleaning</a:t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6537729" y="344961"/>
              <a:ext cx="1980373" cy="1188224"/>
            </a:xfrm>
            <a:prstGeom prst="rect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 txBox="1"/>
            <p:nvPr/>
          </p:nvSpPr>
          <p:spPr>
            <a:xfrm>
              <a:off x="6537729" y="344961"/>
              <a:ext cx="1980373" cy="1188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´Exploratory Data Analysis (EDA)</a:t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496" y="1731222"/>
              <a:ext cx="1980373" cy="1188224"/>
            </a:xfrm>
            <a:prstGeom prst="rect">
              <a:avLst/>
            </a:prstGeom>
            <a:gradFill>
              <a:gsLst>
                <a:gs pos="0">
                  <a:srgbClr val="FFD17D"/>
                </a:gs>
                <a:gs pos="35000">
                  <a:srgbClr val="FFDCA3"/>
                </a:gs>
                <a:gs pos="100000">
                  <a:srgbClr val="FFF1D8"/>
                </a:gs>
              </a:gsLst>
              <a:lin ang="16200000" scaled="0"/>
            </a:gradFill>
            <a:ln w="9525" cap="flat" cmpd="sng">
              <a:solidFill>
                <a:srgbClr val="FDA73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2496" y="1731222"/>
              <a:ext cx="1980373" cy="1188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´Identified Key Features with Highest Correlations to House Prices</a:t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2180907" y="1731222"/>
              <a:ext cx="1980373" cy="1188224"/>
            </a:xfrm>
            <a:prstGeom prst="rect">
              <a:avLst/>
            </a:prstGeom>
            <a:gradFill>
              <a:gsLst>
                <a:gs pos="0">
                  <a:srgbClr val="00ABC0"/>
                </a:gs>
                <a:gs pos="100000">
                  <a:srgbClr val="94ECFD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 txBox="1"/>
            <p:nvPr/>
          </p:nvSpPr>
          <p:spPr>
            <a:xfrm>
              <a:off x="2180907" y="1731222"/>
              <a:ext cx="1980373" cy="1188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´Model Development</a:t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59318" y="1731222"/>
              <a:ext cx="1980373" cy="1188224"/>
            </a:xfrm>
            <a:prstGeom prst="rect">
              <a:avLst/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 cmpd="sng">
              <a:solidFill>
                <a:srgbClr val="20202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4359318" y="1731222"/>
              <a:ext cx="1980373" cy="1188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´Model Evaluation</a:t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6537729" y="1731222"/>
              <a:ext cx="1980373" cy="1188224"/>
            </a:xfrm>
            <a:prstGeom prst="rect">
              <a:avLst/>
            </a:prstGeom>
            <a:solidFill>
              <a:schemeClr val="accent3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 txBox="1"/>
            <p:nvPr/>
          </p:nvSpPr>
          <p:spPr>
            <a:xfrm>
              <a:off x="6537729" y="1731222"/>
              <a:ext cx="1980373" cy="1188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´Recommendations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/>
          <p:nvPr/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366092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/>
          <p:nvPr/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F81BD">
                  <a:alpha val="45882"/>
                </a:srgbClr>
              </a:gs>
              <a:gs pos="100000">
                <a:srgbClr val="4F81BD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/>
          <p:nvPr/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0">
                <a:srgbClr val="4F81BD">
                  <a:alpha val="28627"/>
                </a:srgbClr>
              </a:gs>
              <a:gs pos="2000">
                <a:srgbClr val="4F81BD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/>
          <p:nvPr/>
        </p:nvSpPr>
        <p:spPr>
          <a:xfrm rot="-964587">
            <a:off x="-376302" y="727288"/>
            <a:ext cx="2925267" cy="3134219"/>
          </a:xfrm>
          <a:custGeom>
            <a:avLst/>
            <a:gdLst/>
            <a:ahLst/>
            <a:cxnLst/>
            <a:rect l="l" t="t" r="r" b="b"/>
            <a:pathLst>
              <a:path w="3900357" h="4178958" extrusionOk="0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F81BD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/>
          <p:nvPr/>
        </p:nvSpPr>
        <p:spPr>
          <a:xfrm rot="5400000" flipH="1">
            <a:off x="-1057570" y="1049957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93B3D7">
                  <a:alpha val="10980"/>
                </a:srgbClr>
              </a:gs>
              <a:gs pos="100000">
                <a:srgbClr val="93B3D7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350041" y="440141"/>
            <a:ext cx="2401025" cy="2540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3607694" y="487110"/>
            <a:ext cx="4916510" cy="4159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Accurately predicting house prices is crucial for home-buyers and home-sellers to make informed decisions in the real estate market.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This project aims to equip homeowners with insights of  the housing market in King County, Washington, by analyzing various features.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The features used to analyze house prices and develop a regression model were; Living space, quality grade, and the number of bathrooms.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KEY OBJECTIVES</a:t>
            </a:r>
            <a:endParaRPr/>
          </a:p>
        </p:txBody>
      </p:sp>
      <p:grpSp>
        <p:nvGrpSpPr>
          <p:cNvPr id="101" name="Google Shape;101;p17"/>
          <p:cNvGrpSpPr/>
          <p:nvPr/>
        </p:nvGrpSpPr>
        <p:grpSpPr>
          <a:xfrm>
            <a:off x="311866" y="1602828"/>
            <a:ext cx="8520266" cy="2443298"/>
            <a:chOff x="166" y="394603"/>
            <a:chExt cx="8520266" cy="2443298"/>
          </a:xfrm>
        </p:grpSpPr>
        <p:sp>
          <p:nvSpPr>
            <p:cNvPr id="102" name="Google Shape;102;p17"/>
            <p:cNvSpPr/>
            <p:nvPr/>
          </p:nvSpPr>
          <p:spPr>
            <a:xfrm>
              <a:off x="166" y="426505"/>
              <a:ext cx="2009496" cy="2411396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rgbClr val="4185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7"/>
            <p:cNvSpPr txBox="1"/>
            <p:nvPr/>
          </p:nvSpPr>
          <p:spPr>
            <a:xfrm>
              <a:off x="166" y="1391064"/>
              <a:ext cx="2009496" cy="1446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8475" tIns="0" rIns="198475" bIns="330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500" b="1" i="0" u="none" strike="noStrike" cap="non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Develop Accurate Predictive Models for House Prices: Create and evaluate multiple linear regression models.</a:t>
              </a:r>
              <a:endParaRPr sz="1600"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166" y="426505"/>
              <a:ext cx="2009496" cy="964558"/>
            </a:xfrm>
            <a:prstGeom prst="rect">
              <a:avLst/>
            </a:prstGeom>
            <a:noFill/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7"/>
            <p:cNvSpPr txBox="1"/>
            <p:nvPr/>
          </p:nvSpPr>
          <p:spPr>
            <a:xfrm>
              <a:off x="166" y="426505"/>
              <a:ext cx="2009496" cy="9645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8475" tIns="165100" rIns="198475" bIns="165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2170423" y="426505"/>
              <a:ext cx="2009496" cy="2411396"/>
            </a:xfrm>
            <a:prstGeom prst="rect">
              <a:avLst/>
            </a:prstGeom>
            <a:solidFill>
              <a:srgbClr val="ADBCC3"/>
            </a:solidFill>
            <a:ln w="25400" cap="flat" cmpd="sng">
              <a:solidFill>
                <a:srgbClr val="4185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2170423" y="1391064"/>
              <a:ext cx="2009496" cy="1446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8475" tIns="0" rIns="198475" bIns="330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500" b="1" i="0" u="none" strike="noStrike" cap="non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Identify Key Factors Influencing House Prices: Analyze various features to determine their impact.</a:t>
              </a:r>
              <a:endParaRPr sz="1600"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170423" y="426505"/>
              <a:ext cx="2009496" cy="964558"/>
            </a:xfrm>
            <a:prstGeom prst="rect">
              <a:avLst/>
            </a:prstGeom>
            <a:noFill/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 txBox="1"/>
            <p:nvPr/>
          </p:nvSpPr>
          <p:spPr>
            <a:xfrm>
              <a:off x="2170423" y="426505"/>
              <a:ext cx="2009496" cy="9645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8475" tIns="165100" rIns="198475" bIns="165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4260300" y="394603"/>
              <a:ext cx="2009496" cy="2411396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4185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 txBox="1"/>
            <p:nvPr/>
          </p:nvSpPr>
          <p:spPr>
            <a:xfrm>
              <a:off x="4260300" y="1359161"/>
              <a:ext cx="2009496" cy="1446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8475" tIns="0" rIns="198475" bIns="330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500" b="1" i="0" u="none" strike="noStrike" cap="non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Provide Actionable Recommendations for Property Value Enhancement: Based on model results and feature analysis</a:t>
              </a:r>
              <a:endParaRPr sz="1600"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4340679" y="426505"/>
              <a:ext cx="2009496" cy="964558"/>
            </a:xfrm>
            <a:prstGeom prst="rect">
              <a:avLst/>
            </a:prstGeom>
            <a:noFill/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7"/>
            <p:cNvSpPr txBox="1"/>
            <p:nvPr/>
          </p:nvSpPr>
          <p:spPr>
            <a:xfrm>
              <a:off x="4340679" y="426505"/>
              <a:ext cx="2009496" cy="9645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8475" tIns="165100" rIns="198475" bIns="165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6510936" y="426505"/>
              <a:ext cx="2009496" cy="2411396"/>
            </a:xfrm>
            <a:prstGeom prst="rect">
              <a:avLst/>
            </a:prstGeom>
            <a:solidFill>
              <a:srgbClr val="9B9B9B"/>
            </a:solidFill>
            <a:ln w="25400" cap="flat" cmpd="sng">
              <a:solidFill>
                <a:srgbClr val="4185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7"/>
            <p:cNvSpPr txBox="1"/>
            <p:nvPr/>
          </p:nvSpPr>
          <p:spPr>
            <a:xfrm>
              <a:off x="6510936" y="1391064"/>
              <a:ext cx="2009496" cy="1446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8475" tIns="0" rIns="198475" bIns="330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500" b="1" i="0" u="none" strike="noStrike" cap="non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Guide Homeowners and Real Estate Professionals: Optimize property quality and features to increase market value</a:t>
              </a:r>
              <a:endParaRPr sz="1600"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6510936" y="426505"/>
              <a:ext cx="2009496" cy="964558"/>
            </a:xfrm>
            <a:prstGeom prst="rect">
              <a:avLst/>
            </a:prstGeom>
            <a:noFill/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7"/>
            <p:cNvSpPr txBox="1"/>
            <p:nvPr/>
          </p:nvSpPr>
          <p:spPr>
            <a:xfrm>
              <a:off x="6510936" y="426505"/>
              <a:ext cx="2009496" cy="9645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8475" tIns="165100" rIns="198475" bIns="165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0" y="0"/>
            <a:ext cx="9143998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0" y="0"/>
            <a:ext cx="6391835" cy="171449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96900" dist="304800" dir="7140000" sx="90000" sy="9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571352" y="262647"/>
            <a:ext cx="3485178" cy="1218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UNDERSTANDING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571351" y="2057400"/>
            <a:ext cx="3485179" cy="270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0480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Char char="●"/>
            </a:pPr>
            <a:r>
              <a:rPr lang="en-US" sz="1200" b="1" i="0" u="none" strike="noStrike" cap="none"/>
              <a:t>The dataset used consisted of properties sold between 2014 and 2015</a:t>
            </a:r>
            <a:endParaRPr/>
          </a:p>
          <a:p>
            <a:pPr marL="457200" lvl="0" indent="-304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b="1" i="0" u="none" strike="noStrike" cap="none"/>
              <a:t>The columns used to make</a:t>
            </a:r>
            <a:r>
              <a:rPr lang="en-US" sz="1200" b="1"/>
              <a:t> scatter plot </a:t>
            </a:r>
            <a:r>
              <a:rPr lang="en-US" sz="1200" b="1" i="0" u="none" strike="noStrike" cap="none"/>
              <a:t>models were :</a:t>
            </a:r>
            <a:endParaRPr/>
          </a:p>
          <a:p>
            <a:pPr marL="914400" lvl="1" indent="-2921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-US" sz="1200" b="1" i="0" u="none" strike="noStrike" cap="none"/>
              <a:t>Price -  </a:t>
            </a:r>
            <a:r>
              <a:rPr lang="en-US" sz="1200" i="0" u="none" strike="noStrike" cap="none"/>
              <a:t>is prediction target</a:t>
            </a:r>
            <a:endParaRPr/>
          </a:p>
          <a:p>
            <a:pPr marL="914400" lvl="1" indent="-2921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-US" sz="1200" b="1"/>
              <a:t>B</a:t>
            </a:r>
            <a:r>
              <a:rPr lang="en-US" sz="1200" b="1" i="0" u="none" strike="noStrike" cap="none"/>
              <a:t>edrooms Number -  </a:t>
            </a:r>
            <a:r>
              <a:rPr lang="en-US" sz="1200" i="0" u="none" strike="noStrike" cap="none"/>
              <a:t>number  of Bedrooms per House</a:t>
            </a:r>
            <a:endParaRPr/>
          </a:p>
          <a:p>
            <a:pPr marL="914400" lvl="1" indent="-2921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-US" sz="1200" b="1"/>
              <a:t>B</a:t>
            </a:r>
            <a:r>
              <a:rPr lang="en-US" sz="1200" b="1" i="0" u="none" strike="noStrike" cap="none"/>
              <a:t>athrooms Number -  </a:t>
            </a:r>
            <a:r>
              <a:rPr lang="en-US" sz="1200" i="0" u="none" strike="noStrike" cap="none"/>
              <a:t>number of bathrooms per house</a:t>
            </a:r>
            <a:endParaRPr/>
          </a:p>
          <a:p>
            <a:pPr marL="914400" lvl="1" indent="-2921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-US" sz="1200" b="1" i="0" u="none" strike="noStrike" cap="none"/>
              <a:t>sqft_livingsquare -  </a:t>
            </a:r>
            <a:r>
              <a:rPr lang="en-US" sz="1200" i="0" u="none" strike="noStrike" cap="none"/>
              <a:t>footage of the home</a:t>
            </a:r>
            <a:endParaRPr/>
          </a:p>
          <a:p>
            <a:pPr marL="914400" lvl="1" indent="-2921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-US" sz="1200" b="1"/>
              <a:t>G</a:t>
            </a:r>
            <a:r>
              <a:rPr lang="en-US" sz="1200" b="1" i="0" u="none" strike="noStrike" cap="none"/>
              <a:t>rade - </a:t>
            </a:r>
            <a:r>
              <a:rPr lang="en-US" sz="1200" i="0" u="none" strike="noStrike" cap="none"/>
              <a:t>overall grade given to the housing unit, based on King County grading system</a:t>
            </a:r>
            <a:endParaRPr sz="1200" i="0" u="none" strike="noStrike" cap="none"/>
          </a:p>
          <a:p>
            <a:pPr marL="457200" lvl="0" indent="-304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From the scatter plots, linear relationships were determined, patterns identified and outliers detected</a:t>
            </a:r>
            <a:endParaRPr sz="1200"/>
          </a:p>
          <a:p>
            <a:pPr marL="0" lvl="0" indent="0" algn="l" rtl="0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80000"/>
              </a:lnSpc>
              <a:spcBef>
                <a:spcPts val="820"/>
              </a:spcBef>
              <a:spcAft>
                <a:spcPts val="600"/>
              </a:spcAft>
              <a:buNone/>
            </a:pPr>
            <a:endParaRPr sz="11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8" descr="A collage of blue dot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799" r="-3268" b="-3498"/>
          <a:stretch/>
        </p:blipFill>
        <p:spPr>
          <a:xfrm>
            <a:off x="4103725" y="636800"/>
            <a:ext cx="4967850" cy="4443801"/>
          </a:xfrm>
          <a:prstGeom prst="rect">
            <a:avLst/>
          </a:prstGeom>
          <a:solidFill>
            <a:srgbClr val="92CCDC"/>
          </a:solidFill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657519" y="95693"/>
            <a:ext cx="4040211" cy="119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657519" y="1286540"/>
            <a:ext cx="4040210" cy="319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-US" sz="1500" dirty="0">
                <a:latin typeface="Calibri"/>
                <a:ea typeface="Calibri"/>
                <a:cs typeface="Calibri"/>
                <a:sym typeface="Calibri"/>
              </a:rPr>
              <a:t>Loading and Cleaning: </a:t>
            </a:r>
            <a:r>
              <a:rPr lang="en-US" sz="1500" dirty="0" err="1">
                <a:latin typeface="Calibri"/>
                <a:ea typeface="Calibri"/>
                <a:cs typeface="Calibri"/>
                <a:sym typeface="Calibri"/>
              </a:rPr>
              <a:t>Inputing</a:t>
            </a:r>
            <a:r>
              <a:rPr lang="en-US" sz="1500" dirty="0">
                <a:latin typeface="Calibri"/>
                <a:ea typeface="Calibri"/>
                <a:cs typeface="Calibri"/>
                <a:sym typeface="Calibri"/>
              </a:rPr>
              <a:t> missing values, removing outliers and removing duplicate values</a:t>
            </a:r>
            <a:endParaRPr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-US" sz="1500" dirty="0">
                <a:latin typeface="Calibri"/>
                <a:ea typeface="Calibri"/>
                <a:cs typeface="Calibri"/>
                <a:sym typeface="Calibri"/>
              </a:rPr>
              <a:t>Dealing with missing values in the Waterfront column- imputation method was used by finding the mode of houses with waterfronts</a:t>
            </a:r>
            <a:endParaRPr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-US" sz="1500" dirty="0">
                <a:latin typeface="Calibri"/>
                <a:ea typeface="Calibri"/>
                <a:cs typeface="Calibri"/>
                <a:sym typeface="Calibri"/>
              </a:rPr>
              <a:t>Below is a price distribution before and after cleaning and normalization</a:t>
            </a:r>
            <a:endParaRPr dirty="0"/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7250" y="534800"/>
            <a:ext cx="3698375" cy="2100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63595" y="2796770"/>
            <a:ext cx="3685683" cy="21186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" name="Google Shape;135;p19"/>
          <p:cNvGrpSpPr/>
          <p:nvPr/>
        </p:nvGrpSpPr>
        <p:grpSpPr>
          <a:xfrm>
            <a:off x="9051478" y="0"/>
            <a:ext cx="92522" cy="5143500"/>
            <a:chOff x="12068638" y="0"/>
            <a:chExt cx="123362" cy="6858000"/>
          </a:xfrm>
        </p:grpSpPr>
        <p:sp>
          <p:nvSpPr>
            <p:cNvPr id="136" name="Google Shape;136;p19"/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0">
                  <a:srgbClr val="4BACC6">
                    <a:alpha val="0"/>
                  </a:srgbClr>
                </a:gs>
                <a:gs pos="27000">
                  <a:srgbClr val="4BACC6">
                    <a:alpha val="0"/>
                  </a:srgbClr>
                </a:gs>
                <a:gs pos="100000">
                  <a:srgbClr val="92CCDC"/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>
            <a:off x="0" y="0"/>
            <a:ext cx="9143998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0" y="0"/>
            <a:ext cx="6391835" cy="171449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96900" dist="304800" dir="7140000" sx="90000" sy="9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571352" y="262647"/>
            <a:ext cx="3485178" cy="1218390"/>
          </a:xfrm>
          <a:prstGeom prst="rect">
            <a:avLst/>
          </a:prstGeom>
          <a:solidFill>
            <a:srgbClr val="93B3D7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EDA- CHECKING FOR CORRELATION</a:t>
            </a:r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1"/>
          </p:nvPr>
        </p:nvSpPr>
        <p:spPr>
          <a:xfrm>
            <a:off x="571351" y="2057400"/>
            <a:ext cx="3485179" cy="270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 b="0" i="0" u="none" strike="noStrike" cap="none">
                <a:latin typeface="Calibri"/>
                <a:ea typeface="Calibri"/>
                <a:cs typeface="Calibri"/>
                <a:sym typeface="Calibri"/>
              </a:rPr>
              <a:t>´The heatmap on the right shows correlation of the selected features with price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 b="0" i="0" u="none" strike="noStrike" cap="none">
                <a:latin typeface="Calibri"/>
                <a:ea typeface="Calibri"/>
                <a:cs typeface="Calibri"/>
                <a:sym typeface="Calibri"/>
              </a:rPr>
              <a:t> sqft_living , grade and bathrooms have the  highest effect on price for they have a correlation &gt; 0.5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500" b="0" i="0" u="none" strike="noStrike" cap="none">
                <a:latin typeface="Calibri"/>
                <a:ea typeface="Calibri"/>
                <a:cs typeface="Calibri"/>
                <a:sym typeface="Calibri"/>
              </a:rPr>
              <a:t>Condition, among other features  have the low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b="0" i="0" u="none" strike="noStrike" cap="none">
                <a:latin typeface="Calibri"/>
                <a:ea typeface="Calibri"/>
                <a:cs typeface="Calibri"/>
                <a:sym typeface="Calibri"/>
              </a:rPr>
              <a:t>correlation thus not being used in our final model</a:t>
            </a:r>
            <a:endParaRPr/>
          </a:p>
          <a:p>
            <a:pPr marL="0" lvl="0" indent="95250" algn="l" rtl="0">
              <a:lnSpc>
                <a:spcPct val="90000"/>
              </a:lnSpc>
              <a:spcBef>
                <a:spcPts val="900"/>
              </a:spcBef>
              <a:spcAft>
                <a:spcPts val="60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0" descr="A screenshot of a computer scree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7763" r="20614" b="2"/>
          <a:stretch/>
        </p:blipFill>
        <p:spPr>
          <a:xfrm>
            <a:off x="4572000" y="10"/>
            <a:ext cx="4577118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628650" y="-866690"/>
            <a:ext cx="3530753" cy="1272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SELECTION</a:t>
            </a:r>
            <a:endParaRPr dirty="0"/>
          </a:p>
        </p:txBody>
      </p:sp>
      <p:cxnSp>
        <p:nvCxnSpPr>
          <p:cNvPr id="152" name="Google Shape;152;p21"/>
          <p:cNvCxnSpPr/>
          <p:nvPr/>
        </p:nvCxnSpPr>
        <p:spPr>
          <a:xfrm rot="10800000">
            <a:off x="528488" y="405518"/>
            <a:ext cx="3538728" cy="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3" name="Google Shape;153;p21"/>
          <p:cNvSpPr txBox="1">
            <a:spLocks noGrp="1" noRot="1" noMove="1" noResize="1" noEditPoints="1" noAdjustHandles="1" noChangeArrowheads="1" noChangeShapeType="1"/>
          </p:cNvSpPr>
          <p:nvPr>
            <p:ph type="body" idx="1"/>
          </p:nvPr>
        </p:nvSpPr>
        <p:spPr>
          <a:xfrm>
            <a:off x="0" y="500936"/>
            <a:ext cx="4159403" cy="500084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1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Criteria:</a:t>
            </a:r>
            <a:r>
              <a:rPr lang="en-US" sz="21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Correlation coefficient 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-63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1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above 0.</a:t>
            </a:r>
            <a:r>
              <a:rPr lang="en-US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1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Selected Features:</a:t>
            </a:r>
            <a:r>
              <a:rPr lang="en-US" sz="21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Living space, grade, number of bathrooms</a:t>
            </a:r>
            <a:endParaRPr sz="21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1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lang="en-US" sz="21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Based on correlation coefficients</a:t>
            </a:r>
            <a:endParaRPr sz="2100" dirty="0"/>
          </a:p>
          <a:p>
            <a:pPr marL="0" lvl="0" indent="95250" algn="l" rtl="0">
              <a:lnSpc>
                <a:spcPct val="90000"/>
              </a:lnSpc>
              <a:spcBef>
                <a:spcPts val="900"/>
              </a:spcBef>
              <a:spcAft>
                <a:spcPts val="60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7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4" name="Google Shape;154;p21"/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1434978398"/>
              </p:ext>
            </p:extLst>
          </p:nvPr>
        </p:nvGraphicFramePr>
        <p:xfrm>
          <a:off x="4159403" y="500936"/>
          <a:ext cx="4984597" cy="5000841"/>
        </p:xfrm>
        <a:graphic>
          <a:graphicData uri="http://schemas.openxmlformats.org/drawingml/2006/table">
            <a:tbl>
              <a:tblPr>
                <a:noFill/>
                <a:tableStyleId>{26E3F531-E921-4528-B717-EBC504BB4130}</a:tableStyleId>
              </a:tblPr>
              <a:tblGrid>
                <a:gridCol w="233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9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Feature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Correlation Coefficient against Price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price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grade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0.667967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73D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bathrooms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0.525912</a:t>
                      </a:r>
                      <a:endParaRPr dirty="0"/>
                    </a:p>
                  </a:txBody>
                  <a:tcPr marL="91425" marR="91425" marT="91425" marB="91425">
                    <a:lnL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15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bathrooms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0.525912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15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bedrooms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0.308795</a:t>
                      </a:r>
                      <a:endParaRPr dirty="0"/>
                    </a:p>
                  </a:txBody>
                  <a:tcPr marL="91425" marR="91425" marT="91425" marB="91425">
                    <a:lnL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87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floors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0.256811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A88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9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sqft_lot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0.089879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EA7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9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sqft_lot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0.089879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EA7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49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yr_built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0.053952</a:t>
                      </a:r>
                      <a:endParaRPr dirty="0"/>
                    </a:p>
                  </a:txBody>
                  <a:tcPr marL="91425" marR="91425" marT="91425" marB="91425">
                    <a:lnL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A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49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condition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0.036061</a:t>
                      </a:r>
                      <a:endParaRPr dirty="0"/>
                    </a:p>
                  </a:txBody>
                  <a:tcPr marL="91425" marR="91425" marT="91425" marB="91425">
                    <a:lnL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21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e2af2c44-2a68-44e7-8484-25c476ff5f6c}" enabled="1" method="Privileged" siteId="{cd6683a6-aa85-46cf-aeea-92d4a147700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804</Words>
  <Application>Microsoft Office PowerPoint</Application>
  <PresentationFormat>On-screen Show (16:9)</PresentationFormat>
  <Paragraphs>98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Carlito</vt:lpstr>
      <vt:lpstr>Twentieth Century</vt:lpstr>
      <vt:lpstr>Office Theme</vt:lpstr>
      <vt:lpstr>Simple Light</vt:lpstr>
      <vt:lpstr>Office Theme</vt:lpstr>
      <vt:lpstr>PowerPoint Presentation</vt:lpstr>
      <vt:lpstr>A Comprehensive Analysis Using Multiple Linear Regression Models </vt:lpstr>
      <vt:lpstr>TABLE OF CONTENTS</vt:lpstr>
      <vt:lpstr>INTRODUCTION</vt:lpstr>
      <vt:lpstr>KEY OBJECTIVES</vt:lpstr>
      <vt:lpstr>DATA UNDERSTANDING</vt:lpstr>
      <vt:lpstr>DATA CLEANING</vt:lpstr>
      <vt:lpstr>EDA- CHECKING FOR CORRELATION</vt:lpstr>
      <vt:lpstr>FEATURE SELECTION</vt:lpstr>
      <vt:lpstr>MODEL DEVELOPMENT</vt:lpstr>
      <vt:lpstr>MODEL EVALUATION</vt:lpstr>
      <vt:lpstr>RECOMMENDATIONS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Laura Mwichekha Kanda</cp:lastModifiedBy>
  <cp:revision>8</cp:revision>
  <dcterms:modified xsi:type="dcterms:W3CDTF">2024-07-22T16:38:24Z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46c6a84-2d53-4590-a076-67d050fd8f45_Enabled">
    <vt:lpwstr>true</vt:lpwstr>
  </property>
  <property fmtid="{D5CDD505-2E9C-101B-9397-08002B2CF9AE}" pid="3" name="MSIP_Label_646c6a84-2d53-4590-a076-67d050fd8f45_SetDate">
    <vt:lpwstr>2024-07-22T16:38:24Z</vt:lpwstr>
  </property>
  <property fmtid="{D5CDD505-2E9C-101B-9397-08002B2CF9AE}" pid="4" name="MSIP_Label_646c6a84-2d53-4590-a076-67d050fd8f45_Method">
    <vt:lpwstr>Standard</vt:lpwstr>
  </property>
  <property fmtid="{D5CDD505-2E9C-101B-9397-08002B2CF9AE}" pid="5" name="MSIP_Label_646c6a84-2d53-4590-a076-67d050fd8f45_Name">
    <vt:lpwstr>646c6a84-2d53-4590-a076-67d050fd8f45</vt:lpwstr>
  </property>
  <property fmtid="{D5CDD505-2E9C-101B-9397-08002B2CF9AE}" pid="6" name="MSIP_Label_646c6a84-2d53-4590-a076-67d050fd8f45_SiteId">
    <vt:lpwstr>19a4db07-607d-475f-a518-0e3b699ac7d0</vt:lpwstr>
  </property>
  <property fmtid="{D5CDD505-2E9C-101B-9397-08002B2CF9AE}" pid="7" name="MSIP_Label_646c6a84-2d53-4590-a076-67d050fd8f45_ActionId">
    <vt:lpwstr>03e19474-4976-4876-8a5f-63407abe113c</vt:lpwstr>
  </property>
  <property fmtid="{D5CDD505-2E9C-101B-9397-08002B2CF9AE}" pid="8" name="MSIP_Label_646c6a84-2d53-4590-a076-67d050fd8f45_ContentBits">
    <vt:lpwstr>2</vt:lpwstr>
  </property>
  <property fmtid="{D5CDD505-2E9C-101B-9397-08002B2CF9AE}" pid="9" name="ClassificationContentMarkingFooterLocations">
    <vt:lpwstr>Office Theme:3\Simple Light:3\Office Theme:8</vt:lpwstr>
  </property>
  <property fmtid="{D5CDD505-2E9C-101B-9397-08002B2CF9AE}" pid="10" name="ClassificationContentMarkingFooterText">
    <vt:lpwstr>C1 - Public</vt:lpwstr>
  </property>
</Properties>
</file>