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54F31-27B5-4AFE-B6C4-4868609F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581ED-56A1-4988-883D-71521B09A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E6411-30C7-4896-BDF7-C97D881A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FCCCB-C80A-4B2D-ACCE-741C211C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6C30F-788F-4CBC-859E-CFEC8624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7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46D35-5801-455D-98EC-73A8C2D9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AF9EF-6D71-46C4-8AA9-3F2C0DF1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78656-7233-4D75-AD8F-51E5F2AC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0E92-F668-4D4E-B79E-467995BE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77487-1A5E-40A8-B784-3E2A69EC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8FA82-DE05-4EDD-BFCB-1BE0E5190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8E5D4-0E24-49DA-A3ED-D96A8727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A50B8-574A-4628-A350-C2065B0D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6E720-222E-4E7F-82F7-A93785FB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52954-3AD5-4D35-B8B8-9084E933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7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90B1-B6DC-404E-B945-25DF2DF9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FF190-26D2-4FA0-B372-F5DC61B3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343E6-45B7-43B9-A638-FFBA8795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34928-4CEB-4CE1-8A4D-F9860D39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5C84-9647-44C2-9DD4-DE11C248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709A1-844F-4F0C-8A25-F6C14B8E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697E-1970-4EC4-87F9-12F057B1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E8782-E691-4650-A7DC-04409E2B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51E8F-65CA-420A-BE72-3724C8CC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9E9ED-ADB4-4824-BA1C-670CEB66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79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5886-09B6-47C0-9B1C-0E39CC9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19119-5521-46BD-A12D-E5455C5C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9B7D1-0248-4032-AA0A-D0374EE9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55CD9-6D37-4980-BF15-9141B56C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59BE7-77EF-467D-B3AF-8AF8B8D4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6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00F3A-FAB6-461F-B7E7-940E6D1D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487B9-0341-48EC-8BDB-F2EA9BE46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3EDB-DC69-4DA8-B6A6-4B0AEA4D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4AD90-809E-4B5B-8450-BA04AB71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8C133-8524-4591-92CD-A3148D4D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91F7C-4DD7-43FC-8CCD-B43AF235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4CBD-3B19-4FD3-B5C0-A10F437F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98045-8A6B-4B9A-BB1A-C85BE00CE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C48C17-A82B-4136-9FEB-A04CA1460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CF0491-9440-4277-88D1-88E87E9D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7DBE71-A8CA-47B0-B98C-1721104A9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2CCEE-8252-4AB2-82C8-93104B48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AE5BD0-AB25-4B01-A164-249F287C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ABC3A7-A6BE-47A6-AC61-A70B9BC6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7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D218-3589-45B7-BD7D-03AA27DE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79CA51-7E53-40E7-A782-C3C0A328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C7B5A6-BDA5-49F9-A4EB-0A493114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C76D43-0EE5-4EB9-A3CC-B2455125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7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46CE53-CB06-4A77-9351-23AA4060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DE8463-2849-4AEF-8B77-BFBCC8F6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59AE7-6A16-4FEE-AFE7-BFAF150A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1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337DC-A057-442E-BB93-28374A73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CAD9-16F0-41B5-8627-F8F9A187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37DDEB-FA31-48BF-92B8-6BEA88ECB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3BDA0-9F7D-4FB0-B41F-B708EA58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08CFC4-A310-487E-8242-09FAD040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0B0B2-EA37-410E-9670-2FB1731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F2CF-9182-44ED-912C-3B3AD5DC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C7D9A6-87AF-4647-BB7D-1D6226185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A28B7-A8EA-4A25-A3EC-E5A743FFB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912D5-CB9B-42B1-B852-EAA63C7A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A11A9-7F2C-426A-A00D-52CA41A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E8D16-5A99-49E9-B5E9-1CDF1D23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7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D1F20B-B818-4CE1-9E1D-F59C6E75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FBFC1-697A-47CD-A4A9-B2F742FC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BA785-9F00-41A4-82F5-4CC21E8F4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F5A2-823F-484E-8849-CDED61D46FAA}" type="datetimeFigureOut">
              <a:rPr lang="zh-CN" altLang="en-US" smtClean="0"/>
              <a:t>2021/10/24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F08E7-05F5-4ADB-9E3A-907962463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792CF-CB7E-4BD2-8A7A-1F4BF2CDE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119C-921E-48E1-907C-1AF519C1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7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todb.io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ickhouse.tech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kylin.apache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kylin.apache.org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bizcloudsoft.com/wp-content/uploads/Google-MapReduce%E4%B8%AD%E6%96%87%E7%89%88_1.0.pdf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hoenix.apache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ll.apache.org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8914C-E0DD-4006-90EA-34CF479B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solidFill>
                  <a:srgbClr val="000000"/>
                </a:solidFill>
                <a:latin typeface="方正大标宋简体"/>
              </a:rPr>
              <a:t>1</a:t>
            </a:r>
            <a:r>
              <a:rPr lang="zh-CN" altLang="en-US" b="0" i="0" u="none" strike="noStrike" kern="1800" baseline="0">
                <a:solidFill>
                  <a:srgbClr val="000000"/>
                </a:solidFill>
                <a:latin typeface="方正大标宋简体"/>
              </a:rPr>
              <a:t>章  大数据时代</a:t>
            </a:r>
            <a:endParaRPr lang="zh-CN" altLang="en-US" b="0" i="0" u="none" strike="noStrike" kern="1800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3A580-0D47-4E8F-9114-29520939F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大数据概述：介绍大数据相关的概念和特征。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大数据分析工具：介绍当前大数据生态系统下的常见分析工具。</a:t>
            </a:r>
          </a:p>
        </p:txBody>
      </p:sp>
    </p:spTree>
    <p:extLst>
      <p:ext uri="{BB962C8B-B14F-4D97-AF65-F5344CB8AC3E}">
        <p14:creationId xmlns:p14="http://schemas.microsoft.com/office/powerpoint/2010/main" val="41403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2FEE0-7EB7-4971-8792-E9B10A85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1.2.7 Apache Kylin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005358-2CD3-4C92-B8C1-DFD5B59A1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Kylin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是数据平台上的一个开源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OLAP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引擎。它采用多维立方体预计算技术，可以将某些场景下的大数据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SQL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查询速度提升到亚秒级别。值得一提的是，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Kylin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是国人主导的第一个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顶级开源项目，在开源社区有较大影响力。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它查询速度如此之快，是基于预先将尽量多地聚合结果进行计算，在查询时应该尽量利用预计算的结果得出查询结果，从而避免直接扫描超大的原始记录。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Kylin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主要分为三步：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首先，定义数据集上的一个星形或雪花形模型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其次，在定义的数据表上构多维立方体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最后，使用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进行查询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37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3F5E-FDEA-4CC9-9016-7620C6E0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1.2.8 Apache Presto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E18DB2-32D8-4E28-8C1B-744D21BA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Presto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是一个开源的分布式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查询引擎，适用于交互式分析查询，数据量支持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字节。它的设计和编写完全是为了解决像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Facebook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这样规模的商业数据仓库的交互式分析和处理速度的问题。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Presto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支持多种数据存储系统，包括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Cassandra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和各类关系数据库等。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Presto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查询可以将多个数据源的数据进行合并，可以跨越整个组织进行分析。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国内的京东和国外的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Facebook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Presto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进行交互式查询。官网地址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https://prestodb.io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53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40386-8650-4D46-A809-986F42A9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1.2.9 ClickHouse</a:t>
            </a:r>
            <a:endParaRPr lang="en-US" altLang="zh-CN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BC0D-DFE8-4778-96E5-63CD30237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Yandex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2016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日开源了一个数据分析的数据库，名字叫做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，这个列式存储数据库的性能要超过很多流行的商业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MPP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数据库软件，例如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Vertica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。目前国内社区火热，各个大厂纷纷使用。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今日头条用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做用户行为分析，内部一共几千个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节点，单集群最大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1200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节点，总数据量几十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，日增原始数据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300TB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左右。腾讯用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做游戏数据分析，并且为之建立了一整套监控运维体系。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携程从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月份开始接入试用，目前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80%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的业务都跑在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上。每天数据增量十多亿，近百万次查询请求。快手也在使用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，每天新增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200TB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90%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查询小于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Clickhouse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的具体特点如下；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面向列的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DBMS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数据高效压缩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磁盘存储的数据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多核并行处理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在多个服务器上分布式处理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语法支持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向量化引擎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实时数据更新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索引支持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适合在线查询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支持近似预估计算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支持嵌套的数据结构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复制数据复制和对数据完整性的支持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官网地址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https://clickhouse.tech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3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5376-03E4-4D67-89AC-CDC86407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1.2.10 Apache Spark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1C42D-447D-4D82-8EB1-19486976A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是专为大规模数据处理而设计的快速通用的计算引擎。它是加州大学伯克利分校的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AMP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实验室开源的通用并行框架。它不同于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MapReduce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，计算任务中间输出结果可以保存在内存中，而不再需要读写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，因此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计算速度更快，也能更好地适用于机器学习等需要迭代的算法。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语言开发的，可以与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程序一起使用。它能够像操作本地集合对象一样轻松地操作分布式数据集。它具有运行速度快、易用性好、通用性强和随处运行等特点。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提供了支持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Scala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以及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语言的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。还支持更高级的工具，如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SQL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Streaming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MLlib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GraphX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Apache 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主要有如下几个特点：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	非常快的计算速度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它主要在内存中计算，因此在需要反复迭代的算法上，优势非常明显，比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倍。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	易用性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它大概提供了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多个高级运算符，包括各种转换、聚合等操作。这相对于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组件中提供的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两大类操作来说，丰富了很多，因此可以更好的适应复杂数据的逻辑处理。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	通用性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它除了自身不带数据存储外，其他大数据常见的业务需求，比如批处理、流计算、图计算和机器学习等都有对应的组件。因此，开发者通过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提供的各类组件，如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SQL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Streaming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MLlib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GraphX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等，可以在同一个应用程序中无缝组合使用这些库。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	多种资源管理器支持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它支持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YARN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Apache Mesos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，及其自带的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Standalone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集群管理器。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官网地址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http://spark.apache.org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195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AC8CA-2A49-4281-A311-C3681F81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1.2.11 Apache Flink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282AA-6321-45D4-9B85-C1F12DCB4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是一个计算框架和分布式处理引擎，用于对无界和有界数据流进行有状态计算，该框架是完全由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语言开发的，也是国内阿里巴巴主推的一款大数据工具。其针对数据流的分布式计算提供了数据分布、数据通信以及容错机制等功能。基于流执行引擎，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提供了诸多更高抽象层的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以便用户编写分布式任务。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DataSet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API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对静态数据进行批处理操作，将静态数据抽象成分布式的数据集，用户可以方便地使用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提供的各种操作符对分布式数据集进行处理。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DataStream API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对数据流进行流处理操作，将流式的数据抽象成分布式的数据流，用户可以方便地对分布式数据流进行各种操作。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Table API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对结构化数据进行查询操作，将结构化数据抽象成关系表，并通过类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的语句对关系表进行各种查询操作。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官网地址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http://flink.apache.org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28800" marR="0" lvl="4" indent="0" rtl="0">
              <a:buNone/>
            </a:pPr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4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67A03-1D80-4007-9F34-3C631EAD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1.2.12 Apache Storm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12AA-0944-4D6C-88D4-BC078CA9A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注意：随着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Flink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对于流数据的处理能力的增强，目前不少实时大数据处理分析都从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Storm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迁移到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Spark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Flink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上，从而降低维护成本。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586FEA-E9E4-4BDE-AE08-9B43EA4A5CAF}"/>
              </a:ext>
            </a:extLst>
          </p:cNvPr>
          <p:cNvSpPr txBox="1"/>
          <p:nvPr/>
        </p:nvSpPr>
        <p:spPr>
          <a:xfrm>
            <a:off x="499621" y="2752626"/>
            <a:ext cx="86420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Storm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是开源的分布式实时计算系统，擅长处理海量数据，适用于数据实时处理而非批处理。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是大数据中进行批处理使用较为广泛的工具，这也是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的强项。但是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 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并不擅长实时计算，这也是业界一致的共识。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但是当前很多业务对于实时计算的需求越来越强烈，这也是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推出的一个重要原因。官网地址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http://storm.apache.org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14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B3F2-61D3-43B5-81E4-D2D58B8E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1.2.13 Apache Druid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AAE3C-1C60-4786-B232-326B1377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0100" y="3136488"/>
            <a:ext cx="10515600" cy="4351338"/>
          </a:xfrm>
        </p:spPr>
        <p:txBody>
          <a:bodyPr/>
          <a:lstStyle/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亚秒响应的交互式查询，支持较高并发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支持实时导入，导入即可被查询，支持高并发导入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采用分布式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shared-nothing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的架构，可以扩展到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级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数据查询支持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</a:p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注意：目前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Apache Druid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不支持精确去重，不支持 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Join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和根据主键进行单条记录更新。同时，需要与阿里开源的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Druid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数据库连接池区别开来。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889731-827A-42E8-B625-F4582AAF973C}"/>
              </a:ext>
            </a:extLst>
          </p:cNvPr>
          <p:cNvSpPr txBox="1"/>
          <p:nvPr/>
        </p:nvSpPr>
        <p:spPr>
          <a:xfrm>
            <a:off x="745975" y="1607864"/>
            <a:ext cx="6094428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Druid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是一个分布式的、支持实时多维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OLAP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分析的数据处理系统。它既支持高速的数据实时摄入处理，也支持实时且灵活的多维数据分析查询。因此它最常用的场景就是大数据场景下、灵活快速的多维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OLAP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分析。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另外，它支持根据时间戳对数据进行预聚合摄入和聚合分析，因此也经常用于对时序数据进行处理分析。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Druid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的主要特性如下：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51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46310-3308-48B2-91D1-0DAC89B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1.2.14 Apache Kafka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2E29C-3B29-4F0D-BE2D-29B0707AB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317206"/>
            <a:ext cx="10515600" cy="4351338"/>
          </a:xfrm>
        </p:spPr>
        <p:txBody>
          <a:bodyPr/>
          <a:lstStyle/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发布和订阅：类似一个消息系统，可以读写流式数据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流数据处理：编写可扩展的流处理应用程序，可用于实时事件响应的场景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数据存储：安全的将流式的数据存储在一个分布式，有副本备份，容错的集群</a:t>
            </a:r>
          </a:p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注意：某种程度上来说，很多实时大数据系统已经离不开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，它充当一个内存数据库，可以快速的读写流数据。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24A7EA-BDD2-4302-B3DF-66EA6C343552}"/>
              </a:ext>
            </a:extLst>
          </p:cNvPr>
          <p:cNvSpPr txBox="1"/>
          <p:nvPr/>
        </p:nvSpPr>
        <p:spPr>
          <a:xfrm>
            <a:off x="3048000" y="2664688"/>
            <a:ext cx="609600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是一个开源流处理平台，它的目标是为处理实时数据提供一个统一、高通量、低等待的平台。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最初由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LinkedIn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开发，并于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年初开源。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月从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Incubator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毕业。在非常多的实时大数据项目中，都会见到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的身影。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不仅仅是一个消息系统，主要用于如下场景：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35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DEE16-C20A-4016-834F-8DD5B074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1.2.15 TensorFlow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564F8-4E4F-47B4-97E6-2F438931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24840" y="3273425"/>
            <a:ext cx="10515600" cy="4351338"/>
          </a:xfrm>
        </p:spPr>
        <p:txBody>
          <a:bodyPr/>
          <a:lstStyle/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轻松地构建模型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随时随地进行可靠的机器学习生产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强大的研究实验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85F694-2499-44FD-8657-AEF2F2813816}"/>
              </a:ext>
            </a:extLst>
          </p:cNvPr>
          <p:cNvSpPr txBox="1"/>
          <p:nvPr/>
        </p:nvSpPr>
        <p:spPr>
          <a:xfrm>
            <a:off x="1104900" y="1648143"/>
            <a:ext cx="609600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最初由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公司开发，用于机器学习和深度神经网络方面的研究，它是一个端到端开源机器学习平台。它拥有一个全面而灵活的生态系统，其中包含各种工具、库和社区资源，可助力研究人员推动先进机器学习技术的发展，并使开发者能够轻松地构建和部署由机器学习提供支持的应用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的特征如下：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4D63BF-3699-4FD8-B698-4B5EDB215DEB}"/>
              </a:ext>
            </a:extLst>
          </p:cNvPr>
          <p:cNvSpPr txBox="1"/>
          <p:nvPr/>
        </p:nvSpPr>
        <p:spPr>
          <a:xfrm>
            <a:off x="1104900" y="4405561"/>
            <a:ext cx="6408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现在科学家可以用它尝试新的算法，产品团队则用它来训练和使用计算模型，并直接提供给在线用户。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官网地址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https://tensorflow.google.cn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047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CDD94-3340-4813-B128-C3FA46CE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1.2.16 PyTorch</a:t>
            </a:r>
            <a:endParaRPr lang="en-US" altLang="zh-CN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3D44D-7570-45C3-AC9A-D57F3BA6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的前身是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，其底层和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框架一样，但是使用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重新写了很多内容，不仅更加灵活，支持动态图，而且提供了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接口。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它是一个以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优先的深度学习框架，不仅能够实现强大的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GPU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加速，同时还支持动态神经网络，这是很多主流深度学习框架比如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等都不支持的。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是相当简洁且高效的框架，操作上来说，非常符合人类的习惯，这让用户尽可能地专注于实现自己的想法，而不是算法本身。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PyTorch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的，因此入门也更加简单。官网地址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https://pytorch.org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89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EC0E5-D969-4660-AE28-8452C145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1.1  </a:t>
            </a:r>
            <a:r>
              <a:rPr lang="zh-CN" altLang="en-US" b="0" i="0" u="none" strike="noStrike" kern="1800" baseline="0">
                <a:latin typeface="方正大标宋简体"/>
              </a:rPr>
              <a:t>什么是大数据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9DC01-120A-4E92-8331-ECFF5872F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Volume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（大量）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Velocity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（高速）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Variety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（多样）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Value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（低价值密度）</a:t>
            </a:r>
          </a:p>
          <a:p>
            <a:pPr marR="0" lvl="2" rtl="0"/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lang="en-US" altLang="zh-CN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Veracity</a:t>
            </a:r>
            <a:r>
              <a:rPr lang="zh-CN" altLang="en-US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（真实性）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大数据是一种生产资料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与物联网和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5G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的融合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大数据理论的突破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数据公开和标准化</a:t>
            </a:r>
          </a:p>
          <a:p>
            <a:pPr marR="0" lvl="4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数据安全</a:t>
            </a:r>
          </a:p>
        </p:txBody>
      </p:sp>
    </p:spTree>
    <p:extLst>
      <p:ext uri="{BB962C8B-B14F-4D97-AF65-F5344CB8AC3E}">
        <p14:creationId xmlns:p14="http://schemas.microsoft.com/office/powerpoint/2010/main" val="3411128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4280E-B962-4827-A395-D1C58BC8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1.2.17 Apache Superset</a:t>
            </a:r>
            <a:endParaRPr lang="en-US" altLang="zh-CN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3FA17-44EB-4655-8E09-AB4A1CF4E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it-IT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注意：与</a:t>
            </a:r>
            <a:r>
              <a:rPr lang="it-IT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Apache Superset</a:t>
            </a:r>
            <a:r>
              <a:rPr lang="zh-CN" altLang="it-IT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类似的还有开源的</a:t>
            </a:r>
            <a:r>
              <a:rPr lang="it-IT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Metabase</a:t>
            </a:r>
            <a:r>
              <a:rPr lang="zh-CN" altLang="it-IT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，官网地址为</a:t>
            </a:r>
            <a:r>
              <a:rPr lang="it-IT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https://www.metabase.com</a:t>
            </a:r>
            <a:r>
              <a:rPr lang="zh-CN" altLang="it-IT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7E864C-84EF-47B5-B549-B793719BBB86}"/>
              </a:ext>
            </a:extLst>
          </p:cNvPr>
          <p:cNvSpPr txBox="1"/>
          <p:nvPr/>
        </p:nvSpPr>
        <p:spPr>
          <a:xfrm>
            <a:off x="1463040" y="2604220"/>
            <a:ext cx="6096000" cy="2759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前面介绍的大数据工具，主要涉及到大数据的存储、计算和查询，也涉及到大数据的机器学习。但是这些数据的查询和挖掘结果如何直观的通过图表展现到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上，让更多的业务人员使用，来辅助决策，这也是一个非常重要课题。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没有可视化工具，再好的数据分析也不完美，可以说，数据可视化是大数据的最后一公里，因此至关重要。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  <a:tabLst>
                <a:tab pos="2761615" algn="ctr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Superset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是由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Airbnb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开源的数据可视化工具，目前属于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孵化器项目，主要用于数据可视化工作。分析人员可以不用直接写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语句，而是通过选择指标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分组条件和过滤条件，即可绘制图表，这无疑降低了它的使用难度。它在可视化方面做得很出色，不但是开源领域中的佼佼者，就是和很多商用的数据分析工具相比，也毫不逊色。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官网地址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http://superset.apache.org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69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DED1-C2DB-4889-ACA7-00EA9075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1.2.18 Elasticsearch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1DB6B-F50D-434E-9F3E-9E9E40B2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16280" y="2808943"/>
            <a:ext cx="10515600" cy="4351338"/>
          </a:xfrm>
        </p:spPr>
        <p:txBody>
          <a:bodyPr/>
          <a:lstStyle/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一个分布式的实时文档存储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一个分布式实时分析搜索引擎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能横向扩展，支持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级别的数据</a:t>
            </a:r>
          </a:p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Elasticsearch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中涉及的数据可以用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Kibana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实现数据可视化分析。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B1F541-72A0-4215-BCC0-6DB81AA20553}"/>
              </a:ext>
            </a:extLst>
          </p:cNvPr>
          <p:cNvSpPr txBox="1"/>
          <p:nvPr/>
        </p:nvSpPr>
        <p:spPr>
          <a:xfrm>
            <a:off x="982980" y="1690688"/>
            <a:ext cx="609600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  <a:tabLst>
                <a:tab pos="2761615" algn="ctr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Elasticsearch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是一个开源的分布式、提供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Restful API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的搜索和数据分析引擎，它的底层是开源库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Lucene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。它使用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Java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编写，内部采用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Lucene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做索引与搜索，但是它的目标是使全文检索变得更简单。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  <a:tabLst>
                <a:tab pos="2761615" algn="ctr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Elasticsearch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具有如下特征：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858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3C39-0A4B-4195-AD5E-9900D214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1.2.19 Jupyter Notebook</a:t>
            </a:r>
            <a:endParaRPr lang="en-US" altLang="zh-CN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07768-B8DD-49E2-98CA-3639D872C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  <a:tabLst>
                <a:tab pos="2761615" algn="ctr"/>
              </a:tabLst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是一个功能非常强大的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工具，不仅仅限于大数据的分析。它的前身是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IPython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，是一个基于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的交互式笔记本，支持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多种编程语言。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它的本质是一个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应用程序，便于创建和共享文学化程序文档，支持实时代码，数学方程，可视化和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markdown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。主要用于数据清理和转换，数值模拟，统计建模，机器学习等。官网地址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https://jupyter.org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官网界面截图如图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图片 23">
            <a:extLst>
              <a:ext uri="{FF2B5EF4-FFF2-40B4-BE49-F238E27FC236}">
                <a16:creationId xmlns:a16="http://schemas.microsoft.com/office/drawing/2014/main" id="{925763FA-7CFF-42B3-9577-47BBAAA13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25625"/>
            <a:ext cx="5246687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08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0B921-A211-40F9-B662-E0E847D0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 dirty="0">
                <a:latin typeface="方正大标宋简体"/>
              </a:rPr>
              <a:t>1.2.20 Apache Zeppelin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574EB-4B4D-48AA-B63C-148FFCFA7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460" y="3522217"/>
            <a:ext cx="10515600" cy="4351338"/>
          </a:xfrm>
        </p:spPr>
        <p:txBody>
          <a:bodyPr/>
          <a:lstStyle/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数据提取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数据发掘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数据分析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数据可视化展示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020B3-E679-4DC5-BF61-7678A12828DE}"/>
              </a:ext>
            </a:extLst>
          </p:cNvPr>
          <p:cNvSpPr txBox="1"/>
          <p:nvPr/>
        </p:nvSpPr>
        <p:spPr>
          <a:xfrm>
            <a:off x="838200" y="1601975"/>
            <a:ext cx="6096000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  <a:tabLst>
                <a:tab pos="2761615" algn="ctr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Zeppelin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Jupyter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Notebook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类似，是一个提供交互数据分析且基于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的笔记本。它是一个让交互式数据分析变得可行的基于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的开源框架。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Zeppelin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提供了数据分析、数据可视化等功能。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  <a:tabLst>
                <a:tab pos="2761615" algn="ctr"/>
              </a:tabLs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借助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Zeppelin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，开发人员可以构建数据驱动的、可交互且可协作的精美在线文档，并且支持多种语言，包括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Apache 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 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Markdown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Shell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Zeppelin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主要功能有：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450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56D5-360E-49CA-86C8-523FED2D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1.3  </a:t>
            </a:r>
            <a:r>
              <a:rPr lang="zh-CN" altLang="en-US" b="0" i="0" u="none" strike="noStrike" kern="1800" baseline="0">
                <a:latin typeface="方正大标宋简体"/>
              </a:rPr>
              <a:t>小结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5EAA0-DE16-4C45-8C9D-3888A81D5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本章作为全书的第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章，主要介绍了大数据的相关概念和工具。可以说大数据技术已经深入到人类日常生活的方方面面，特别是交通、金融、电信、教育和安全监管等多个领域。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大数据工具繁多，当前并没有一个一站式大数据解决方案，不同大数据工具需要有机配合才能构建一个完整的大数据应用。但毫无疑问的是，虽然大数据工具如此之多，但是常用的大数据工具中，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几乎是不可或缺的工具。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BDA2-2A90-4C83-AB7D-188CD501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  </a:t>
            </a:r>
            <a:r>
              <a:rPr lang="zh-CN" altLang="en-US" b="0" i="0" u="none" strike="noStrike" kern="1800" baseline="0">
                <a:latin typeface="方正大标宋简体"/>
              </a:rPr>
              <a:t>大数据下的分析工具</a:t>
            </a:r>
            <a:endParaRPr lang="zh-CN" altLang="en-US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7761C-9021-47CE-A8E1-51FBB9F0A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4" rtl="0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4" rtl="0"/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28800" marR="0" lvl="4" indent="0" rtl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可以说，当今大数据的基石，来源于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公司的三篇论文</a:t>
            </a:r>
            <a:endParaRPr lang="en-US" altLang="zh-C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4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《Google File System》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Google MapReduce》</a:t>
            </a:r>
          </a:p>
          <a:p>
            <a:pPr marR="0" lvl="4" rtl="0"/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《Google 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BigTable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</a:p>
          <a:p>
            <a:pPr marR="0" lvl="4" rtl="0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28800" lvl="4" indent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大数据工具非常多，据不完全统计，大概有一百多种，但常用的大概有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多种，这些大数据工具重点解决的大数据领域各不相同，现列举如下：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4" rtl="0"/>
            <a:endParaRPr lang="en-US" altLang="zh-C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分布式存储：主要包含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HDFS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Kafka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分布式计算，包括批处理和流计算，主要包含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Hadoop MapReduce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Flink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分布式查询：主要包括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Kylin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Impala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  <a:p>
            <a:pPr marR="0" lvl="4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分布式挖掘：主要包括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Spark ML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Alink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40245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505A8-F03D-47CF-9D24-E97015AC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1.2.1 Hadoop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4E62C-95E9-46C2-87E2-88F36593E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是一个由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基金会所开发的分布式系统基础架构，源于论文《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File System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》。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工具可以让用户在不了解分布式底层细节的情况下，开发分布式程序，从而大大降低大数据程序的开发难度。它可以充分利用计算机集群构建的大容量、高计算能力来对大数据进行存储和运算。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在大数据刚兴起之时，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可能是最早的大数据工具，它也是早期大数据技术的代名词。时至今日，虽然大数据工具种类繁多，但是不少工具的底层分布式文件系统还是基于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 Distributed File System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框架期初最核心的组件有两个，即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。后期又加入了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YARN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组件，用于资源调度。其中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为海量的数据提供了存储，而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则为海量的数据提供了分布式计算能力。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有高容错性的特点，且支持在低廉的硬件上进行部署，而且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访问数据的时候，具有很高的吞吐量，适合那些有着超大数据集的应用程序。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0" lvl="5" indent="0">
              <a:buNone/>
            </a:pP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注意：目前来说，</a:t>
            </a:r>
            <a:r>
              <a:rPr lang="en-US" altLang="zh-C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工具对于数据的部分</a:t>
            </a:r>
            <a:r>
              <a:rPr lang="en-US" altLang="zh-C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update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操作并不支持，因此不能像关系型数据库那样，可以用</a:t>
            </a:r>
            <a:r>
              <a:rPr lang="en-US" altLang="zh-C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更新部分数据。</a:t>
            </a:r>
            <a:endParaRPr lang="en-US" altLang="zh-CN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286000" marR="0" lvl="5" indent="0" rtl="0">
              <a:buNone/>
            </a:pPr>
            <a:endParaRPr lang="zh-CN" alt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0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3E581-ED94-4BF3-B13E-863AACCE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1.2.2 Hive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AA8B3-4D95-4319-88E0-B7457804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652" y="5247555"/>
            <a:ext cx="10515600" cy="4351338"/>
          </a:xfrm>
        </p:spPr>
        <p:txBody>
          <a:bodyPr/>
          <a:lstStyle/>
          <a:p>
            <a:pPr marR="0" lvl="5" rtl="0"/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注意：目前来说，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中的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支持度有限，只支持部分常用的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语句，且不适合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update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操作去更新部分数据，即基于行级的数据更新操作。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71364-E44D-4566-8ACB-A9CD826D9588}"/>
              </a:ext>
            </a:extLst>
          </p:cNvPr>
          <p:cNvSpPr txBox="1"/>
          <p:nvPr/>
        </p:nvSpPr>
        <p:spPr>
          <a:xfrm>
            <a:off x="320511" y="1843950"/>
            <a:ext cx="851004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对于数据的查询和操作，一般开发人员熟悉的是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语句，但是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对数据的操作不支持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，而是需要用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进行操作，这个对于很多开发人员来说，并不友好。因此，很多开发人员期盼着能用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语句来查询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中的分布式数据。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组件，可以看作是一个数据仓库分析系统，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提供了丰富的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查询方式来分析存储在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分布式文件系统中的数据。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可以将结构化的数据文件映射为一张数据表，这样就可以利用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来查询数据，本质上，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是一个翻译器，可以将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语句翻译为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任务运行。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 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使不熟悉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的开发人员可以很方便的利用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语言进行数据的查询、汇总和统计分析。但是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 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与关系型数据库的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略有不同，虽然支持了绝大多数的语句如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DDL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DML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以及常见的聚合函数、连接查询和条件查询。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还支持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UDF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User-Defined Function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），也可以实现对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函数的定制，为数据操作提供了良好的伸缩性和可扩展性。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不适合用于联机事务处理，也不适合实时查询功能。它最适合应用在基于大量不可变数据的批处理作业。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的特点包括：可伸缩、可扩展、容错、输入格式的松散耦合。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最佳使用场合是大数据集的批处理作业，例如，网络日志分析。官网地址为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http://hive.apache.org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1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1C6A7-685A-4537-AA5F-A8048600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1.2.3 HBase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3D8435-36D8-41B4-A34F-63448507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5" rtl="0"/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注意：目前来说，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HBase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本身不能基于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来查询数据，需要使用</a:t>
            </a:r>
            <a:r>
              <a:rPr lang="en-US" altLang="zh-CN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API</a:t>
            </a:r>
            <a:r>
              <a:rPr lang="zh-CN" alt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35AAE3-3A0E-4080-8B73-A084C0A7352D}"/>
              </a:ext>
            </a:extLst>
          </p:cNvPr>
          <p:cNvSpPr txBox="1"/>
          <p:nvPr/>
        </p:nvSpPr>
        <p:spPr>
          <a:xfrm>
            <a:off x="838200" y="2281286"/>
            <a:ext cx="8303443" cy="3375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工具是一个分布式的、面向列的开源数据库，该技术来源于《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BigTable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》的论文。它在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之上提供了类似于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BigTable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的能力。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不同于一般的关系数据库，它是一个适合于非结构化数据存储的数据库，且采用基于列而不是基于行的数据存储模式。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在很多大型互联网公司得到应用，如阿里、京东、小米和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Facebook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Facebook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存储在线消息，每天数据量近百亿；小米公司的米聊历史数据和消息推送等多个重要应用系统都建立在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之上。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适用场景有：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密集型写应用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写入量巨大，而相对读数量较小的应用，比如消息系统的历史消息，游戏的日志等。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查询逻辑简单的应用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只支持基于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rowkey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的查询，而像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join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等查询语句，它并不支持。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对性能和可靠性要求非常高的应用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本身没有单点故障，可用性非常高。它支持在线扩展节点，即使应用系统的数据在一段时间内呈井喷式增长，也可以通过横向扩展来满足功能。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0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52B9D-3C3A-40E6-95E9-5C409348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1.2.4 Apache Phoenix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DDBFCC-DC77-4AF5-A57A-6B8BFF69F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前面提到，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是构建在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之上，可以用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中的数据进行查询和统计分析。同样的，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原生也不支持用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进行数据查询，因此使用起来不方便，比较费力。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Phoenix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是构建在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数据库之上的一个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翻译层。它本身用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语言开发，可作为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内嵌的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JDBC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驱动。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Phoenix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引擎会将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语句翻译为一个或多个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扫描任务，并编排执行以生成标准的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JDBC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结果集。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Phoenix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数据库进行查询操作的能力，并支持标准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中大部分特性，其中包括条件运算，分组，分页等语法，因此降低了开发人员操作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当中的数据的难度，提高了开发效率。官网地址为：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http://phoenix.apache.org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26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B1947-DA06-4C30-84F9-C554E864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1.2.5 Apache Drill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FA9B2-2F9C-4538-9C35-715CFC720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Drill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是一个开源的、低延迟的分布式海量数据查询引擎，使用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ANSI SQL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兼容语法，支持本地文件、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HBase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MongoDB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等后端存储，支持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Parquet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JSON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CSV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等数据格式。本质上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Drill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是一个分布式的大规模并行处理查询层。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它是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Dremel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工具的开源实现，而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Dremel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的交互式数据分析系统，性能非常强悍，可以处理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级别的数据。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开发的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Dremel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工具，在处理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PB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级数据时，可将处理时间缩短到秒级，从而作为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的有力补充。它作为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Google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BigQuery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的报表引擎，获得了很大的成功。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Drill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官网地址为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https://drill.apache.org</a:t>
            </a:r>
            <a:r>
              <a:rPr lang="en-US" altLang="zh-CN" sz="180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444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4EA17-C659-4A44-AF51-F7A6B4C2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1.2.6 Apache Hudi</a:t>
            </a:r>
            <a:endParaRPr lang="en-US" altLang="zh-CN" b="0" i="0" u="none" strike="noStrike" kern="1800" baseline="0"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9698B-9F30-422C-8BF7-A4F88F8E4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Hudi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代表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Upserts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Incrementals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，由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Uber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开发并开源，它是基于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数据存储系统之上，提供了两种流原语：插入更新和增量拉取。它可以很好的弥补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对部分数据更新的不足。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Hudi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工具提供两个核心功能：首先支持行级别的数据更新，这样可以很快的更新历史数据；其次是仅对增量数据的查询。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Hudi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提供了对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Hive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Presto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Spark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的支持，可以直接使用这些组件对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Hudi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管理的数据进行查询。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lnSpc>
                <a:spcPts val="1570"/>
              </a:lnSpc>
            </a:pP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Hudi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的主要目的是高效减少摄取过程中的数据延迟。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HDFS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上的分析数据集通过两种类型的表提供服务：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读优化表（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Read Optimized Table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）：通过列式存储提高查询性能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ts val="1570"/>
              </a:lnSpc>
              <a:buFont typeface="Wingdings" panose="05000000000000000000" pitchFamily="2" charset="2"/>
              <a:buChar char=""/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近实时表（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Near-Real-Time Table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）：基于行的存储和列式存储的组合提供近实时查询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2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6</TotalTime>
  <Words>4010</Words>
  <Application>Microsoft Office PowerPoint</Application>
  <PresentationFormat>宽屏</PresentationFormat>
  <Paragraphs>180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方正大标宋简体</vt:lpstr>
      <vt:lpstr>宋体</vt:lpstr>
      <vt:lpstr>Arial</vt:lpstr>
      <vt:lpstr>Times New Roman</vt:lpstr>
      <vt:lpstr>Wingdings</vt:lpstr>
      <vt:lpstr>Office 主题​​</vt:lpstr>
      <vt:lpstr>第1章  大数据时代</vt:lpstr>
      <vt:lpstr>1.1  什么是大数据</vt:lpstr>
      <vt:lpstr>1.2  大数据下的分析工具</vt:lpstr>
      <vt:lpstr>1.2.1 Hadoop</vt:lpstr>
      <vt:lpstr>1.2.2 Hive</vt:lpstr>
      <vt:lpstr>1.2.3 HBase</vt:lpstr>
      <vt:lpstr>1.2.4 Apache Phoenix</vt:lpstr>
      <vt:lpstr>1.2.5 Apache Drill</vt:lpstr>
      <vt:lpstr>1.2.6 Apache Hudi</vt:lpstr>
      <vt:lpstr>1.2.7 Apache Kylin</vt:lpstr>
      <vt:lpstr>1.2.8 Apache Presto</vt:lpstr>
      <vt:lpstr>1.2.9 ClickHouse</vt:lpstr>
      <vt:lpstr>1.2.10 Apache Spark</vt:lpstr>
      <vt:lpstr>1.2.11 Apache Flink</vt:lpstr>
      <vt:lpstr>1.2.12 Apache Storm</vt:lpstr>
      <vt:lpstr>1.2.13 Apache Druid</vt:lpstr>
      <vt:lpstr>1.2.14 Apache Kafka</vt:lpstr>
      <vt:lpstr>1.2.15 TensorFlow</vt:lpstr>
      <vt:lpstr>1.2.16 PyTorch</vt:lpstr>
      <vt:lpstr>1.2.17 Apache Superset</vt:lpstr>
      <vt:lpstr>1.2.18 Elasticsearch</vt:lpstr>
      <vt:lpstr>1.2.19 Jupyter Notebook</vt:lpstr>
      <vt:lpstr>1.2.20 Apache Zeppelin</vt:lpstr>
      <vt:lpstr>1.3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大数据时代</dc:title>
  <dc:creator>lenovo</dc:creator>
  <cp:lastModifiedBy>lenovo</cp:lastModifiedBy>
  <cp:revision>1</cp:revision>
  <dcterms:created xsi:type="dcterms:W3CDTF">2021-10-24T07:21:19Z</dcterms:created>
  <dcterms:modified xsi:type="dcterms:W3CDTF">2021-10-24T07:27:58Z</dcterms:modified>
</cp:coreProperties>
</file>