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319" r:id="rId18"/>
    <p:sldId id="320" r:id="rId19"/>
    <p:sldId id="341" r:id="rId20"/>
    <p:sldId id="342" r:id="rId21"/>
    <p:sldId id="386" r:id="rId22"/>
    <p:sldId id="407" r:id="rId23"/>
    <p:sldId id="408" r:id="rId24"/>
    <p:sldId id="409" r:id="rId25"/>
    <p:sldId id="410" r:id="rId26"/>
    <p:sldId id="411" r:id="rId27"/>
    <p:sldId id="41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2" autoAdjust="0"/>
    <p:restoredTop sz="94660"/>
  </p:normalViewPr>
  <p:slideViewPr>
    <p:cSldViewPr snapToGrid="0">
      <p:cViewPr varScale="1">
        <p:scale>
          <a:sx n="81" d="100"/>
          <a:sy n="81" d="100"/>
        </p:scale>
        <p:origin x="5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62010-DAFF-4397-8CA6-2461845A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E7C6A7-6A84-4B3E-8044-101904E19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22B3EC-AC7B-4EB3-AB84-00557ABA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22DD-9FBC-4A4D-8072-1AB1A8DF0FEF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AF890C-CE82-4048-8E0D-9B6DDF099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CD3CE6-E507-47C3-B8CB-37A1A8CDD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77BAB-72D8-43F0-AFF9-39DC5606BD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48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A3F1E-5DC8-454B-92F8-046F8454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A233C0-9D65-4629-9A20-11D0A7419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2CF8B-5867-4658-B3A8-584B0AE4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22DD-9FBC-4A4D-8072-1AB1A8DF0FEF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A3F5F1-2DE9-45BD-AED0-3E01D2AC5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4F0BF7-9AF9-40F9-B4A8-2432C678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77BAB-72D8-43F0-AFF9-39DC5606BD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56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A7BA7F-2712-4935-A479-15CA0E175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ED9FDC-B448-4A19-BFF1-9E40F80D9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4DD383-90B9-43A8-AA43-702AE300F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22DD-9FBC-4A4D-8072-1AB1A8DF0FEF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ACB7DE-23AD-4991-BBFC-54BA64C2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6F54D7-0520-45EA-BD43-EBCA5279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77BAB-72D8-43F0-AFF9-39DC5606BD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50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8AF8E-5467-4D15-A185-46CF220B1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2C82F6-6693-4E23-A424-55919DE3B0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E4D728-9249-47DE-B804-89D00D5D2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22DD-9FBC-4A4D-8072-1AB1A8DF0FEF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5F9C-54F4-43C0-9979-7A368986B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75EEB4-2327-4502-A168-C772E93CE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77BAB-72D8-43F0-AFF9-39DC5606BD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46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4A14C-052D-4678-BFAD-6EFFFABA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F9E92F-709E-4528-A1D1-CC5A9928F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B71936-5AC0-44B2-86CC-12A6DA13F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22DD-9FBC-4A4D-8072-1AB1A8DF0FEF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3AA7F0-C835-4735-8E75-57AB1B82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ED98A7-DD41-49CA-96C9-413E0644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77BAB-72D8-43F0-AFF9-39DC5606BD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41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ABABD-3170-4EC0-B685-568559C77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0D6448-1F3A-4D66-9AB7-85C25E06D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B48B20-89BB-4C89-AA05-1147D9039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22DD-9FBC-4A4D-8072-1AB1A8DF0FEF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5D9A99-BB20-4023-9965-37CE75B9E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1A2CB2-2BA9-43B9-AFBE-1B027569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77BAB-72D8-43F0-AFF9-39DC5606BD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84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9DDCD-F86D-44AB-A1C8-2F89D205C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9F4799-A576-4C96-A58C-1BC612235F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76F88C-D166-4713-9D0E-FE010D204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DB3BDB-F439-413B-88CF-C467F9656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22DD-9FBC-4A4D-8072-1AB1A8DF0FEF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3BF8BC-D2BD-4CC8-A5F2-6316FBA0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DC4451-C10F-4C2A-8231-D763961B7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77BAB-72D8-43F0-AFF9-39DC5606BD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9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E0924-7C1D-4767-A4D4-AA681EF57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BF822E-DEA3-4AFE-BF1F-57B7C0B4C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52AECD-4130-4A12-907F-5B210B559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F3F93F-179A-4FC1-B757-E38A33DC88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988D2B-88B6-45DA-B2C1-766B6957F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ACB5FC-C5A0-4154-80DA-63C1959E3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22DD-9FBC-4A4D-8072-1AB1A8DF0FEF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CCC62B-3FBE-4715-B1A0-D05B553FB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D79D28-8225-4277-98F3-589F91F91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77BAB-72D8-43F0-AFF9-39DC5606BD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389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31506-078E-47E7-90FC-AF183CA0D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E1773F-E198-4CD4-AD33-876517537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22DD-9FBC-4A4D-8072-1AB1A8DF0FEF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ED3A63-5CAC-4AFD-8570-1F0FF2420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4E7B80-A3C7-4ADC-BFE1-BEA3F5CF6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77BAB-72D8-43F0-AFF9-39DC5606BD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69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9CFCD6-318D-4D80-A318-C7C2898D8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22DD-9FBC-4A4D-8072-1AB1A8DF0FEF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466F81-D7AE-4170-93F9-DDE846300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984AF2-5DF1-452C-A82B-1AAC83F07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77BAB-72D8-43F0-AFF9-39DC5606BD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210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75107-DF0E-4598-94AB-5E23F2C4E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3669E1-096D-4705-883F-60585D0BC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305542-6FEE-402A-901C-FC2DACD5F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8D3E5A-E023-47A8-A724-52143047D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22DD-9FBC-4A4D-8072-1AB1A8DF0FEF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A7D5D1-3186-40CE-A03C-CFFEC683B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D09D30-AAD8-41F9-9E23-5E1AFD96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77BAB-72D8-43F0-AFF9-39DC5606BD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09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7DB2A-4E88-4C68-AE45-51B7FB88A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43A3BF-4422-464A-8E26-0151E6397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E822A8-C3C5-4568-802B-E1E0E5076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33E0A0-9CA1-4BC2-AFE4-AA4F31DC6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22DD-9FBC-4A4D-8072-1AB1A8DF0FEF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B6E432-86A8-4450-9392-B9633ADDC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9549B0-D27A-4DE1-8587-9CD7FBF26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77BAB-72D8-43F0-AFF9-39DC5606BD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00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A28D8D-DB48-451C-92A8-BF2AC2897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B66D24-D7D3-4DE5-BE65-862A63A4C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4DF2E-9B97-446C-9962-0B37C555D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722DD-9FBC-4A4D-8072-1AB1A8DF0FEF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09312D-3F4D-4F84-B894-129738A6C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E816E2-DAD0-49A9-98DA-021F4CFC78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77BAB-72D8-43F0-AFF9-39DC5606BD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74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1D4B4-E860-4D44-AD0C-74691A98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1800" baseline="0">
                <a:solidFill>
                  <a:srgbClr val="000000"/>
                </a:solidFill>
                <a:latin typeface="方正大标宋简体"/>
              </a:rPr>
              <a:t>第</a:t>
            </a:r>
            <a:r>
              <a:rPr lang="en-US" altLang="zh-CN" b="0" i="0" u="none" strike="noStrike" kern="1800" baseline="0">
                <a:solidFill>
                  <a:srgbClr val="000000"/>
                </a:solidFill>
                <a:latin typeface="方正大标宋简体"/>
              </a:rPr>
              <a:t>3</a:t>
            </a:r>
            <a:r>
              <a:rPr lang="zh-CN" altLang="en-US" b="0" i="0" u="none" strike="noStrike" kern="1800" baseline="0">
                <a:solidFill>
                  <a:srgbClr val="000000"/>
                </a:solidFill>
                <a:latin typeface="方正大标宋简体"/>
              </a:rPr>
              <a:t>章  </a:t>
            </a:r>
            <a:r>
              <a:rPr lang="en-US" altLang="zh-CN" b="0" i="0" u="none" strike="noStrike" kern="1800" baseline="0">
                <a:solidFill>
                  <a:srgbClr val="000000"/>
                </a:solidFill>
                <a:latin typeface="方正大标宋简体"/>
              </a:rPr>
              <a:t>Spark</a:t>
            </a:r>
            <a:r>
              <a:rPr lang="zh-CN" altLang="en-US" b="0" i="0" u="none" strike="noStrike" kern="1800" baseline="0">
                <a:solidFill>
                  <a:srgbClr val="000000"/>
                </a:solidFill>
                <a:latin typeface="方正大标宋简体"/>
              </a:rPr>
              <a:t>实战环境设定</a:t>
            </a:r>
            <a:endParaRPr lang="zh-CN" altLang="en-US" b="0" i="0" u="none" strike="noStrike" kern="1800" baseline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EC35F6-2343-49FC-A346-EFD1A2D41F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4" rtl="0"/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建立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Spark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环境前提：需要提前在操作系统上安装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JDK 1.8+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Python 3.7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等，并配置环境变量。</a:t>
            </a:r>
          </a:p>
          <a:p>
            <a:pPr marR="0" lvl="4" rtl="0"/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快速建立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Spark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环境：利用本地模式，将下载的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Spark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安装包解压到本地，稍作配置即可完成单机模式的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Spark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运行环境。</a:t>
            </a:r>
          </a:p>
          <a:p>
            <a:pPr marR="0" lvl="4" rtl="0"/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Hadoop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集群搭建：由于生产环境下的大数据处理，往往都离不开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Hadoop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集群环境。因此掌握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Hadoop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集群环境的搭建至关重要。本重利用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VMware Workstation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软件创建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台虚拟机，用于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Hadoop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集群的搭建。</a:t>
            </a:r>
          </a:p>
          <a:p>
            <a:pPr marR="0" lvl="4" rtl="0"/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Spark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集群搭建：在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台虚拟机上搭建一个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Spark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集群，用于大数据的分布式处理。</a:t>
            </a:r>
          </a:p>
          <a:p>
            <a:pPr marR="0" lvl="4" rtl="0"/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Hive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环境搭建：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Hive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是离线数仓体系中一个重要组件，由于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Hive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提供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SQL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编程接口，因此可以利用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SQL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语句对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Hadoop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中存储的数据进行分布式查询。</a:t>
            </a:r>
          </a:p>
          <a:p>
            <a:pPr marR="0" lvl="4" rtl="0"/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交互式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Spark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环境搭建：基于上述步骤搭建的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Spark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环境，可以用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Jupyter Notebook 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搭建一个基于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Web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的交互式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Spark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环境。</a:t>
            </a:r>
          </a:p>
        </p:txBody>
      </p:sp>
    </p:spTree>
    <p:extLst>
      <p:ext uri="{BB962C8B-B14F-4D97-AF65-F5344CB8AC3E}">
        <p14:creationId xmlns:p14="http://schemas.microsoft.com/office/powerpoint/2010/main" val="2481246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6AF68-3448-43B3-A0A6-74260BEBA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3.2  </a:t>
            </a:r>
            <a:r>
              <a:rPr lang="zh-CN" altLang="en-US" b="0" i="0" u="none" strike="noStrike" kern="1800" baseline="0">
                <a:latin typeface="方正大标宋简体"/>
              </a:rPr>
              <a:t>一分钟建立</a:t>
            </a:r>
            <a:r>
              <a:rPr lang="en-US" altLang="zh-CN" b="0" i="0" u="none" strike="noStrike" kern="1800" baseline="0">
                <a:latin typeface="方正大标宋简体"/>
              </a:rPr>
              <a:t>Spark</a:t>
            </a:r>
            <a:r>
              <a:rPr lang="zh-CN" altLang="en-US" b="0" i="0" u="none" strike="noStrike" kern="1800" baseline="0">
                <a:latin typeface="方正大标宋简体"/>
              </a:rPr>
              <a:t>环境</a:t>
            </a:r>
            <a:endParaRPr lang="zh-CN" altLang="en-US" b="0" i="0" u="none" strike="noStrike" kern="1800" baseline="0">
              <a:latin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F066A2-56AC-49F3-96B5-C777E9EED9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5" rtl="0"/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注意：目前最新版本的是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Spark 3.0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预览版（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Preview release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），可能不稳定或者存在其他潜在问题，因此生产环境下还是建议使用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Spark 2.x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46456C-4A13-474C-95CF-320880EDA8BB}"/>
              </a:ext>
            </a:extLst>
          </p:cNvPr>
          <p:cNvSpPr txBox="1"/>
          <p:nvPr/>
        </p:nvSpPr>
        <p:spPr>
          <a:xfrm>
            <a:off x="379429" y="2515930"/>
            <a:ext cx="6094428" cy="91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在上述基础软件安装完成后，就可以正式设置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Spark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运行环境。首先从官网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http://spark.apache.org/downloads.html/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上下载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Spark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安装包，选择版本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spark 2.4.5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，选择的包类型为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pre-build for Apache Hadoop2.7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，如图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3.33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所示。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170" name="图片 66">
            <a:extLst>
              <a:ext uri="{FF2B5EF4-FFF2-40B4-BE49-F238E27FC236}">
                <a16:creationId xmlns:a16="http://schemas.microsoft.com/office/drawing/2014/main" id="{05AEBC86-93EB-4AF5-8537-AFA959EC3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813" y="2972465"/>
            <a:ext cx="4217987" cy="292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991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10012-0302-446F-B04C-1C132A7B9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3.2.1 Linux</a:t>
            </a:r>
            <a:r>
              <a:rPr lang="zh-CN" altLang="en-US" b="0" i="0" u="none" strike="noStrike" kern="1800" baseline="0">
                <a:latin typeface="方正大标宋简体"/>
              </a:rPr>
              <a:t>搭建</a:t>
            </a:r>
            <a:r>
              <a:rPr lang="en-US" altLang="zh-CN" b="0" i="0" u="none" strike="noStrike" kern="1800" baseline="0">
                <a:latin typeface="方正大标宋简体"/>
              </a:rPr>
              <a:t>Spark</a:t>
            </a:r>
            <a:r>
              <a:rPr lang="zh-CN" altLang="en-US" b="0" i="0" u="none" strike="noStrike" kern="1800" baseline="0">
                <a:latin typeface="方正大标宋简体"/>
              </a:rPr>
              <a:t>环境</a:t>
            </a:r>
            <a:endParaRPr lang="zh-CN" altLang="en-US" b="0" i="0" u="none" strike="noStrike" kern="1800" baseline="0">
              <a:latin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55FE0E-9EAB-4458-82AE-6738902472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[root@promote wmtools]# tar -zxvf spark-2.4.5-bin-hadoop2.7.tgz -C ~/wmsoft/</a:t>
            </a:r>
          </a:p>
          <a:p>
            <a:pPr marR="0" lvl="3" rtl="0"/>
            <a:r>
              <a:rPr lang="de-DE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[root@promote bin]# cd /root/wmsoft/spark-2.4.5-bin-hadoop2.7/bin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[root@promote bin]# ./spark-submit ../examples/src/main/python/pi.py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log4j.rootCategory=INFO, console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log4j.rootCategory=ERROR,console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[root@promote bin]# ./spark-submit ../examples/src/main/python/pi.py</a:t>
            </a:r>
          </a:p>
          <a:p>
            <a:pPr marR="0" lvl="5" rtl="0"/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注意：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Spark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运行时，如果提示了一个警告信息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WARN NativeCodeLoader: Unable to load native-hadoop library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，这是由于未安装和配置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Hadoop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导致的。但一般来说，并不影响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Spark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的使用。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[root@promote bin]# ./pyspark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PYSPARK_PYTHON=/usr/local/bin/python3</a:t>
            </a:r>
          </a:p>
          <a:p>
            <a:pPr marR="0" lvl="5" rtl="0"/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注意：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Spark 2.4.5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Python 3.8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还不太兼容，因此目前不建议安装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Python 3.8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</a:p>
        </p:txBody>
      </p:sp>
      <p:pic>
        <p:nvPicPr>
          <p:cNvPr id="8194" name="图片 67">
            <a:extLst>
              <a:ext uri="{FF2B5EF4-FFF2-40B4-BE49-F238E27FC236}">
                <a16:creationId xmlns:a16="http://schemas.microsoft.com/office/drawing/2014/main" id="{0686E655-6C3F-41D0-9E46-C0B60C0FD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098256"/>
            <a:ext cx="4038600" cy="242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9787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091E9-DB9C-499F-ADAF-BA8ED3E2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3.2.2 Windows</a:t>
            </a:r>
            <a:r>
              <a:rPr lang="zh-CN" altLang="en-US" b="0" i="0" u="none" strike="noStrike" kern="1800" baseline="0">
                <a:latin typeface="方正大标宋简体"/>
              </a:rPr>
              <a:t>搭建</a:t>
            </a:r>
            <a:r>
              <a:rPr lang="en-US" altLang="zh-CN" b="0" i="0" u="none" strike="noStrike" kern="1800" baseline="0">
                <a:latin typeface="方正大标宋简体"/>
              </a:rPr>
              <a:t>Spark</a:t>
            </a:r>
            <a:r>
              <a:rPr lang="zh-CN" altLang="en-US" b="0" i="0" u="none" strike="noStrike" kern="1800" baseline="0">
                <a:latin typeface="方正大标宋简体"/>
              </a:rPr>
              <a:t>环境</a:t>
            </a:r>
            <a:endParaRPr lang="zh-CN" altLang="en-US" b="0" i="0" u="none" strike="noStrike" kern="1800" baseline="0">
              <a:latin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12D682-467B-443D-8710-4652FEB335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R="0" lvl="2" rtl="0"/>
            <a:r>
              <a:rPr lang="en-US" altLang="zh-CN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．安装</a:t>
            </a:r>
            <a:r>
              <a:rPr lang="en-US" altLang="zh-CN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JDK 1.8</a:t>
            </a:r>
          </a:p>
          <a:p>
            <a:pPr marR="0" lvl="5" rtl="0"/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注意：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Oracle JDK 1.8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下载时，可能需要进行登录后才能下载。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%JAVA_HOME%\bin;%JAVA_HOME%\jre\bin;</a:t>
            </a:r>
          </a:p>
          <a:p>
            <a:pPr marR="0" lvl="5" rtl="0"/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注意：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Windows cmd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命令在环境变量变化时，可能需要重新打开进行验证，否则已打开的命令行无法加载新的配置。</a:t>
            </a:r>
          </a:p>
          <a:p>
            <a:pPr marR="0" lvl="2" rtl="0"/>
            <a:r>
              <a:rPr lang="en-US" altLang="zh-CN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．安装</a:t>
            </a:r>
            <a:r>
              <a:rPr lang="en-US" altLang="zh-CN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Python 3.7</a:t>
            </a:r>
          </a:p>
          <a:p>
            <a:pPr marR="0" lvl="2" rtl="0"/>
            <a:r>
              <a:rPr lang="en-US" altLang="zh-CN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．安装</a:t>
            </a:r>
            <a:r>
              <a:rPr lang="en-US" altLang="zh-CN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Hadoop 2.7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set JAVA_HOME= %JAVA_HOME%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set JAVA_HOME= C:\Program Files\Java\jdk1.8.0_191</a:t>
            </a:r>
          </a:p>
          <a:p>
            <a:pPr marR="0" lvl="3" rtl="0"/>
            <a:r>
              <a:rPr lang="fi-FI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set JAVA_HOME=D:\Java\jdk1.8.0_191</a:t>
            </a:r>
          </a:p>
          <a:p>
            <a:pPr marR="0" lvl="2" rtl="0"/>
            <a:r>
              <a:rPr lang="en-US" altLang="zh-CN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．安装</a:t>
            </a:r>
            <a:r>
              <a:rPr lang="en-US" altLang="zh-CN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Spark 2.4.5</a:t>
            </a:r>
          </a:p>
          <a:p>
            <a:pPr marR="0" lvl="2" rtl="0"/>
            <a:r>
              <a:rPr lang="en-US" altLang="zh-CN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spark-submit %SPARK_HOME%/examples/src/main/python/pi.py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log4j.rootCategory=INFO, console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log4j.rootCategory=ERROR,console</a:t>
            </a:r>
          </a:p>
          <a:p>
            <a:pPr marR="0" lvl="5" rtl="0"/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注意：生产环境是不建议在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Windows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操作系统上进行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Hadoop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Spark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环境搭建的，但是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Windows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操作系统上搭建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Hadoop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Spark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开发环境，可以避免安装虚拟机，同时对电脑配置要求也低一点，因此适合用于编程或学习。后续很多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PySpark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的操作都是在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Windows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操作系统上的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Spark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环境上运行的。</a:t>
            </a:r>
          </a:p>
        </p:txBody>
      </p:sp>
      <p:pic>
        <p:nvPicPr>
          <p:cNvPr id="9218" name="图片 72">
            <a:extLst>
              <a:ext uri="{FF2B5EF4-FFF2-40B4-BE49-F238E27FC236}">
                <a16:creationId xmlns:a16="http://schemas.microsoft.com/office/drawing/2014/main" id="{6233EE8A-9EF4-4B35-9B58-2EA980433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6462" y="2185193"/>
            <a:ext cx="3740150" cy="248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图片 92">
            <a:extLst>
              <a:ext uri="{FF2B5EF4-FFF2-40B4-BE49-F238E27FC236}">
                <a16:creationId xmlns:a16="http://schemas.microsoft.com/office/drawing/2014/main" id="{C0B2FEC6-C5C2-4332-AF23-022657259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021" y="4745038"/>
            <a:ext cx="3989387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7703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9E413-D14C-48FD-AAF6-C03F4AA13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3.3  </a:t>
            </a:r>
            <a:r>
              <a:rPr lang="zh-CN" altLang="en-US" b="0" i="0" u="none" strike="noStrike" kern="1800" baseline="0">
                <a:latin typeface="方正大标宋简体"/>
              </a:rPr>
              <a:t>建立</a:t>
            </a:r>
            <a:r>
              <a:rPr lang="en-US" altLang="zh-CN" b="0" i="0" u="none" strike="noStrike" kern="1800" baseline="0">
                <a:latin typeface="方正大标宋简体"/>
              </a:rPr>
              <a:t>Hadoop </a:t>
            </a:r>
            <a:r>
              <a:rPr lang="zh-CN" altLang="en-US" b="0" i="0" u="none" strike="noStrike" kern="1800" baseline="0">
                <a:latin typeface="方正大标宋简体"/>
              </a:rPr>
              <a:t>集群</a:t>
            </a:r>
            <a:endParaRPr lang="zh-CN" altLang="en-US" b="0" i="0" u="none" strike="noStrike" kern="1800" baseline="0">
              <a:latin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B1C422-077F-45C8-B45D-BB320B1020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5" rtl="0"/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注意：生产环境上尽量不用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root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用户进行软件的安装，而是需要建立单独的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hadoop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用户进行软件的部署。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C6C7214-1BA0-43F3-B32A-1AFE69A35BFE}"/>
              </a:ext>
            </a:extLst>
          </p:cNvPr>
          <p:cNvSpPr txBox="1"/>
          <p:nvPr/>
        </p:nvSpPr>
        <p:spPr>
          <a:xfrm>
            <a:off x="499621" y="2582944"/>
            <a:ext cx="8642022" cy="2964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ts val="157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Hadoop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软件的安装部署有以下三种模式：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ts val="1570"/>
              </a:lnSpc>
              <a:buFont typeface="Wingdings" panose="05000000000000000000" pitchFamily="2" charset="2"/>
              <a:buChar char=""/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本地模式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Hadoop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本地模式只是用于本地开发调试，或者快速安装体验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Hadoop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。本地模式是最简单的模式，所有模块都运行与一个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JVM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进程中。它使用的是本地文件系统，而不是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HDFS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。下载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hadoop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安装包后几乎不用任何的设置，默认的就是本地模式。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ts val="1570"/>
              </a:lnSpc>
              <a:buFont typeface="Wingdings" panose="05000000000000000000" pitchFamily="2" charset="2"/>
              <a:buChar char=""/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伪分布模式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学习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Hadoop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一般是在伪分布式模式下进行的，这种模式操作方式接近于完全分布式模型，它是在一台机器上各个进程上运行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Hadoop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的各个模块。伪分布式模型下虽然各个模块是在各个进程上分开运行的，但是只是运行在同一个操作系统上的，因此它并不是真正的分布式。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ts val="1570"/>
              </a:lnSpc>
              <a:buFont typeface="Wingdings" panose="05000000000000000000" pitchFamily="2" charset="2"/>
              <a:buChar char=""/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完全分布式模式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在生产环境中，往往都是几十台或者几百台机器构成一个集群，此时必须采用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Hadoop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完全分布式模式才能发挥集群的价值。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Hadoop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运行在服务器集群上，生产环境一般都会做高可用（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HA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），以提高服务的可用性。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69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4DBB6-5E18-4FD4-96C2-149BD2527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3.3.1 CentOS</a:t>
            </a:r>
            <a:r>
              <a:rPr lang="zh-CN" altLang="en-US" b="0" i="0" u="none" strike="noStrike" kern="1800" baseline="0">
                <a:latin typeface="方正大标宋简体"/>
              </a:rPr>
              <a:t>配置</a:t>
            </a:r>
            <a:endParaRPr lang="zh-CN" altLang="en-US" b="0" i="0" u="none" strike="noStrike" kern="1800" baseline="0">
              <a:latin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9B62AB-8D9B-4F71-9935-861020C5C3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[root@promote ~]# uname -n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promote.cache-dns.local</a:t>
            </a:r>
          </a:p>
          <a:p>
            <a:pPr marR="0" lvl="3" rtl="0"/>
            <a:r>
              <a:rPr lang="nb-NO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[root@promote ~]# vim /etc/hostname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[root@promote ~]# uname -n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promote.cache-dns.local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[root@promote ~]# reboot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192.168.1.70  hadoop01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192.168.1.80  hadoop02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192.168.1.90  hadoop03</a:t>
            </a:r>
          </a:p>
          <a:p>
            <a:pPr marR="0" lvl="3" rtl="0"/>
            <a:r>
              <a:rPr lang="de-DE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[root@hadoop01 ~]# ssh-keygen -t rsa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[root@hadoop01 ~]# cat ~/.ssh/id_rsa.pub &gt;&gt; ~/.ssh/authorized_keys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[root@hadoop01 ~]# ssh hadoop01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Last login: Fri May  1 23:50:23 2020 from 192.168.1.1</a:t>
            </a:r>
          </a:p>
        </p:txBody>
      </p:sp>
      <p:pic>
        <p:nvPicPr>
          <p:cNvPr id="10242" name="图片 93">
            <a:extLst>
              <a:ext uri="{FF2B5EF4-FFF2-40B4-BE49-F238E27FC236}">
                <a16:creationId xmlns:a16="http://schemas.microsoft.com/office/drawing/2014/main" id="{54F0DD36-3F26-4DB8-80C7-54E8D85BF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408" y="3041781"/>
            <a:ext cx="2944813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7208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09D90-0E30-4AF9-853F-B89A5BA51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3.3.2 Hadoop</a:t>
            </a:r>
            <a:r>
              <a:rPr lang="zh-CN" altLang="en-US" b="0" i="0" u="none" strike="noStrike" kern="1800" baseline="0">
                <a:latin typeface="方正大标宋简体"/>
              </a:rPr>
              <a:t>伪分布模式安装</a:t>
            </a:r>
            <a:endParaRPr lang="zh-CN" altLang="en-US" b="0" i="0" u="none" strike="noStrike" kern="1800" baseline="0">
              <a:latin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F59188-923D-467D-978B-8FB24540D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749" y="4474557"/>
            <a:ext cx="10515600" cy="4351338"/>
          </a:xfrm>
        </p:spPr>
        <p:txBody>
          <a:bodyPr/>
          <a:lstStyle/>
          <a:p>
            <a:pPr marR="0" lvl="3" rtl="0"/>
            <a:r>
              <a:rPr lang="en-US" altLang="zh-CN" b="0" i="0" u="none" strike="noStrike" baseline="0" dirty="0">
                <a:latin typeface="Arial" panose="020B0604020202020204" pitchFamily="34" charset="0"/>
                <a:ea typeface="黑体" panose="02010609060101010101" pitchFamily="49" charset="-122"/>
              </a:rPr>
              <a:t>[</a:t>
            </a:r>
            <a:r>
              <a:rPr lang="en-US" altLang="zh-CN" b="0" i="0" u="none" strike="noStrike" baseline="0" dirty="0" err="1">
                <a:latin typeface="Arial" panose="020B0604020202020204" pitchFamily="34" charset="0"/>
                <a:ea typeface="黑体" panose="02010609060101010101" pitchFamily="49" charset="-122"/>
              </a:rPr>
              <a:t>root@promote</a:t>
            </a:r>
            <a:r>
              <a:rPr lang="en-US" altLang="zh-CN" b="0" i="0" u="none" strike="noStrike" baseline="0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b="0" i="0" u="none" strike="noStrike" baseline="0" dirty="0" err="1">
                <a:latin typeface="Arial" panose="020B0604020202020204" pitchFamily="34" charset="0"/>
                <a:ea typeface="黑体" panose="02010609060101010101" pitchFamily="49" charset="-122"/>
              </a:rPr>
              <a:t>wmtools</a:t>
            </a:r>
            <a:r>
              <a:rPr lang="en-US" altLang="zh-CN" b="0" i="0" u="none" strike="noStrike" baseline="0" dirty="0">
                <a:latin typeface="Arial" panose="020B0604020202020204" pitchFamily="34" charset="0"/>
                <a:ea typeface="黑体" panose="02010609060101010101" pitchFamily="49" charset="-122"/>
              </a:rPr>
              <a:t>]# tar -</a:t>
            </a:r>
            <a:r>
              <a:rPr lang="en-US" altLang="zh-CN" b="0" i="0" u="none" strike="noStrike" baseline="0" dirty="0" err="1">
                <a:latin typeface="Arial" panose="020B0604020202020204" pitchFamily="34" charset="0"/>
                <a:ea typeface="黑体" panose="02010609060101010101" pitchFamily="49" charset="-122"/>
              </a:rPr>
              <a:t>zxvf</a:t>
            </a:r>
            <a:r>
              <a:rPr lang="en-US" altLang="zh-CN" b="0" i="0" u="none" strike="noStrike" baseline="0" dirty="0">
                <a:latin typeface="Arial" panose="020B0604020202020204" pitchFamily="34" charset="0"/>
                <a:ea typeface="黑体" panose="02010609060101010101" pitchFamily="49" charset="-122"/>
              </a:rPr>
              <a:t> hadoop-2.7.7.tar.gz  -C ~/</a:t>
            </a:r>
            <a:r>
              <a:rPr lang="en-US" altLang="zh-CN" b="0" i="0" u="none" strike="noStrike" baseline="0" dirty="0" err="1">
                <a:latin typeface="Arial" panose="020B0604020202020204" pitchFamily="34" charset="0"/>
                <a:ea typeface="黑体" panose="02010609060101010101" pitchFamily="49" charset="-122"/>
              </a:rPr>
              <a:t>wmsoft</a:t>
            </a:r>
            <a:r>
              <a:rPr lang="en-US" altLang="zh-CN" b="0" i="0" u="none" strike="noStrike" baseline="0" dirty="0">
                <a:latin typeface="Arial" panose="020B0604020202020204" pitchFamily="34" charset="0"/>
                <a:ea typeface="黑体" panose="02010609060101010101" pitchFamily="49" charset="-122"/>
              </a:rPr>
              <a:t>/</a:t>
            </a:r>
          </a:p>
          <a:p>
            <a:pPr marR="0" lvl="3" rtl="0"/>
            <a:r>
              <a:rPr lang="fr-FR" altLang="zh-CN" b="0" i="0" u="none" strike="noStrike" baseline="0" dirty="0">
                <a:latin typeface="Arial" panose="020B0604020202020204" pitchFamily="34" charset="0"/>
                <a:ea typeface="黑体" panose="02010609060101010101" pitchFamily="49" charset="-122"/>
              </a:rPr>
              <a:t>[root@promote wmtools]# vim /etc/profile</a:t>
            </a:r>
          </a:p>
          <a:p>
            <a:pPr marR="0" lvl="3" rtl="0"/>
            <a:r>
              <a:rPr lang="en-US" altLang="zh-CN" b="0" i="0" u="none" strike="noStrike" baseline="0" dirty="0">
                <a:latin typeface="Arial" panose="020B0604020202020204" pitchFamily="34" charset="0"/>
                <a:ea typeface="黑体" panose="02010609060101010101" pitchFamily="49" charset="-122"/>
              </a:rPr>
              <a:t>export HADOOP_HOME=/root/</a:t>
            </a:r>
            <a:r>
              <a:rPr lang="en-US" altLang="zh-CN" b="0" i="0" u="none" strike="noStrike" baseline="0" dirty="0" err="1">
                <a:latin typeface="Arial" panose="020B0604020202020204" pitchFamily="34" charset="0"/>
                <a:ea typeface="黑体" panose="02010609060101010101" pitchFamily="49" charset="-122"/>
              </a:rPr>
              <a:t>wmsoft</a:t>
            </a:r>
            <a:r>
              <a:rPr lang="en-US" altLang="zh-CN" b="0" i="0" u="none" strike="noStrike" baseline="0" dirty="0">
                <a:latin typeface="Arial" panose="020B0604020202020204" pitchFamily="34" charset="0"/>
                <a:ea typeface="黑体" panose="02010609060101010101" pitchFamily="49" charset="-122"/>
              </a:rPr>
              <a:t>/hadoop-2.7.7</a:t>
            </a:r>
          </a:p>
          <a:p>
            <a:pPr marR="0" lvl="3" rtl="0"/>
            <a:r>
              <a:rPr lang="en-US" altLang="zh-CN" b="0" i="0" u="none" strike="noStrike" baseline="0" dirty="0">
                <a:latin typeface="Arial" panose="020B0604020202020204" pitchFamily="34" charset="0"/>
                <a:ea typeface="黑体" panose="02010609060101010101" pitchFamily="49" charset="-122"/>
              </a:rPr>
              <a:t>export PATH=$PATH:$HADOOP_HOME/bin:$HADOOP_HOME/</a:t>
            </a:r>
            <a:r>
              <a:rPr lang="en-US" altLang="zh-CN" b="0" i="0" u="none" strike="noStrike" baseline="0" dirty="0" err="1">
                <a:latin typeface="Arial" panose="020B0604020202020204" pitchFamily="34" charset="0"/>
                <a:ea typeface="黑体" panose="02010609060101010101" pitchFamily="49" charset="-122"/>
              </a:rPr>
              <a:t>sbin</a:t>
            </a:r>
            <a:endParaRPr lang="en-US" altLang="zh-CN" b="0" i="0" u="none" strike="noStrike" baseline="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R="0" lvl="3" rtl="0"/>
            <a:r>
              <a:rPr lang="fr-FR" altLang="zh-CN" b="0" i="0" u="none" strike="noStrike" baseline="0" dirty="0">
                <a:latin typeface="Arial" panose="020B0604020202020204" pitchFamily="34" charset="0"/>
                <a:ea typeface="黑体" panose="02010609060101010101" pitchFamily="49" charset="-122"/>
              </a:rPr>
              <a:t>[root@promote wmtools]# source /etc/profile</a:t>
            </a:r>
          </a:p>
          <a:p>
            <a:pPr marR="0" lvl="3" rtl="0"/>
            <a:r>
              <a:rPr lang="nl-NL" altLang="zh-CN" b="0" i="0" u="none" strike="noStrike" baseline="0" dirty="0">
                <a:latin typeface="Arial" panose="020B0604020202020204" pitchFamily="34" charset="0"/>
                <a:ea typeface="黑体" panose="02010609060101010101" pitchFamily="49" charset="-122"/>
              </a:rPr>
              <a:t>[root@promote hadoop]# cd /root/wmsoft/hadoop-2.7.7/etc/hadoop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D6DA73-C079-4156-AAED-18359F45234B}"/>
              </a:ext>
            </a:extLst>
          </p:cNvPr>
          <p:cNvSpPr txBox="1"/>
          <p:nvPr/>
        </p:nvSpPr>
        <p:spPr>
          <a:xfrm>
            <a:off x="426564" y="1690688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将下载的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Hadoop2.7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安装包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hadoop-2.7.7.tar.gz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上传到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CentOS 7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虚拟机中，其目录为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/root/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wmtools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下，如图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3.61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en-US" dirty="0"/>
          </a:p>
        </p:txBody>
      </p:sp>
      <p:pic>
        <p:nvPicPr>
          <p:cNvPr id="11266" name="图片 214">
            <a:extLst>
              <a:ext uri="{FF2B5EF4-FFF2-40B4-BE49-F238E27FC236}">
                <a16:creationId xmlns:a16="http://schemas.microsoft.com/office/drawing/2014/main" id="{B267F65D-AB5F-4690-961D-FA1887F09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221" y="1588263"/>
            <a:ext cx="3114675" cy="223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7" name="图片 97">
            <a:extLst>
              <a:ext uri="{FF2B5EF4-FFF2-40B4-BE49-F238E27FC236}">
                <a16:creationId xmlns:a16="http://schemas.microsoft.com/office/drawing/2014/main" id="{1523BDCE-E7AC-4244-B29E-5AE3A6CCA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46136" y="2752119"/>
            <a:ext cx="4144963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3995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6A8F2-D26A-4F82-AB76-5054020D6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代码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3-1 core-site.xml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示例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 ch03/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hdconf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/core-site.xml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414655-E5F4-4A26-A729-3E1E63C3D4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66700" indent="266700" algn="just">
              <a:lnSpc>
                <a:spcPts val="13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01    &lt;configuration&gt;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>
              <a:lnSpc>
                <a:spcPts val="13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02    	&lt;property&gt; 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>
              <a:lnSpc>
                <a:spcPts val="13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03    		&lt;name&gt;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fs.defaultFS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&lt;/name&gt; 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>
              <a:lnSpc>
                <a:spcPts val="13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04    		&lt;value&gt;hdfs://hadoop01:9000&lt;/value&gt; 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>
              <a:lnSpc>
                <a:spcPts val="13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05    	&lt;/property&gt; 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>
              <a:lnSpc>
                <a:spcPts val="13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06    	&lt;property&gt; 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>
              <a:lnSpc>
                <a:spcPts val="13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07    		&lt;name&gt;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hadoop.tmp.dir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&lt;/name&gt; 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>
              <a:lnSpc>
                <a:spcPts val="13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08    		&lt;value&gt;/data/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hadoop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/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tmp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&lt;/value&gt; 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>
              <a:lnSpc>
                <a:spcPts val="13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09    	&lt;/property&gt; 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>
              <a:lnSpc>
                <a:spcPts val="13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10    &lt;/configuration&gt;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9089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26A5D-BE20-48F9-9124-93034172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3.3.3 Hadoop</a:t>
            </a:r>
            <a:r>
              <a:rPr lang="zh-CN" altLang="en-US" b="0" i="0" u="none" strike="noStrike" kern="1800" baseline="0">
                <a:latin typeface="方正大标宋简体"/>
              </a:rPr>
              <a:t>完全分布模式安装</a:t>
            </a:r>
            <a:endParaRPr lang="zh-CN" altLang="en-US" b="0" i="0" u="none" strike="noStrike" kern="1800" baseline="0">
              <a:latin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A64BC5-88BB-4A71-8BF2-AF8FDB92B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R="0" lvl="5" rtl="0"/>
            <a:r>
              <a:rPr lang="zh-CN" altLang="en-US" b="0" i="0" u="none" strike="noStrike" baseline="0">
                <a:latin typeface="Times New Roman" panose="02020603050405020304" pitchFamily="18" charset="0"/>
              </a:rPr>
              <a:t>注意：需要先关闭虚拟主机，然后才能进行克隆。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[root@hadoop01 ~]# hostnamectl set-hostname hadoop02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[root@hadoop01 ~]# cd /etc/sysconfig/network-scripts/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[root@hadoop01 network-scripts]# vim ifcfg-ens33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TYPE="Ethernet"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PROXY_METHOD="none"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BROWSER_ONLY="no"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BOOTPROTO="static"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DEFROUTE="yes"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IPV4_FAILURE_FATAL="no"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IPV6INIT="yes"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IPV6_AUTOCONF="yes"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IPV6_DEFROUTE="yes"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IPV6_FAILURE_FATAL="no"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IPV6_ADDR_GEN_MODE="stable-privacy"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NAME="ens33"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UUID="35896f24-23e8-4757-9eef-e08eb4514c4b"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DEVICE="ens33"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ONBOOT="yes"</a:t>
            </a:r>
          </a:p>
          <a:p>
            <a:pPr marR="0" lvl="3" rtl="0"/>
            <a:r>
              <a:rPr lang="en-US" altLang="zh-CN" b="1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IPADDR=192.168.1.80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NETMASK=255.255.255.0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GATEWAY=192.168.1.2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DNS1=192.168.1.2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NM_CONTROLLED="yes"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[root@hadoop01 ~]# hostnamectl set-hostname hadoop03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[root@hadoop01 ~]# cd /etc/sysconfig/network-scripts/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[root@hadoop01 network-scripts]# vim ifcfg-ens33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TYPE="Ethernet"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PROXY_METHOD="none"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BROWSER_ONLY="no"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BOOTPROTO="static"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DEFROUTE="yes"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IPV4_FAILURE_FATAL="no"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IPV6INIT="yes"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IPV6_AUTOCONF="yes"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IPV6_DEFROUTE="yes"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IPV6_FAILURE_FATAL="no"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IPV6_ADDR_GEN_MODE="stable-privacy"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NAME="ens33"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UUID="35896f24-23e8-4757-9eef-e08eb4514c4b"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DEVICE="ens33"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ONBOOT="yes"</a:t>
            </a:r>
          </a:p>
          <a:p>
            <a:pPr marR="0" lvl="3" rtl="0"/>
            <a:r>
              <a:rPr lang="en-US" altLang="zh-CN" b="1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IPADDR=192.168.1.90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NETMASK=255.255.255.0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GATEWAY=192.168.1.2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DNS1=192.168.1.2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NM_CONTROLLED="yes"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hadoop02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hadoop03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&lt;property&gt;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&lt;name&gt;dfs.replication&lt;/name&gt;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&lt;value&gt;3&lt;/value&gt;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&lt;/property&gt;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[root@hadoop01 ~]# cd /data/hadoop/</a:t>
            </a:r>
          </a:p>
          <a:p>
            <a:pPr marR="0" lvl="3" rtl="0"/>
            <a:r>
              <a:rPr lang="nl-NL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[root@hadoop01 hadoop]# rm -rf *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[root@hadoop01 hadoop]# ll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drwxr-xr-x. 3 root root 18 May  2 03:18 dfs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drwxr-xr-x. 3 root root 17 May  2 04:00 tmp</a:t>
            </a:r>
          </a:p>
          <a:p>
            <a:pPr marR="0" lvl="3" rtl="0"/>
            <a:r>
              <a:rPr lang="nl-NL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[root@hadoop01 hadoop]# rm -rf *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[root@hadoop01 ~]# ping hadoop02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[root@hadoop01 ~]# ping hadoop03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[root@hadoop01 ~]# ssh hadoop02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[root@hadoop01 ~]# ssh hadoop03</a:t>
            </a:r>
          </a:p>
          <a:p>
            <a:pPr marR="0" lvl="3" rtl="0"/>
            <a:r>
              <a:rPr lang="de-DE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[root@hadoop01 sbin]# hdfs namenode –format</a:t>
            </a:r>
          </a:p>
          <a:p>
            <a:pPr marR="0" lvl="3" rtl="0"/>
            <a:r>
              <a:rPr lang="de-DE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[root@hadoop02 sbin]# hdfs namenode -format</a:t>
            </a:r>
          </a:p>
          <a:p>
            <a:pPr marR="0" lvl="3" rtl="0"/>
            <a:r>
              <a:rPr lang="de-DE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[root@hadoop03 sbin]# hdfs namenode -format</a:t>
            </a:r>
          </a:p>
          <a:p>
            <a:pPr marR="0" lvl="5" rtl="0"/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注意：这个分布式集群，并不是高可用的，关于高可用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Hadoop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集群的搭建，读者可自行学习。</a:t>
            </a:r>
          </a:p>
        </p:txBody>
      </p:sp>
      <p:pic>
        <p:nvPicPr>
          <p:cNvPr id="12290" name="图片 101" descr="SNAGHTML20da4b1">
            <a:extLst>
              <a:ext uri="{FF2B5EF4-FFF2-40B4-BE49-F238E27FC236}">
                <a16:creationId xmlns:a16="http://schemas.microsoft.com/office/drawing/2014/main" id="{E4F98CA4-EC31-453E-B2C1-41A07AD45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515" y="2093118"/>
            <a:ext cx="3481388" cy="267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8335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5243D-B931-42A5-8540-76B099342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3.4  </a:t>
            </a:r>
            <a:r>
              <a:rPr lang="zh-CN" altLang="en-US" b="0" i="0" u="none" strike="noStrike" kern="1800" baseline="0">
                <a:latin typeface="方正大标宋简体"/>
              </a:rPr>
              <a:t>安装与设定</a:t>
            </a:r>
            <a:r>
              <a:rPr lang="en-US" altLang="zh-CN" b="0" i="0" u="none" strike="noStrike" kern="1800" baseline="0">
                <a:latin typeface="方正大标宋简体"/>
              </a:rPr>
              <a:t>Spark</a:t>
            </a:r>
            <a:r>
              <a:rPr lang="zh-CN" altLang="en-US" b="0" i="0" u="none" strike="noStrike" kern="1800" baseline="0">
                <a:latin typeface="方正大标宋简体"/>
              </a:rPr>
              <a:t>集群</a:t>
            </a:r>
            <a:endParaRPr lang="zh-CN" altLang="en-US" b="0" i="0" u="none" strike="noStrike" kern="1800" baseline="0">
              <a:latin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4FB758-21DF-4C3D-A5B1-3324AC810B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PYSPARK_PYTHON=/usr/local/bin/python3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export JAVA_HOME=/root/wmsoft/jdk1.8.0_241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export HADOOP_HOME=/root/wmsoft/hadoop-2.7.7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export HADOOP_CONF_DIR=$HADOOP_HOME/etc/hadoop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SPARK_MASTER_IP=hadoop01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SPARK_LOCAL_DIRS=/root/wmsoft/spark-2.4.5-bin-hadoop2.7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hadoop02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hadoop03</a:t>
            </a:r>
          </a:p>
          <a:p>
            <a:pPr marR="0" lvl="3" rtl="0"/>
            <a:r>
              <a:rPr lang="fr-FR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[root@hadoop01 ~]# vim /etc/profile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export SPARK_HOME=/root/wmsoft/spark-2.4.5-bin-hadoop2.7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export PATH=$PATH:$SPARK_HOME/bin:$SPARK_HOME/sbin</a:t>
            </a:r>
          </a:p>
          <a:p>
            <a:pPr marR="0" lvl="3" rtl="0"/>
            <a:r>
              <a:rPr lang="fr-FR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[root@hadoop01 ~]# source /etc/profile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[root@hadoop01 ~] cd $SPARK_HOME/sbin/</a:t>
            </a:r>
          </a:p>
          <a:p>
            <a:pPr marR="0" lvl="3" rtl="0"/>
            <a:r>
              <a:rPr lang="nn-NO" altLang="zh-CN" b="0" i="0" u="none" strike="noStrike" baseline="0">
                <a:latin typeface="Arial" panose="020B0604020202020204" pitchFamily="34" charset="0"/>
                <a:ea typeface="宋体" panose="02010600030101010101" pitchFamily="2" charset="-122"/>
              </a:rPr>
              <a:t>[root@hadoop01 sbin]# start-master.sh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[root@hadoop01 sbin]# start-slaves.sh</a:t>
            </a:r>
          </a:p>
          <a:p>
            <a:pPr marR="0" lvl="5" rtl="0"/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注意：先启动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hadoop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，然后启动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spark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[root@hadoop01 bin]# spark-submit --master=spark://hadoop01:7077 $SPARK_HOME/examples/src/main/python/pi.py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20/05/02 05:43:17 WARN NativeCodeLoader: Unable to load native-hadoop library for your platform... using builtin-java classes where applicable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Pi is roughly 3.140560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spark-submit --master yarn  --deploy-mode client \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$SPARK_HOME/examples/src/main/python/pi.py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Diagnostics: Container [pid=13174,containerID=container_1588417605698_0001_02_000001] is running beyond virtual memory limits. Current usage: 272.3 MB of 1 GB physical memory used; 2.3 GB of 2.1 GB virtual memory used. Killing container.</a:t>
            </a:r>
          </a:p>
        </p:txBody>
      </p:sp>
      <p:pic>
        <p:nvPicPr>
          <p:cNvPr id="13314" name="图片 110">
            <a:extLst>
              <a:ext uri="{FF2B5EF4-FFF2-40B4-BE49-F238E27FC236}">
                <a16:creationId xmlns:a16="http://schemas.microsoft.com/office/drawing/2014/main" id="{3B3EEFAF-5439-4353-BA1E-B6615897C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14" y="2288381"/>
            <a:ext cx="1895475" cy="228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3694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4263E2-97FD-4468-B208-BDCCDC28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3.5  </a:t>
            </a:r>
            <a:r>
              <a:rPr lang="zh-CN" altLang="en-US" b="0" i="0" u="none" strike="noStrike" kern="1800" baseline="0">
                <a:latin typeface="方正大标宋简体"/>
              </a:rPr>
              <a:t>安装与设定 </a:t>
            </a:r>
            <a:r>
              <a:rPr lang="en-US" altLang="zh-CN" b="0" i="0" u="none" strike="noStrike" kern="1800" baseline="0">
                <a:latin typeface="方正大标宋简体"/>
              </a:rPr>
              <a:t>Hive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70DAF3-A941-45A1-A9E5-DDDE763AE3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>
              <a:lnSpc>
                <a:spcPts val="157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Hive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是基于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Hadoop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的一个数据仓库工具，用来进行数据的提取、转化和加载。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Hive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能将结构化的数据文件映射为一张数据库表，并提供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SQL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查询功能，能将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SQL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语句转变成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MapReduce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任务来执行。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Hive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的优点是学习成本低，可以通过类似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SQL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语句快速实现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MapReduce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计算，这就让使用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Hadoop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批处理变得更加简单，而不必开发专门的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MapReduce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应用程序。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4934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71A4C-7773-49F4-9124-A0786D485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3.1  </a:t>
            </a:r>
            <a:r>
              <a:rPr lang="zh-CN" altLang="en-US" b="0" i="0" u="none" strike="noStrike" kern="1800" baseline="0">
                <a:latin typeface="方正大标宋简体"/>
              </a:rPr>
              <a:t>建立</a:t>
            </a:r>
            <a:r>
              <a:rPr lang="en-US" altLang="zh-CN" b="0" i="0" u="none" strike="noStrike" kern="1800" baseline="0">
                <a:latin typeface="方正大标宋简体"/>
              </a:rPr>
              <a:t>Spark</a:t>
            </a:r>
            <a:r>
              <a:rPr lang="zh-CN" altLang="en-US" b="0" i="0" u="none" strike="noStrike" kern="1800" baseline="0">
                <a:latin typeface="方正大标宋简体"/>
              </a:rPr>
              <a:t>环境前提</a:t>
            </a:r>
            <a:endParaRPr lang="zh-CN" altLang="en-US" b="0" i="0" u="none" strike="noStrike" kern="1800" baseline="0">
              <a:latin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1EA262-7DB4-470E-B19D-4DBE7AE78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R="0" lvl="4" rtl="0"/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最小内存：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4G</a:t>
            </a:r>
          </a:p>
          <a:p>
            <a:pPr marR="0" lvl="4" rtl="0"/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可用磁盘空间：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50G</a:t>
            </a:r>
          </a:p>
          <a:p>
            <a:pPr marR="0" lvl="4" rtl="0"/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最低处理器：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i3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及以上，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核</a:t>
            </a:r>
          </a:p>
          <a:p>
            <a:pPr marR="0" lvl="5" rtl="0"/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注意：这里采用的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VMware Workstatio Pro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版本是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15.5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，它是收费的但是可以试用，当然也可以用开源免费的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VirtualBox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虚拟机软件。</a:t>
            </a:r>
          </a:p>
          <a:p>
            <a:pPr marR="0" lvl="4" rtl="0"/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操作系统：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Windows 7 64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位旗舰版</a:t>
            </a:r>
          </a:p>
          <a:p>
            <a:pPr marR="0" lvl="4" rtl="0"/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处理器 ：因特尔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E5-2660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核</a:t>
            </a:r>
          </a:p>
          <a:p>
            <a:pPr marR="0" lvl="4" rtl="0"/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内存 ：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32G</a:t>
            </a:r>
          </a:p>
          <a:p>
            <a:pPr marR="0" lvl="4" rtl="0"/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固态硬盘：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240G</a:t>
            </a:r>
          </a:p>
          <a:p>
            <a:pPr marR="0" lvl="4" rtl="0"/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操作系统： 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CentOS 7 64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</a:t>
            </a:r>
          </a:p>
          <a:p>
            <a:pPr marR="0" lvl="4" rtl="0"/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处理器 ：  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核</a:t>
            </a:r>
          </a:p>
          <a:p>
            <a:pPr marR="0" lvl="4" rtl="0"/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内存 ：   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4G</a:t>
            </a:r>
          </a:p>
          <a:p>
            <a:pPr marR="0" lvl="4" rtl="0"/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固态硬盘：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50G</a:t>
            </a:r>
          </a:p>
          <a:p>
            <a:pPr marR="0" lvl="4" rtl="0"/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Java 8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及以上，也就是需要安装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JDK 1.8+</a:t>
            </a:r>
          </a:p>
          <a:p>
            <a:pPr marR="0" lvl="4" rtl="0"/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Hadoop 2.7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及以上</a:t>
            </a:r>
          </a:p>
          <a:p>
            <a:pPr marR="0" lvl="4" rtl="0"/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Python 3.7 </a:t>
            </a:r>
          </a:p>
          <a:p>
            <a:pPr marR="0" lvl="4" rtl="0"/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Pip 20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及以上</a:t>
            </a:r>
          </a:p>
          <a:p>
            <a:pPr marR="0" lvl="4" rtl="0"/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Spark 2.4.5</a:t>
            </a:r>
          </a:p>
          <a:p>
            <a:pPr marR="0" lvl="4" rtl="0"/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Hive 3.1.2</a:t>
            </a:r>
          </a:p>
        </p:txBody>
      </p:sp>
    </p:spTree>
    <p:extLst>
      <p:ext uri="{BB962C8B-B14F-4D97-AF65-F5344CB8AC3E}">
        <p14:creationId xmlns:p14="http://schemas.microsoft.com/office/powerpoint/2010/main" val="3232780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7DE38-6F74-4E6C-9FC2-F8F5BF227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3.5.1 Hive</a:t>
            </a:r>
            <a:r>
              <a:rPr lang="zh-CN" altLang="en-US" b="0" i="0" u="none" strike="noStrike" kern="1800" baseline="0">
                <a:latin typeface="方正大标宋简体"/>
              </a:rPr>
              <a:t>安装</a:t>
            </a:r>
            <a:endParaRPr lang="zh-CN" altLang="en-US" b="0" i="0" u="none" strike="noStrike" kern="1800" baseline="0">
              <a:latin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DC9E2F-85FC-431B-BCCA-FEB1E7026F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[root@hadoop01 wmtools]#	cd /root/wmtools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[root@hadoop01 wmtools]# tar -zxvf apache-hive-3.1.2-bin.tar.gz  -C ~/wmsoft/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export HIVE_HOME=/root/wmsoft/apache-hive-3.1.2-bin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export PATH=$HIVE_HOME/bin:$PATH</a:t>
            </a:r>
          </a:p>
          <a:p>
            <a:pPr marR="0" lvl="3" rtl="0"/>
            <a:r>
              <a:rPr lang="fr-FR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[root@hadoop01 wmtools]# vim /etc/profile</a:t>
            </a:r>
          </a:p>
          <a:p>
            <a:pPr marR="0" lvl="3" rtl="0"/>
            <a:r>
              <a:rPr lang="fr-FR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[root@hadoop01 wmtools]# source /etc/profile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[root@hadoop01 wmtools]#yum install 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[root@hadoop01 wmtools]#yum install postgresql11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[root@hadoop01 wmtools]#yum install postgresql11-server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Optionally initialize the database and enable automatic start: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[root@hadoop01 wmtools]#/usr/pgsql-11/bin/postgresql-11-setup initdb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[root@hadoop01 wmtools]#systemctl enable postgresql-11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[root@hadoop01 wmtools]#systemctl start postgresql-11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host     all       all      0.0.0.0/0      md5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[root@hadoop01 wmtools]# vi /var/lib/pgsql/11/data/postgresql.conf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[root@hadoop01 wmtools]# vim /var/lib/pgsql/11/data/pg_hba.conf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host  all   all  127.0.0.1/32  md5 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local  all   all             trust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host  all   all  0.0.0.0/0    trust 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[root@hadoop01 wmtools]# systemctl restart postgresql-11</a:t>
            </a:r>
          </a:p>
          <a:p>
            <a:pPr marR="0" lvl="3" rtl="0"/>
            <a:r>
              <a:rPr lang="es-E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[root@hadoop01 wmtools]# su - postgres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-bash-4.2$ psql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psql (11.7)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Type "help" for help.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postgres=# create user root with password 'root';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CREATE ROLE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postgres=# create database hive_db_meta owner root;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CREATE DATABASE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postgres=# GRANT ALL PRIVILEGES ON DATABASE hive_db_meta TO root;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GRANT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postgres=# \q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-bash-4.2$ exit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logout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[root@hadoop01 wmtools]# hdfs dfs -mkdir -p /user/hive/warehouse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[root@hadoop01 wmtools]#hdfs dfs -chmod -R 777 /user/hive/warehouse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[root@hadoop01 wmtools]#hdfs dfs -mkdir -p /user/hive/tmp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[root@hadoop01 wmtools]#hdfs dfs -chmod -R 777 /user/hive/tmp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[root@hadoop01 conf]#cp hive-env.sh.template hive-env.sh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[root@hadoop01 conf]#cp hive-default.xml.template hive-site.xml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export JAVA_HOME=/root/wmsoft/jdk1.8.0_241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export HADOOP_HOME=/root/wmsoft/hadoop-2.7.7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export HIVE_HOME=/root/wmsoft/apache-hive-3.1.2-bin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export HIVE_CONF_DIR=/root/wmsoft/apache-hive-3.1.2-bin/conf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export HIVE_AUX_JARS_PATH=/root/wmsoft/apache-hive-3.1.2-bin/lib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A78D2D-423F-4A10-BAFA-76AB20AD49F7}"/>
              </a:ext>
            </a:extLst>
          </p:cNvPr>
          <p:cNvSpPr txBox="1"/>
          <p:nvPr/>
        </p:nvSpPr>
        <p:spPr>
          <a:xfrm>
            <a:off x="5413343" y="1363960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首先下载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Apache Hive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安装包，从网址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https://mirrors.tuna.tsinghua.edu.cn/apache/hive/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上可以下载对应的安装文件，</a:t>
            </a:r>
            <a:endParaRPr lang="zh-CN" altLang="en-US" dirty="0"/>
          </a:p>
        </p:txBody>
      </p:sp>
      <p:pic>
        <p:nvPicPr>
          <p:cNvPr id="14338" name="图片 121">
            <a:extLst>
              <a:ext uri="{FF2B5EF4-FFF2-40B4-BE49-F238E27FC236}">
                <a16:creationId xmlns:a16="http://schemas.microsoft.com/office/drawing/2014/main" id="{E553C1EA-AD55-480F-B097-4C64D315B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210" y="2422227"/>
            <a:ext cx="3500438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图片 122">
            <a:extLst>
              <a:ext uri="{FF2B5EF4-FFF2-40B4-BE49-F238E27FC236}">
                <a16:creationId xmlns:a16="http://schemas.microsoft.com/office/drawing/2014/main" id="{2614002B-08A4-4BB0-B71B-DE2A5E8F8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683" y="5307013"/>
            <a:ext cx="4352925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9839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E7BA8-612C-47DC-800E-9A05D5D0A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3.5.2 Hive</a:t>
            </a:r>
            <a:r>
              <a:rPr lang="zh-CN" altLang="en-US" b="0" i="0" u="none" strike="noStrike" kern="1800" baseline="0">
                <a:latin typeface="方正大标宋简体"/>
              </a:rPr>
              <a:t>与</a:t>
            </a:r>
            <a:r>
              <a:rPr lang="en-US" altLang="zh-CN" b="0" i="0" u="none" strike="noStrike" kern="1800" baseline="0">
                <a:latin typeface="方正大标宋简体"/>
              </a:rPr>
              <a:t>Spark</a:t>
            </a:r>
            <a:r>
              <a:rPr lang="zh-CN" altLang="en-US" b="0" i="0" u="none" strike="noStrike" kern="1800" baseline="0">
                <a:latin typeface="方正大标宋简体"/>
              </a:rPr>
              <a:t>集成</a:t>
            </a:r>
            <a:endParaRPr lang="zh-CN" altLang="en-US" b="0" i="0" u="none" strike="noStrike" kern="1800" baseline="0">
              <a:latin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11860E-1784-48D5-8CA4-4B4D6E4D82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[root@hadoop01 ~]# cd $HIVE_HOME/conf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[root@hadoop01 conf]# cp hive-site.xml /root/wmsoft/spark-2.4.5-bin-hadoop2.7/conf/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[root@hadoop01 sbin]# scp -rq $HIVE_HOME/conf/hive-site.xml  hadoop02:/root/wmsoft/spark-2.4.5-bin-hadoop2.7/conf/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[root@hadoop01 sbin]# scp -rq $HIVE_HOME/conf/hive-site.xml  hadoop03:/root/wmsoft/spark-2.4.5-bin-hadoop2.7/conf/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[root@hadoop01 sbin]# scp /root/wmsoft/apache-hive-3.1.2-bin/lib/HikariCP-2.6.1.jar hadoop02:/root/wmsoft/spark-2.4.5-bin-hadoop2.7/jars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[root@hadoop01 sbin]# scp /root/wmsoft/apache-hive-3.1.2-bin/lib/HikariCP-2.6.1.jar hadoop03:/root/wmsoft/spark-2.4.5-bin-hadoop2.7/jars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[root@hadoop01 sbin]# scp /root/wmtools/postgresql-42.2.10.jar</a:t>
            </a:r>
          </a:p>
          <a:p>
            <a:pPr marR="0" lvl="3" rtl="0"/>
            <a:r>
              <a:rPr lang="nl-NL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hadoop02:/root/wmsoft/spark-2.4.5-bin-hadoop2.7/jars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[root@hadoop01 sbin]# scp /root/wmtools/postgresql-42.2.10.jar</a:t>
            </a:r>
          </a:p>
          <a:p>
            <a:pPr marR="0" lvl="3" rtl="0"/>
            <a:r>
              <a:rPr lang="nl-NL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hadoop03:/root/wmsoft/spark-2.4.5-bin-hadoop2.7/jars</a:t>
            </a:r>
          </a:p>
        </p:txBody>
      </p:sp>
      <p:pic>
        <p:nvPicPr>
          <p:cNvPr id="15362" name="图片 130">
            <a:extLst>
              <a:ext uri="{FF2B5EF4-FFF2-40B4-BE49-F238E27FC236}">
                <a16:creationId xmlns:a16="http://schemas.microsoft.com/office/drawing/2014/main" id="{241B9BF3-FFF2-4430-8F85-00D5EB7C5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38862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3214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F5A08-3646-4590-AAFE-C0BD229BC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3.6  </a:t>
            </a:r>
            <a:r>
              <a:rPr lang="zh-CN" altLang="en-US" b="0" i="0" u="none" strike="noStrike" kern="1800" baseline="0">
                <a:latin typeface="方正大标宋简体"/>
              </a:rPr>
              <a:t>打造交互式</a:t>
            </a:r>
            <a:r>
              <a:rPr lang="en-US" altLang="zh-CN" b="0" i="0" u="none" strike="noStrike" kern="1800" baseline="0">
                <a:latin typeface="方正大标宋简体"/>
              </a:rPr>
              <a:t>Spark</a:t>
            </a:r>
            <a:r>
              <a:rPr lang="zh-CN" altLang="en-US" b="0" i="0" u="none" strike="noStrike" kern="1800" baseline="0">
                <a:latin typeface="方正大标宋简体"/>
              </a:rPr>
              <a:t>环境</a:t>
            </a:r>
            <a:endParaRPr lang="zh-CN" altLang="en-US" b="0" i="0" u="none" strike="noStrike" kern="1800" baseline="0">
              <a:latin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07FC45-259F-4329-9F3C-F97491E595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>
              <a:lnSpc>
                <a:spcPts val="157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Spark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软件自带多种交互式环境。一般来说，所谓的交互式环境，是指操作人员和系统之间存在交互作用的信息处理方式。操作人员通过终端设备输入信息和操作命令，系统接到后立即处理，并通过终端设备显示处理结果。操作人员可以根据处理结果进一步输入信息和操作命令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简单的说，交互式环境就是能进行人机对话的环境。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6730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7B325-D47F-463E-BF84-AD1B4174D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3.6.1 Spark Shell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BF337D-6BF3-4BF1-9AE3-2BCF40E924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val file = sc.textFile("file:///root/wmtools/demo.txt")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file.count()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var map = file.flatMap(line =&gt; line.split(" ")).map(word =&gt; (word,1))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map.collect()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var counts = map.reduceByKey(_ + _);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counts.collect()</a:t>
            </a:r>
          </a:p>
        </p:txBody>
      </p:sp>
      <p:pic>
        <p:nvPicPr>
          <p:cNvPr id="16386" name="图片 131">
            <a:extLst>
              <a:ext uri="{FF2B5EF4-FFF2-40B4-BE49-F238E27FC236}">
                <a16:creationId xmlns:a16="http://schemas.microsoft.com/office/drawing/2014/main" id="{3AE29039-CDE4-48DB-89A5-347E4CBBE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180008"/>
            <a:ext cx="4572000" cy="359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376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4D6CC-2126-457D-A896-1D45BBAD9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3.6.2 PySpark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A04CA3-459D-4C47-A0C9-A31E4BE1E6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3" rtl="0"/>
            <a:r>
              <a:rPr lang="en-US" altLang="zh-CN" b="0" i="0" u="none" strike="noStrike" baseline="0" dirty="0">
                <a:latin typeface="Arial" panose="020B0604020202020204" pitchFamily="34" charset="0"/>
                <a:ea typeface="黑体" panose="02010609060101010101" pitchFamily="49" charset="-122"/>
              </a:rPr>
              <a:t>file = </a:t>
            </a:r>
            <a:r>
              <a:rPr lang="en-US" altLang="zh-CN" b="0" i="0" u="none" strike="noStrike" baseline="0" dirty="0" err="1">
                <a:latin typeface="Arial" panose="020B0604020202020204" pitchFamily="34" charset="0"/>
                <a:ea typeface="黑体" panose="02010609060101010101" pitchFamily="49" charset="-122"/>
              </a:rPr>
              <a:t>sc.textFile</a:t>
            </a:r>
            <a:r>
              <a:rPr lang="en-US" altLang="zh-CN" b="0" i="0" u="none" strike="noStrike" baseline="0" dirty="0">
                <a:latin typeface="Arial" panose="020B0604020202020204" pitchFamily="34" charset="0"/>
                <a:ea typeface="黑体" panose="02010609060101010101" pitchFamily="49" charset="-122"/>
              </a:rPr>
              <a:t>("file:///root/wmtools/demo.txt")</a:t>
            </a:r>
          </a:p>
          <a:p>
            <a:pPr marR="0" lvl="3" rtl="0"/>
            <a:r>
              <a:rPr lang="en-US" altLang="zh-CN" b="0" i="0" u="none" strike="noStrike" baseline="0" dirty="0" err="1">
                <a:latin typeface="Arial" panose="020B0604020202020204" pitchFamily="34" charset="0"/>
                <a:ea typeface="黑体" panose="02010609060101010101" pitchFamily="49" charset="-122"/>
              </a:rPr>
              <a:t>file.count</a:t>
            </a:r>
            <a:r>
              <a:rPr lang="en-US" altLang="zh-CN" b="0" i="0" u="none" strike="noStrike" baseline="0" dirty="0">
                <a:latin typeface="Arial" panose="020B0604020202020204" pitchFamily="34" charset="0"/>
                <a:ea typeface="黑体" panose="02010609060101010101" pitchFamily="49" charset="-122"/>
              </a:rPr>
              <a:t>()</a:t>
            </a:r>
          </a:p>
          <a:p>
            <a:pPr marR="0" lvl="3" rtl="0"/>
            <a:r>
              <a:rPr lang="en-US" altLang="zh-CN" b="0" i="0" u="none" strike="noStrike" baseline="0" dirty="0">
                <a:latin typeface="Arial" panose="020B0604020202020204" pitchFamily="34" charset="0"/>
                <a:ea typeface="黑体" panose="02010609060101010101" pitchFamily="49" charset="-122"/>
              </a:rPr>
              <a:t>map = </a:t>
            </a:r>
            <a:r>
              <a:rPr lang="en-US" altLang="zh-CN" b="0" i="0" u="none" strike="noStrike" baseline="0" dirty="0" err="1">
                <a:latin typeface="Arial" panose="020B0604020202020204" pitchFamily="34" charset="0"/>
                <a:ea typeface="黑体" panose="02010609060101010101" pitchFamily="49" charset="-122"/>
              </a:rPr>
              <a:t>file.flatMap</a:t>
            </a:r>
            <a:r>
              <a:rPr lang="en-US" altLang="zh-CN" b="0" i="0" u="none" strike="noStrike" baseline="0" dirty="0">
                <a:latin typeface="Arial" panose="020B0604020202020204" pitchFamily="34" charset="0"/>
                <a:ea typeface="黑体" panose="02010609060101010101" pitchFamily="49" charset="-122"/>
              </a:rPr>
              <a:t>(lambda line : </a:t>
            </a:r>
            <a:r>
              <a:rPr lang="en-US" altLang="zh-CN" b="0" i="0" u="none" strike="noStrike" baseline="0" dirty="0" err="1">
                <a:latin typeface="Arial" panose="020B0604020202020204" pitchFamily="34" charset="0"/>
                <a:ea typeface="黑体" panose="02010609060101010101" pitchFamily="49" charset="-122"/>
              </a:rPr>
              <a:t>line.split</a:t>
            </a:r>
            <a:r>
              <a:rPr lang="en-US" altLang="zh-CN" b="0" i="0" u="none" strike="noStrike" baseline="0" dirty="0">
                <a:latin typeface="Arial" panose="020B0604020202020204" pitchFamily="34" charset="0"/>
                <a:ea typeface="黑体" panose="02010609060101010101" pitchFamily="49" charset="-122"/>
              </a:rPr>
              <a:t>(" ")).map(lambda word : (word,1))</a:t>
            </a:r>
          </a:p>
          <a:p>
            <a:pPr marR="0" lvl="3" rtl="0"/>
            <a:r>
              <a:rPr lang="en-US" altLang="zh-CN" b="0" i="0" u="none" strike="noStrike" baseline="0" dirty="0" err="1">
                <a:latin typeface="Arial" panose="020B0604020202020204" pitchFamily="34" charset="0"/>
                <a:ea typeface="黑体" panose="02010609060101010101" pitchFamily="49" charset="-122"/>
              </a:rPr>
              <a:t>map.collect</a:t>
            </a:r>
            <a:r>
              <a:rPr lang="en-US" altLang="zh-CN" b="0" i="0" u="none" strike="noStrike" baseline="0" dirty="0">
                <a:latin typeface="Arial" panose="020B0604020202020204" pitchFamily="34" charset="0"/>
                <a:ea typeface="黑体" panose="02010609060101010101" pitchFamily="49" charset="-122"/>
              </a:rPr>
              <a:t>()</a:t>
            </a:r>
          </a:p>
          <a:p>
            <a:pPr marR="0" lvl="3" rtl="0"/>
            <a:r>
              <a:rPr lang="en-US" altLang="zh-CN" b="0" i="0" u="none" strike="noStrike" baseline="0" dirty="0">
                <a:latin typeface="Arial" panose="020B0604020202020204" pitchFamily="34" charset="0"/>
                <a:ea typeface="黑体" panose="02010609060101010101" pitchFamily="49" charset="-122"/>
              </a:rPr>
              <a:t>counts = </a:t>
            </a:r>
            <a:r>
              <a:rPr lang="en-US" altLang="zh-CN" b="0" i="0" u="none" strike="noStrike" baseline="0" dirty="0" err="1">
                <a:latin typeface="Arial" panose="020B0604020202020204" pitchFamily="34" charset="0"/>
                <a:ea typeface="黑体" panose="02010609060101010101" pitchFamily="49" charset="-122"/>
              </a:rPr>
              <a:t>map.reduceByKey</a:t>
            </a:r>
            <a:r>
              <a:rPr lang="en-US" altLang="zh-CN" b="0" i="0" u="none" strike="noStrike" baseline="0" dirty="0">
                <a:latin typeface="Arial" panose="020B0604020202020204" pitchFamily="34" charset="0"/>
                <a:ea typeface="黑体" panose="02010609060101010101" pitchFamily="49" charset="-122"/>
              </a:rPr>
              <a:t>(lambda a, b: </a:t>
            </a:r>
            <a:r>
              <a:rPr lang="en-US" altLang="zh-CN" b="0" i="0" u="none" strike="noStrike" baseline="0" dirty="0" err="1">
                <a:latin typeface="Arial" panose="020B0604020202020204" pitchFamily="34" charset="0"/>
                <a:ea typeface="黑体" panose="02010609060101010101" pitchFamily="49" charset="-122"/>
              </a:rPr>
              <a:t>a+b</a:t>
            </a:r>
            <a:r>
              <a:rPr lang="en-US" altLang="zh-CN" b="0" i="0" u="none" strike="noStrike" baseline="0" dirty="0"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</a:p>
          <a:p>
            <a:pPr marR="0" lvl="3" rtl="0"/>
            <a:r>
              <a:rPr lang="en-US" altLang="zh-CN" b="0" i="0" u="none" strike="noStrike" baseline="0" dirty="0" err="1">
                <a:latin typeface="Arial" panose="020B0604020202020204" pitchFamily="34" charset="0"/>
                <a:ea typeface="黑体" panose="02010609060101010101" pitchFamily="49" charset="-122"/>
              </a:rPr>
              <a:t>counts.collect</a:t>
            </a:r>
            <a:r>
              <a:rPr lang="en-US" altLang="zh-CN" b="0" i="0" u="none" strike="noStrike" baseline="0" dirty="0">
                <a:latin typeface="Arial" panose="020B0604020202020204" pitchFamily="34" charset="0"/>
                <a:ea typeface="黑体" panose="02010609060101010101" pitchFamily="49" charset="-122"/>
              </a:rPr>
              <a:t>()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49C49E4-6E38-4B78-8F6D-E8A065F709BE}"/>
              </a:ext>
            </a:extLst>
          </p:cNvPr>
          <p:cNvSpPr txBox="1"/>
          <p:nvPr/>
        </p:nvSpPr>
        <p:spPr>
          <a:xfrm>
            <a:off x="181467" y="4001294"/>
            <a:ext cx="6094428" cy="91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对于熟悉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语言的开发人员来说，使用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PySpark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是一个非常好的交互环境。它是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Spark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开发者提供的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API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，位于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/root/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wmsoft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/spark-2.4.5-bin-hadoop2.7/bin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目录下，其依赖于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Py4J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7410" name="图片 132">
            <a:extLst>
              <a:ext uri="{FF2B5EF4-FFF2-40B4-BE49-F238E27FC236}">
                <a16:creationId xmlns:a16="http://schemas.microsoft.com/office/drawing/2014/main" id="{DCB1FB64-9AC0-4112-8225-04F2E234C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172" y="4146059"/>
            <a:ext cx="447357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2796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75F1E-E725-4BDF-8B4B-CA7A72FA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3.6.3 Jupyter Notebook</a:t>
            </a:r>
            <a:r>
              <a:rPr lang="zh-CN" altLang="en-US" b="0" i="0" u="none" strike="noStrike" kern="1800" baseline="0">
                <a:latin typeface="方正大标宋简体"/>
              </a:rPr>
              <a:t>安装</a:t>
            </a:r>
            <a:endParaRPr lang="zh-CN" altLang="en-US" b="0" i="0" u="none" strike="noStrike" kern="1800" baseline="0">
              <a:latin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AF8F5F-75DC-4AE8-A4C8-E2338D390B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pPr marR="0" lvl="3" rtl="0"/>
            <a:r>
              <a:rPr lang="sv-SE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[root@hadoop01 ~]# pip3 install jupyter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[root@hadoop01 ~]# mkdir ~/.pip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[root@hadoop01 ~]# touch ~/.pip/pip.conf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[root@hadoop01 ~]# vim ~/.pip/pip.conf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[global]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index-url=http://mirrors.aliyun.com/pypi/simple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[install]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trusted-host=mirrors.aliyun.com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[root@hadoop01 ~]# pip3 install findspark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[root@hadoop01 ~]# find / -name \jupyter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[root@hadoop01 bin]# ./jupyter notebook --allow-root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import findspark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findspark.init()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import pyspark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import random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sc = pyspark.SparkContext(appName="Pi")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num_samples = 100000000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def inside(p):     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  x, y = random.random(), random.random()</a:t>
            </a:r>
          </a:p>
          <a:p>
            <a:pPr marR="0" lvl="3" rtl="0"/>
            <a:r>
              <a:rPr lang="es-E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  return x*x + y*y &lt; 1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count = sc.parallelize(range(0, num_samples)).filter(inside).count()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pi = 4 * count / num_samples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print(pi)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sc.stop()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[root@hadoop01 bin]#pip3 install jupyter_nbextensions_configurator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[root@hadoop01 bin]#./jupyter nbextensions_configurator enable –user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[root@hadoop01 bin]# ./jupyter notebook --generate-config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Writing default config to: /root/.jupyter/jupyter_notebook_config.py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c.NotebookApp.ip='*'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c.NotebookApp.password = u'sha1:f9030dd55bce:75fd7bbaba41be6ff5ac2e811b62354ab55b1f63'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c.NotebookApp.open_browser = False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c.NotebookApp.port =8888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[root@hadoop01 bin]# ./jupyter notebook --allow-root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3CB05D-8C72-438F-827A-E6F4E30F6292}"/>
              </a:ext>
            </a:extLst>
          </p:cNvPr>
          <p:cNvSpPr txBox="1"/>
          <p:nvPr/>
        </p:nvSpPr>
        <p:spPr>
          <a:xfrm>
            <a:off x="5498184" y="1690688"/>
            <a:ext cx="6094428" cy="2144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ts val="1570"/>
              </a:lnSpc>
            </a:pP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Jupyter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Notebook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是一个开源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Web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应用程序，允许创建和共享包含实时代码、公式、可视化图形和文本描述的文档工具。它用途非常广泛，包括：数据清理和转换，数值模拟，统计建模，数据可视化和机器学习等。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它是一个交互式的笔记本，支持超过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种编程语言，可以通过网页的形式进行编程，即在网页中直接编写代码和运行代码，代码的运行结果也会直接在代码块下面进行显示。可以说非常方便。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如果在编程过程中需要编写说明文档相关信息，可以使用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Markdown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直接进行编写，便于作及时的说明和解释。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8434" name="图片 133">
            <a:extLst>
              <a:ext uri="{FF2B5EF4-FFF2-40B4-BE49-F238E27FC236}">
                <a16:creationId xmlns:a16="http://schemas.microsoft.com/office/drawing/2014/main" id="{79E0874D-888C-4C7C-B07A-92CC5AADB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993" y="4275105"/>
            <a:ext cx="385921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图片 134">
            <a:extLst>
              <a:ext uri="{FF2B5EF4-FFF2-40B4-BE49-F238E27FC236}">
                <a16:creationId xmlns:a16="http://schemas.microsoft.com/office/drawing/2014/main" id="{22DB05C8-B4EE-4499-963D-5C5B5BED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0590" y="5866647"/>
            <a:ext cx="3379787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2308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42574-930C-4494-83E9-D4FD5FF8F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3.7 </a:t>
            </a:r>
            <a:r>
              <a:rPr lang="zh-CN" altLang="en-US" b="0" i="0" u="none" strike="noStrike" kern="1800" baseline="0">
                <a:latin typeface="方正大标宋简体"/>
              </a:rPr>
              <a:t>小结</a:t>
            </a:r>
            <a:endParaRPr lang="zh-CN" altLang="en-US" b="0" i="0" u="none" strike="noStrike" kern="1800" baseline="0">
              <a:latin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C73370-9224-48E0-BB06-A96C03AFDB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本章是很重要的一章，详细地介绍了如何搭建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Spark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实战环境。其中涉及到非常多的知识点，比如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Hadoop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集群搭建、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Hive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搭建，以及如何整合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Spark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Hive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。只有在正确构建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Spark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实战环境的基础上，才可以更好的进行后续知识的学习。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整个安装过程，相对繁琐。而且要非常细心，否则一个多余的字符都可能会导致出现异常错误。在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Spark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交互环境中，可以利用内置的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Spark Shell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Spark SQL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PySpark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作为交互环境，也可以通过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Jupyter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Notebook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实现一个基于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Web</a:t>
            </a:r>
            <a:r>
              <a:rPr lang="zh-CN" altLang="zh-C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的交互环境。</a:t>
            </a:r>
            <a:endParaRPr lang="zh-CN" altLang="zh-CN" sz="18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720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87C0D-3DFD-4A75-846C-3075DC0DD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endParaRPr lang="en-US" altLang="zh-CN" b="0" i="0" u="none" strike="noStrike" kern="1800" baseline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3D23BD-2D66-40E0-9D00-EC70CDFCD7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638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5E030-3B70-4541-8758-B46C69E0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3.1.1 CentOS 7</a:t>
            </a:r>
            <a:r>
              <a:rPr lang="zh-CN" altLang="en-US" b="0" i="0" u="none" strike="noStrike" kern="1800" baseline="0">
                <a:latin typeface="方正大标宋简体"/>
              </a:rPr>
              <a:t>安装</a:t>
            </a:r>
            <a:endParaRPr lang="zh-CN" altLang="en-US" b="0" i="0" u="none" strike="noStrike" kern="1800" baseline="0">
              <a:latin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190CE7-CA9F-4120-81FC-4F26044FAD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 marR="0" lvl="5" rtl="0"/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注意：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Linux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除了选用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CentOS 7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作为操作系统外，还可以选择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Ubuntu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或者国产的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Linux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操作系统。</a:t>
            </a:r>
          </a:p>
          <a:p>
            <a:pPr marR="0" lvl="5" rtl="0"/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注意：个性化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Linux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全名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CentOS01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相当于用户名的一个昵称，只是对用户名</a:t>
            </a:r>
            <a:r>
              <a:rPr lang="en-US" altLang="zh-CN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hadoop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的一个备注，是用户登录时显示的名称。</a:t>
            </a:r>
          </a:p>
          <a:p>
            <a:pPr marR="0" lvl="3" rtl="0"/>
            <a:r>
              <a:rPr lang="en-US" altLang="zh-CN" b="0" i="0" u="none" strike="noStrike" baseline="0" dirty="0">
                <a:latin typeface="Arial" panose="020B0604020202020204" pitchFamily="34" charset="0"/>
                <a:ea typeface="黑体" panose="02010609060101010101" pitchFamily="49" charset="-122"/>
              </a:rPr>
              <a:t>$ java –version</a:t>
            </a:r>
          </a:p>
          <a:p>
            <a:pPr marR="0" lvl="3" rtl="0"/>
            <a:r>
              <a:rPr lang="en-US" altLang="zh-CN" b="0" i="0" u="none" strike="noStrike" baseline="0" dirty="0">
                <a:latin typeface="Arial" panose="020B0604020202020204" pitchFamily="34" charset="0"/>
                <a:ea typeface="黑体" panose="02010609060101010101" pitchFamily="49" charset="-122"/>
              </a:rPr>
              <a:t>$ python -V</a:t>
            </a:r>
          </a:p>
          <a:p>
            <a:pPr marR="0" lvl="3" rtl="0"/>
            <a:r>
              <a:rPr lang="en-US" altLang="zh-CN" b="0" i="0" u="none" strike="noStrike" baseline="0" dirty="0">
                <a:latin typeface="Arial" panose="020B0604020202020204" pitchFamily="34" charset="0"/>
                <a:ea typeface="黑体" panose="02010609060101010101" pitchFamily="49" charset="-122"/>
              </a:rPr>
              <a:t>[</a:t>
            </a:r>
            <a:r>
              <a:rPr lang="en-US" altLang="zh-CN" b="0" i="0" u="none" strike="noStrike" baseline="0" dirty="0" err="1">
                <a:latin typeface="Arial" panose="020B0604020202020204" pitchFamily="34" charset="0"/>
                <a:ea typeface="黑体" panose="02010609060101010101" pitchFamily="49" charset="-122"/>
              </a:rPr>
              <a:t>root@promote</a:t>
            </a:r>
            <a:r>
              <a:rPr lang="en-US" altLang="zh-CN" b="0" i="0" u="none" strike="noStrike" baseline="0" dirty="0">
                <a:latin typeface="Arial" panose="020B0604020202020204" pitchFamily="34" charset="0"/>
                <a:ea typeface="黑体" panose="02010609060101010101" pitchFamily="49" charset="-122"/>
              </a:rPr>
              <a:t> ~]# </a:t>
            </a:r>
            <a:r>
              <a:rPr lang="en-US" altLang="zh-CN" b="0" i="0" u="none" strike="noStrike" baseline="0" dirty="0" err="1">
                <a:latin typeface="Arial" panose="020B0604020202020204" pitchFamily="34" charset="0"/>
                <a:ea typeface="黑体" panose="02010609060101010101" pitchFamily="49" charset="-122"/>
              </a:rPr>
              <a:t>ip</a:t>
            </a:r>
            <a:r>
              <a:rPr lang="en-US" altLang="zh-CN" b="0" i="0" u="none" strike="noStrike" baseline="0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b="0" i="0" u="none" strike="noStrike" baseline="0" dirty="0" err="1">
                <a:latin typeface="Arial" panose="020B0604020202020204" pitchFamily="34" charset="0"/>
                <a:ea typeface="黑体" panose="02010609060101010101" pitchFamily="49" charset="-122"/>
              </a:rPr>
              <a:t>addr</a:t>
            </a:r>
            <a:endParaRPr lang="en-US" altLang="zh-CN" b="0" i="0" u="none" strike="noStrike" baseline="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R="0" lvl="3" rtl="0"/>
            <a:r>
              <a:rPr lang="en-US" altLang="zh-CN" b="0" i="0" u="none" strike="noStrike" baseline="0" dirty="0">
                <a:latin typeface="Arial" panose="020B0604020202020204" pitchFamily="34" charset="0"/>
                <a:ea typeface="黑体" panose="02010609060101010101" pitchFamily="49" charset="-122"/>
              </a:rPr>
              <a:t>[</a:t>
            </a:r>
            <a:r>
              <a:rPr lang="en-US" altLang="zh-CN" b="0" i="0" u="none" strike="noStrike" baseline="0" dirty="0" err="1">
                <a:latin typeface="Arial" panose="020B0604020202020204" pitchFamily="34" charset="0"/>
                <a:ea typeface="黑体" panose="02010609060101010101" pitchFamily="49" charset="-122"/>
              </a:rPr>
              <a:t>root@promote</a:t>
            </a:r>
            <a:r>
              <a:rPr lang="en-US" altLang="zh-CN" b="0" i="0" u="none" strike="noStrike" baseline="0" dirty="0">
                <a:latin typeface="Arial" panose="020B0604020202020204" pitchFamily="34" charset="0"/>
                <a:ea typeface="黑体" panose="02010609060101010101" pitchFamily="49" charset="-122"/>
              </a:rPr>
              <a:t> ~]# cd /</a:t>
            </a:r>
            <a:r>
              <a:rPr lang="en-US" altLang="zh-CN" b="0" i="0" u="none" strike="noStrike" baseline="0" dirty="0" err="1">
                <a:latin typeface="Arial" panose="020B0604020202020204" pitchFamily="34" charset="0"/>
                <a:ea typeface="黑体" panose="02010609060101010101" pitchFamily="49" charset="-122"/>
              </a:rPr>
              <a:t>etc</a:t>
            </a:r>
            <a:r>
              <a:rPr lang="en-US" altLang="zh-CN" b="0" i="0" u="none" strike="noStrike" baseline="0" dirty="0">
                <a:latin typeface="Arial" panose="020B0604020202020204" pitchFamily="34" charset="0"/>
                <a:ea typeface="黑体" panose="02010609060101010101" pitchFamily="49" charset="-122"/>
              </a:rPr>
              <a:t>/</a:t>
            </a:r>
            <a:r>
              <a:rPr lang="en-US" altLang="zh-CN" b="0" i="0" u="none" strike="noStrike" baseline="0" dirty="0" err="1">
                <a:latin typeface="Arial" panose="020B0604020202020204" pitchFamily="34" charset="0"/>
                <a:ea typeface="黑体" panose="02010609060101010101" pitchFamily="49" charset="-122"/>
              </a:rPr>
              <a:t>sysconfig</a:t>
            </a:r>
            <a:r>
              <a:rPr lang="en-US" altLang="zh-CN" b="0" i="0" u="none" strike="noStrike" baseline="0" dirty="0">
                <a:latin typeface="Arial" panose="020B0604020202020204" pitchFamily="34" charset="0"/>
                <a:ea typeface="黑体" panose="02010609060101010101" pitchFamily="49" charset="-122"/>
              </a:rPr>
              <a:t>/network-scripts/</a:t>
            </a:r>
          </a:p>
          <a:p>
            <a:pPr marR="0" lvl="3" rtl="0"/>
            <a:r>
              <a:rPr lang="en-US" altLang="zh-CN" b="0" i="0" u="none" strike="noStrike" baseline="0" dirty="0">
                <a:latin typeface="Arial" panose="020B0604020202020204" pitchFamily="34" charset="0"/>
                <a:ea typeface="黑体" panose="02010609060101010101" pitchFamily="49" charset="-122"/>
              </a:rPr>
              <a:t>[</a:t>
            </a:r>
            <a:r>
              <a:rPr lang="en-US" altLang="zh-CN" b="0" i="0" u="none" strike="noStrike" baseline="0" dirty="0" err="1">
                <a:latin typeface="Arial" panose="020B0604020202020204" pitchFamily="34" charset="0"/>
                <a:ea typeface="黑体" panose="02010609060101010101" pitchFamily="49" charset="-122"/>
              </a:rPr>
              <a:t>root@promote</a:t>
            </a:r>
            <a:r>
              <a:rPr lang="en-US" altLang="zh-CN" b="0" i="0" u="none" strike="noStrike" baseline="0" dirty="0">
                <a:latin typeface="Arial" panose="020B0604020202020204" pitchFamily="34" charset="0"/>
                <a:ea typeface="黑体" panose="02010609060101010101" pitchFamily="49" charset="-122"/>
              </a:rPr>
              <a:t> network-scripts]# cp ifcfg-ens33 ifcfg-ens33.bak</a:t>
            </a:r>
          </a:p>
          <a:p>
            <a:pPr marR="0" lvl="3" rtl="0"/>
            <a:r>
              <a:rPr lang="en-US" altLang="zh-CN" b="0" i="0" u="none" strike="noStrike" baseline="0" dirty="0">
                <a:latin typeface="Arial" panose="020B0604020202020204" pitchFamily="34" charset="0"/>
                <a:ea typeface="黑体" panose="02010609060101010101" pitchFamily="49" charset="-122"/>
              </a:rPr>
              <a:t>[</a:t>
            </a:r>
            <a:r>
              <a:rPr lang="en-US" altLang="zh-CN" b="0" i="0" u="none" strike="noStrike" baseline="0" dirty="0" err="1">
                <a:latin typeface="Arial" panose="020B0604020202020204" pitchFamily="34" charset="0"/>
                <a:ea typeface="黑体" panose="02010609060101010101" pitchFamily="49" charset="-122"/>
              </a:rPr>
              <a:t>root@promote</a:t>
            </a:r>
            <a:r>
              <a:rPr lang="en-US" altLang="zh-CN" b="0" i="0" u="none" strike="noStrike" baseline="0" dirty="0">
                <a:latin typeface="Arial" panose="020B0604020202020204" pitchFamily="34" charset="0"/>
                <a:ea typeface="黑体" panose="02010609060101010101" pitchFamily="49" charset="-122"/>
              </a:rPr>
              <a:t> network-scripts]# vim ifcfg-ens33</a:t>
            </a:r>
          </a:p>
          <a:p>
            <a:pPr marR="0" lvl="3" rtl="0"/>
            <a:r>
              <a:rPr lang="en-US" altLang="zh-CN" b="0" i="0" u="none" strike="noStrike" baseline="0" dirty="0">
                <a:latin typeface="Arial" panose="020B0604020202020204" pitchFamily="34" charset="0"/>
                <a:ea typeface="黑体" panose="02010609060101010101" pitchFamily="49" charset="-122"/>
              </a:rPr>
              <a:t>TYPE="Ethernet"</a:t>
            </a:r>
          </a:p>
          <a:p>
            <a:pPr marR="0" lvl="3" rtl="0"/>
            <a:r>
              <a:rPr lang="en-US" altLang="zh-CN" b="0" i="0" u="none" strike="noStrike" baseline="0" dirty="0">
                <a:latin typeface="Arial" panose="020B0604020202020204" pitchFamily="34" charset="0"/>
                <a:ea typeface="黑体" panose="02010609060101010101" pitchFamily="49" charset="-122"/>
              </a:rPr>
              <a:t>PROXY_METHOD="none"</a:t>
            </a:r>
          </a:p>
          <a:p>
            <a:pPr marR="0" lvl="3" rtl="0"/>
            <a:r>
              <a:rPr lang="en-US" altLang="zh-CN" b="0" i="0" u="none" strike="noStrike" baseline="0" dirty="0">
                <a:latin typeface="Arial" panose="020B0604020202020204" pitchFamily="34" charset="0"/>
                <a:ea typeface="黑体" panose="02010609060101010101" pitchFamily="49" charset="-122"/>
              </a:rPr>
              <a:t>BROWSER_ONLY="no"</a:t>
            </a:r>
          </a:p>
          <a:p>
            <a:pPr marR="0" lvl="3" rtl="0"/>
            <a:r>
              <a:rPr lang="en-US" altLang="zh-CN" b="1" i="0" u="none" strike="noStrike" baseline="0" dirty="0">
                <a:latin typeface="Arial" panose="020B0604020202020204" pitchFamily="34" charset="0"/>
                <a:ea typeface="黑体" panose="02010609060101010101" pitchFamily="49" charset="-122"/>
              </a:rPr>
              <a:t>BOOTPROTO="static"</a:t>
            </a:r>
          </a:p>
          <a:p>
            <a:pPr marR="0" lvl="3" rtl="0"/>
            <a:r>
              <a:rPr lang="en-US" altLang="zh-CN" b="0" i="0" u="none" strike="noStrike" baseline="0" dirty="0">
                <a:latin typeface="Arial" panose="020B0604020202020204" pitchFamily="34" charset="0"/>
                <a:ea typeface="黑体" panose="02010609060101010101" pitchFamily="49" charset="-122"/>
              </a:rPr>
              <a:t>DEFROUTE="yes"</a:t>
            </a:r>
          </a:p>
          <a:p>
            <a:pPr marR="0" lvl="3" rtl="0"/>
            <a:r>
              <a:rPr lang="en-US" altLang="zh-CN" b="0" i="0" u="none" strike="noStrike" baseline="0" dirty="0">
                <a:latin typeface="Arial" panose="020B0604020202020204" pitchFamily="34" charset="0"/>
                <a:ea typeface="黑体" panose="02010609060101010101" pitchFamily="49" charset="-122"/>
              </a:rPr>
              <a:t>IPV4_FAILURE_FATAL="no"</a:t>
            </a:r>
          </a:p>
          <a:p>
            <a:pPr marR="0" lvl="3" rtl="0"/>
            <a:r>
              <a:rPr lang="en-US" altLang="zh-CN" b="0" i="0" u="none" strike="noStrike" baseline="0" dirty="0">
                <a:latin typeface="Arial" panose="020B0604020202020204" pitchFamily="34" charset="0"/>
                <a:ea typeface="黑体" panose="02010609060101010101" pitchFamily="49" charset="-122"/>
              </a:rPr>
              <a:t>IPV6INIT="yes"</a:t>
            </a:r>
          </a:p>
          <a:p>
            <a:pPr marR="0" lvl="3" rtl="0"/>
            <a:r>
              <a:rPr lang="en-US" altLang="zh-CN" b="0" i="0" u="none" strike="noStrike" baseline="0" dirty="0">
                <a:latin typeface="Arial" panose="020B0604020202020204" pitchFamily="34" charset="0"/>
                <a:ea typeface="黑体" panose="02010609060101010101" pitchFamily="49" charset="-122"/>
              </a:rPr>
              <a:t>IPV6_AUTOCONF="yes"</a:t>
            </a:r>
          </a:p>
          <a:p>
            <a:pPr marR="0" lvl="3" rtl="0"/>
            <a:r>
              <a:rPr lang="en-US" altLang="zh-CN" b="0" i="0" u="none" strike="noStrike" baseline="0" dirty="0">
                <a:latin typeface="Arial" panose="020B0604020202020204" pitchFamily="34" charset="0"/>
                <a:ea typeface="黑体" panose="02010609060101010101" pitchFamily="49" charset="-122"/>
              </a:rPr>
              <a:t>IPV6_DEFROUTE="yes"</a:t>
            </a:r>
          </a:p>
          <a:p>
            <a:pPr marR="0" lvl="3" rtl="0"/>
            <a:r>
              <a:rPr lang="en-US" altLang="zh-CN" b="0" i="0" u="none" strike="noStrike" baseline="0" dirty="0">
                <a:latin typeface="Arial" panose="020B0604020202020204" pitchFamily="34" charset="0"/>
                <a:ea typeface="黑体" panose="02010609060101010101" pitchFamily="49" charset="-122"/>
              </a:rPr>
              <a:t>IPV6_FAILURE_FATAL="no"</a:t>
            </a:r>
          </a:p>
          <a:p>
            <a:pPr marR="0" lvl="3" rtl="0"/>
            <a:r>
              <a:rPr lang="en-US" altLang="zh-CN" b="0" i="0" u="none" strike="noStrike" baseline="0" dirty="0">
                <a:latin typeface="Arial" panose="020B0604020202020204" pitchFamily="34" charset="0"/>
                <a:ea typeface="黑体" panose="02010609060101010101" pitchFamily="49" charset="-122"/>
              </a:rPr>
              <a:t>IPV6_ADDR_GEN_MODE="stable-privacy"</a:t>
            </a:r>
          </a:p>
          <a:p>
            <a:pPr marR="0" lvl="3" rtl="0"/>
            <a:r>
              <a:rPr lang="en-US" altLang="zh-CN" b="0" i="0" u="none" strike="noStrike" baseline="0" dirty="0">
                <a:latin typeface="Arial" panose="020B0604020202020204" pitchFamily="34" charset="0"/>
                <a:ea typeface="黑体" panose="02010609060101010101" pitchFamily="49" charset="-122"/>
              </a:rPr>
              <a:t>NAME="ens33"</a:t>
            </a:r>
          </a:p>
          <a:p>
            <a:pPr marR="0" lvl="3" rtl="0"/>
            <a:r>
              <a:rPr lang="en-US" altLang="zh-CN" b="0" i="0" u="none" strike="noStrike" baseline="0" dirty="0">
                <a:latin typeface="Arial" panose="020B0604020202020204" pitchFamily="34" charset="0"/>
                <a:ea typeface="黑体" panose="02010609060101010101" pitchFamily="49" charset="-122"/>
              </a:rPr>
              <a:t>UUID="35896f24-23e8-4757-9eef-e08eb4514c4b"</a:t>
            </a:r>
          </a:p>
          <a:p>
            <a:pPr marR="0" lvl="3" rtl="0"/>
            <a:r>
              <a:rPr lang="en-US" altLang="zh-CN" b="0" i="0" u="none" strike="noStrike" baseline="0" dirty="0">
                <a:latin typeface="Arial" panose="020B0604020202020204" pitchFamily="34" charset="0"/>
                <a:ea typeface="黑体" panose="02010609060101010101" pitchFamily="49" charset="-122"/>
              </a:rPr>
              <a:t>DEVICE="ens33"</a:t>
            </a:r>
          </a:p>
          <a:p>
            <a:pPr marR="0" lvl="3" rtl="0"/>
            <a:r>
              <a:rPr lang="en-US" altLang="zh-CN" b="0" i="0" u="none" strike="noStrike" baseline="0" dirty="0">
                <a:latin typeface="Arial" panose="020B0604020202020204" pitchFamily="34" charset="0"/>
                <a:ea typeface="黑体" panose="02010609060101010101" pitchFamily="49" charset="-122"/>
              </a:rPr>
              <a:t>ONBOOT="yes"</a:t>
            </a:r>
          </a:p>
          <a:p>
            <a:pPr marR="0" lvl="3" rtl="0"/>
            <a:r>
              <a:rPr lang="en-US" altLang="zh-CN" b="1" i="0" u="none" strike="noStrike" baseline="0" dirty="0">
                <a:latin typeface="Arial" panose="020B0604020202020204" pitchFamily="34" charset="0"/>
                <a:ea typeface="黑体" panose="02010609060101010101" pitchFamily="49" charset="-122"/>
              </a:rPr>
              <a:t>IPADDR=192.168.1.70</a:t>
            </a:r>
          </a:p>
          <a:p>
            <a:pPr marR="0" lvl="3" rtl="0"/>
            <a:r>
              <a:rPr lang="en-US" altLang="zh-CN" b="1" i="0" u="none" strike="noStrike" baseline="0" dirty="0">
                <a:latin typeface="Arial" panose="020B0604020202020204" pitchFamily="34" charset="0"/>
                <a:ea typeface="黑体" panose="02010609060101010101" pitchFamily="49" charset="-122"/>
              </a:rPr>
              <a:t>NETMASK=255.255.255.0</a:t>
            </a:r>
          </a:p>
          <a:p>
            <a:pPr marR="0" lvl="3" rtl="0"/>
            <a:r>
              <a:rPr lang="en-US" altLang="zh-CN" b="1" i="0" u="none" strike="noStrike" baseline="0" dirty="0">
                <a:latin typeface="Arial" panose="020B0604020202020204" pitchFamily="34" charset="0"/>
                <a:ea typeface="黑体" panose="02010609060101010101" pitchFamily="49" charset="-122"/>
              </a:rPr>
              <a:t>GATEWAY=192.168.1.2</a:t>
            </a:r>
          </a:p>
          <a:p>
            <a:pPr marR="0" lvl="3" rtl="0"/>
            <a:r>
              <a:rPr lang="en-US" altLang="zh-CN" b="1" i="0" u="none" strike="noStrike" baseline="0" dirty="0">
                <a:latin typeface="Arial" panose="020B0604020202020204" pitchFamily="34" charset="0"/>
                <a:ea typeface="黑体" panose="02010609060101010101" pitchFamily="49" charset="-122"/>
              </a:rPr>
              <a:t>DNS1=192.168.1.2</a:t>
            </a:r>
          </a:p>
          <a:p>
            <a:pPr marR="0" lvl="3" rtl="0"/>
            <a:r>
              <a:rPr lang="en-US" altLang="zh-CN" b="1" i="0" u="none" strike="noStrike" baseline="0" dirty="0">
                <a:latin typeface="Arial" panose="020B0604020202020204" pitchFamily="34" charset="0"/>
                <a:ea typeface="黑体" panose="02010609060101010101" pitchFamily="49" charset="-122"/>
              </a:rPr>
              <a:t>NM_CONTROLLED="yes"</a:t>
            </a:r>
          </a:p>
          <a:p>
            <a:pPr marR="0" lvl="3" rtl="0"/>
            <a:r>
              <a:rPr lang="en-US" altLang="zh-CN" b="0" i="0" u="none" strike="noStrike" baseline="0" dirty="0">
                <a:latin typeface="Arial" panose="020B0604020202020204" pitchFamily="34" charset="0"/>
                <a:ea typeface="黑体" panose="02010609060101010101" pitchFamily="49" charset="-122"/>
              </a:rPr>
              <a:t>[</a:t>
            </a:r>
            <a:r>
              <a:rPr lang="en-US" altLang="zh-CN" b="0" i="0" u="none" strike="noStrike" baseline="0" dirty="0" err="1">
                <a:latin typeface="Arial" panose="020B0604020202020204" pitchFamily="34" charset="0"/>
                <a:ea typeface="黑体" panose="02010609060101010101" pitchFamily="49" charset="-122"/>
              </a:rPr>
              <a:t>root@promote</a:t>
            </a:r>
            <a:r>
              <a:rPr lang="en-US" altLang="zh-CN" b="0" i="0" u="none" strike="noStrike" baseline="0" dirty="0">
                <a:latin typeface="Arial" panose="020B0604020202020204" pitchFamily="34" charset="0"/>
                <a:ea typeface="黑体" panose="02010609060101010101" pitchFamily="49" charset="-122"/>
              </a:rPr>
              <a:t> network-scripts]# service network restart</a:t>
            </a:r>
          </a:p>
          <a:p>
            <a:pPr marR="0" lvl="5" rtl="0"/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注意：如果虚拟机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ping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外网时，出现未知的主机名（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Name or service not known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）的错误，则需要检查网卡的配置信息，在配置文件中是否有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DNS1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的配置且地址是否正确。</a:t>
            </a:r>
          </a:p>
        </p:txBody>
      </p:sp>
    </p:spTree>
    <p:extLst>
      <p:ext uri="{BB962C8B-B14F-4D97-AF65-F5344CB8AC3E}">
        <p14:creationId xmlns:p14="http://schemas.microsoft.com/office/powerpoint/2010/main" val="1923196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7706F-9AC6-47F1-87D4-2F9FDE80E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3.1.2 FinalShell</a:t>
            </a:r>
            <a:r>
              <a:rPr lang="zh-CN" altLang="en-US" b="0" i="0" u="none" strike="noStrike" kern="1800" baseline="0">
                <a:latin typeface="方正大标宋简体"/>
              </a:rPr>
              <a:t>安装</a:t>
            </a:r>
            <a:endParaRPr lang="zh-CN" altLang="en-US" b="0" i="0" u="none" strike="noStrike" kern="1800" baseline="0">
              <a:latin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8D6502-74E8-42F8-AFF2-DFEE551494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5" rtl="0"/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注意：</a:t>
            </a:r>
            <a:r>
              <a:rPr lang="en-US" altLang="zh-CN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FinalShell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可以同时连接多个远程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Linux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服务器。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161A5C-6308-438F-8E29-C9436EE56C30}"/>
              </a:ext>
            </a:extLst>
          </p:cNvPr>
          <p:cNvSpPr txBox="1"/>
          <p:nvPr/>
        </p:nvSpPr>
        <p:spPr>
          <a:xfrm>
            <a:off x="426564" y="2188174"/>
            <a:ext cx="6094428" cy="214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ts val="1570"/>
              </a:lnSpc>
            </a:pP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FinalShell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是一款功能强大的运维工具，采用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语言编写，因此可以很好的在不同的操作系统上运行，支持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Windows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Linux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Mac OS X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等平台。它具备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SSH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客户端软件的功能，可以在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Windows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操作系统上远程管理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Linux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操作系统的文件。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FinalShell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同时支持多个标签，这样对于同时运维多个服务器更加方便。它不仅有语法高亮显示，还支持多个主题（配色方案），可以根据个人喜好进行设置。对于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Windows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操作系统上的安装文件，可以从如下地址进行下载：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http://www.hostbuf.com/downloads/finalshell_install.exe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图片 203">
            <a:extLst>
              <a:ext uri="{FF2B5EF4-FFF2-40B4-BE49-F238E27FC236}">
                <a16:creationId xmlns:a16="http://schemas.microsoft.com/office/drawing/2014/main" id="{2850F11F-5045-47F9-B068-479302289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303" y="2362200"/>
            <a:ext cx="2895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7" name="图片 210">
            <a:extLst>
              <a:ext uri="{FF2B5EF4-FFF2-40B4-BE49-F238E27FC236}">
                <a16:creationId xmlns:a16="http://schemas.microsoft.com/office/drawing/2014/main" id="{7728858F-9600-4E04-B9E6-7E2646D14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288" y="4335172"/>
            <a:ext cx="4468813" cy="287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5656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4A447-08F2-4CBD-A8A5-557A4F333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3.1.3 PuTTY</a:t>
            </a:r>
            <a:r>
              <a:rPr lang="zh-CN" altLang="en-US" b="0" i="0" u="none" strike="noStrike" kern="1800" baseline="0">
                <a:latin typeface="方正大标宋简体"/>
              </a:rPr>
              <a:t>安装</a:t>
            </a:r>
            <a:endParaRPr lang="zh-CN" altLang="en-US" b="0" i="0" u="none" strike="noStrike" kern="1800" baseline="0">
              <a:latin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97629A-2B87-4C7C-847E-E9DDF4BEA8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[root@promote ~]# mkdir wmtools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[root@promote ~]# mkdir wmsoft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74472E-8D73-4F71-BB5B-0BBB0F005B25}"/>
              </a:ext>
            </a:extLst>
          </p:cNvPr>
          <p:cNvSpPr txBox="1"/>
          <p:nvPr/>
        </p:nvSpPr>
        <p:spPr>
          <a:xfrm>
            <a:off x="134332" y="2857785"/>
            <a:ext cx="60944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ts val="157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PuTTY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是一个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Telnet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SSH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TCP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以及串行接口连接软件。最新的版本支持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Windows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平台、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Linux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平台和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Mac OS X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平台。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随着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Linux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在服务器端应用的日益普及，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Linux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系统的管理也越来越依赖于远程的方式。在各种远程登录工具中，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PuTTY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是非常好用的工具之一。它虽然是一个免费的工具，但是其功能却丝毫不逊色于商业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Telnet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类工具。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）在网址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https://www.chiark.greenend.org.uk/~sgtatham/putty/latest.html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可以进行安装文件下载，如图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3.24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所示。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050" name="图片 56">
            <a:extLst>
              <a:ext uri="{FF2B5EF4-FFF2-40B4-BE49-F238E27FC236}">
                <a16:creationId xmlns:a16="http://schemas.microsoft.com/office/drawing/2014/main" id="{B27A8996-DA45-466C-B8B6-6DC1D61F7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75" y="967549"/>
            <a:ext cx="3536950" cy="2389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1" name="图片 58">
            <a:extLst>
              <a:ext uri="{FF2B5EF4-FFF2-40B4-BE49-F238E27FC236}">
                <a16:creationId xmlns:a16="http://schemas.microsoft.com/office/drawing/2014/main" id="{4B9E5DE3-5BDD-4427-AB75-3AD583A2B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525" y="3365694"/>
            <a:ext cx="33528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6521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A7F77-D9A6-42A3-8E4C-DA332BDEE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3.1.4 JDK</a:t>
            </a:r>
            <a:r>
              <a:rPr lang="zh-CN" altLang="en-US" b="0" i="0" u="none" strike="noStrike" kern="1800" baseline="0">
                <a:latin typeface="方正大标宋简体"/>
              </a:rPr>
              <a:t>安装</a:t>
            </a:r>
            <a:endParaRPr lang="zh-CN" altLang="en-US" b="0" i="0" u="none" strike="noStrike" kern="1800" baseline="0">
              <a:latin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7A1072-EBCB-4784-AD7A-8D644DE955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[root@promote ~]# cd ~/wmtools/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[root@promote wmtools]# tar -zxvf jdk-8u241-linux-x64.tar.gz -C ~/wmsoft/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[root@promote wmtools]# cd ~/wmsoft/jdk1.8.0_241/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[root@promote jdk1.8.0_241]# pwd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/root/wmsoft/jdk1.8.0_241</a:t>
            </a:r>
          </a:p>
          <a:p>
            <a:pPr marR="0" lvl="3" rtl="0"/>
            <a:r>
              <a:rPr lang="fr-FR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[root@promote jdk1.8.0_241]# vim /etc/profile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export JAVA_HOME=/root/wmsoft/jdk1.8.0_241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export PATH=$PATH:$JAVA_HOME/bin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export CLASSPATH=$:CLASSPATH:$JAVA_HOME/lib/</a:t>
            </a:r>
          </a:p>
          <a:p>
            <a:pPr marR="0" lvl="3" rtl="0"/>
            <a:r>
              <a:rPr lang="fr-FR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[root@hadoop71 jdk1.8.0_241]# source /etc/profile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[root@hadoop71 jdk1.8.0_241]# java –version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openjdk version "1.8.0_181"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OpenJDK Runtime Environment (build 1.8.0_181-b13)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OpenJDK 64-Bit Server VM (build 25.181-b13, mixed mode)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update-alternatives --install /usr/bin/java java /root/wmsoft/jdk1.8.*/bin/java 1065  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update-alternatives --install /usr/bin/javac javac /root/wmsoft/jdk1.8.*/bin/javac 1065  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update-alternatives --install /usr/bin/jar jar /root/wmsoft/jdk1.8.*/bin/jar 1065  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update-alternatives --install /usr/bin/javaws javaws /root/wmsoft/jdk1.8.*/bin/javaws 1065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[root@promote jdk1.8.0_241]# update-alternatives --config java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[root@promote jdk1.8.0_241]# java -version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java version "1.8.0_241"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Java(TM) SE Runtime Environment (build 1.8.0_241-b07)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Java HotSpot(TM) 64-Bit Server VM (build 25.241-b07, mixed mode)</a:t>
            </a:r>
          </a:p>
          <a:p>
            <a:pPr marR="0" lvl="5" rtl="0"/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注意：默认安装的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OpenJDK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并没有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jps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命令，但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Oracle JDK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是有的，它是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java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提供的一个显示当前所有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java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pid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的命令。当然，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OpenJDK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也是支持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Spark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等软件的运行的。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41904A-5097-4027-8053-9E7D924AFAEB}"/>
              </a:ext>
            </a:extLst>
          </p:cNvPr>
          <p:cNvSpPr txBox="1"/>
          <p:nvPr/>
        </p:nvSpPr>
        <p:spPr>
          <a:xfrm>
            <a:off x="5820266" y="681037"/>
            <a:ext cx="6094428" cy="133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ts val="1570"/>
              </a:lnSpc>
            </a:pPr>
            <a:r>
              <a:rPr lang="zh-CN" altLang="zh-C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虽然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CentOS 7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自带了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OpenJDK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，但是这里还是打算重新安装一个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Oracle JDK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，来说明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JDK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的安装。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）从官网下载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Linux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操作系统上的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JDK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安装包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jdk-8u241-linux-x64.tar.gz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，并通过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FinalShell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上传安装包到虚拟机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/root/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wmtools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目录中，如图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3.27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所示</a:t>
            </a:r>
            <a:endParaRPr lang="zh-CN" altLang="en-US" dirty="0"/>
          </a:p>
        </p:txBody>
      </p:sp>
      <p:pic>
        <p:nvPicPr>
          <p:cNvPr id="3074" name="图片 211" descr="IMG_256">
            <a:extLst>
              <a:ext uri="{FF2B5EF4-FFF2-40B4-BE49-F238E27FC236}">
                <a16:creationId xmlns:a16="http://schemas.microsoft.com/office/drawing/2014/main" id="{73858F6B-464F-46E8-A3DA-43E9526D2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069" y="2149672"/>
            <a:ext cx="3603625" cy="314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6853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741D9-9CDA-4B72-8103-9E6F297DE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3.1.5 Python</a:t>
            </a:r>
            <a:r>
              <a:rPr lang="zh-CN" altLang="en-US" b="0" i="0" u="none" strike="noStrike" kern="1800" baseline="0">
                <a:latin typeface="方正大标宋简体"/>
              </a:rPr>
              <a:t>安装</a:t>
            </a:r>
            <a:endParaRPr lang="zh-CN" altLang="en-US" b="0" i="0" u="none" strike="noStrike" kern="1800" baseline="0">
              <a:latin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8DE69F-C58A-44AA-8939-816823B290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yum -y groupinstall "Development tools"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yum -y install zlib-devel bzip2-devel openssl-devel \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ncurses-devel sqlite-devel readline-devel tk-devel \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gdbm-devel db4-devel libpcap-devel xz-devel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yum install -y libffi-devel zlib1g-dev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yum install zlib* -y</a:t>
            </a:r>
          </a:p>
          <a:p>
            <a:pPr marR="0" lvl="3" rtl="0"/>
            <a:r>
              <a:rPr lang="da-DK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wget https://www.python.org/ftp/python/3.7.7/Python-3.7.7.tgz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[root@promote wmtools]# tar -zxvf Python-3.7.7.tgz -C ~/wmsoft/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[root@promote wmtools]# cd ~/wmsoft/Python-3.7.7/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[root@promote Python-3.7.7]# ./configure --prefix=/usr/local/python3 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--enable-optimizations --with-ssl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[root@promote Python-3.7.7]# make &amp;&amp; make install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[root@promote Python-3.7.7]#ln -s /usr/local/python3/bin/python3 /usr/local/bin/python3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[root@promote Python-3.7.7]#ln -s /usr/local/python3/bin/pip3 /usr/local/bin/pip3</a:t>
            </a:r>
          </a:p>
          <a:p>
            <a:pPr marR="0" lvl="3" rtl="0"/>
            <a:r>
              <a:rPr lang="en-US" altLang="zh-CN" b="0" i="0" u="none" strike="noStrike" baseline="0">
                <a:latin typeface="Arial" panose="020B0604020202020204" pitchFamily="34" charset="0"/>
                <a:ea typeface="黑体" panose="02010609060101010101" pitchFamily="49" charset="-122"/>
              </a:rPr>
              <a:t>[root@promote Python-3.7.7]#python3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ACA9410-8A2B-43AE-8A59-93676EB326C7}"/>
              </a:ext>
            </a:extLst>
          </p:cNvPr>
          <p:cNvSpPr txBox="1"/>
          <p:nvPr/>
        </p:nvSpPr>
        <p:spPr>
          <a:xfrm>
            <a:off x="6096000" y="610898"/>
            <a:ext cx="60944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由于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CentOS 7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自带的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2.7.5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，这里介绍如何安装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3.7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版本的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。由于官方在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Linux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操作系统上只提供了源码文件，因此需要自行编译进行安装。而在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Windows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操作系统上是有可执行安装文件的，因此在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Windows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上安装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要简单一些。下面介绍如何在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CentOS 7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操作系统上安装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Python3.7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098" name="图片 62">
            <a:extLst>
              <a:ext uri="{FF2B5EF4-FFF2-40B4-BE49-F238E27FC236}">
                <a16:creationId xmlns:a16="http://schemas.microsoft.com/office/drawing/2014/main" id="{BDB95AF4-1D72-472B-A422-129902449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214" y="2069274"/>
            <a:ext cx="3390900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2772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BBD9C-8B74-4135-93EC-2A9D2A202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3.1.6 Visual Studio Code</a:t>
            </a:r>
            <a:r>
              <a:rPr lang="zh-CN" altLang="en-US" b="0" i="0" u="none" strike="noStrike" kern="1800" baseline="0">
                <a:latin typeface="方正大标宋简体"/>
              </a:rPr>
              <a:t>安装</a:t>
            </a:r>
            <a:endParaRPr lang="zh-CN" altLang="en-US" b="0" i="0" u="none" strike="noStrike" kern="1800" baseline="0">
              <a:latin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D2EB95-C6CE-4EA7-ABFD-DAE1F21D5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5" rtl="0"/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注意：需要安装插件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Python extension for Visual Studio Code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辅助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Python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的编程，这样可以达到语法高亮和代码自动提示等目的。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361D74-8FE9-4686-9DE4-548BE31DA945}"/>
              </a:ext>
            </a:extLst>
          </p:cNvPr>
          <p:cNvSpPr txBox="1"/>
          <p:nvPr/>
        </p:nvSpPr>
        <p:spPr>
          <a:xfrm>
            <a:off x="398283" y="2804534"/>
            <a:ext cx="609442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ts val="157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Visual Studio Code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是微软推出的一个开源免费的编辑器，功能非常强大。它可以运行于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Mac OS X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Windows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Linux 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之上，是专门针对于编写现代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Web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和云应用的跨平台源代码编辑器。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该编辑器支持多种语言和文件格式的编写，已经支持了如下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37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种语言或文件：如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F#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PHP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Ruby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Rust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PowerShell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Groovy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HTML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JSON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TypeScript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Batch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Visual Basic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Swift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SQL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XML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Go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C++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C#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Objective-C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CSS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JavaScript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Perl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等。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在官网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https://code.visualstudio.com/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可以进行下载，下载完成后，双击安装文件进行安装即可，安装成功后，可以新建一个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hello.py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文件，如图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3.30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所示。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122" name="图片 63">
            <a:extLst>
              <a:ext uri="{FF2B5EF4-FFF2-40B4-BE49-F238E27FC236}">
                <a16:creationId xmlns:a16="http://schemas.microsoft.com/office/drawing/2014/main" id="{B2B2E39C-6BAE-44F4-A433-52D5FCCA2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150" y="2666549"/>
            <a:ext cx="4565650" cy="283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377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F3FE2-A501-48A2-90BA-B8A0274C5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3.1.7 PyCharm</a:t>
            </a:r>
            <a:r>
              <a:rPr lang="zh-CN" altLang="en-US" b="0" i="0" u="none" strike="noStrike" kern="1800" baseline="0">
                <a:latin typeface="方正大标宋简体"/>
              </a:rPr>
              <a:t>安装</a:t>
            </a:r>
            <a:endParaRPr lang="zh-CN" altLang="en-US" b="0" i="0" u="none" strike="noStrike" kern="1800" baseline="0">
              <a:latin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6A81A2-441B-453F-AFBB-78C4FDD562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除了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Visual Studio Code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之外，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PyCharm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是另外一个被广泛使用的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 IDE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，它带有一整套可以帮助开发人员提高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编程效率的组件，如调试、语法高亮、代码管理、代码跳转、智能提示、自动完成、单元测试和版本控制等。此外，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PyCharm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还提供了一些高级功能，如支持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语言编写的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Web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框架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Django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的辅助开发。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在官网上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https://www.jetbrains.com/pycharm/download/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可以进行下载，这里需要注意一下，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PyCharm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有专业版和社区版之分，社区版是可以免费使用的，因此这里下载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PyCharm Community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即可，如图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3.31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所示。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6146" name="图片 64">
            <a:extLst>
              <a:ext uri="{FF2B5EF4-FFF2-40B4-BE49-F238E27FC236}">
                <a16:creationId xmlns:a16="http://schemas.microsoft.com/office/drawing/2014/main" id="{E25955EB-286D-40A8-B8A6-EE391CE24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392" y="3850899"/>
            <a:ext cx="4098925" cy="162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图片 65">
            <a:extLst>
              <a:ext uri="{FF2B5EF4-FFF2-40B4-BE49-F238E27FC236}">
                <a16:creationId xmlns:a16="http://schemas.microsoft.com/office/drawing/2014/main" id="{F263453D-8787-4AE4-93EC-CC546A477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979" y="3429000"/>
            <a:ext cx="4926013" cy="332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4424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~present</Template>
  <TotalTime>11</TotalTime>
  <Words>5178</Words>
  <Application>Microsoft Office PowerPoint</Application>
  <PresentationFormat>宽屏</PresentationFormat>
  <Paragraphs>400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等线</vt:lpstr>
      <vt:lpstr>等线 Light</vt:lpstr>
      <vt:lpstr>方正大标宋简体</vt:lpstr>
      <vt:lpstr>Arial</vt:lpstr>
      <vt:lpstr>Times New Roman</vt:lpstr>
      <vt:lpstr>Wingdings</vt:lpstr>
      <vt:lpstr>Office 主题​​</vt:lpstr>
      <vt:lpstr>第3章  Spark实战环境设定</vt:lpstr>
      <vt:lpstr>3.1  建立Spark环境前提</vt:lpstr>
      <vt:lpstr>3.1.1 CentOS 7安装</vt:lpstr>
      <vt:lpstr>3.1.2 FinalShell安装</vt:lpstr>
      <vt:lpstr>3.1.3 PuTTY安装</vt:lpstr>
      <vt:lpstr>3.1.4 JDK安装</vt:lpstr>
      <vt:lpstr>3.1.5 Python安装</vt:lpstr>
      <vt:lpstr>3.1.6 Visual Studio Code安装</vt:lpstr>
      <vt:lpstr>3.1.7 PyCharm安装</vt:lpstr>
      <vt:lpstr>3.2  一分钟建立Spark环境</vt:lpstr>
      <vt:lpstr>3.2.1 Linux搭建Spark环境</vt:lpstr>
      <vt:lpstr>3.2.2 Windows搭建Spark环境</vt:lpstr>
      <vt:lpstr>3.3  建立Hadoop 集群</vt:lpstr>
      <vt:lpstr>3.3.1 CentOS配置</vt:lpstr>
      <vt:lpstr>3.3.2 Hadoop伪分布模式安装</vt:lpstr>
      <vt:lpstr>代码3-1 core-site.xml示例: ch03/hdconf/core-site.xml</vt:lpstr>
      <vt:lpstr>3.3.3 Hadoop完全分布模式安装</vt:lpstr>
      <vt:lpstr>3.4  安装与设定Spark集群</vt:lpstr>
      <vt:lpstr>3.5  安装与设定 Hive</vt:lpstr>
      <vt:lpstr>3.5.1 Hive安装</vt:lpstr>
      <vt:lpstr>3.5.2 Hive与Spark集成</vt:lpstr>
      <vt:lpstr>3.6  打造交互式Spark环境</vt:lpstr>
      <vt:lpstr>3.6.1 Spark Shell</vt:lpstr>
      <vt:lpstr>3.6.2 PySpark</vt:lpstr>
      <vt:lpstr>3.6.3 Jupyter Notebook安装</vt:lpstr>
      <vt:lpstr>3.7 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  Spark实战环境设定</dc:title>
  <dc:creator>lenovo</dc:creator>
  <cp:lastModifiedBy>lenovo</cp:lastModifiedBy>
  <cp:revision>2</cp:revision>
  <dcterms:created xsi:type="dcterms:W3CDTF">2021-10-24T07:47:07Z</dcterms:created>
  <dcterms:modified xsi:type="dcterms:W3CDTF">2021-10-24T07:58:11Z</dcterms:modified>
</cp:coreProperties>
</file>