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7"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262" r:id="rId40"/>
    <p:sldId id="263" r:id="rId41"/>
    <p:sldId id="264" r:id="rId42"/>
    <p:sldId id="265" r:id="rId43"/>
    <p:sldId id="266" r:id="rId44"/>
    <p:sldId id="302" r:id="rId45"/>
    <p:sldId id="268" r:id="rId46"/>
    <p:sldId id="269" r:id="rId47"/>
    <p:sldId id="270"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887C97-4A74-4809-8763-06363897CAA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9EC36D7-F749-4DDC-B596-07A6E53384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5E41A9C-5F5C-48EF-BA60-82BF2226FD95}"/>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1E52418C-27DD-4745-A776-0278545FE8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18799F-91EB-4CE8-ABC9-71C9EA85716B}"/>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3054187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382443-7168-4B3B-A6D2-08CCA0CA6C6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215F1E-435A-49F0-A9B4-63B795A2BD1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621BD5-970D-4270-AD0B-8BC3B52D4E62}"/>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F18D2ECD-00D1-4152-8CF4-6BF601046B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34BDD7-693F-4657-B7D8-43607FB0A606}"/>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2113163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2FBF49B-4247-4896-8A7C-8A8C60803B1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8EEAB1A-F12C-45EE-A4C5-E8A0940DFDE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0C457E-0313-4E63-AC34-1D6D9DB49C53}"/>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7525C26A-57B8-467B-8878-7B3A044E63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0314B9-DF1E-4E15-8B21-2771D266C583}"/>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3077226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2EB7DA-79B6-4E8A-89B6-7916C9105325}"/>
              </a:ext>
            </a:extLst>
          </p:cNvPr>
          <p:cNvSpPr>
            <a:spLocks noGrp="1"/>
          </p:cNvSpPr>
          <p:nvPr>
            <p:ph type="title"/>
          </p:nvPr>
        </p:nvSpPr>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5DA1F6C-BF34-433F-91DE-37B1297C5524}"/>
              </a:ext>
            </a:extLst>
          </p:cNvPr>
          <p:cNvSpPr>
            <a:spLocks noGrp="1"/>
          </p:cNvSpPr>
          <p:nvPr>
            <p:ph type="body"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69D8566-E120-48AE-998E-8350B245F1DE}"/>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3C67BB37-585E-444A-8859-BF18EB23CB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817160-C6B0-42FC-BD53-39CF0DBA8AC6}"/>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2412733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6F732-8441-4092-B3C8-062065225BF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382363-410D-4403-9785-F05D2356AF4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95165F-42B8-4A50-A0E7-46A131BBBFD9}"/>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C96D8BB8-26F7-4BF9-B5AC-674EFB7BE4D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51BB526-1B37-4085-B632-18A61CF69F02}"/>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208273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A2AA86-D733-485D-8830-C573704E97A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D0D6CE3-EF2E-4D6C-9EDF-E41F4EDFB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85B16A5-1B4F-4C92-BF4A-57BC7AB72EA4}"/>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79FDDF65-F098-40C7-97C5-A20FE82DBC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DD471D-B3E6-485B-B320-16CD4522B772}"/>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4238179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3783EC-8688-4735-80F1-24E1CB0406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C4F17E-D2E3-4F80-AA1B-7D8E931AD6D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A08AB5B-44CD-4B24-A71A-12A793B79CD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551D12D-CBCF-4C3B-BC87-DA271421EB80}"/>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790096F1-0625-4921-96DF-A36FF48E25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00E50FC-F80E-456C-9288-08EABC0B7523}"/>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2654678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9683B9-BF79-4820-A33D-3B3EB4E6361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10F1A70-E023-434F-8D13-125E5379A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5C8BE57-3081-471B-9CD8-33A8ACEEDB4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4E012DD-2D80-4C28-981A-C82EF344F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A1030DB-BB37-4E26-A8BD-9F5C7EE637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B12C81A-A1D8-42E0-9257-D3F19D70BEFE}"/>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8" name="页脚占位符 7">
            <a:extLst>
              <a:ext uri="{FF2B5EF4-FFF2-40B4-BE49-F238E27FC236}">
                <a16:creationId xmlns:a16="http://schemas.microsoft.com/office/drawing/2014/main" id="{9CB7F165-0739-4D06-ADC9-7E3742104D3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1E585B-DC26-444E-BAE0-F7FDB4513D66}"/>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366377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D3647-04E1-4B57-B440-FDD4F3051DC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785DE3A-E608-4237-886F-1E47D5F68667}"/>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4" name="页脚占位符 3">
            <a:extLst>
              <a:ext uri="{FF2B5EF4-FFF2-40B4-BE49-F238E27FC236}">
                <a16:creationId xmlns:a16="http://schemas.microsoft.com/office/drawing/2014/main" id="{69CC4149-7466-4A0E-90A9-3CB50E805A9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D67B497-5658-4EFC-AEF0-7234CEA1C058}"/>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76025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8AF480C-A45D-463E-911C-DC6E7CFA0090}"/>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3" name="页脚占位符 2">
            <a:extLst>
              <a:ext uri="{FF2B5EF4-FFF2-40B4-BE49-F238E27FC236}">
                <a16:creationId xmlns:a16="http://schemas.microsoft.com/office/drawing/2014/main" id="{512725B9-BDC8-41F3-B9C1-11E81240327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38F9BE7-54A3-4540-8438-651D90B54BCF}"/>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1244797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11483-3569-4B94-92EB-04EE58B793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96F1C59-4CE8-48F3-9D37-9D0520CCCF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CA3ED7-FD7C-482D-A2A0-18E0C11CC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658CE9-F73C-4691-8966-A6DF7CA403B2}"/>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75E1902D-89E6-4FB4-B78F-A6206682CD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83FE63-B2D9-4757-B02F-EEF5AD945C58}"/>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283048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B918F-7D26-445A-B65E-C21BAD1B8D0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85C287-FED4-421B-B7BF-DA57564374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6748D8A7-A444-422A-BD55-F08F14E3FC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A9DD42B-2171-4CEF-86D9-DF6F7990F7F0}"/>
              </a:ext>
            </a:extLst>
          </p:cNvPr>
          <p:cNvSpPr>
            <a:spLocks noGrp="1"/>
          </p:cNvSpPr>
          <p:nvPr>
            <p:ph type="dt" sz="half" idx="10"/>
          </p:nvPr>
        </p:nvSpPr>
        <p:spPr/>
        <p:txBody>
          <a:bodyPr/>
          <a:lstStyle/>
          <a:p>
            <a:fld id="{027C1856-94C9-4141-BCB1-E6392E564A57}" type="datetimeFigureOut">
              <a:rPr lang="zh-CN" altLang="en-US" smtClean="0"/>
              <a:t>2021/10/24</a:t>
            </a:fld>
            <a:endParaRPr lang="zh-CN" altLang="en-US"/>
          </a:p>
        </p:txBody>
      </p:sp>
      <p:sp>
        <p:nvSpPr>
          <p:cNvPr id="6" name="页脚占位符 5">
            <a:extLst>
              <a:ext uri="{FF2B5EF4-FFF2-40B4-BE49-F238E27FC236}">
                <a16:creationId xmlns:a16="http://schemas.microsoft.com/office/drawing/2014/main" id="{8B8B9DBD-6F62-44B2-81E6-7087D315C9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9D4BEB-629E-427F-A25E-63FA9D1BDEC6}"/>
              </a:ext>
            </a:extLst>
          </p:cNvPr>
          <p:cNvSpPr>
            <a:spLocks noGrp="1"/>
          </p:cNvSpPr>
          <p:nvPr>
            <p:ph type="sldNum" sz="quarter" idx="12"/>
          </p:nvPr>
        </p:nvSpPr>
        <p:spPr/>
        <p:txBody>
          <a:body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521484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0593276-8A22-464B-81E7-D01578F521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AAD8D08-165E-4041-BA31-A654430C5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33AC11-23DD-469B-8476-D081270BA8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C1856-94C9-4141-BCB1-E6392E564A57}" type="datetimeFigureOut">
              <a:rPr lang="zh-CN" altLang="en-US" smtClean="0"/>
              <a:t>2021/10/24</a:t>
            </a:fld>
            <a:endParaRPr lang="zh-CN" altLang="en-US"/>
          </a:p>
        </p:txBody>
      </p:sp>
      <p:sp>
        <p:nvSpPr>
          <p:cNvPr id="5" name="页脚占位符 4">
            <a:extLst>
              <a:ext uri="{FF2B5EF4-FFF2-40B4-BE49-F238E27FC236}">
                <a16:creationId xmlns:a16="http://schemas.microsoft.com/office/drawing/2014/main" id="{435AC557-AE26-4248-BEB8-05215D648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36F761E-B9E3-4BD3-BD36-5479C9FA54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D42F7D-DB72-40E4-944D-8EF417920220}" type="slidenum">
              <a:rPr lang="zh-CN" altLang="en-US" smtClean="0"/>
              <a:t>‹#›</a:t>
            </a:fld>
            <a:endParaRPr lang="zh-CN" altLang="en-US"/>
          </a:p>
        </p:txBody>
      </p:sp>
    </p:spTree>
    <p:extLst>
      <p:ext uri="{BB962C8B-B14F-4D97-AF65-F5344CB8AC3E}">
        <p14:creationId xmlns:p14="http://schemas.microsoft.com/office/powerpoint/2010/main" val="16803853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0906CE-16C7-431B-B6D8-1E8336463D08}"/>
              </a:ext>
            </a:extLst>
          </p:cNvPr>
          <p:cNvSpPr>
            <a:spLocks noGrp="1"/>
          </p:cNvSpPr>
          <p:nvPr>
            <p:ph type="title"/>
          </p:nvPr>
        </p:nvSpPr>
        <p:spPr/>
        <p:txBody>
          <a:bodyPr/>
          <a:lstStyle/>
          <a:p>
            <a:pPr marR="0" rtl="0"/>
            <a:r>
              <a:rPr lang="zh-CN" altLang="en-US" b="0" i="0" u="none" strike="noStrike" kern="1800" baseline="0">
                <a:solidFill>
                  <a:srgbClr val="000000"/>
                </a:solidFill>
                <a:latin typeface="方正大标宋简体"/>
              </a:rPr>
              <a:t>第</a:t>
            </a:r>
            <a:r>
              <a:rPr lang="en-US" altLang="zh-CN" b="0" i="0" u="none" strike="noStrike" kern="1800" baseline="0">
                <a:solidFill>
                  <a:srgbClr val="000000"/>
                </a:solidFill>
                <a:latin typeface="方正大标宋简体"/>
              </a:rPr>
              <a:t>4</a:t>
            </a:r>
            <a:r>
              <a:rPr lang="zh-CN" altLang="en-US" b="0" i="0" u="none" strike="noStrike" kern="1800" baseline="0">
                <a:solidFill>
                  <a:srgbClr val="000000"/>
                </a:solidFill>
                <a:latin typeface="方正大标宋简体"/>
              </a:rPr>
              <a:t>章  活用 </a:t>
            </a:r>
            <a:r>
              <a:rPr lang="en-US" altLang="zh-CN" b="0" i="0" u="none" strike="noStrike" kern="1800" baseline="0">
                <a:solidFill>
                  <a:srgbClr val="000000"/>
                </a:solidFill>
                <a:latin typeface="方正大标宋简体"/>
              </a:rPr>
              <a:t>PySpark</a:t>
            </a:r>
          </a:p>
        </p:txBody>
      </p:sp>
      <p:sp>
        <p:nvSpPr>
          <p:cNvPr id="3" name="文本占位符 2">
            <a:extLst>
              <a:ext uri="{FF2B5EF4-FFF2-40B4-BE49-F238E27FC236}">
                <a16:creationId xmlns:a16="http://schemas.microsoft.com/office/drawing/2014/main" id="{BB8E7AEB-FEC6-4ACA-BA35-704A4865D6E9}"/>
              </a:ext>
            </a:extLst>
          </p:cNvPr>
          <p:cNvSpPr>
            <a:spLocks noGrp="1"/>
          </p:cNvSpPr>
          <p:nvPr>
            <p:ph type="body" idx="1"/>
          </p:nvPr>
        </p:nvSpPr>
        <p:spPr/>
        <p:txBody>
          <a:bodyPr/>
          <a:lstStyle/>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Python</a:t>
            </a:r>
            <a:r>
              <a:rPr lang="zh-CN" altLang="en-US" b="0" i="0" u="none" strike="noStrike" baseline="0">
                <a:solidFill>
                  <a:srgbClr val="000000"/>
                </a:solidFill>
                <a:latin typeface="Times New Roman" panose="02020603050405020304" pitchFamily="18" charset="0"/>
                <a:ea typeface="宋体" panose="02010600030101010101" pitchFamily="2" charset="-122"/>
              </a:rPr>
              <a:t>语法复习：掌握</a:t>
            </a:r>
            <a:r>
              <a:rPr lang="en-US" altLang="zh-CN" b="0" i="0" u="none" strike="noStrike" baseline="0">
                <a:solidFill>
                  <a:srgbClr val="000000"/>
                </a:solidFill>
                <a:latin typeface="Times New Roman" panose="02020603050405020304" pitchFamily="18" charset="0"/>
                <a:ea typeface="宋体" panose="02010600030101010101" pitchFamily="2" charset="-122"/>
              </a:rPr>
              <a:t>Python</a:t>
            </a:r>
            <a:r>
              <a:rPr lang="zh-CN" altLang="en-US" b="0" i="0" u="none" strike="noStrike" baseline="0">
                <a:solidFill>
                  <a:srgbClr val="000000"/>
                </a:solidFill>
                <a:latin typeface="Times New Roman" panose="02020603050405020304" pitchFamily="18" charset="0"/>
                <a:ea typeface="宋体" panose="02010600030101010101" pitchFamily="2" charset="-122"/>
              </a:rPr>
              <a:t>语言基本的语法。</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PySpark</a:t>
            </a:r>
            <a:r>
              <a:rPr lang="zh-CN" altLang="en-US" b="0" i="0" u="none" strike="noStrike" baseline="0">
                <a:solidFill>
                  <a:srgbClr val="000000"/>
                </a:solidFill>
                <a:latin typeface="Times New Roman" panose="02020603050405020304" pitchFamily="18" charset="0"/>
                <a:ea typeface="宋体" panose="02010600030101010101" pitchFamily="2" charset="-122"/>
              </a:rPr>
              <a:t>的使用：掌握</a:t>
            </a:r>
            <a:r>
              <a:rPr lang="en-US" altLang="zh-CN" b="0" i="0" u="none" strike="noStrike" baseline="0">
                <a:solidFill>
                  <a:srgbClr val="000000"/>
                </a:solidFill>
                <a:latin typeface="Times New Roman" panose="02020603050405020304" pitchFamily="18" charset="0"/>
                <a:ea typeface="宋体" panose="02010600030101010101" pitchFamily="2" charset="-122"/>
              </a:rPr>
              <a:t>PySpark</a:t>
            </a:r>
            <a:r>
              <a:rPr lang="zh-CN" altLang="en-US" b="0" i="0" u="none" strike="noStrike" baseline="0">
                <a:solidFill>
                  <a:srgbClr val="000000"/>
                </a:solidFill>
                <a:latin typeface="Times New Roman" panose="02020603050405020304" pitchFamily="18" charset="0"/>
                <a:ea typeface="宋体" panose="02010600030101010101" pitchFamily="2" charset="-122"/>
              </a:rPr>
              <a:t>的基本使用方式。</a:t>
            </a:r>
          </a:p>
          <a:p>
            <a:pPr marR="0" lvl="4" rtl="0"/>
            <a:r>
              <a:rPr lang="en-US" altLang="zh-CN" b="0" i="0" u="none" strike="noStrike" baseline="0">
                <a:solidFill>
                  <a:srgbClr val="000000"/>
                </a:solidFill>
                <a:latin typeface="Times New Roman" panose="02020603050405020304" pitchFamily="18" charset="0"/>
                <a:ea typeface="宋体" panose="02010600030101010101" pitchFamily="2" charset="-122"/>
              </a:rPr>
              <a:t>RDD</a:t>
            </a:r>
            <a:r>
              <a:rPr lang="zh-CN" altLang="en-US" b="0" i="0" u="none" strike="noStrike" baseline="0">
                <a:solidFill>
                  <a:srgbClr val="000000"/>
                </a:solidFill>
                <a:latin typeface="Times New Roman" panose="02020603050405020304" pitchFamily="18" charset="0"/>
                <a:ea typeface="宋体" panose="02010600030101010101" pitchFamily="2" charset="-122"/>
              </a:rPr>
              <a:t>相关操作：掌握如何用</a:t>
            </a:r>
            <a:r>
              <a:rPr lang="en-US" altLang="zh-CN" b="0" i="0" u="none" strike="noStrike" baseline="0">
                <a:solidFill>
                  <a:srgbClr val="000000"/>
                </a:solidFill>
                <a:latin typeface="Times New Roman" panose="02020603050405020304" pitchFamily="18" charset="0"/>
                <a:ea typeface="宋体" panose="02010600030101010101" pitchFamily="2" charset="-122"/>
              </a:rPr>
              <a:t>PySpark</a:t>
            </a:r>
            <a:r>
              <a:rPr lang="zh-CN" altLang="en-US" b="0" i="0" u="none" strike="noStrike" baseline="0">
                <a:solidFill>
                  <a:srgbClr val="000000"/>
                </a:solidFill>
                <a:latin typeface="Times New Roman" panose="02020603050405020304" pitchFamily="18" charset="0"/>
                <a:ea typeface="宋体" panose="02010600030101010101" pitchFamily="2" charset="-122"/>
              </a:rPr>
              <a:t>创建</a:t>
            </a:r>
            <a:r>
              <a:rPr lang="en-US" altLang="zh-CN" b="0" i="0" u="none" strike="noStrike" baseline="0">
                <a:solidFill>
                  <a:srgbClr val="000000"/>
                </a:solidFill>
                <a:latin typeface="Times New Roman" panose="02020603050405020304" pitchFamily="18" charset="0"/>
                <a:ea typeface="宋体" panose="02010600030101010101" pitchFamily="2" charset="-122"/>
              </a:rPr>
              <a:t>RDD</a:t>
            </a:r>
            <a:r>
              <a:rPr lang="zh-CN" altLang="en-US" b="0" i="0" u="none" strike="noStrike" baseline="0">
                <a:solidFill>
                  <a:srgbClr val="000000"/>
                </a:solidFill>
                <a:latin typeface="Times New Roman" panose="02020603050405020304" pitchFamily="18" charset="0"/>
                <a:ea typeface="宋体" panose="02010600030101010101" pitchFamily="2" charset="-122"/>
              </a:rPr>
              <a:t>，以及</a:t>
            </a:r>
            <a:r>
              <a:rPr lang="en-US" altLang="zh-CN" b="0" i="0" u="none" strike="noStrike" baseline="0">
                <a:solidFill>
                  <a:srgbClr val="000000"/>
                </a:solidFill>
                <a:latin typeface="Times New Roman" panose="02020603050405020304" pitchFamily="18" charset="0"/>
                <a:ea typeface="宋体" panose="02010600030101010101" pitchFamily="2" charset="-122"/>
              </a:rPr>
              <a:t>RDD</a:t>
            </a:r>
            <a:r>
              <a:rPr lang="zh-CN" altLang="en-US" b="0" i="0" u="none" strike="noStrike" baseline="0">
                <a:solidFill>
                  <a:srgbClr val="000000"/>
                </a:solidFill>
                <a:latin typeface="Times New Roman" panose="02020603050405020304" pitchFamily="18" charset="0"/>
                <a:ea typeface="宋体" panose="02010600030101010101" pitchFamily="2" charset="-122"/>
              </a:rPr>
              <a:t>的相关操作。</a:t>
            </a:r>
          </a:p>
          <a:p>
            <a:pPr marR="0" lvl="4" rtl="0"/>
            <a:r>
              <a:rPr lang="zh-CN" altLang="en-US" b="0" i="0" u="none" strike="noStrike" baseline="0">
                <a:solidFill>
                  <a:srgbClr val="000000"/>
                </a:solidFill>
                <a:latin typeface="Times New Roman" panose="02020603050405020304" pitchFamily="18" charset="0"/>
                <a:ea typeface="宋体" panose="02010600030101010101" pitchFamily="2" charset="-122"/>
              </a:rPr>
              <a:t>提交</a:t>
            </a:r>
            <a:r>
              <a:rPr lang="en-US" altLang="zh-CN" b="0" i="0" u="none" strike="noStrike" baseline="0">
                <a:solidFill>
                  <a:srgbClr val="000000"/>
                </a:solidFill>
                <a:latin typeface="Times New Roman" panose="02020603050405020304" pitchFamily="18" charset="0"/>
                <a:ea typeface="宋体" panose="02010600030101010101" pitchFamily="2" charset="-122"/>
              </a:rPr>
              <a:t>Spark</a:t>
            </a:r>
            <a:r>
              <a:rPr lang="zh-CN" altLang="en-US" b="0" i="0" u="none" strike="noStrike" baseline="0">
                <a:solidFill>
                  <a:srgbClr val="000000"/>
                </a:solidFill>
                <a:latin typeface="Times New Roman" panose="02020603050405020304" pitchFamily="18" charset="0"/>
                <a:ea typeface="宋体" panose="02010600030101010101" pitchFamily="2" charset="-122"/>
              </a:rPr>
              <a:t>程序：掌握如何提交</a:t>
            </a:r>
            <a:r>
              <a:rPr lang="en-US" altLang="zh-CN" b="0" i="0" u="none" strike="noStrike" baseline="0">
                <a:solidFill>
                  <a:srgbClr val="000000"/>
                </a:solidFill>
                <a:latin typeface="Times New Roman" panose="02020603050405020304" pitchFamily="18" charset="0"/>
                <a:ea typeface="宋体" panose="02010600030101010101" pitchFamily="2" charset="-122"/>
              </a:rPr>
              <a:t>Spark</a:t>
            </a:r>
            <a:r>
              <a:rPr lang="zh-CN" altLang="en-US" b="0" i="0" u="none" strike="noStrike" baseline="0">
                <a:solidFill>
                  <a:srgbClr val="000000"/>
                </a:solidFill>
                <a:latin typeface="Times New Roman" panose="02020603050405020304" pitchFamily="18" charset="0"/>
                <a:ea typeface="宋体" panose="02010600030101010101" pitchFamily="2" charset="-122"/>
              </a:rPr>
              <a:t>任务。</a:t>
            </a:r>
          </a:p>
        </p:txBody>
      </p:sp>
    </p:spTree>
    <p:extLst>
      <p:ext uri="{BB962C8B-B14F-4D97-AF65-F5344CB8AC3E}">
        <p14:creationId xmlns:p14="http://schemas.microsoft.com/office/powerpoint/2010/main" val="4042050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368F1F-AA3A-4BAD-888C-40403C17DD41}"/>
              </a:ext>
            </a:extLst>
          </p:cNvPr>
          <p:cNvSpPr>
            <a:spLocks noGrp="1"/>
          </p:cNvSpPr>
          <p:nvPr>
            <p:ph type="title"/>
          </p:nvPr>
        </p:nvSpPr>
        <p:spPr/>
        <p:txBody>
          <a:bodyPr/>
          <a:lstStyle/>
          <a:p>
            <a:pPr marR="0" rtl="0"/>
            <a:r>
              <a:rPr lang="en-US" altLang="zh-CN" b="0" i="0" u="none" strike="noStrike" kern="1800" baseline="0">
                <a:latin typeface="方正大标宋简体"/>
              </a:rPr>
              <a:t>4.1.8 Python</a:t>
            </a:r>
            <a:r>
              <a:rPr lang="zh-CN" altLang="en-US" b="0" i="0" u="none" strike="noStrike" kern="1800" baseline="0">
                <a:latin typeface="方正大标宋简体"/>
              </a:rPr>
              <a:t>异常处理</a:t>
            </a:r>
            <a:endParaRPr lang="zh-CN" altLang="en-US" b="0" i="0" u="none" strike="noStrike" kern="1800" baseline="0">
              <a:latin typeface="Times New Roman" panose="02020603050405020304" pitchFamily="18" charset="0"/>
            </a:endParaRPr>
          </a:p>
        </p:txBody>
      </p:sp>
      <p:sp>
        <p:nvSpPr>
          <p:cNvPr id="7" name="文本框 6">
            <a:extLst>
              <a:ext uri="{FF2B5EF4-FFF2-40B4-BE49-F238E27FC236}">
                <a16:creationId xmlns:a16="http://schemas.microsoft.com/office/drawing/2014/main" id="{81B86FB1-8487-478F-A155-E7234F180688}"/>
              </a:ext>
            </a:extLst>
          </p:cNvPr>
          <p:cNvSpPr txBox="1"/>
          <p:nvPr/>
        </p:nvSpPr>
        <p:spPr>
          <a:xfrm>
            <a:off x="510540" y="1485900"/>
            <a:ext cx="8633460" cy="3375283"/>
          </a:xfrm>
          <a:prstGeom prst="rect">
            <a:avLst/>
          </a:prstGeom>
          <a:noFill/>
        </p:spPr>
        <p:txBody>
          <a:bodyPr wrap="square">
            <a:spAutoFit/>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由于当前软件工程都非常复杂，实际的项目涉及多个模块，因此，很多程序都有潜在的</a:t>
            </a:r>
            <a:r>
              <a:rPr lang="en-US" altLang="zh-CN" sz="1800" dirty="0">
                <a:solidFill>
                  <a:srgbClr val="000000"/>
                </a:solidFill>
                <a:effectLst/>
                <a:latin typeface="Times New Roman" panose="02020603050405020304" pitchFamily="18" charset="0"/>
                <a:ea typeface="宋体" panose="02010600030101010101" pitchFamily="2" charset="-122"/>
              </a:rPr>
              <a:t>Bug</a:t>
            </a:r>
            <a:r>
              <a:rPr lang="zh-CN" altLang="zh-CN" sz="1800" dirty="0">
                <a:solidFill>
                  <a:srgbClr val="000000"/>
                </a:solidFill>
                <a:effectLst/>
                <a:latin typeface="Times New Roman" panose="02020603050405020304" pitchFamily="18" charset="0"/>
                <a:ea typeface="宋体" panose="02010600030101010101" pitchFamily="2" charset="-122"/>
              </a:rPr>
              <a:t>。作为一个最简单的函数来说，一般都涉及到输入和输出，对于输入虽然我们可以提前进行一些验证，但是也可能出现覆盖不全的情况，当有一个特定输入的时候，可能就会抛出错误，因此为了程序能够稳定的运行，对于一些错误，需要进行捕捉，然后进行处理，从而防止程序崩溃，这一点非常重要。</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比如，编写一个在线的计算贷款月供的函数，需要输入贷款总额，分期月份，贷款利率，贷款方式等，对于不合法的输入值，比如贷款总额小于</a:t>
            </a:r>
            <a:r>
              <a:rPr lang="en-US" altLang="zh-CN" sz="1800" dirty="0">
                <a:solidFill>
                  <a:srgbClr val="000000"/>
                </a:solidFill>
                <a:effectLst/>
                <a:latin typeface="Times New Roman" panose="02020603050405020304" pitchFamily="18" charset="0"/>
                <a:ea typeface="宋体" panose="02010600030101010101" pitchFamily="2" charset="-122"/>
              </a:rPr>
              <a:t>0</a:t>
            </a:r>
            <a:r>
              <a:rPr lang="zh-CN" altLang="zh-CN" sz="1800" dirty="0">
                <a:solidFill>
                  <a:srgbClr val="000000"/>
                </a:solidFill>
                <a:effectLst/>
                <a:latin typeface="Times New Roman" panose="02020603050405020304" pitchFamily="18" charset="0"/>
                <a:ea typeface="宋体" panose="02010600030101010101" pitchFamily="2" charset="-122"/>
              </a:rPr>
              <a:t>等，可以进行验证，如果不合法，可以直接给出提示。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但可能还有一些不能提前预知的异常，比如网络异常等，那么如果有错误处理机制，则可以对异常进行捕获，并进行特定处理。</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一般来说，</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有两种错误：语法错误和异常。语法错误一般比较好排除，因为在编码阶段就可以发现。而异常则相对不好排除，即便</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程序的语法是正确的，在运行它的时候，也有可能发生错误。运行期检测到的错误被称为异常。异常可以使用</a:t>
            </a:r>
            <a:r>
              <a:rPr lang="en-US" altLang="zh-CN" sz="1800" dirty="0">
                <a:solidFill>
                  <a:srgbClr val="000000"/>
                </a:solidFill>
                <a:effectLst/>
                <a:latin typeface="Times New Roman" panose="02020603050405020304" pitchFamily="18" charset="0"/>
                <a:ea typeface="宋体" panose="02010600030101010101" pitchFamily="2" charset="-122"/>
              </a:rPr>
              <a:t>try...except ...finally</a:t>
            </a:r>
            <a:r>
              <a:rPr lang="zh-CN" altLang="zh-CN" sz="1800" dirty="0">
                <a:solidFill>
                  <a:srgbClr val="000000"/>
                </a:solidFill>
                <a:effectLst/>
                <a:latin typeface="Times New Roman" panose="02020603050405020304" pitchFamily="18" charset="0"/>
                <a:ea typeface="宋体" panose="02010600030101010101" pitchFamily="2" charset="-122"/>
              </a:rPr>
              <a:t>语句进行捕获和处理。</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异常捕捉的示例，如代码</a:t>
            </a:r>
            <a:r>
              <a:rPr lang="en-US" altLang="zh-CN" sz="1800" dirty="0">
                <a:solidFill>
                  <a:srgbClr val="000000"/>
                </a:solidFill>
                <a:effectLst/>
                <a:latin typeface="Times New Roman" panose="02020603050405020304" pitchFamily="18" charset="0"/>
                <a:ea typeface="宋体" panose="02010600030101010101" pitchFamily="2" charset="-122"/>
              </a:rPr>
              <a:t>4-19</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4-19</a:t>
            </a:r>
            <a:r>
              <a:rPr lang="zh-CN" altLang="zh-CN" sz="1800" dirty="0">
                <a:solidFill>
                  <a:srgbClr val="000000"/>
                </a:solidFill>
                <a:effectLst/>
                <a:latin typeface="Times New Roman" panose="02020603050405020304" pitchFamily="18" charset="0"/>
                <a:ea typeface="宋体" panose="02010600030101010101" pitchFamily="2" charset="-122"/>
              </a:rPr>
              <a:t>函数表达式示例</a:t>
            </a:r>
            <a:r>
              <a:rPr lang="en-US" altLang="zh-CN" sz="1800" dirty="0">
                <a:solidFill>
                  <a:srgbClr val="000000"/>
                </a:solidFill>
                <a:effectLst/>
                <a:latin typeface="Times New Roman" panose="02020603050405020304" pitchFamily="18" charset="0"/>
                <a:ea typeface="宋体" panose="02010600030101010101" pitchFamily="2" charset="-122"/>
              </a:rPr>
              <a:t>: ch04/demo16.py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859021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F294C7-F0C1-4008-AE47-CC1387EB7711}"/>
              </a:ext>
            </a:extLst>
          </p:cNvPr>
          <p:cNvSpPr>
            <a:spLocks noGrp="1"/>
          </p:cNvSpPr>
          <p:nvPr>
            <p:ph type="title"/>
          </p:nvPr>
        </p:nvSpPr>
        <p:spPr/>
        <p:txBody>
          <a:bodyPr/>
          <a:lstStyle/>
          <a:p>
            <a:pPr marR="0" rtl="0"/>
            <a:r>
              <a:rPr lang="en-US" altLang="zh-CN" b="0" i="0" u="none" strike="noStrike" kern="1800" baseline="0">
                <a:latin typeface="方正大标宋简体"/>
              </a:rPr>
              <a:t>4.1.9 Python JSON</a:t>
            </a:r>
            <a:r>
              <a:rPr lang="zh-CN" altLang="en-US" b="0" i="0" u="none" strike="noStrike" kern="1800" baseline="0">
                <a:latin typeface="方正大标宋简体"/>
              </a:rPr>
              <a:t>处理</a:t>
            </a:r>
            <a:endParaRPr lang="zh-CN" altLang="en-US" b="0" i="0" u="none" strike="noStrike" kern="1800" baseline="0">
              <a:latin typeface="Times New Roman" panose="02020603050405020304" pitchFamily="18" charset="0"/>
            </a:endParaRPr>
          </a:p>
        </p:txBody>
      </p:sp>
      <p:sp>
        <p:nvSpPr>
          <p:cNvPr id="7" name="文本框 6">
            <a:extLst>
              <a:ext uri="{FF2B5EF4-FFF2-40B4-BE49-F238E27FC236}">
                <a16:creationId xmlns:a16="http://schemas.microsoft.com/office/drawing/2014/main" id="{5B96319C-50CE-423B-A2EE-634D363E6D37}"/>
              </a:ext>
            </a:extLst>
          </p:cNvPr>
          <p:cNvSpPr txBox="1"/>
          <p:nvPr/>
        </p:nvSpPr>
        <p:spPr>
          <a:xfrm>
            <a:off x="533400" y="1690689"/>
            <a:ext cx="8610600" cy="2759730"/>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JSON(JavaScript Object Notation) </a:t>
            </a:r>
            <a:r>
              <a:rPr lang="zh-CN" altLang="zh-CN" sz="1800" dirty="0">
                <a:solidFill>
                  <a:srgbClr val="000000"/>
                </a:solidFill>
                <a:effectLst/>
                <a:latin typeface="Times New Roman" panose="02020603050405020304" pitchFamily="18" charset="0"/>
                <a:ea typeface="宋体" panose="02010600030101010101" pitchFamily="2" charset="-122"/>
              </a:rPr>
              <a:t>是一种轻量级的数据交换格式，在</a:t>
            </a:r>
            <a:r>
              <a:rPr lang="en-US" altLang="zh-CN" sz="1800" dirty="0">
                <a:solidFill>
                  <a:srgbClr val="000000"/>
                </a:solidFill>
                <a:effectLst/>
                <a:latin typeface="Times New Roman" panose="02020603050405020304" pitchFamily="18" charset="0"/>
                <a:ea typeface="宋体" panose="02010600030101010101" pitchFamily="2" charset="-122"/>
              </a:rPr>
              <a:t>Web</a:t>
            </a:r>
            <a:r>
              <a:rPr lang="zh-CN" altLang="zh-CN" sz="1800" dirty="0">
                <a:solidFill>
                  <a:srgbClr val="000000"/>
                </a:solidFill>
                <a:effectLst/>
                <a:latin typeface="Times New Roman" panose="02020603050405020304" pitchFamily="18" charset="0"/>
                <a:ea typeface="宋体" panose="02010600030101010101" pitchFamily="2" charset="-122"/>
              </a:rPr>
              <a:t>应用中，很多都采用</a:t>
            </a:r>
            <a:r>
              <a:rPr lang="en-US" altLang="zh-CN" sz="1800" dirty="0">
                <a:solidFill>
                  <a:srgbClr val="000000"/>
                </a:solidFill>
                <a:effectLst/>
                <a:latin typeface="Times New Roman" panose="02020603050405020304" pitchFamily="18" charset="0"/>
                <a:ea typeface="宋体" panose="02010600030101010101" pitchFamily="2" charset="-122"/>
              </a:rPr>
              <a:t>JSON</a:t>
            </a:r>
            <a:r>
              <a:rPr lang="zh-CN" altLang="zh-CN" sz="1800" dirty="0">
                <a:solidFill>
                  <a:srgbClr val="000000"/>
                </a:solidFill>
                <a:effectLst/>
                <a:latin typeface="Times New Roman" panose="02020603050405020304" pitchFamily="18" charset="0"/>
                <a:ea typeface="宋体" panose="02010600030101010101" pitchFamily="2" charset="-122"/>
              </a:rPr>
              <a:t>为数据交互格式，当前应用非常广泛，可以说，现在的各类</a:t>
            </a:r>
            <a:r>
              <a:rPr lang="en-US" altLang="zh-CN" sz="1800" dirty="0">
                <a:solidFill>
                  <a:srgbClr val="000000"/>
                </a:solidFill>
                <a:effectLst/>
                <a:latin typeface="Times New Roman" panose="02020603050405020304" pitchFamily="18" charset="0"/>
                <a:ea typeface="宋体" panose="02010600030101010101" pitchFamily="2" charset="-122"/>
              </a:rPr>
              <a:t>Web</a:t>
            </a:r>
            <a:r>
              <a:rPr lang="zh-CN" altLang="zh-CN" sz="1800" dirty="0">
                <a:solidFill>
                  <a:srgbClr val="000000"/>
                </a:solidFill>
                <a:effectLst/>
                <a:latin typeface="Times New Roman" panose="02020603050405020304" pitchFamily="18" charset="0"/>
                <a:ea typeface="宋体" panose="02010600030101010101" pitchFamily="2" charset="-122"/>
              </a:rPr>
              <a:t>应用程序都在大量的采用</a:t>
            </a:r>
            <a:r>
              <a:rPr lang="en-US" altLang="zh-CN" sz="1800" dirty="0">
                <a:solidFill>
                  <a:srgbClr val="000000"/>
                </a:solidFill>
                <a:effectLst/>
                <a:latin typeface="Times New Roman" panose="02020603050405020304" pitchFamily="18" charset="0"/>
                <a:ea typeface="宋体" panose="02010600030101010101" pitchFamily="2" charset="-122"/>
              </a:rPr>
              <a:t>JSON</a:t>
            </a:r>
            <a:r>
              <a:rPr lang="zh-CN" altLang="zh-CN" sz="1800" dirty="0">
                <a:solidFill>
                  <a:srgbClr val="000000"/>
                </a:solidFill>
                <a:effectLst/>
                <a:latin typeface="Times New Roman" panose="02020603050405020304" pitchFamily="18" charset="0"/>
                <a:ea typeface="宋体" panose="02010600030101010101" pitchFamily="2" charset="-122"/>
              </a:rPr>
              <a:t>进行数据交互。</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JSON</a:t>
            </a:r>
            <a:r>
              <a:rPr lang="zh-CN" altLang="zh-CN" sz="1800" dirty="0">
                <a:solidFill>
                  <a:srgbClr val="000000"/>
                </a:solidFill>
                <a:effectLst/>
                <a:latin typeface="Times New Roman" panose="02020603050405020304" pitchFamily="18" charset="0"/>
                <a:ea typeface="宋体" panose="02010600030101010101" pitchFamily="2" charset="-122"/>
              </a:rPr>
              <a:t>采用完全独立于编程语言的文本格式来存储和表示数据。简洁和清晰的层次结构使得</a:t>
            </a:r>
            <a:r>
              <a:rPr lang="en-US" altLang="zh-CN" sz="1800" dirty="0">
                <a:solidFill>
                  <a:srgbClr val="000000"/>
                </a:solidFill>
                <a:effectLst/>
                <a:latin typeface="Times New Roman" panose="02020603050405020304" pitchFamily="18" charset="0"/>
                <a:ea typeface="宋体" panose="02010600030101010101" pitchFamily="2" charset="-122"/>
              </a:rPr>
              <a:t> JSON </a:t>
            </a:r>
            <a:r>
              <a:rPr lang="zh-CN" altLang="zh-CN" sz="1800" dirty="0">
                <a:solidFill>
                  <a:srgbClr val="000000"/>
                </a:solidFill>
                <a:effectLst/>
                <a:latin typeface="Times New Roman" panose="02020603050405020304" pitchFamily="18" charset="0"/>
                <a:ea typeface="宋体" panose="02010600030101010101" pitchFamily="2" charset="-122"/>
              </a:rPr>
              <a:t>成为理想的数据交换语言。它易于人类进行阅读和编写，同时也易于机器解析和自动生成，并有效地提升网络传输效率。</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正式由于</a:t>
            </a:r>
            <a:r>
              <a:rPr lang="en-US" altLang="zh-CN" sz="1800" dirty="0">
                <a:solidFill>
                  <a:srgbClr val="000000"/>
                </a:solidFill>
                <a:effectLst/>
                <a:latin typeface="Times New Roman" panose="02020603050405020304" pitchFamily="18" charset="0"/>
                <a:ea typeface="宋体" panose="02010600030101010101" pitchFamily="2" charset="-122"/>
              </a:rPr>
              <a:t>JSON</a:t>
            </a:r>
            <a:r>
              <a:rPr lang="zh-CN" altLang="zh-CN" sz="1800" dirty="0">
                <a:solidFill>
                  <a:srgbClr val="000000"/>
                </a:solidFill>
                <a:effectLst/>
                <a:latin typeface="Times New Roman" panose="02020603050405020304" pitchFamily="18" charset="0"/>
                <a:ea typeface="宋体" panose="02010600030101010101" pitchFamily="2" charset="-122"/>
              </a:rPr>
              <a:t>的使用广泛，因此主流的编程语言几乎都有对应的</a:t>
            </a:r>
            <a:r>
              <a:rPr lang="en-US" altLang="zh-CN" sz="1800" dirty="0">
                <a:solidFill>
                  <a:srgbClr val="000000"/>
                </a:solidFill>
                <a:effectLst/>
                <a:latin typeface="Times New Roman" panose="02020603050405020304" pitchFamily="18" charset="0"/>
                <a:ea typeface="宋体" panose="02010600030101010101" pitchFamily="2" charset="-122"/>
              </a:rPr>
              <a:t>JSON</a:t>
            </a:r>
            <a:r>
              <a:rPr lang="zh-CN" altLang="zh-CN" sz="1800" dirty="0">
                <a:solidFill>
                  <a:srgbClr val="000000"/>
                </a:solidFill>
                <a:effectLst/>
                <a:latin typeface="Times New Roman" panose="02020603050405020304" pitchFamily="18" charset="0"/>
                <a:ea typeface="宋体" panose="02010600030101010101" pitchFamily="2" charset="-122"/>
              </a:rPr>
              <a:t>处理库，</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也不例外。</a:t>
            </a:r>
            <a:r>
              <a:rPr lang="en-US" altLang="zh-CN" sz="1800" dirty="0">
                <a:solidFill>
                  <a:srgbClr val="000000"/>
                </a:solidFill>
                <a:effectLst/>
                <a:latin typeface="Times New Roman" panose="02020603050405020304" pitchFamily="18" charset="0"/>
                <a:ea typeface="宋体" panose="02010600030101010101" pitchFamily="2" charset="-122"/>
              </a:rPr>
              <a:t>Python3</a:t>
            </a:r>
            <a:r>
              <a:rPr lang="zh-CN" altLang="zh-CN" sz="1800" dirty="0">
                <a:solidFill>
                  <a:srgbClr val="000000"/>
                </a:solidFill>
                <a:effectLst/>
                <a:latin typeface="Times New Roman" panose="02020603050405020304" pitchFamily="18" charset="0"/>
                <a:ea typeface="宋体" panose="02010600030101010101" pitchFamily="2" charset="-122"/>
              </a:rPr>
              <a:t>中可以使用</a:t>
            </a:r>
            <a:r>
              <a:rPr lang="en-US" altLang="zh-CN" sz="1800" dirty="0">
                <a:solidFill>
                  <a:srgbClr val="000000"/>
                </a:solidFill>
                <a:effectLst/>
                <a:latin typeface="Times New Roman" panose="02020603050405020304" pitchFamily="18" charset="0"/>
                <a:ea typeface="宋体" panose="02010600030101010101" pitchFamily="2" charset="-122"/>
              </a:rPr>
              <a:t>json</a:t>
            </a:r>
            <a:r>
              <a:rPr lang="zh-CN" altLang="zh-CN" sz="1800" dirty="0">
                <a:solidFill>
                  <a:srgbClr val="000000"/>
                </a:solidFill>
                <a:effectLst/>
                <a:latin typeface="Times New Roman" panose="02020603050405020304" pitchFamily="18" charset="0"/>
                <a:ea typeface="宋体" panose="02010600030101010101" pitchFamily="2" charset="-122"/>
              </a:rPr>
              <a:t>模块来对</a:t>
            </a:r>
            <a:r>
              <a:rPr lang="en-US" altLang="zh-CN" sz="1800" dirty="0">
                <a:solidFill>
                  <a:srgbClr val="000000"/>
                </a:solidFill>
                <a:effectLst/>
                <a:latin typeface="Times New Roman" panose="02020603050405020304" pitchFamily="18" charset="0"/>
                <a:ea typeface="宋体" panose="02010600030101010101" pitchFamily="2" charset="-122"/>
              </a:rPr>
              <a:t>JSON</a:t>
            </a:r>
            <a:r>
              <a:rPr lang="zh-CN" altLang="zh-CN" sz="1800" dirty="0">
                <a:solidFill>
                  <a:srgbClr val="000000"/>
                </a:solidFill>
                <a:effectLst/>
                <a:latin typeface="Times New Roman" panose="02020603050405020304" pitchFamily="18" charset="0"/>
                <a:ea typeface="宋体" panose="02010600030101010101" pitchFamily="2" charset="-122"/>
              </a:rPr>
              <a:t>数据进行编码和解码，该模块包含了两个函数：</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err="1">
                <a:solidFill>
                  <a:srgbClr val="000000"/>
                </a:solidFill>
                <a:effectLst/>
                <a:latin typeface="Times New Roman" panose="02020603050405020304" pitchFamily="18" charset="0"/>
                <a:ea typeface="宋体" panose="02010600030101010101" pitchFamily="2" charset="-122"/>
              </a:rPr>
              <a:t>json.dumps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对数据进行编码</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err="1">
                <a:solidFill>
                  <a:srgbClr val="000000"/>
                </a:solidFill>
                <a:effectLst/>
                <a:latin typeface="Times New Roman" panose="02020603050405020304" pitchFamily="18" charset="0"/>
                <a:ea typeface="宋体" panose="02010600030101010101" pitchFamily="2" charset="-122"/>
              </a:rPr>
              <a:t>json.loads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对数据进行解码</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038510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9C4338-CD22-4A19-B618-9D885B853114}"/>
              </a:ext>
            </a:extLst>
          </p:cNvPr>
          <p:cNvSpPr>
            <a:spLocks noGrp="1"/>
          </p:cNvSpPr>
          <p:nvPr>
            <p:ph type="title"/>
          </p:nvPr>
        </p:nvSpPr>
        <p:spPr/>
        <p:txBody>
          <a:bodyPr/>
          <a:lstStyle/>
          <a:p>
            <a:pPr marR="0" rtl="0"/>
            <a:r>
              <a:rPr lang="en-US" altLang="zh-CN" b="0" i="0" u="none" strike="noStrike" kern="1800" baseline="0">
                <a:latin typeface="方正大标宋简体"/>
              </a:rPr>
              <a:t>4.1.10 Python</a:t>
            </a:r>
            <a:r>
              <a:rPr lang="zh-CN" altLang="en-US" b="0" i="0" u="none" strike="noStrike" kern="1800" baseline="0">
                <a:latin typeface="方正大标宋简体"/>
              </a:rPr>
              <a:t>日期处理</a:t>
            </a:r>
            <a:endParaRPr lang="zh-CN" altLang="en-US" b="0" i="0" u="none" strike="noStrike" kern="1800" baseline="0">
              <a:latin typeface="Times New Roman" panose="02020603050405020304" pitchFamily="18" charset="0"/>
            </a:endParaRPr>
          </a:p>
        </p:txBody>
      </p:sp>
      <p:sp>
        <p:nvSpPr>
          <p:cNvPr id="7" name="文本框 6">
            <a:extLst>
              <a:ext uri="{FF2B5EF4-FFF2-40B4-BE49-F238E27FC236}">
                <a16:creationId xmlns:a16="http://schemas.microsoft.com/office/drawing/2014/main" id="{14E035A3-D278-41E4-B8E1-C67A4BEA493C}"/>
              </a:ext>
            </a:extLst>
          </p:cNvPr>
          <p:cNvSpPr txBox="1"/>
          <p:nvPr/>
        </p:nvSpPr>
        <p:spPr>
          <a:xfrm>
            <a:off x="541020" y="1851659"/>
            <a:ext cx="11315700" cy="5837495"/>
          </a:xfrm>
          <a:prstGeom prst="rect">
            <a:avLst/>
          </a:prstGeom>
          <a:noFill/>
        </p:spPr>
        <p:txBody>
          <a:bodyPr wrap="square">
            <a:spAutoFit/>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 我们知道，很多数据都是在不同的时间点产生的，数据有一个至关重要的维度就是日期，通过分析不同日期的数据，可以发现某个数据的发展趋势，同时也可以借助时序等算法，进行未来的预测。</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另一方面，</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作为一种脚本语言，可能需要处理特定日期的数据，或者对已有数据中的日期进行格式转换，因此，学习</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程序处理日期和时间，或进行日期格式转换非常有必要的。</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提供了一个</a:t>
            </a:r>
            <a:r>
              <a:rPr lang="en-US" altLang="zh-CN" sz="1800" dirty="0">
                <a:solidFill>
                  <a:srgbClr val="000000"/>
                </a:solidFill>
                <a:effectLst/>
                <a:latin typeface="Times New Roman" panose="02020603050405020304" pitchFamily="18" charset="0"/>
                <a:ea typeface="宋体" panose="02010600030101010101" pitchFamily="2" charset="-122"/>
              </a:rPr>
              <a:t>time</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calendar</a:t>
            </a:r>
            <a:r>
              <a:rPr lang="zh-CN" altLang="zh-CN" sz="1800" dirty="0">
                <a:solidFill>
                  <a:srgbClr val="000000"/>
                </a:solidFill>
                <a:effectLst/>
                <a:latin typeface="Times New Roman" panose="02020603050405020304" pitchFamily="18" charset="0"/>
                <a:ea typeface="宋体" panose="02010600030101010101" pitchFamily="2" charset="-122"/>
              </a:rPr>
              <a:t>模块可以用于格式化日期和时间。时间间隔是以秒为单位的浮点小数。每个时间戳都以自从</a:t>
            </a:r>
            <a:r>
              <a:rPr lang="en-US" altLang="zh-CN" sz="1800" dirty="0">
                <a:solidFill>
                  <a:srgbClr val="000000"/>
                </a:solidFill>
                <a:effectLst/>
                <a:latin typeface="Times New Roman" panose="02020603050405020304" pitchFamily="18" charset="0"/>
                <a:ea typeface="宋体" panose="02010600030101010101" pitchFamily="2" charset="-122"/>
              </a:rPr>
              <a:t>1970</a:t>
            </a:r>
            <a:r>
              <a:rPr lang="zh-CN" altLang="zh-CN" sz="1800" dirty="0">
                <a:solidFill>
                  <a:srgbClr val="000000"/>
                </a:solidFill>
                <a:effectLst/>
                <a:latin typeface="Times New Roman" panose="02020603050405020304" pitchFamily="18" charset="0"/>
                <a:ea typeface="宋体" panose="02010600030101010101" pitchFamily="2" charset="-122"/>
              </a:rPr>
              <a:t>年</a:t>
            </a:r>
            <a:r>
              <a:rPr lang="en-US" altLang="zh-CN" sz="1800" dirty="0">
                <a:solidFill>
                  <a:srgbClr val="000000"/>
                </a:solidFill>
                <a:effectLst/>
                <a:latin typeface="Times New Roman" panose="02020603050405020304" pitchFamily="18" charset="0"/>
                <a:ea typeface="宋体" panose="02010600030101010101" pitchFamily="2" charset="-122"/>
              </a:rPr>
              <a:t>1</a:t>
            </a:r>
            <a:r>
              <a:rPr lang="zh-CN" altLang="zh-CN" sz="1800" dirty="0">
                <a:solidFill>
                  <a:srgbClr val="000000"/>
                </a:solidFill>
                <a:effectLst/>
                <a:latin typeface="Times New Roman" panose="02020603050405020304" pitchFamily="18" charset="0"/>
                <a:ea typeface="宋体" panose="02010600030101010101" pitchFamily="2" charset="-122"/>
              </a:rPr>
              <a:t>月</a:t>
            </a:r>
            <a:r>
              <a:rPr lang="en-US" altLang="zh-CN" sz="1800" dirty="0">
                <a:solidFill>
                  <a:srgbClr val="000000"/>
                </a:solidFill>
                <a:effectLst/>
                <a:latin typeface="Times New Roman" panose="02020603050405020304" pitchFamily="18" charset="0"/>
                <a:ea typeface="宋体" panose="02010600030101010101" pitchFamily="2" charset="-122"/>
              </a:rPr>
              <a:t>1</a:t>
            </a:r>
            <a:r>
              <a:rPr lang="zh-CN" altLang="zh-CN" sz="1800" dirty="0">
                <a:solidFill>
                  <a:srgbClr val="000000"/>
                </a:solidFill>
                <a:effectLst/>
                <a:latin typeface="Times New Roman" panose="02020603050405020304" pitchFamily="18" charset="0"/>
                <a:ea typeface="宋体" panose="02010600030101010101" pitchFamily="2" charset="-122"/>
              </a:rPr>
              <a:t>日午夜经过了多长时间来表示。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的</a:t>
            </a:r>
            <a:r>
              <a:rPr lang="en-US" altLang="zh-CN" sz="1800" dirty="0">
                <a:solidFill>
                  <a:srgbClr val="000000"/>
                </a:solidFill>
                <a:effectLst/>
                <a:latin typeface="Times New Roman" panose="02020603050405020304" pitchFamily="18" charset="0"/>
                <a:ea typeface="宋体" panose="02010600030101010101" pitchFamily="2" charset="-122"/>
              </a:rPr>
              <a:t>time</a:t>
            </a:r>
            <a:r>
              <a:rPr lang="zh-CN" altLang="zh-CN" sz="1800" dirty="0">
                <a:solidFill>
                  <a:srgbClr val="000000"/>
                </a:solidFill>
                <a:effectLst/>
                <a:latin typeface="Times New Roman" panose="02020603050405020304" pitchFamily="18" charset="0"/>
                <a:ea typeface="宋体" panose="02010600030101010101" pitchFamily="2" charset="-122"/>
              </a:rPr>
              <a:t>模块下有很多函数可以转换常见日期格式。如函数</a:t>
            </a:r>
            <a:r>
              <a:rPr lang="en-US" altLang="zh-CN" sz="1800" dirty="0" err="1">
                <a:solidFill>
                  <a:srgbClr val="000000"/>
                </a:solidFill>
                <a:effectLst/>
                <a:latin typeface="Times New Roman" panose="02020603050405020304" pitchFamily="18" charset="0"/>
                <a:ea typeface="宋体" panose="02010600030101010101" pitchFamily="2" charset="-122"/>
              </a:rPr>
              <a:t>time.time</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用于获取当前时间戳。</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中时间日期格式化符号：</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%y </a:t>
            </a:r>
            <a:r>
              <a:rPr lang="zh-CN" altLang="zh-CN" sz="1800" dirty="0">
                <a:solidFill>
                  <a:srgbClr val="000000"/>
                </a:solidFill>
                <a:effectLst/>
                <a:latin typeface="Times New Roman" panose="02020603050405020304" pitchFamily="18" charset="0"/>
                <a:ea typeface="宋体" panose="02010600030101010101" pitchFamily="2" charset="-122"/>
              </a:rPr>
              <a:t>两位数的年份表示（</a:t>
            </a:r>
            <a:r>
              <a:rPr lang="en-US" altLang="zh-CN" sz="1800" dirty="0">
                <a:solidFill>
                  <a:srgbClr val="000000"/>
                </a:solidFill>
                <a:effectLst/>
                <a:latin typeface="Times New Roman" panose="02020603050405020304" pitchFamily="18" charset="0"/>
                <a:ea typeface="宋体" panose="02010600030101010101" pitchFamily="2" charset="-122"/>
              </a:rPr>
              <a:t>00-99</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%Y </a:t>
            </a:r>
            <a:r>
              <a:rPr lang="zh-CN" altLang="zh-CN" sz="1800" dirty="0">
                <a:solidFill>
                  <a:srgbClr val="000000"/>
                </a:solidFill>
                <a:effectLst/>
                <a:latin typeface="Times New Roman" panose="02020603050405020304" pitchFamily="18" charset="0"/>
                <a:ea typeface="宋体" panose="02010600030101010101" pitchFamily="2" charset="-122"/>
              </a:rPr>
              <a:t>四位数的年份表示（</a:t>
            </a:r>
            <a:r>
              <a:rPr lang="en-US" altLang="zh-CN" sz="1800" dirty="0">
                <a:solidFill>
                  <a:srgbClr val="000000"/>
                </a:solidFill>
                <a:effectLst/>
                <a:latin typeface="Times New Roman" panose="02020603050405020304" pitchFamily="18" charset="0"/>
                <a:ea typeface="宋体" panose="02010600030101010101" pitchFamily="2" charset="-122"/>
              </a:rPr>
              <a:t>000-9999</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%m </a:t>
            </a:r>
            <a:r>
              <a:rPr lang="zh-CN" altLang="zh-CN" sz="1800" dirty="0">
                <a:solidFill>
                  <a:srgbClr val="000000"/>
                </a:solidFill>
                <a:effectLst/>
                <a:latin typeface="Times New Roman" panose="02020603050405020304" pitchFamily="18" charset="0"/>
                <a:ea typeface="宋体" panose="02010600030101010101" pitchFamily="2" charset="-122"/>
              </a:rPr>
              <a:t>月份（</a:t>
            </a:r>
            <a:r>
              <a:rPr lang="en-US" altLang="zh-CN" sz="1800" dirty="0">
                <a:solidFill>
                  <a:srgbClr val="000000"/>
                </a:solidFill>
                <a:effectLst/>
                <a:latin typeface="Times New Roman" panose="02020603050405020304" pitchFamily="18" charset="0"/>
                <a:ea typeface="宋体" panose="02010600030101010101" pitchFamily="2" charset="-122"/>
              </a:rPr>
              <a:t>01-12</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%d </a:t>
            </a:r>
            <a:r>
              <a:rPr lang="zh-CN" altLang="zh-CN" sz="1800" dirty="0">
                <a:solidFill>
                  <a:srgbClr val="000000"/>
                </a:solidFill>
                <a:effectLst/>
                <a:latin typeface="Times New Roman" panose="02020603050405020304" pitchFamily="18" charset="0"/>
                <a:ea typeface="宋体" panose="02010600030101010101" pitchFamily="2" charset="-122"/>
              </a:rPr>
              <a:t>月内中的一天（</a:t>
            </a:r>
            <a:r>
              <a:rPr lang="en-US" altLang="zh-CN" sz="1800" dirty="0">
                <a:solidFill>
                  <a:srgbClr val="000000"/>
                </a:solidFill>
                <a:effectLst/>
                <a:latin typeface="Times New Roman" panose="02020603050405020304" pitchFamily="18" charset="0"/>
                <a:ea typeface="宋体" panose="02010600030101010101" pitchFamily="2" charset="-122"/>
              </a:rPr>
              <a:t>0-31</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%H 24</a:t>
            </a:r>
            <a:r>
              <a:rPr lang="zh-CN" altLang="zh-CN" sz="1800" dirty="0">
                <a:solidFill>
                  <a:srgbClr val="000000"/>
                </a:solidFill>
                <a:effectLst/>
                <a:latin typeface="Times New Roman" panose="02020603050405020304" pitchFamily="18" charset="0"/>
                <a:ea typeface="宋体" panose="02010600030101010101" pitchFamily="2" charset="-122"/>
              </a:rPr>
              <a:t>小时制小时数（</a:t>
            </a:r>
            <a:r>
              <a:rPr lang="en-US" altLang="zh-CN" sz="1800" dirty="0">
                <a:solidFill>
                  <a:srgbClr val="000000"/>
                </a:solidFill>
                <a:effectLst/>
                <a:latin typeface="Times New Roman" panose="02020603050405020304" pitchFamily="18" charset="0"/>
                <a:ea typeface="宋体" panose="02010600030101010101" pitchFamily="2" charset="-122"/>
              </a:rPr>
              <a:t>0-23</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%I 12</a:t>
            </a:r>
            <a:r>
              <a:rPr lang="zh-CN" altLang="zh-CN" sz="1800" dirty="0">
                <a:solidFill>
                  <a:srgbClr val="000000"/>
                </a:solidFill>
                <a:effectLst/>
                <a:latin typeface="Times New Roman" panose="02020603050405020304" pitchFamily="18" charset="0"/>
                <a:ea typeface="宋体" panose="02010600030101010101" pitchFamily="2" charset="-122"/>
              </a:rPr>
              <a:t>小时制小时数（</a:t>
            </a:r>
            <a:r>
              <a:rPr lang="en-US" altLang="zh-CN" sz="1800" dirty="0">
                <a:solidFill>
                  <a:srgbClr val="000000"/>
                </a:solidFill>
                <a:effectLst/>
                <a:latin typeface="Times New Roman" panose="02020603050405020304" pitchFamily="18" charset="0"/>
                <a:ea typeface="宋体" panose="02010600030101010101" pitchFamily="2" charset="-122"/>
              </a:rPr>
              <a:t>01-12</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%M </a:t>
            </a:r>
            <a:r>
              <a:rPr lang="zh-CN" altLang="zh-CN" sz="1800" dirty="0">
                <a:solidFill>
                  <a:srgbClr val="000000"/>
                </a:solidFill>
                <a:effectLst/>
                <a:latin typeface="Times New Roman" panose="02020603050405020304" pitchFamily="18" charset="0"/>
                <a:ea typeface="宋体" panose="02010600030101010101" pitchFamily="2" charset="-122"/>
              </a:rPr>
              <a:t>分钟数（</a:t>
            </a:r>
            <a:r>
              <a:rPr lang="en-US" altLang="zh-CN" sz="1800" dirty="0">
                <a:solidFill>
                  <a:srgbClr val="000000"/>
                </a:solidFill>
                <a:effectLst/>
                <a:latin typeface="Times New Roman" panose="02020603050405020304" pitchFamily="18" charset="0"/>
                <a:ea typeface="宋体" panose="02010600030101010101" pitchFamily="2" charset="-122"/>
              </a:rPr>
              <a:t>00=59</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%S </a:t>
            </a:r>
            <a:r>
              <a:rPr lang="zh-CN" altLang="zh-CN" sz="1800" dirty="0">
                <a:solidFill>
                  <a:srgbClr val="000000"/>
                </a:solidFill>
                <a:effectLst/>
                <a:latin typeface="Times New Roman" panose="02020603050405020304" pitchFamily="18" charset="0"/>
                <a:ea typeface="宋体" panose="02010600030101010101" pitchFamily="2" charset="-122"/>
              </a:rPr>
              <a:t>秒（</a:t>
            </a:r>
            <a:r>
              <a:rPr lang="en-US" altLang="zh-CN" sz="1800" dirty="0">
                <a:solidFill>
                  <a:srgbClr val="000000"/>
                </a:solidFill>
                <a:effectLst/>
                <a:latin typeface="Times New Roman" panose="02020603050405020304" pitchFamily="18" charset="0"/>
                <a:ea typeface="宋体" panose="02010600030101010101" pitchFamily="2" charset="-122"/>
              </a:rPr>
              <a:t>00-59</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%a </a:t>
            </a:r>
            <a:r>
              <a:rPr lang="zh-CN" altLang="zh-CN" sz="1800" dirty="0">
                <a:solidFill>
                  <a:srgbClr val="000000"/>
                </a:solidFill>
                <a:effectLst/>
                <a:latin typeface="Times New Roman" panose="02020603050405020304" pitchFamily="18" charset="0"/>
                <a:ea typeface="宋体" panose="02010600030101010101" pitchFamily="2" charset="-122"/>
              </a:rPr>
              <a:t>本地简化星期名称</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%A </a:t>
            </a:r>
            <a:r>
              <a:rPr lang="zh-CN" altLang="zh-CN" sz="1800" dirty="0">
                <a:solidFill>
                  <a:srgbClr val="000000"/>
                </a:solidFill>
                <a:effectLst/>
                <a:latin typeface="Times New Roman" panose="02020603050405020304" pitchFamily="18" charset="0"/>
                <a:ea typeface="宋体" panose="02010600030101010101" pitchFamily="2" charset="-122"/>
              </a:rPr>
              <a:t>本地完整星期名称</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%b </a:t>
            </a:r>
            <a:r>
              <a:rPr lang="zh-CN" altLang="zh-CN" sz="1800" dirty="0">
                <a:solidFill>
                  <a:srgbClr val="000000"/>
                </a:solidFill>
                <a:effectLst/>
                <a:latin typeface="Times New Roman" panose="02020603050405020304" pitchFamily="18" charset="0"/>
                <a:ea typeface="宋体" panose="02010600030101010101" pitchFamily="2" charset="-122"/>
              </a:rPr>
              <a:t>本地简化的月份名称</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%B </a:t>
            </a:r>
            <a:r>
              <a:rPr lang="zh-CN" altLang="zh-CN" sz="1800" dirty="0">
                <a:solidFill>
                  <a:srgbClr val="000000"/>
                </a:solidFill>
                <a:effectLst/>
                <a:latin typeface="Times New Roman" panose="02020603050405020304" pitchFamily="18" charset="0"/>
                <a:ea typeface="宋体" panose="02010600030101010101" pitchFamily="2" charset="-122"/>
              </a:rPr>
              <a:t>本地完整的月份名称</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%c </a:t>
            </a:r>
            <a:r>
              <a:rPr lang="zh-CN" altLang="zh-CN" sz="1800" dirty="0">
                <a:solidFill>
                  <a:srgbClr val="000000"/>
                </a:solidFill>
                <a:effectLst/>
                <a:latin typeface="Times New Roman" panose="02020603050405020304" pitchFamily="18" charset="0"/>
                <a:ea typeface="宋体" panose="02010600030101010101" pitchFamily="2" charset="-122"/>
              </a:rPr>
              <a:t>本地相应的日期表示和时间表示</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%j </a:t>
            </a:r>
            <a:r>
              <a:rPr lang="zh-CN" altLang="zh-CN" sz="1800" dirty="0">
                <a:solidFill>
                  <a:srgbClr val="000000"/>
                </a:solidFill>
                <a:effectLst/>
                <a:latin typeface="Times New Roman" panose="02020603050405020304" pitchFamily="18" charset="0"/>
                <a:ea typeface="宋体" panose="02010600030101010101" pitchFamily="2" charset="-122"/>
              </a:rPr>
              <a:t>年内的一天（</a:t>
            </a:r>
            <a:r>
              <a:rPr lang="en-US" altLang="zh-CN" sz="1800" dirty="0">
                <a:solidFill>
                  <a:srgbClr val="000000"/>
                </a:solidFill>
                <a:effectLst/>
                <a:latin typeface="Times New Roman" panose="02020603050405020304" pitchFamily="18" charset="0"/>
                <a:ea typeface="宋体" panose="02010600030101010101" pitchFamily="2" charset="-122"/>
              </a:rPr>
              <a:t>001-366</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%p </a:t>
            </a:r>
            <a:r>
              <a:rPr lang="zh-CN" altLang="zh-CN" sz="1800" dirty="0">
                <a:solidFill>
                  <a:srgbClr val="000000"/>
                </a:solidFill>
                <a:effectLst/>
                <a:latin typeface="Times New Roman" panose="02020603050405020304" pitchFamily="18" charset="0"/>
                <a:ea typeface="宋体" panose="02010600030101010101" pitchFamily="2" charset="-122"/>
              </a:rPr>
              <a:t>本地</a:t>
            </a:r>
            <a:r>
              <a:rPr lang="en-US" altLang="zh-CN" sz="1800" dirty="0">
                <a:solidFill>
                  <a:srgbClr val="000000"/>
                </a:solidFill>
                <a:effectLst/>
                <a:latin typeface="Times New Roman" panose="02020603050405020304" pitchFamily="18" charset="0"/>
                <a:ea typeface="宋体" panose="02010600030101010101" pitchFamily="2" charset="-122"/>
              </a:rPr>
              <a:t>A.M.</a:t>
            </a:r>
            <a:r>
              <a:rPr lang="zh-CN" altLang="zh-CN" sz="1800" dirty="0">
                <a:solidFill>
                  <a:srgbClr val="000000"/>
                </a:solidFill>
                <a:effectLst/>
                <a:latin typeface="Times New Roman" panose="02020603050405020304" pitchFamily="18" charset="0"/>
                <a:ea typeface="宋体" panose="02010600030101010101" pitchFamily="2" charset="-122"/>
              </a:rPr>
              <a:t>或</a:t>
            </a:r>
            <a:r>
              <a:rPr lang="en-US" altLang="zh-CN" sz="1800" dirty="0">
                <a:solidFill>
                  <a:srgbClr val="000000"/>
                </a:solidFill>
                <a:effectLst/>
                <a:latin typeface="Times New Roman" panose="02020603050405020304" pitchFamily="18" charset="0"/>
                <a:ea typeface="宋体" panose="02010600030101010101" pitchFamily="2" charset="-122"/>
              </a:rPr>
              <a:t>P.M.</a:t>
            </a:r>
            <a:r>
              <a:rPr lang="zh-CN" altLang="zh-CN" sz="1800" dirty="0">
                <a:solidFill>
                  <a:srgbClr val="000000"/>
                </a:solidFill>
                <a:effectLst/>
                <a:latin typeface="Times New Roman" panose="02020603050405020304" pitchFamily="18" charset="0"/>
                <a:ea typeface="宋体" panose="02010600030101010101" pitchFamily="2" charset="-122"/>
              </a:rPr>
              <a:t>的等价符</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%U </a:t>
            </a:r>
            <a:r>
              <a:rPr lang="zh-CN" altLang="zh-CN" sz="1800" dirty="0">
                <a:solidFill>
                  <a:srgbClr val="000000"/>
                </a:solidFill>
                <a:effectLst/>
                <a:latin typeface="Times New Roman" panose="02020603050405020304" pitchFamily="18" charset="0"/>
                <a:ea typeface="宋体" panose="02010600030101010101" pitchFamily="2" charset="-122"/>
              </a:rPr>
              <a:t>一年中的星期数（</a:t>
            </a:r>
            <a:r>
              <a:rPr lang="en-US" altLang="zh-CN" sz="1800" dirty="0">
                <a:solidFill>
                  <a:srgbClr val="000000"/>
                </a:solidFill>
                <a:effectLst/>
                <a:latin typeface="Times New Roman" panose="02020603050405020304" pitchFamily="18" charset="0"/>
                <a:ea typeface="宋体" panose="02010600030101010101" pitchFamily="2" charset="-122"/>
              </a:rPr>
              <a:t>00-53</a:t>
            </a:r>
            <a:r>
              <a:rPr lang="zh-CN" altLang="zh-CN" sz="1800" dirty="0">
                <a:solidFill>
                  <a:srgbClr val="000000"/>
                </a:solidFill>
                <a:effectLst/>
                <a:latin typeface="Times New Roman" panose="02020603050405020304" pitchFamily="18" charset="0"/>
                <a:ea typeface="宋体" panose="02010600030101010101" pitchFamily="2" charset="-122"/>
              </a:rPr>
              <a:t>）星期天为星期的开始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%w </a:t>
            </a:r>
            <a:r>
              <a:rPr lang="zh-CN" altLang="zh-CN" sz="1800" dirty="0">
                <a:solidFill>
                  <a:srgbClr val="000000"/>
                </a:solidFill>
                <a:effectLst/>
                <a:latin typeface="Times New Roman" panose="02020603050405020304" pitchFamily="18" charset="0"/>
                <a:ea typeface="宋体" panose="02010600030101010101" pitchFamily="2" charset="-122"/>
              </a:rPr>
              <a:t>星期（</a:t>
            </a:r>
            <a:r>
              <a:rPr lang="en-US" altLang="zh-CN" sz="1800" dirty="0">
                <a:solidFill>
                  <a:srgbClr val="000000"/>
                </a:solidFill>
                <a:effectLst/>
                <a:latin typeface="Times New Roman" panose="02020603050405020304" pitchFamily="18" charset="0"/>
                <a:ea typeface="宋体" panose="02010600030101010101" pitchFamily="2" charset="-122"/>
              </a:rPr>
              <a:t>0-6</a:t>
            </a:r>
            <a:r>
              <a:rPr lang="zh-CN" altLang="zh-CN" sz="1800" dirty="0">
                <a:solidFill>
                  <a:srgbClr val="000000"/>
                </a:solidFill>
                <a:effectLst/>
                <a:latin typeface="Times New Roman" panose="02020603050405020304" pitchFamily="18" charset="0"/>
                <a:ea typeface="宋体" panose="02010600030101010101" pitchFamily="2" charset="-122"/>
              </a:rPr>
              <a:t>），星期天为星期的开始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%W </a:t>
            </a:r>
            <a:r>
              <a:rPr lang="zh-CN" altLang="zh-CN" sz="1800" dirty="0">
                <a:solidFill>
                  <a:srgbClr val="000000"/>
                </a:solidFill>
                <a:effectLst/>
                <a:latin typeface="Times New Roman" panose="02020603050405020304" pitchFamily="18" charset="0"/>
                <a:ea typeface="宋体" panose="02010600030101010101" pitchFamily="2" charset="-122"/>
              </a:rPr>
              <a:t>一年中的星期数（</a:t>
            </a:r>
            <a:r>
              <a:rPr lang="en-US" altLang="zh-CN" sz="1800" dirty="0">
                <a:solidFill>
                  <a:srgbClr val="000000"/>
                </a:solidFill>
                <a:effectLst/>
                <a:latin typeface="Times New Roman" panose="02020603050405020304" pitchFamily="18" charset="0"/>
                <a:ea typeface="宋体" panose="02010600030101010101" pitchFamily="2" charset="-122"/>
              </a:rPr>
              <a:t>00-53</a:t>
            </a:r>
            <a:r>
              <a:rPr lang="zh-CN" altLang="zh-CN" sz="1800" dirty="0">
                <a:solidFill>
                  <a:srgbClr val="000000"/>
                </a:solidFill>
                <a:effectLst/>
                <a:latin typeface="Times New Roman" panose="02020603050405020304" pitchFamily="18" charset="0"/>
                <a:ea typeface="宋体" panose="02010600030101010101" pitchFamily="2" charset="-122"/>
              </a:rPr>
              <a:t>）星期一为星期的开始</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%x </a:t>
            </a:r>
            <a:r>
              <a:rPr lang="zh-CN" altLang="zh-CN" sz="1800" dirty="0">
                <a:solidFill>
                  <a:srgbClr val="000000"/>
                </a:solidFill>
                <a:effectLst/>
                <a:latin typeface="Times New Roman" panose="02020603050405020304" pitchFamily="18" charset="0"/>
                <a:ea typeface="宋体" panose="02010600030101010101" pitchFamily="2" charset="-122"/>
              </a:rPr>
              <a:t>本地相应的日期表示</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%X </a:t>
            </a:r>
            <a:r>
              <a:rPr lang="zh-CN" altLang="zh-CN" sz="1800" dirty="0">
                <a:solidFill>
                  <a:srgbClr val="000000"/>
                </a:solidFill>
                <a:effectLst/>
                <a:latin typeface="Times New Roman" panose="02020603050405020304" pitchFamily="18" charset="0"/>
                <a:ea typeface="宋体" panose="02010600030101010101" pitchFamily="2" charset="-122"/>
              </a:rPr>
              <a:t>本地相应的时间表示</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798939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30001-0A44-42EB-8D83-AAF030459F17}"/>
              </a:ext>
            </a:extLst>
          </p:cNvPr>
          <p:cNvSpPr>
            <a:spLocks noGrp="1"/>
          </p:cNvSpPr>
          <p:nvPr>
            <p:ph type="title"/>
          </p:nvPr>
        </p:nvSpPr>
        <p:spPr/>
        <p:txBody>
          <a:bodyPr/>
          <a:lstStyle/>
          <a:p>
            <a:pPr marR="0" rtl="0"/>
            <a:r>
              <a:rPr lang="en-US" altLang="zh-CN" b="0" i="0" u="none" strike="noStrike" kern="1800" baseline="0" dirty="0">
                <a:latin typeface="方正大标宋简体"/>
              </a:rPr>
              <a:t>4.2  </a:t>
            </a:r>
            <a:r>
              <a:rPr lang="zh-CN" altLang="en-US" b="0" i="0" u="none" strike="noStrike" kern="1800" baseline="0" dirty="0">
                <a:latin typeface="方正大标宋简体"/>
              </a:rPr>
              <a:t>用</a:t>
            </a:r>
            <a:r>
              <a:rPr lang="en-US" altLang="zh-CN" b="0" i="0" u="none" strike="noStrike" kern="1800" baseline="0" dirty="0" err="1">
                <a:latin typeface="方正大标宋简体"/>
              </a:rPr>
              <a:t>PySpark</a:t>
            </a:r>
            <a:r>
              <a:rPr lang="zh-CN" altLang="en-US" b="0" i="0" u="none" strike="noStrike" kern="1800" baseline="0" dirty="0">
                <a:latin typeface="方正大标宋简体"/>
              </a:rPr>
              <a:t>建立第一个</a:t>
            </a:r>
            <a:r>
              <a:rPr lang="en-US" altLang="zh-CN" b="0" i="0" u="none" strike="noStrike" kern="1800" baseline="0" dirty="0">
                <a:latin typeface="方正大标宋简体"/>
              </a:rPr>
              <a:t>Spark RDD</a:t>
            </a:r>
          </a:p>
        </p:txBody>
      </p:sp>
      <p:sp>
        <p:nvSpPr>
          <p:cNvPr id="3" name="文本占位符 2">
            <a:extLst>
              <a:ext uri="{FF2B5EF4-FFF2-40B4-BE49-F238E27FC236}">
                <a16:creationId xmlns:a16="http://schemas.microsoft.com/office/drawing/2014/main" id="{1E2ADC50-4E53-4BFA-91BD-A04CEF997CEE}"/>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前面提到，</a:t>
            </a:r>
            <a:r>
              <a:rPr lang="en-US" altLang="zh-CN" sz="1800" dirty="0">
                <a:solidFill>
                  <a:srgbClr val="000000"/>
                </a:solidFill>
                <a:effectLst/>
                <a:latin typeface="Times New Roman" panose="02020603050405020304" pitchFamily="18" charset="0"/>
                <a:ea typeface="宋体" panose="02010600030101010101" pitchFamily="2" charset="-122"/>
              </a:rPr>
              <a:t>Apache Spark</a:t>
            </a:r>
            <a:r>
              <a:rPr lang="zh-CN" altLang="zh-CN" sz="1800" dirty="0">
                <a:solidFill>
                  <a:srgbClr val="000000"/>
                </a:solidFill>
                <a:effectLst/>
                <a:latin typeface="Times New Roman" panose="02020603050405020304" pitchFamily="18" charset="0"/>
                <a:ea typeface="宋体" panose="02010600030101010101" pitchFamily="2" charset="-122"/>
              </a:rPr>
              <a:t>的核心组件是建立在</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之上的，所谓的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，即弹性分布式数据集（</a:t>
            </a:r>
            <a:r>
              <a:rPr lang="en-US" altLang="zh-CN" sz="1800" dirty="0" err="1">
                <a:solidFill>
                  <a:srgbClr val="000000"/>
                </a:solidFill>
                <a:effectLst/>
                <a:latin typeface="Times New Roman" panose="02020603050405020304" pitchFamily="18" charset="0"/>
                <a:ea typeface="宋体" panose="02010600030101010101" pitchFamily="2" charset="-122"/>
              </a:rPr>
              <a:t>Resiliennt</a:t>
            </a:r>
            <a:r>
              <a:rPr lang="en-US" altLang="zh-CN" sz="1800" dirty="0">
                <a:solidFill>
                  <a:srgbClr val="000000"/>
                </a:solidFill>
                <a:effectLst/>
                <a:latin typeface="Times New Roman" panose="02020603050405020304" pitchFamily="18" charset="0"/>
                <a:ea typeface="宋体" panose="02010600030101010101" pitchFamily="2" charset="-122"/>
              </a:rPr>
              <a:t> Distributed Datasets</a:t>
            </a:r>
            <a:r>
              <a:rPr lang="zh-CN" altLang="zh-CN" sz="1800" dirty="0">
                <a:solidFill>
                  <a:srgbClr val="000000"/>
                </a:solidFill>
                <a:effectLst/>
                <a:latin typeface="Times New Roman" panose="02020603050405020304" pitchFamily="18" charset="0"/>
                <a:ea typeface="宋体" panose="02010600030101010101" pitchFamily="2" charset="-122"/>
              </a:rPr>
              <a:t>）。基于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可以实现</a:t>
            </a:r>
            <a:r>
              <a:rPr lang="en-US" altLang="zh-CN" sz="1800" dirty="0">
                <a:solidFill>
                  <a:srgbClr val="000000"/>
                </a:solidFill>
                <a:effectLst/>
                <a:latin typeface="Times New Roman" panose="02020603050405020304" pitchFamily="18" charset="0"/>
                <a:ea typeface="宋体" panose="02010600030101010101" pitchFamily="2" charset="-122"/>
              </a:rPr>
              <a:t>Apache Spark</a:t>
            </a:r>
            <a:r>
              <a:rPr lang="zh-CN" altLang="zh-CN" sz="1800" dirty="0">
                <a:solidFill>
                  <a:srgbClr val="000000"/>
                </a:solidFill>
                <a:effectLst/>
                <a:latin typeface="Times New Roman" panose="02020603050405020304" pitchFamily="18" charset="0"/>
                <a:ea typeface="宋体" panose="02010600030101010101" pitchFamily="2" charset="-122"/>
              </a:rPr>
              <a:t>各个组件在多个计算机组成的集群中进行无缝集成，从而能够在一个应用程序中完成海量数据处理。</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中的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相比于</a:t>
            </a:r>
            <a:r>
              <a:rPr lang="en-US" altLang="zh-CN" sz="1800" dirty="0">
                <a:solidFill>
                  <a:srgbClr val="000000"/>
                </a:solidFill>
                <a:effectLst/>
                <a:latin typeface="Times New Roman" panose="02020603050405020304" pitchFamily="18" charset="0"/>
                <a:ea typeface="宋体" panose="02010600030101010101" pitchFamily="2" charset="-122"/>
              </a:rPr>
              <a:t>Hadoop</a:t>
            </a:r>
            <a:r>
              <a:rPr lang="zh-CN" altLang="zh-CN" sz="1800" dirty="0">
                <a:solidFill>
                  <a:srgbClr val="000000"/>
                </a:solidFill>
                <a:effectLst/>
                <a:latin typeface="Times New Roman" panose="02020603050405020304" pitchFamily="18" charset="0"/>
                <a:ea typeface="宋体" panose="02010600030101010101" pitchFamily="2" charset="-122"/>
              </a:rPr>
              <a:t>中的</a:t>
            </a:r>
            <a:r>
              <a:rPr lang="en-US" altLang="zh-CN" sz="1800" dirty="0">
                <a:solidFill>
                  <a:srgbClr val="000000"/>
                </a:solidFill>
                <a:effectLst/>
                <a:latin typeface="Times New Roman" panose="02020603050405020304" pitchFamily="18" charset="0"/>
                <a:ea typeface="宋体" panose="02010600030101010101" pitchFamily="2" charset="-122"/>
              </a:rPr>
              <a:t>MapReduce</a:t>
            </a:r>
            <a:r>
              <a:rPr lang="zh-CN" altLang="zh-CN" sz="1800" dirty="0">
                <a:solidFill>
                  <a:srgbClr val="000000"/>
                </a:solidFill>
                <a:effectLst/>
                <a:latin typeface="Times New Roman" panose="02020603050405020304" pitchFamily="18" charset="0"/>
                <a:ea typeface="宋体" panose="02010600030101010101" pitchFamily="2" charset="-122"/>
              </a:rPr>
              <a:t>来说，具有更强的计算能力，因此可以进行更加复杂的数据逻辑处理，与此同时，由于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将计算中间结果缓存于计算机内存中，因此，相比于</a:t>
            </a:r>
            <a:r>
              <a:rPr lang="en-US" altLang="zh-CN" sz="1800" dirty="0">
                <a:solidFill>
                  <a:srgbClr val="000000"/>
                </a:solidFill>
                <a:effectLst/>
                <a:latin typeface="Times New Roman" panose="02020603050405020304" pitchFamily="18" charset="0"/>
                <a:ea typeface="宋体" panose="02010600030101010101" pitchFamily="2" charset="-122"/>
              </a:rPr>
              <a:t>MapReduce</a:t>
            </a:r>
            <a:r>
              <a:rPr lang="zh-CN" altLang="zh-CN" sz="1800" dirty="0">
                <a:solidFill>
                  <a:srgbClr val="000000"/>
                </a:solidFill>
                <a:effectLst/>
                <a:latin typeface="Times New Roman" panose="02020603050405020304" pitchFamily="18" charset="0"/>
                <a:ea typeface="宋体" panose="02010600030101010101" pitchFamily="2" charset="-122"/>
              </a:rPr>
              <a:t>来说，在性能上有非常大的提升。</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另外，</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本身是一种有容错机制的抽象数据集合，可以分布在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集群的不同节点上，并支持以函数操作数据集合的方式进行各种并行计算。从本质上来讲，</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是一个只读的分区数据集合，</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相关操作只需操作</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即可。但是每个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都可以分成多个分区，而每个分区可以看作是一个数据集片段。一个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的不同分区可以保存到</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集群中的不同节点（</a:t>
            </a:r>
            <a:r>
              <a:rPr lang="en-US" altLang="zh-CN" sz="1800" dirty="0">
                <a:solidFill>
                  <a:srgbClr val="000000"/>
                </a:solidFill>
                <a:effectLst/>
                <a:latin typeface="Times New Roman" panose="02020603050405020304" pitchFamily="18" charset="0"/>
                <a:ea typeface="宋体" panose="02010600030101010101" pitchFamily="2" charset="-122"/>
              </a:rPr>
              <a:t>Worker Node</a:t>
            </a:r>
            <a:r>
              <a:rPr lang="zh-CN" altLang="zh-CN" sz="1800" dirty="0">
                <a:solidFill>
                  <a:srgbClr val="000000"/>
                </a:solidFill>
                <a:effectLst/>
                <a:latin typeface="Times New Roman" panose="02020603050405020304" pitchFamily="18" charset="0"/>
                <a:ea typeface="宋体" panose="02010600030101010101" pitchFamily="2" charset="-122"/>
              </a:rPr>
              <a:t>）上，从而可以发挥集群的强大计算能力，进行大数据的并行计算处理。图</a:t>
            </a:r>
            <a:r>
              <a:rPr lang="en-US" altLang="zh-CN" sz="1800" dirty="0">
                <a:solidFill>
                  <a:srgbClr val="000000"/>
                </a:solidFill>
                <a:effectLst/>
                <a:latin typeface="Times New Roman" panose="02020603050405020304" pitchFamily="18" charset="0"/>
                <a:ea typeface="宋体" panose="02010600030101010101" pitchFamily="2" charset="-122"/>
              </a:rPr>
              <a:t>4.19</a:t>
            </a:r>
            <a:r>
              <a:rPr lang="zh-CN" altLang="zh-CN" sz="1800" dirty="0">
                <a:solidFill>
                  <a:srgbClr val="000000"/>
                </a:solidFill>
                <a:effectLst/>
                <a:latin typeface="Times New Roman" panose="02020603050405020304" pitchFamily="18" charset="0"/>
                <a:ea typeface="宋体" panose="02010600030101010101" pitchFamily="2" charset="-122"/>
              </a:rPr>
              <a:t>给出了</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分区与</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结点的关系。</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pic>
        <p:nvPicPr>
          <p:cNvPr id="4098" name="图片 158">
            <a:extLst>
              <a:ext uri="{FF2B5EF4-FFF2-40B4-BE49-F238E27FC236}">
                <a16:creationId xmlns:a16="http://schemas.microsoft.com/office/drawing/2014/main" id="{C22567C4-5A7A-4BBF-9C8E-405A19CA2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2403" y="2962910"/>
            <a:ext cx="2971800" cy="247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8589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2F4D4B-12A8-40E7-A853-D0A19E787888}"/>
              </a:ext>
            </a:extLst>
          </p:cNvPr>
          <p:cNvSpPr>
            <a:spLocks noGrp="1"/>
          </p:cNvSpPr>
          <p:nvPr>
            <p:ph type="title"/>
          </p:nvPr>
        </p:nvSpPr>
        <p:spPr/>
        <p:txBody>
          <a:bodyPr/>
          <a:lstStyle/>
          <a:p>
            <a:pPr marR="0" rtl="0"/>
            <a:r>
              <a:rPr lang="en-US" altLang="zh-CN" b="0" i="0" u="none" strike="noStrike" kern="1800" baseline="0">
                <a:latin typeface="方正大标宋简体"/>
              </a:rPr>
              <a:t>4.2.1 PySpark Shell </a:t>
            </a:r>
            <a:r>
              <a:rPr lang="zh-CN" altLang="en-US" b="0" i="0" u="none" strike="noStrike" kern="1800" baseline="0">
                <a:latin typeface="方正大标宋简体"/>
              </a:rPr>
              <a:t>建立</a:t>
            </a:r>
            <a:r>
              <a:rPr lang="en-US" altLang="zh-CN" b="0" i="0" u="none" strike="noStrike" kern="1800" baseline="0">
                <a:latin typeface="方正大标宋简体"/>
              </a:rPr>
              <a:t>RDD</a:t>
            </a:r>
            <a:endParaRPr lang="en-US" altLang="zh-CN"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A1D0BDDF-B359-4A49-A505-83B3975211C1}"/>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首先介绍</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en-US" altLang="zh-CN" sz="1800" dirty="0">
                <a:solidFill>
                  <a:srgbClr val="000000"/>
                </a:solidFill>
                <a:effectLst/>
                <a:latin typeface="Times New Roman" panose="02020603050405020304" pitchFamily="18" charset="0"/>
                <a:ea typeface="宋体" panose="02010600030101010101" pitchFamily="2" charset="-122"/>
              </a:rPr>
              <a:t> Shell</a:t>
            </a:r>
            <a:r>
              <a:rPr lang="zh-CN" altLang="zh-CN" sz="1800" dirty="0">
                <a:solidFill>
                  <a:srgbClr val="000000"/>
                </a:solidFill>
                <a:effectLst/>
                <a:latin typeface="Times New Roman" panose="02020603050405020304" pitchFamily="18" charset="0"/>
                <a:ea typeface="宋体" panose="02010600030101010101" pitchFamily="2" charset="-122"/>
              </a:rPr>
              <a:t>，它提供了一种学习</a:t>
            </a:r>
            <a:r>
              <a:rPr lang="en-US" altLang="zh-CN" sz="1800" dirty="0">
                <a:solidFill>
                  <a:srgbClr val="000000"/>
                </a:solidFill>
                <a:effectLst/>
                <a:latin typeface="Times New Roman" panose="02020603050405020304" pitchFamily="18" charset="0"/>
                <a:ea typeface="宋体" panose="02010600030101010101" pitchFamily="2" charset="-122"/>
              </a:rPr>
              <a:t>API</a:t>
            </a:r>
            <a:r>
              <a:rPr lang="zh-CN" altLang="zh-CN" sz="1800" dirty="0">
                <a:solidFill>
                  <a:srgbClr val="000000"/>
                </a:solidFill>
                <a:effectLst/>
                <a:latin typeface="Times New Roman" panose="02020603050405020304" pitchFamily="18" charset="0"/>
                <a:ea typeface="宋体" panose="02010600030101010101" pitchFamily="2" charset="-122"/>
              </a:rPr>
              <a:t>的简单方式。在安装完成</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环境后，就具备了</a:t>
            </a:r>
            <a:r>
              <a:rPr lang="en-US" altLang="zh-CN" sz="1800" dirty="0">
                <a:solidFill>
                  <a:srgbClr val="000000"/>
                </a:solidFill>
                <a:effectLst/>
                <a:latin typeface="Times New Roman" panose="02020603050405020304" pitchFamily="18" charset="0"/>
                <a:ea typeface="宋体" panose="02010600030101010101" pitchFamily="2" charset="-122"/>
              </a:rPr>
              <a:t>Shell</a:t>
            </a:r>
            <a:r>
              <a:rPr lang="zh-CN" altLang="zh-CN" sz="1800" dirty="0">
                <a:solidFill>
                  <a:srgbClr val="000000"/>
                </a:solidFill>
                <a:effectLst/>
                <a:latin typeface="Times New Roman" panose="02020603050405020304" pitchFamily="18" charset="0"/>
                <a:ea typeface="宋体" panose="02010600030101010101" pitchFamily="2" charset="-122"/>
              </a:rPr>
              <a:t>这款工具。其中，</a:t>
            </a:r>
            <a:r>
              <a:rPr lang="en-US" altLang="zh-CN" sz="1800" dirty="0">
                <a:solidFill>
                  <a:srgbClr val="000000"/>
                </a:solidFill>
                <a:effectLst/>
                <a:latin typeface="Times New Roman" panose="02020603050405020304" pitchFamily="18" charset="0"/>
                <a:ea typeface="宋体" panose="02010600030101010101" pitchFamily="2" charset="-122"/>
              </a:rPr>
              <a:t>Spark Shell</a:t>
            </a:r>
            <a:r>
              <a:rPr lang="zh-CN" altLang="zh-CN" sz="1800" dirty="0">
                <a:solidFill>
                  <a:srgbClr val="000000"/>
                </a:solidFill>
                <a:effectLst/>
                <a:latin typeface="Times New Roman" panose="02020603050405020304" pitchFamily="18" charset="0"/>
                <a:ea typeface="宋体" panose="02010600030101010101" pitchFamily="2" charset="-122"/>
              </a:rPr>
              <a:t>注意是针对</a:t>
            </a:r>
            <a:r>
              <a:rPr lang="en-US" altLang="zh-CN" sz="1800" dirty="0">
                <a:solidFill>
                  <a:srgbClr val="000000"/>
                </a:solidFill>
                <a:effectLst/>
                <a:latin typeface="Times New Roman" panose="02020603050405020304" pitchFamily="18" charset="0"/>
                <a:ea typeface="宋体" panose="02010600030101010101" pitchFamily="2" charset="-122"/>
              </a:rPr>
              <a:t>Scala</a:t>
            </a:r>
            <a:r>
              <a:rPr lang="zh-CN" altLang="zh-CN" sz="1800" dirty="0">
                <a:solidFill>
                  <a:srgbClr val="000000"/>
                </a:solidFill>
                <a:effectLst/>
                <a:latin typeface="Times New Roman" panose="02020603050405020304" pitchFamily="18" charset="0"/>
                <a:ea typeface="宋体" panose="02010600030101010101" pitchFamily="2" charset="-122"/>
              </a:rPr>
              <a:t>语言的，而</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en-US" altLang="zh-CN" sz="1800" dirty="0">
                <a:solidFill>
                  <a:srgbClr val="000000"/>
                </a:solidFill>
                <a:effectLst/>
                <a:latin typeface="Times New Roman" panose="02020603050405020304" pitchFamily="18" charset="0"/>
                <a:ea typeface="宋体" panose="02010600030101010101" pitchFamily="2" charset="-122"/>
              </a:rPr>
              <a:t> Shell</a:t>
            </a:r>
            <a:r>
              <a:rPr lang="zh-CN" altLang="zh-CN" sz="1800" dirty="0">
                <a:solidFill>
                  <a:srgbClr val="000000"/>
                </a:solidFill>
                <a:effectLst/>
                <a:latin typeface="Times New Roman" panose="02020603050405020304" pitchFamily="18" charset="0"/>
                <a:ea typeface="宋体" panose="02010600030101010101" pitchFamily="2" charset="-122"/>
              </a:rPr>
              <a:t>则是针对</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语言的。</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使用</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en-US" altLang="zh-CN" sz="1800" dirty="0">
                <a:solidFill>
                  <a:srgbClr val="000000"/>
                </a:solidFill>
                <a:effectLst/>
                <a:latin typeface="Times New Roman" panose="02020603050405020304" pitchFamily="18" charset="0"/>
                <a:ea typeface="宋体" panose="02010600030101010101" pitchFamily="2" charset="-122"/>
              </a:rPr>
              <a:t> Shell</a:t>
            </a:r>
            <a:r>
              <a:rPr lang="zh-CN" altLang="zh-CN" sz="1800" dirty="0">
                <a:solidFill>
                  <a:srgbClr val="000000"/>
                </a:solidFill>
                <a:effectLst/>
                <a:latin typeface="Times New Roman" panose="02020603050405020304" pitchFamily="18" charset="0"/>
                <a:ea typeface="宋体" panose="02010600030101010101" pitchFamily="2" charset="-122"/>
              </a:rPr>
              <a:t>工具非常简单，在命令行中输入如下命令</a:t>
            </a:r>
            <a:r>
              <a:rPr lang="en-US"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err="1">
                <a:solidFill>
                  <a:srgbClr val="000000"/>
                </a:solidFill>
                <a:effectLst/>
                <a:latin typeface="Arial" panose="020B0604020202020204" pitchFamily="34" charset="0"/>
                <a:ea typeface="黑体" panose="02010609060101010101" pitchFamily="49" charset="-122"/>
              </a:rPr>
              <a:t>pyspark</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并回车执行即可。</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楷体_GB2312"/>
              </a:rPr>
              <a:t>注意：</a:t>
            </a:r>
            <a:r>
              <a:rPr lang="en-US" altLang="zh-CN" sz="1800" dirty="0" err="1">
                <a:solidFill>
                  <a:srgbClr val="000000"/>
                </a:solidFill>
                <a:effectLst/>
                <a:latin typeface="Times New Roman" panose="02020603050405020304" pitchFamily="18" charset="0"/>
                <a:ea typeface="楷体_GB2312"/>
              </a:rPr>
              <a:t>pyspark</a:t>
            </a:r>
            <a:r>
              <a:rPr lang="zh-CN" altLang="zh-CN" sz="1800" dirty="0">
                <a:solidFill>
                  <a:srgbClr val="000000"/>
                </a:solidFill>
                <a:effectLst/>
                <a:latin typeface="Times New Roman" panose="02020603050405020304" pitchFamily="18" charset="0"/>
                <a:ea typeface="楷体_GB2312"/>
              </a:rPr>
              <a:t>正确执行的前提是该目录在</a:t>
            </a:r>
            <a:r>
              <a:rPr lang="en-US" altLang="zh-CN" sz="1800" dirty="0">
                <a:solidFill>
                  <a:srgbClr val="000000"/>
                </a:solidFill>
                <a:effectLst/>
                <a:latin typeface="Times New Roman" panose="02020603050405020304" pitchFamily="18" charset="0"/>
                <a:ea typeface="楷体_GB2312"/>
              </a:rPr>
              <a:t>PATH</a:t>
            </a:r>
            <a:r>
              <a:rPr lang="zh-CN" altLang="zh-CN" sz="1800" dirty="0">
                <a:solidFill>
                  <a:srgbClr val="000000"/>
                </a:solidFill>
                <a:effectLst/>
                <a:latin typeface="Times New Roman" panose="02020603050405020304" pitchFamily="18" charset="0"/>
                <a:ea typeface="楷体_GB2312"/>
              </a:rPr>
              <a:t>路径中或者在</a:t>
            </a:r>
            <a:r>
              <a:rPr lang="en-US" altLang="zh-CN" sz="1800" dirty="0" err="1">
                <a:solidFill>
                  <a:srgbClr val="000000"/>
                </a:solidFill>
                <a:effectLst/>
                <a:latin typeface="Times New Roman" panose="02020603050405020304" pitchFamily="18" charset="0"/>
                <a:ea typeface="楷体_GB2312"/>
              </a:rPr>
              <a:t>pyspark</a:t>
            </a:r>
            <a:r>
              <a:rPr lang="zh-CN" altLang="zh-CN" sz="1800" dirty="0">
                <a:solidFill>
                  <a:srgbClr val="000000"/>
                </a:solidFill>
                <a:effectLst/>
                <a:latin typeface="Times New Roman" panose="02020603050405020304" pitchFamily="18" charset="0"/>
                <a:ea typeface="楷体_GB2312"/>
              </a:rPr>
              <a:t>命令所在的目录中打开命令行执行。</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en-US" altLang="zh-CN" sz="1800" dirty="0">
                <a:solidFill>
                  <a:srgbClr val="000000"/>
                </a:solidFill>
                <a:effectLst/>
                <a:latin typeface="Times New Roman" panose="02020603050405020304" pitchFamily="18" charset="0"/>
                <a:ea typeface="宋体" panose="02010600030101010101" pitchFamily="2" charset="-122"/>
              </a:rPr>
              <a:t> Shell</a:t>
            </a:r>
            <a:r>
              <a:rPr lang="zh-CN" altLang="zh-CN" sz="1800" dirty="0">
                <a:solidFill>
                  <a:srgbClr val="000000"/>
                </a:solidFill>
                <a:effectLst/>
                <a:latin typeface="Times New Roman" panose="02020603050405020304" pitchFamily="18" charset="0"/>
                <a:ea typeface="宋体" panose="02010600030101010101" pitchFamily="2" charset="-122"/>
              </a:rPr>
              <a:t>默认会自动创建</a:t>
            </a:r>
            <a:r>
              <a:rPr lang="en-US" altLang="zh-CN" sz="1800" dirty="0" err="1">
                <a:solidFill>
                  <a:srgbClr val="000000"/>
                </a:solidFill>
                <a:effectLst/>
                <a:latin typeface="Times New Roman" panose="02020603050405020304" pitchFamily="18" charset="0"/>
                <a:ea typeface="宋体" panose="02010600030101010101" pitchFamily="2" charset="-122"/>
              </a:rPr>
              <a:t>sc</a:t>
            </a:r>
            <a:r>
              <a:rPr lang="zh-CN" altLang="zh-CN" sz="1800" dirty="0">
                <a:solidFill>
                  <a:srgbClr val="000000"/>
                </a:solidFill>
                <a:effectLst/>
                <a:latin typeface="Times New Roman" panose="02020603050405020304" pitchFamily="18" charset="0"/>
                <a:ea typeface="宋体" panose="02010600030101010101" pitchFamily="2" charset="-122"/>
              </a:rPr>
              <a:t>对象和</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对象，因此可以在交互环境中直接进行调用，而无需手动创建，其中</a:t>
            </a:r>
            <a:r>
              <a:rPr lang="en-US" altLang="zh-CN" sz="1800" dirty="0" err="1">
                <a:solidFill>
                  <a:srgbClr val="000000"/>
                </a:solidFill>
                <a:effectLst/>
                <a:latin typeface="Times New Roman" panose="02020603050405020304" pitchFamily="18" charset="0"/>
                <a:ea typeface="宋体" panose="02010600030101010101" pitchFamily="2" charset="-122"/>
              </a:rPr>
              <a:t>sc</a:t>
            </a:r>
            <a:r>
              <a:rPr lang="zh-CN" altLang="zh-CN" sz="1800" dirty="0">
                <a:solidFill>
                  <a:srgbClr val="000000"/>
                </a:solidFill>
                <a:effectLst/>
                <a:latin typeface="Times New Roman" panose="02020603050405020304" pitchFamily="18" charset="0"/>
                <a:ea typeface="宋体" panose="02010600030101010101" pitchFamily="2" charset="-122"/>
              </a:rPr>
              <a:t>对象是</a:t>
            </a:r>
            <a:r>
              <a:rPr lang="en-US" altLang="zh-CN" sz="1800" dirty="0" err="1">
                <a:solidFill>
                  <a:srgbClr val="000000"/>
                </a:solidFill>
                <a:effectLst/>
                <a:latin typeface="Times New Roman" panose="02020603050405020304" pitchFamily="18" charset="0"/>
                <a:ea typeface="宋体" panose="02010600030101010101" pitchFamily="2" charset="-122"/>
              </a:rPr>
              <a:t>SparkContext</a:t>
            </a:r>
            <a:r>
              <a:rPr lang="zh-CN" altLang="zh-CN" sz="1800" dirty="0">
                <a:solidFill>
                  <a:srgbClr val="000000"/>
                </a:solidFill>
                <a:effectLst/>
                <a:latin typeface="Times New Roman" panose="02020603050405020304" pitchFamily="18" charset="0"/>
                <a:ea typeface="宋体" panose="02010600030101010101" pitchFamily="2" charset="-122"/>
              </a:rPr>
              <a:t>的实例，而</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对象</a:t>
            </a:r>
            <a:r>
              <a:rPr lang="en-US" altLang="zh-CN" sz="1800" dirty="0" err="1">
                <a:solidFill>
                  <a:srgbClr val="000000"/>
                </a:solidFill>
                <a:effectLst/>
                <a:latin typeface="Times New Roman" panose="02020603050405020304" pitchFamily="18" charset="0"/>
                <a:ea typeface="宋体" panose="02010600030101010101" pitchFamily="2" charset="-122"/>
              </a:rPr>
              <a:t>SparkSession</a:t>
            </a:r>
            <a:r>
              <a:rPr lang="zh-CN" altLang="zh-CN" sz="1800" dirty="0">
                <a:solidFill>
                  <a:srgbClr val="000000"/>
                </a:solidFill>
                <a:effectLst/>
                <a:latin typeface="Times New Roman" panose="02020603050405020304" pitchFamily="18" charset="0"/>
                <a:ea typeface="宋体" panose="02010600030101010101" pitchFamily="2" charset="-122"/>
              </a:rPr>
              <a:t>的实例。下面给出在</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en-US" altLang="zh-CN" sz="1800" dirty="0">
                <a:solidFill>
                  <a:srgbClr val="000000"/>
                </a:solidFill>
                <a:effectLst/>
                <a:latin typeface="Times New Roman" panose="02020603050405020304" pitchFamily="18" charset="0"/>
                <a:ea typeface="宋体" panose="02010600030101010101" pitchFamily="2" charset="-122"/>
              </a:rPr>
              <a:t> Shell</a:t>
            </a:r>
            <a:r>
              <a:rPr lang="zh-CN" altLang="zh-CN" sz="1800" dirty="0">
                <a:solidFill>
                  <a:srgbClr val="000000"/>
                </a:solidFill>
                <a:effectLst/>
                <a:latin typeface="Times New Roman" panose="02020603050405020304" pitchFamily="18" charset="0"/>
                <a:ea typeface="宋体" panose="02010600030101010101" pitchFamily="2" charset="-122"/>
              </a:rPr>
              <a:t>创建一个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的示例，如代码</a:t>
            </a:r>
            <a:r>
              <a:rPr lang="en-US" altLang="zh-CN" sz="1800" dirty="0">
                <a:solidFill>
                  <a:srgbClr val="000000"/>
                </a:solidFill>
                <a:effectLst/>
                <a:latin typeface="Times New Roman" panose="02020603050405020304" pitchFamily="18" charset="0"/>
                <a:ea typeface="宋体" panose="02010600030101010101" pitchFamily="2" charset="-122"/>
              </a:rPr>
              <a:t>4-22</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4-22 </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en-US" altLang="zh-CN" sz="1800" dirty="0">
                <a:solidFill>
                  <a:srgbClr val="000000"/>
                </a:solidFill>
                <a:effectLst/>
                <a:latin typeface="Times New Roman" panose="02020603050405020304" pitchFamily="18" charset="0"/>
                <a:ea typeface="宋体" panose="02010600030101010101" pitchFamily="2" charset="-122"/>
              </a:rPr>
              <a:t> Shell</a:t>
            </a:r>
            <a:r>
              <a:rPr lang="zh-CN" altLang="zh-CN" sz="1800" dirty="0">
                <a:solidFill>
                  <a:srgbClr val="000000"/>
                </a:solidFill>
                <a:effectLst/>
                <a:latin typeface="Times New Roman" panose="02020603050405020304" pitchFamily="18" charset="0"/>
                <a:ea typeface="宋体" panose="02010600030101010101" pitchFamily="2" charset="-122"/>
              </a:rPr>
              <a:t>建立</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示例</a:t>
            </a:r>
            <a:r>
              <a:rPr lang="en-US" altLang="zh-CN" sz="1800" dirty="0">
                <a:solidFill>
                  <a:srgbClr val="000000"/>
                </a:solidFill>
                <a:effectLst/>
                <a:latin typeface="Times New Roman" panose="02020603050405020304" pitchFamily="18" charset="0"/>
                <a:ea typeface="宋体" panose="02010600030101010101" pitchFamily="2" charset="-122"/>
              </a:rPr>
              <a:t>: ch04/demo19.py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465881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BFF186-8152-46B9-B76A-C89C8E9ABF6B}"/>
              </a:ext>
            </a:extLst>
          </p:cNvPr>
          <p:cNvSpPr>
            <a:spLocks noGrp="1"/>
          </p:cNvSpPr>
          <p:nvPr>
            <p:ph type="title"/>
          </p:nvPr>
        </p:nvSpPr>
        <p:spPr/>
        <p:txBody>
          <a:bodyPr/>
          <a:lstStyle/>
          <a:p>
            <a:pPr marR="0" rtl="0"/>
            <a:r>
              <a:rPr lang="en-US" altLang="zh-CN" b="0" i="0" u="none" strike="noStrike" kern="1800" baseline="0">
                <a:latin typeface="方正大标宋简体"/>
              </a:rPr>
              <a:t>4.2.2 VSCode</a:t>
            </a:r>
            <a:r>
              <a:rPr lang="zh-CN" altLang="en-US" b="0" i="0" u="none" strike="noStrike" kern="1800" baseline="0">
                <a:latin typeface="方正大标宋简体"/>
              </a:rPr>
              <a:t>编程建立</a:t>
            </a:r>
            <a:r>
              <a:rPr lang="en-US" altLang="zh-CN" b="0" i="0" u="none" strike="noStrike" kern="1800" baseline="0">
                <a:latin typeface="方正大标宋简体"/>
              </a:rPr>
              <a:t>RDD</a:t>
            </a:r>
            <a:endParaRPr lang="en-US" altLang="zh-CN"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519A5BFF-C3A0-45CA-B3A4-5AC9B385580B}"/>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en-US" altLang="zh-CN" sz="1800" dirty="0">
                <a:solidFill>
                  <a:srgbClr val="000000"/>
                </a:solidFill>
                <a:effectLst/>
                <a:latin typeface="Times New Roman" panose="02020603050405020304" pitchFamily="18" charset="0"/>
                <a:ea typeface="宋体" panose="02010600030101010101" pitchFamily="2" charset="-122"/>
              </a:rPr>
              <a:t> Shell</a:t>
            </a:r>
            <a:r>
              <a:rPr lang="zh-CN" altLang="zh-CN" sz="1800" dirty="0">
                <a:solidFill>
                  <a:srgbClr val="000000"/>
                </a:solidFill>
                <a:effectLst/>
                <a:latin typeface="Times New Roman" panose="02020603050405020304" pitchFamily="18" charset="0"/>
                <a:ea typeface="宋体" panose="02010600030101010101" pitchFamily="2" charset="-122"/>
              </a:rPr>
              <a:t>对于快速学习</a:t>
            </a:r>
            <a:r>
              <a:rPr lang="en-US" altLang="zh-CN" sz="1800" dirty="0">
                <a:solidFill>
                  <a:srgbClr val="000000"/>
                </a:solidFill>
                <a:effectLst/>
                <a:latin typeface="Times New Roman" panose="02020603050405020304" pitchFamily="18" charset="0"/>
                <a:ea typeface="宋体" panose="02010600030101010101" pitchFamily="2" charset="-122"/>
              </a:rPr>
              <a:t>API</a:t>
            </a:r>
            <a:r>
              <a:rPr lang="zh-CN" altLang="zh-CN" sz="1800" dirty="0">
                <a:solidFill>
                  <a:srgbClr val="000000"/>
                </a:solidFill>
                <a:effectLst/>
                <a:latin typeface="Times New Roman" panose="02020603050405020304" pitchFamily="18" charset="0"/>
                <a:ea typeface="宋体" panose="02010600030101010101" pitchFamily="2" charset="-122"/>
              </a:rPr>
              <a:t>虽然非常方便，但是在实际生产环境下，往往需要编写代码并进行复用，而</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en-US" altLang="zh-CN" sz="1800" dirty="0">
                <a:solidFill>
                  <a:srgbClr val="000000"/>
                </a:solidFill>
                <a:effectLst/>
                <a:latin typeface="Times New Roman" panose="02020603050405020304" pitchFamily="18" charset="0"/>
                <a:ea typeface="宋体" panose="02010600030101010101" pitchFamily="2" charset="-122"/>
              </a:rPr>
              <a:t> Shell</a:t>
            </a:r>
            <a:r>
              <a:rPr lang="zh-CN" altLang="zh-CN" sz="1800" dirty="0">
                <a:solidFill>
                  <a:srgbClr val="000000"/>
                </a:solidFill>
                <a:effectLst/>
                <a:latin typeface="Times New Roman" panose="02020603050405020304" pitchFamily="18" charset="0"/>
                <a:ea typeface="宋体" panose="02010600030101010101" pitchFamily="2" charset="-122"/>
              </a:rPr>
              <a:t>工具当窗体关闭后，则编写的代码将销毁，因此无法重用。</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如果要能将编写的代码进行复用，则需要以物理文件的方式进行保存。下面给出在</a:t>
            </a:r>
            <a:r>
              <a:rPr lang="en-US" altLang="zh-CN" sz="1800" dirty="0" err="1">
                <a:solidFill>
                  <a:srgbClr val="000000"/>
                </a:solidFill>
                <a:effectLst/>
                <a:latin typeface="Times New Roman" panose="02020603050405020304" pitchFamily="18" charset="0"/>
                <a:ea typeface="宋体" panose="02010600030101010101" pitchFamily="2" charset="-122"/>
              </a:rPr>
              <a:t>VSCode</a:t>
            </a:r>
            <a:r>
              <a:rPr lang="zh-CN" altLang="zh-CN" sz="1800" dirty="0">
                <a:solidFill>
                  <a:srgbClr val="000000"/>
                </a:solidFill>
                <a:effectLst/>
                <a:latin typeface="Times New Roman" panose="02020603050405020304" pitchFamily="18" charset="0"/>
                <a:ea typeface="宋体" panose="02010600030101010101" pitchFamily="2" charset="-122"/>
              </a:rPr>
              <a:t>中编写程序建立</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的示例，这些程序实际上就是一个</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py</a:t>
            </a:r>
            <a:r>
              <a:rPr lang="zh-CN" altLang="zh-CN" sz="1800" dirty="0">
                <a:solidFill>
                  <a:srgbClr val="000000"/>
                </a:solidFill>
                <a:effectLst/>
                <a:latin typeface="Times New Roman" panose="02020603050405020304" pitchFamily="18" charset="0"/>
                <a:ea typeface="宋体" panose="02010600030101010101" pitchFamily="2" charset="-122"/>
              </a:rPr>
              <a:t>文件。本示例如代码</a:t>
            </a:r>
            <a:r>
              <a:rPr lang="en-US" altLang="zh-CN" sz="1800" dirty="0">
                <a:solidFill>
                  <a:srgbClr val="000000"/>
                </a:solidFill>
                <a:effectLst/>
                <a:latin typeface="Times New Roman" panose="02020603050405020304" pitchFamily="18" charset="0"/>
                <a:ea typeface="宋体" panose="02010600030101010101" pitchFamily="2" charset="-122"/>
              </a:rPr>
              <a:t>4-23</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4-23 </a:t>
            </a:r>
            <a:r>
              <a:rPr lang="en-US" altLang="zh-CN" sz="1800" dirty="0" err="1">
                <a:solidFill>
                  <a:srgbClr val="000000"/>
                </a:solidFill>
                <a:effectLst/>
                <a:latin typeface="Times New Roman" panose="02020603050405020304" pitchFamily="18" charset="0"/>
                <a:ea typeface="宋体" panose="02010600030101010101" pitchFamily="2" charset="-122"/>
              </a:rPr>
              <a:t>VSCode</a:t>
            </a:r>
            <a:r>
              <a:rPr lang="zh-CN" altLang="zh-CN" sz="1800" dirty="0">
                <a:solidFill>
                  <a:srgbClr val="000000"/>
                </a:solidFill>
                <a:effectLst/>
                <a:latin typeface="Times New Roman" panose="02020603050405020304" pitchFamily="18" charset="0"/>
                <a:ea typeface="宋体" panose="02010600030101010101" pitchFamily="2" charset="-122"/>
              </a:rPr>
              <a:t>建立</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示例</a:t>
            </a:r>
            <a:r>
              <a:rPr lang="en-US" altLang="zh-CN" sz="1800" dirty="0">
                <a:solidFill>
                  <a:srgbClr val="000000"/>
                </a:solidFill>
                <a:effectLst/>
                <a:latin typeface="Times New Roman" panose="02020603050405020304" pitchFamily="18" charset="0"/>
                <a:ea typeface="宋体" panose="02010600030101010101" pitchFamily="2" charset="-122"/>
              </a:rPr>
              <a:t>: ch04/demo20.py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987862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08AA9-22BB-4419-B39C-75C6A9297554}"/>
              </a:ext>
            </a:extLst>
          </p:cNvPr>
          <p:cNvSpPr>
            <a:spLocks noGrp="1"/>
          </p:cNvSpPr>
          <p:nvPr>
            <p:ph type="title"/>
          </p:nvPr>
        </p:nvSpPr>
        <p:spPr/>
        <p:txBody>
          <a:bodyPr/>
          <a:lstStyle/>
          <a:p>
            <a:pPr marR="0" rtl="0"/>
            <a:r>
              <a:rPr lang="en-US" altLang="zh-CN" b="0" i="0" u="none" strike="noStrike" kern="1800" baseline="0">
                <a:latin typeface="方正大标宋简体"/>
              </a:rPr>
              <a:t>4.2.3 Jupyter </a:t>
            </a:r>
            <a:r>
              <a:rPr lang="zh-CN" altLang="en-US" b="0" i="0" u="none" strike="noStrike" kern="1800" baseline="0">
                <a:latin typeface="方正大标宋简体"/>
              </a:rPr>
              <a:t>编程建立</a:t>
            </a:r>
            <a:r>
              <a:rPr lang="en-US" altLang="zh-CN" b="0" i="0" u="none" strike="noStrike" kern="1800" baseline="0">
                <a:latin typeface="方正大标宋简体"/>
              </a:rPr>
              <a:t>RDD</a:t>
            </a:r>
          </a:p>
        </p:txBody>
      </p:sp>
      <p:sp>
        <p:nvSpPr>
          <p:cNvPr id="3" name="文本占位符 2">
            <a:extLst>
              <a:ext uri="{FF2B5EF4-FFF2-40B4-BE49-F238E27FC236}">
                <a16:creationId xmlns:a16="http://schemas.microsoft.com/office/drawing/2014/main" id="{E2D85E57-A0BB-4CA0-A3BF-1B593CCD1362}"/>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除了</a:t>
            </a:r>
            <a:r>
              <a:rPr lang="en-US" altLang="zh-CN" sz="1800" dirty="0" err="1">
                <a:solidFill>
                  <a:srgbClr val="000000"/>
                </a:solidFill>
                <a:effectLst/>
                <a:latin typeface="Times New Roman" panose="02020603050405020304" pitchFamily="18" charset="0"/>
                <a:ea typeface="宋体" panose="02010600030101010101" pitchFamily="2" charset="-122"/>
              </a:rPr>
              <a:t>VSCode</a:t>
            </a:r>
            <a:r>
              <a:rPr lang="zh-CN" altLang="zh-CN" sz="1800" dirty="0">
                <a:solidFill>
                  <a:srgbClr val="000000"/>
                </a:solidFill>
                <a:effectLst/>
                <a:latin typeface="Times New Roman" panose="02020603050405020304" pitchFamily="18" charset="0"/>
                <a:ea typeface="宋体" panose="02010600030101010101" pitchFamily="2" charset="-122"/>
              </a:rPr>
              <a:t>工具外，还可以通过</a:t>
            </a:r>
            <a:r>
              <a:rPr lang="en-US" altLang="zh-CN" sz="1800" dirty="0" err="1">
                <a:solidFill>
                  <a:srgbClr val="000000"/>
                </a:solidFill>
                <a:effectLst/>
                <a:latin typeface="Times New Roman" panose="02020603050405020304" pitchFamily="18" charset="0"/>
                <a:ea typeface="宋体" panose="02010600030101010101" pitchFamily="2" charset="-122"/>
              </a:rPr>
              <a:t>Jupyter</a:t>
            </a:r>
            <a:r>
              <a:rPr lang="en-US" altLang="zh-CN" sz="1800" dirty="0">
                <a:solidFill>
                  <a:srgbClr val="000000"/>
                </a:solidFill>
                <a:effectLst/>
                <a:latin typeface="Times New Roman" panose="02020603050405020304" pitchFamily="18" charset="0"/>
                <a:ea typeface="宋体" panose="02010600030101010101" pitchFamily="2" charset="-122"/>
              </a:rPr>
              <a:t> notebook</a:t>
            </a:r>
            <a:r>
              <a:rPr lang="zh-CN" altLang="zh-CN" sz="1800" dirty="0">
                <a:solidFill>
                  <a:srgbClr val="000000"/>
                </a:solidFill>
                <a:effectLst/>
                <a:latin typeface="Times New Roman" panose="02020603050405020304" pitchFamily="18" charset="0"/>
                <a:ea typeface="宋体" panose="02010600030101010101" pitchFamily="2" charset="-122"/>
              </a:rPr>
              <a:t>快速构建</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，这个工具非常强大，可以对多个代码以文件的形式进行组织，并可以编写文档。更高级的是可以显示图形和运算结果，因此用这种基于</a:t>
            </a:r>
            <a:r>
              <a:rPr lang="en-US" altLang="zh-CN" sz="1800" dirty="0">
                <a:solidFill>
                  <a:srgbClr val="000000"/>
                </a:solidFill>
                <a:effectLst/>
                <a:latin typeface="Times New Roman" panose="02020603050405020304" pitchFamily="18" charset="0"/>
                <a:ea typeface="宋体" panose="02010600030101010101" pitchFamily="2" charset="-122"/>
              </a:rPr>
              <a:t>Web</a:t>
            </a:r>
            <a:r>
              <a:rPr lang="zh-CN" altLang="zh-CN" sz="1800" dirty="0">
                <a:solidFill>
                  <a:srgbClr val="000000"/>
                </a:solidFill>
                <a:effectLst/>
                <a:latin typeface="Times New Roman" panose="02020603050405020304" pitchFamily="18" charset="0"/>
                <a:ea typeface="宋体" panose="02010600030101010101" pitchFamily="2" charset="-122"/>
              </a:rPr>
              <a:t>的部署方式，可以让多个客户端同时使用，且可共享代码示例，真正做到图文并茂的进行编程。</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下面给出用</a:t>
            </a:r>
            <a:r>
              <a:rPr lang="en-US" altLang="zh-CN" sz="1800" dirty="0" err="1">
                <a:solidFill>
                  <a:srgbClr val="000000"/>
                </a:solidFill>
                <a:effectLst/>
                <a:latin typeface="Times New Roman" panose="02020603050405020304" pitchFamily="18" charset="0"/>
                <a:ea typeface="宋体" panose="02010600030101010101" pitchFamily="2" charset="-122"/>
              </a:rPr>
              <a:t>Jupyter</a:t>
            </a:r>
            <a:r>
              <a:rPr lang="en-US" altLang="zh-CN" sz="1800" dirty="0">
                <a:solidFill>
                  <a:srgbClr val="000000"/>
                </a:solidFill>
                <a:effectLst/>
                <a:latin typeface="Times New Roman" panose="02020603050405020304" pitchFamily="18" charset="0"/>
                <a:ea typeface="宋体" panose="02010600030101010101" pitchFamily="2" charset="-122"/>
              </a:rPr>
              <a:t> notebook</a:t>
            </a:r>
            <a:r>
              <a:rPr lang="zh-CN" altLang="zh-CN" sz="1800" dirty="0">
                <a:solidFill>
                  <a:srgbClr val="000000"/>
                </a:solidFill>
                <a:effectLst/>
                <a:latin typeface="Times New Roman" panose="02020603050405020304" pitchFamily="18" charset="0"/>
                <a:ea typeface="宋体" panose="02010600030101010101" pitchFamily="2" charset="-122"/>
              </a:rPr>
              <a:t>建立</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的示例，如代码</a:t>
            </a:r>
            <a:r>
              <a:rPr lang="en-US" altLang="zh-CN" sz="1800" dirty="0">
                <a:solidFill>
                  <a:srgbClr val="000000"/>
                </a:solidFill>
                <a:effectLst/>
                <a:latin typeface="Times New Roman" panose="02020603050405020304" pitchFamily="18" charset="0"/>
                <a:ea typeface="宋体" panose="02010600030101010101" pitchFamily="2" charset="-122"/>
              </a:rPr>
              <a:t>4-24</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4-24 </a:t>
            </a:r>
            <a:r>
              <a:rPr lang="en-US" altLang="zh-CN" sz="1800" dirty="0" err="1">
                <a:solidFill>
                  <a:srgbClr val="000000"/>
                </a:solidFill>
                <a:effectLst/>
                <a:latin typeface="Times New Roman" panose="02020603050405020304" pitchFamily="18" charset="0"/>
                <a:ea typeface="宋体" panose="02010600030101010101" pitchFamily="2" charset="-122"/>
              </a:rPr>
              <a:t>Jupyter</a:t>
            </a:r>
            <a:r>
              <a:rPr lang="en-US" altLang="zh-CN" sz="1800" dirty="0">
                <a:solidFill>
                  <a:srgbClr val="000000"/>
                </a:solidFill>
                <a:effectLst/>
                <a:latin typeface="Times New Roman" panose="02020603050405020304" pitchFamily="18" charset="0"/>
                <a:ea typeface="宋体" panose="02010600030101010101" pitchFamily="2" charset="-122"/>
              </a:rPr>
              <a:t> notebook</a:t>
            </a:r>
            <a:r>
              <a:rPr lang="zh-CN" altLang="zh-CN" sz="1800" dirty="0">
                <a:solidFill>
                  <a:srgbClr val="000000"/>
                </a:solidFill>
                <a:effectLst/>
                <a:latin typeface="Times New Roman" panose="02020603050405020304" pitchFamily="18" charset="0"/>
                <a:ea typeface="宋体" panose="02010600030101010101" pitchFamily="2" charset="-122"/>
              </a:rPr>
              <a:t>建立</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示例</a:t>
            </a:r>
            <a:r>
              <a:rPr lang="en-US" altLang="zh-CN" sz="1800" dirty="0">
                <a:solidFill>
                  <a:srgbClr val="000000"/>
                </a:solidFill>
                <a:effectLst/>
                <a:latin typeface="Times New Roman" panose="02020603050405020304" pitchFamily="18" charset="0"/>
                <a:ea typeface="宋体" panose="02010600030101010101" pitchFamily="2" charset="-122"/>
              </a:rPr>
              <a:t>: ch04/demo21.py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21615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14FFFD-02D3-433E-B2C9-E13E7300EAB0}"/>
              </a:ext>
            </a:extLst>
          </p:cNvPr>
          <p:cNvSpPr>
            <a:spLocks noGrp="1"/>
          </p:cNvSpPr>
          <p:nvPr>
            <p:ph type="title"/>
          </p:nvPr>
        </p:nvSpPr>
        <p:spPr/>
        <p:txBody>
          <a:bodyPr/>
          <a:lstStyle/>
          <a:p>
            <a:pPr marR="0" rtl="0"/>
            <a:r>
              <a:rPr lang="en-US" altLang="zh-CN" b="0" i="0" u="none" strike="noStrike" kern="1800" baseline="0">
                <a:latin typeface="方正大标宋简体"/>
              </a:rPr>
              <a:t>4.3  RDD </a:t>
            </a:r>
            <a:r>
              <a:rPr lang="zh-CN" altLang="en-US" b="0" i="0" u="none" strike="noStrike" kern="1800" baseline="0">
                <a:latin typeface="方正大标宋简体"/>
              </a:rPr>
              <a:t>的操作与观察</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28327340-2487-428B-8012-E517426D62A1}"/>
              </a:ext>
            </a:extLst>
          </p:cNvPr>
          <p:cNvSpPr>
            <a:spLocks noGrp="1"/>
          </p:cNvSpPr>
          <p:nvPr>
            <p:ph type="body" idx="1"/>
          </p:nvPr>
        </p:nvSpPr>
        <p:spPr/>
        <p:txBody>
          <a:bodyPr>
            <a:normAutofit fontScale="85000" lnSpcReduction="10000"/>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前面提到，</a:t>
            </a:r>
            <a:r>
              <a:rPr lang="en-US" altLang="zh-CN" sz="1800" dirty="0">
                <a:solidFill>
                  <a:srgbClr val="000000"/>
                </a:solidFill>
                <a:effectLst/>
                <a:latin typeface="Times New Roman" panose="02020603050405020304" pitchFamily="18" charset="0"/>
                <a:ea typeface="宋体" panose="02010600030101010101" pitchFamily="2" charset="-122"/>
              </a:rPr>
              <a:t>Apache Spark</a:t>
            </a:r>
            <a:r>
              <a:rPr lang="zh-CN" altLang="zh-CN" sz="1800" dirty="0">
                <a:solidFill>
                  <a:srgbClr val="000000"/>
                </a:solidFill>
                <a:effectLst/>
                <a:latin typeface="Times New Roman" panose="02020603050405020304" pitchFamily="18" charset="0"/>
                <a:ea typeface="宋体" panose="02010600030101010101" pitchFamily="2" charset="-122"/>
              </a:rPr>
              <a:t>中，</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是一个非常重要的核心概念，很多计算都必须依赖于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，因此学习</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的相关操作对于掌握</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zh-CN" altLang="zh-CN" sz="1800" dirty="0">
                <a:solidFill>
                  <a:srgbClr val="000000"/>
                </a:solidFill>
                <a:effectLst/>
                <a:latin typeface="Times New Roman" panose="02020603050405020304" pitchFamily="18" charset="0"/>
                <a:ea typeface="宋体" panose="02010600030101010101" pitchFamily="2" charset="-122"/>
              </a:rPr>
              <a:t>来说是非常重要的。一般来说，</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的包括两个操作算子</a:t>
            </a:r>
            <a:r>
              <a:rPr lang="en-US"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变换</a:t>
            </a:r>
            <a:r>
              <a:rPr lang="en-US" altLang="zh-CN" sz="1800" dirty="0">
                <a:solidFill>
                  <a:srgbClr val="000000"/>
                </a:solidFill>
                <a:effectLst/>
                <a:latin typeface="Times New Roman" panose="02020603050405020304" pitchFamily="18" charset="0"/>
                <a:ea typeface="宋体" panose="02010600030101010101" pitchFamily="2" charset="-122"/>
              </a:rPr>
              <a:t>(Transformations)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变换算子的特点是懒执行，变换操作并不会立刻执行，而是需要等到有动作（</a:t>
            </a:r>
            <a:r>
              <a:rPr lang="en-US" altLang="zh-CN" sz="1800" dirty="0">
                <a:solidFill>
                  <a:srgbClr val="000000"/>
                </a:solidFill>
                <a:effectLst/>
                <a:latin typeface="Times New Roman" panose="02020603050405020304" pitchFamily="18" charset="0"/>
                <a:ea typeface="宋体" panose="02010600030101010101" pitchFamily="2" charset="-122"/>
              </a:rPr>
              <a:t>Actions</a:t>
            </a:r>
            <a:r>
              <a:rPr lang="zh-CN" altLang="zh-CN" sz="1800" dirty="0">
                <a:solidFill>
                  <a:srgbClr val="000000"/>
                </a:solidFill>
                <a:effectLst/>
                <a:latin typeface="Times New Roman" panose="02020603050405020304" pitchFamily="18" charset="0"/>
                <a:ea typeface="宋体" panose="02010600030101010101" pitchFamily="2" charset="-122"/>
              </a:rPr>
              <a:t>）操作的时候才会真正的进行计算，并显示结果。变换算子主要有：</a:t>
            </a:r>
            <a:r>
              <a:rPr lang="en-US" altLang="zh-CN" sz="1800" dirty="0">
                <a:solidFill>
                  <a:srgbClr val="000000"/>
                </a:solidFill>
                <a:effectLst/>
                <a:latin typeface="Times New Roman" panose="02020603050405020304" pitchFamily="18" charset="0"/>
                <a:ea typeface="宋体" panose="02010600030101010101" pitchFamily="2" charset="-122"/>
              </a:rPr>
              <a:t>map</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flatMap</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groupByKey</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err="1">
                <a:solidFill>
                  <a:srgbClr val="000000"/>
                </a:solidFill>
                <a:effectLst/>
                <a:latin typeface="Times New Roman" panose="02020603050405020304" pitchFamily="18" charset="0"/>
                <a:ea typeface="宋体" panose="02010600030101010101" pitchFamily="2" charset="-122"/>
              </a:rPr>
              <a:t>reduceByKey</a:t>
            </a:r>
            <a:r>
              <a:rPr lang="zh-CN" altLang="zh-CN" sz="1800" dirty="0">
                <a:solidFill>
                  <a:srgbClr val="000000"/>
                </a:solidFill>
                <a:effectLst/>
                <a:latin typeface="Times New Roman" panose="02020603050405020304" pitchFamily="18" charset="0"/>
                <a:ea typeface="宋体" panose="02010600030101010101" pitchFamily="2" charset="-122"/>
              </a:rPr>
              <a:t>等。</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动作</a:t>
            </a:r>
            <a:r>
              <a:rPr lang="en-US" altLang="zh-CN" sz="1800" dirty="0">
                <a:solidFill>
                  <a:srgbClr val="000000"/>
                </a:solidFill>
                <a:effectLst/>
                <a:latin typeface="Times New Roman" panose="02020603050405020304" pitchFamily="18" charset="0"/>
                <a:ea typeface="宋体" panose="02010600030101010101" pitchFamily="2" charset="-122"/>
              </a:rPr>
              <a:t>(Actions)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   </a:t>
            </a:r>
            <a:r>
              <a:rPr lang="zh-CN" altLang="zh-CN" sz="1800" dirty="0">
                <a:solidFill>
                  <a:srgbClr val="000000"/>
                </a:solidFill>
                <a:effectLst/>
                <a:latin typeface="Times New Roman" panose="02020603050405020304" pitchFamily="18" charset="0"/>
                <a:ea typeface="宋体" panose="02010600030101010101" pitchFamily="2" charset="-122"/>
              </a:rPr>
              <a:t>动作算子的特点是会立刻执行，动作操作会对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计算出一个结果，并把结果返回到驱动器程序中，或把结果存储到外部存储系统（如</a:t>
            </a:r>
            <a:r>
              <a:rPr lang="en-US" altLang="zh-CN" sz="1800" dirty="0">
                <a:solidFill>
                  <a:srgbClr val="000000"/>
                </a:solidFill>
                <a:effectLst/>
                <a:latin typeface="Times New Roman" panose="02020603050405020304" pitchFamily="18" charset="0"/>
                <a:ea typeface="宋体" panose="02010600030101010101" pitchFamily="2" charset="-122"/>
              </a:rPr>
              <a:t> HDFS</a:t>
            </a:r>
            <a:r>
              <a:rPr lang="zh-CN" altLang="zh-CN" sz="1800" dirty="0">
                <a:solidFill>
                  <a:srgbClr val="000000"/>
                </a:solidFill>
                <a:effectLst/>
                <a:latin typeface="Times New Roman" panose="02020603050405020304" pitchFamily="18" charset="0"/>
                <a:ea typeface="宋体" panose="02010600030101010101" pitchFamily="2" charset="-122"/>
              </a:rPr>
              <a:t>）中。动作算子主要有：</a:t>
            </a:r>
            <a:r>
              <a:rPr lang="en-US" altLang="zh-CN" sz="1800" dirty="0">
                <a:solidFill>
                  <a:srgbClr val="000000"/>
                </a:solidFill>
                <a:effectLst/>
                <a:latin typeface="Times New Roman" panose="02020603050405020304" pitchFamily="18" charset="0"/>
                <a:ea typeface="宋体" panose="02010600030101010101" pitchFamily="2" charset="-122"/>
              </a:rPr>
              <a:t>collect</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 count</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take</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top</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first</a:t>
            </a:r>
            <a:r>
              <a:rPr lang="zh-CN" altLang="zh-CN" sz="1800" dirty="0">
                <a:solidFill>
                  <a:srgbClr val="000000"/>
                </a:solidFill>
                <a:effectLst/>
                <a:latin typeface="Times New Roman" panose="02020603050405020304" pitchFamily="18" charset="0"/>
                <a:ea typeface="宋体" panose="02010600030101010101" pitchFamily="2" charset="-122"/>
              </a:rPr>
              <a:t>等。</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关于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的相关操作可以参见官方文档，其地址如下：</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http://spark.apache.org/docs/latest/api/python/pyspark.html#pyspark.RDD</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默认情况下，在</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上执行动作算子时，</a:t>
            </a:r>
            <a:r>
              <a:rPr lang="en-US" altLang="zh-CN" sz="1800" dirty="0">
                <a:solidFill>
                  <a:srgbClr val="000000"/>
                </a:solidFill>
                <a:effectLst/>
                <a:latin typeface="Times New Roman" panose="02020603050405020304" pitchFamily="18" charset="0"/>
                <a:ea typeface="宋体" panose="02010600030101010101" pitchFamily="2" charset="-122"/>
              </a:rPr>
              <a:t>Spark </a:t>
            </a:r>
            <a:r>
              <a:rPr lang="zh-CN" altLang="zh-CN" sz="1800" dirty="0">
                <a:solidFill>
                  <a:srgbClr val="000000"/>
                </a:solidFill>
                <a:effectLst/>
                <a:latin typeface="Times New Roman" panose="02020603050405020304" pitchFamily="18" charset="0"/>
                <a:ea typeface="宋体" panose="02010600030101010101" pitchFamily="2" charset="-122"/>
              </a:rPr>
              <a:t>会重新计算并刷新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，但借助</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的持久化存储</a:t>
            </a:r>
            <a:r>
              <a:rPr lang="en-US" altLang="zh-CN" sz="1800" dirty="0">
                <a:solidFill>
                  <a:srgbClr val="000000"/>
                </a:solidFill>
                <a:effectLst/>
                <a:latin typeface="Times New Roman" panose="02020603050405020304" pitchFamily="18" charset="0"/>
                <a:ea typeface="宋体" panose="02010600030101010101" pitchFamily="2" charset="-122"/>
              </a:rPr>
              <a:t>(cache</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persist)</a:t>
            </a:r>
            <a:r>
              <a:rPr lang="zh-CN" altLang="zh-CN" sz="1800" dirty="0">
                <a:solidFill>
                  <a:srgbClr val="000000"/>
                </a:solidFill>
                <a:effectLst/>
                <a:latin typeface="Times New Roman" panose="02020603050405020304" pitchFamily="18" charset="0"/>
                <a:ea typeface="宋体" panose="02010600030101010101" pitchFamily="2" charset="-122"/>
              </a:rPr>
              <a:t>方法可以将</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缓存在内存当中，这样后续在</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上执行动作算子时，</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则不会重新计算和刷新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，从而显著提高计算速度。</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下面用示例详细介绍</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的相关操作，只有灵活掌握</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相关操作，才能高效的对数据进行各种业务逻辑处理，因此掌握主要</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操作的用法及其内部执行过程，对于学习</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zh-CN" altLang="zh-CN" sz="1800" dirty="0">
                <a:solidFill>
                  <a:srgbClr val="000000"/>
                </a:solidFill>
                <a:effectLst/>
                <a:latin typeface="Times New Roman" panose="02020603050405020304" pitchFamily="18" charset="0"/>
                <a:ea typeface="宋体" panose="02010600030101010101" pitchFamily="2" charset="-122"/>
              </a:rPr>
              <a:t>进行大数据处理至关重要。具体说明如下。</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265829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540E-378E-4D3F-AB1F-A8F1A68D4E5A}"/>
              </a:ext>
            </a:extLst>
          </p:cNvPr>
          <p:cNvSpPr>
            <a:spLocks noGrp="1"/>
          </p:cNvSpPr>
          <p:nvPr>
            <p:ph type="title"/>
          </p:nvPr>
        </p:nvSpPr>
        <p:spPr/>
        <p:txBody>
          <a:bodyPr/>
          <a:lstStyle/>
          <a:p>
            <a:pPr marR="0" rtl="0"/>
            <a:r>
              <a:rPr lang="en-US" altLang="zh-CN" b="0" i="0" u="none" strike="noStrike" kern="1800" baseline="0">
                <a:latin typeface="方正大标宋简体"/>
              </a:rPr>
              <a:t>4.3.1 first</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FAFF8D98-BC43-4D75-9694-C7BAB6BF68F5}"/>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首先介绍</a:t>
            </a:r>
            <a:r>
              <a:rPr lang="en-US" altLang="zh-CN" sz="1800" dirty="0">
                <a:solidFill>
                  <a:srgbClr val="000000"/>
                </a:solidFill>
                <a:effectLst/>
                <a:latin typeface="Times New Roman" panose="02020603050405020304" pitchFamily="18" charset="0"/>
                <a:ea typeface="宋体" panose="02010600030101010101" pitchFamily="2" charset="-122"/>
              </a:rPr>
              <a:t>first</a:t>
            </a:r>
            <a:r>
              <a:rPr lang="zh-CN" altLang="zh-CN" sz="1800" dirty="0">
                <a:solidFill>
                  <a:srgbClr val="000000"/>
                </a:solidFill>
                <a:effectLst/>
                <a:latin typeface="Times New Roman" panose="02020603050405020304" pitchFamily="18" charset="0"/>
                <a:ea typeface="宋体" panose="02010600030101010101" pitchFamily="2" charset="-122"/>
              </a:rPr>
              <a:t>操作，它是一个动作算子，因此会立刻执行并返回结果。</a:t>
            </a:r>
            <a:r>
              <a:rPr lang="en-US" altLang="zh-CN" sz="1800" dirty="0">
                <a:solidFill>
                  <a:srgbClr val="000000"/>
                </a:solidFill>
                <a:effectLst/>
                <a:latin typeface="Times New Roman" panose="02020603050405020304" pitchFamily="18" charset="0"/>
                <a:ea typeface="宋体" panose="02010600030101010101" pitchFamily="2" charset="-122"/>
              </a:rPr>
              <a:t>first</a:t>
            </a:r>
            <a:r>
              <a:rPr lang="zh-CN" altLang="zh-CN" sz="1800" dirty="0">
                <a:solidFill>
                  <a:srgbClr val="000000"/>
                </a:solidFill>
                <a:effectLst/>
                <a:latin typeface="Times New Roman" panose="02020603050405020304" pitchFamily="18" charset="0"/>
                <a:ea typeface="宋体" panose="02010600030101010101" pitchFamily="2" charset="-122"/>
              </a:rPr>
              <a:t>操作的调用形式为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rdd.first</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，它可以获取到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中的一个元素。下面给出</a:t>
            </a:r>
            <a:r>
              <a:rPr lang="en-US" altLang="zh-CN" sz="1800" dirty="0">
                <a:solidFill>
                  <a:srgbClr val="000000"/>
                </a:solidFill>
                <a:effectLst/>
                <a:latin typeface="Times New Roman" panose="02020603050405020304" pitchFamily="18" charset="0"/>
                <a:ea typeface="宋体" panose="02010600030101010101" pitchFamily="2" charset="-122"/>
              </a:rPr>
              <a:t>first</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4-25</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4-25 first</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ch04/rdd_first.py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064357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5170B5-AE7B-4A9B-845F-397E2911D7B4}"/>
              </a:ext>
            </a:extLst>
          </p:cNvPr>
          <p:cNvSpPr>
            <a:spLocks noGrp="1"/>
          </p:cNvSpPr>
          <p:nvPr>
            <p:ph type="title"/>
          </p:nvPr>
        </p:nvSpPr>
        <p:spPr/>
        <p:txBody>
          <a:bodyPr/>
          <a:lstStyle/>
          <a:p>
            <a:pPr marR="0" rtl="0"/>
            <a:r>
              <a:rPr lang="en-US" altLang="zh-CN" b="0" i="0" u="none" strike="noStrike" kern="1800" baseline="0">
                <a:latin typeface="方正大标宋简体"/>
              </a:rPr>
              <a:t>4.3.2 max</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76E5F80A-C403-46A2-B397-7966EECEF609}"/>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max</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rdd.max</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，它可以获取到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中最大的一个元素。下面给出</a:t>
            </a:r>
            <a:r>
              <a:rPr lang="en-US" altLang="zh-CN" sz="1800" dirty="0">
                <a:solidFill>
                  <a:srgbClr val="000000"/>
                </a:solidFill>
                <a:effectLst/>
                <a:latin typeface="Times New Roman" panose="02020603050405020304" pitchFamily="18" charset="0"/>
                <a:ea typeface="宋体" panose="02010600030101010101" pitchFamily="2" charset="-122"/>
              </a:rPr>
              <a:t>max</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4-26</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4-26 max</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ch04/rdd_max.py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3557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F31E0-21CF-40DC-B6B4-FF6D0239E29E}"/>
              </a:ext>
            </a:extLst>
          </p:cNvPr>
          <p:cNvSpPr>
            <a:spLocks noGrp="1"/>
          </p:cNvSpPr>
          <p:nvPr>
            <p:ph type="title"/>
          </p:nvPr>
        </p:nvSpPr>
        <p:spPr/>
        <p:txBody>
          <a:bodyPr/>
          <a:lstStyle/>
          <a:p>
            <a:pPr marR="0" rtl="0"/>
            <a:r>
              <a:rPr lang="en-US" altLang="zh-CN" b="0" i="0" u="none" strike="noStrike" kern="1800" baseline="0">
                <a:latin typeface="方正大标宋简体"/>
              </a:rPr>
              <a:t>4.1  Python </a:t>
            </a:r>
            <a:r>
              <a:rPr lang="zh-CN" altLang="en-US" b="0" i="0" u="none" strike="noStrike" kern="1800" baseline="0">
                <a:latin typeface="方正大标宋简体"/>
              </a:rPr>
              <a:t>语法复习</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1757F478-8C44-48E8-B202-4CA82CA08A5A}"/>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是一种解释型、面向对象、动态数据类型的高级程序设计语言。由</a:t>
            </a:r>
            <a:r>
              <a:rPr lang="en-US" altLang="zh-CN" sz="1800" dirty="0">
                <a:solidFill>
                  <a:srgbClr val="000000"/>
                </a:solidFill>
                <a:effectLst/>
                <a:latin typeface="Times New Roman" panose="02020603050405020304" pitchFamily="18" charset="0"/>
                <a:ea typeface="宋体" panose="02010600030101010101" pitchFamily="2" charset="-122"/>
              </a:rPr>
              <a:t>Guido van Rossum</a:t>
            </a:r>
            <a:r>
              <a:rPr lang="zh-CN" altLang="zh-CN" sz="1800" dirty="0">
                <a:solidFill>
                  <a:srgbClr val="000000"/>
                </a:solidFill>
                <a:effectLst/>
                <a:latin typeface="Times New Roman" panose="02020603050405020304" pitchFamily="18" charset="0"/>
                <a:ea typeface="宋体" panose="02010600030101010101" pitchFamily="2" charset="-122"/>
              </a:rPr>
              <a:t>于</a:t>
            </a:r>
            <a:r>
              <a:rPr lang="en-US" altLang="zh-CN" sz="1800" dirty="0">
                <a:solidFill>
                  <a:srgbClr val="000000"/>
                </a:solidFill>
                <a:effectLst/>
                <a:latin typeface="Times New Roman" panose="02020603050405020304" pitchFamily="18" charset="0"/>
                <a:ea typeface="宋体" panose="02010600030101010101" pitchFamily="2" charset="-122"/>
              </a:rPr>
              <a:t>1989</a:t>
            </a:r>
            <a:r>
              <a:rPr lang="zh-CN" altLang="zh-CN" sz="1800" dirty="0">
                <a:solidFill>
                  <a:srgbClr val="000000"/>
                </a:solidFill>
                <a:effectLst/>
                <a:latin typeface="Times New Roman" panose="02020603050405020304" pitchFamily="18" charset="0"/>
                <a:ea typeface="宋体" panose="02010600030101010101" pitchFamily="2" charset="-122"/>
              </a:rPr>
              <a:t>年底发明，于</a:t>
            </a:r>
            <a:r>
              <a:rPr lang="en-US" altLang="zh-CN" sz="1800" dirty="0">
                <a:solidFill>
                  <a:srgbClr val="000000"/>
                </a:solidFill>
                <a:effectLst/>
                <a:latin typeface="Times New Roman" panose="02020603050405020304" pitchFamily="18" charset="0"/>
                <a:ea typeface="宋体" panose="02010600030101010101" pitchFamily="2" charset="-122"/>
              </a:rPr>
              <a:t>1991</a:t>
            </a:r>
            <a:r>
              <a:rPr lang="zh-CN" altLang="zh-CN" sz="1800" dirty="0">
                <a:solidFill>
                  <a:srgbClr val="000000"/>
                </a:solidFill>
                <a:effectLst/>
                <a:latin typeface="Times New Roman" panose="02020603050405020304" pitchFamily="18" charset="0"/>
                <a:ea typeface="宋体" panose="02010600030101010101" pitchFamily="2" charset="-122"/>
              </a:rPr>
              <a:t>年正式发行第一个公开发行版。</a:t>
            </a:r>
            <a:r>
              <a:rPr lang="en-US" altLang="zh-CN" sz="1800" dirty="0">
                <a:solidFill>
                  <a:srgbClr val="000000"/>
                </a:solidFill>
                <a:effectLst/>
                <a:latin typeface="Times New Roman" panose="02020603050405020304" pitchFamily="18" charset="0"/>
                <a:ea typeface="宋体" panose="02010600030101010101" pitchFamily="2" charset="-122"/>
              </a:rPr>
              <a:t>Python 2</a:t>
            </a:r>
            <a:r>
              <a:rPr lang="zh-CN" altLang="zh-CN" sz="1800" dirty="0">
                <a:solidFill>
                  <a:srgbClr val="000000"/>
                </a:solidFill>
                <a:effectLst/>
                <a:latin typeface="Times New Roman" panose="02020603050405020304" pitchFamily="18" charset="0"/>
                <a:ea typeface="宋体" panose="02010600030101010101" pitchFamily="2" charset="-122"/>
              </a:rPr>
              <a:t>于</a:t>
            </a:r>
            <a:r>
              <a:rPr lang="en-US" altLang="zh-CN" sz="1800" dirty="0">
                <a:solidFill>
                  <a:srgbClr val="000000"/>
                </a:solidFill>
                <a:effectLst/>
                <a:latin typeface="Times New Roman" panose="02020603050405020304" pitchFamily="18" charset="0"/>
                <a:ea typeface="宋体" panose="02010600030101010101" pitchFamily="2" charset="-122"/>
              </a:rPr>
              <a:t>2000</a:t>
            </a:r>
            <a:r>
              <a:rPr lang="zh-CN" altLang="zh-CN" sz="1800" dirty="0">
                <a:solidFill>
                  <a:srgbClr val="000000"/>
                </a:solidFill>
                <a:effectLst/>
                <a:latin typeface="Times New Roman" panose="02020603050405020304" pitchFamily="18" charset="0"/>
                <a:ea typeface="宋体" panose="02010600030101010101" pitchFamily="2" charset="-122"/>
              </a:rPr>
              <a:t>年</a:t>
            </a:r>
            <a:r>
              <a:rPr lang="en-US" altLang="zh-CN" sz="1800" dirty="0">
                <a:solidFill>
                  <a:srgbClr val="000000"/>
                </a:solidFill>
                <a:effectLst/>
                <a:latin typeface="Times New Roman" panose="02020603050405020304" pitchFamily="18" charset="0"/>
                <a:ea typeface="宋体" panose="02010600030101010101" pitchFamily="2" charset="-122"/>
              </a:rPr>
              <a:t>10</a:t>
            </a:r>
            <a:r>
              <a:rPr lang="zh-CN" altLang="zh-CN" sz="1800" dirty="0">
                <a:solidFill>
                  <a:srgbClr val="000000"/>
                </a:solidFill>
                <a:effectLst/>
                <a:latin typeface="Times New Roman" panose="02020603050405020304" pitchFamily="18" charset="0"/>
                <a:ea typeface="宋体" panose="02010600030101010101" pitchFamily="2" charset="-122"/>
              </a:rPr>
              <a:t>月</a:t>
            </a:r>
            <a:r>
              <a:rPr lang="en-US" altLang="zh-CN" sz="1800" dirty="0">
                <a:solidFill>
                  <a:srgbClr val="000000"/>
                </a:solidFill>
                <a:effectLst/>
                <a:latin typeface="Times New Roman" panose="02020603050405020304" pitchFamily="18" charset="0"/>
                <a:ea typeface="宋体" panose="02010600030101010101" pitchFamily="2" charset="-122"/>
              </a:rPr>
              <a:t>16</a:t>
            </a:r>
            <a:r>
              <a:rPr lang="zh-CN" altLang="zh-CN" sz="1800" dirty="0">
                <a:solidFill>
                  <a:srgbClr val="000000"/>
                </a:solidFill>
                <a:effectLst/>
                <a:latin typeface="Times New Roman" panose="02020603050405020304" pitchFamily="18" charset="0"/>
                <a:ea typeface="宋体" panose="02010600030101010101" pitchFamily="2" charset="-122"/>
              </a:rPr>
              <a:t>日发布，稳定版本是</a:t>
            </a:r>
            <a:r>
              <a:rPr lang="en-US" altLang="zh-CN" sz="1800" dirty="0">
                <a:solidFill>
                  <a:srgbClr val="000000"/>
                </a:solidFill>
                <a:effectLst/>
                <a:latin typeface="Times New Roman" panose="02020603050405020304" pitchFamily="18" charset="0"/>
                <a:ea typeface="宋体" panose="02010600030101010101" pitchFamily="2" charset="-122"/>
              </a:rPr>
              <a:t>Python 2.7</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Python 3</a:t>
            </a:r>
            <a:r>
              <a:rPr lang="zh-CN" altLang="zh-CN" sz="1800" dirty="0">
                <a:solidFill>
                  <a:srgbClr val="000000"/>
                </a:solidFill>
                <a:effectLst/>
                <a:latin typeface="Times New Roman" panose="02020603050405020304" pitchFamily="18" charset="0"/>
                <a:ea typeface="宋体" panose="02010600030101010101" pitchFamily="2" charset="-122"/>
              </a:rPr>
              <a:t>于</a:t>
            </a:r>
            <a:r>
              <a:rPr lang="en-US" altLang="zh-CN" sz="1800" dirty="0">
                <a:solidFill>
                  <a:srgbClr val="000000"/>
                </a:solidFill>
                <a:effectLst/>
                <a:latin typeface="Times New Roman" panose="02020603050405020304" pitchFamily="18" charset="0"/>
                <a:ea typeface="宋体" panose="02010600030101010101" pitchFamily="2" charset="-122"/>
              </a:rPr>
              <a:t>2008</a:t>
            </a:r>
            <a:r>
              <a:rPr lang="zh-CN" altLang="zh-CN" sz="1800" dirty="0">
                <a:solidFill>
                  <a:srgbClr val="000000"/>
                </a:solidFill>
                <a:effectLst/>
                <a:latin typeface="Times New Roman" panose="02020603050405020304" pitchFamily="18" charset="0"/>
                <a:ea typeface="宋体" panose="02010600030101010101" pitchFamily="2" charset="-122"/>
              </a:rPr>
              <a:t>年</a:t>
            </a:r>
            <a:r>
              <a:rPr lang="en-US" altLang="zh-CN" sz="1800" dirty="0">
                <a:solidFill>
                  <a:srgbClr val="000000"/>
                </a:solidFill>
                <a:effectLst/>
                <a:latin typeface="Times New Roman" panose="02020603050405020304" pitchFamily="18" charset="0"/>
                <a:ea typeface="宋体" panose="02010600030101010101" pitchFamily="2" charset="-122"/>
              </a:rPr>
              <a:t>12</a:t>
            </a:r>
            <a:r>
              <a:rPr lang="zh-CN" altLang="zh-CN" sz="1800" dirty="0">
                <a:solidFill>
                  <a:srgbClr val="000000"/>
                </a:solidFill>
                <a:effectLst/>
                <a:latin typeface="Times New Roman" panose="02020603050405020304" pitchFamily="18" charset="0"/>
                <a:ea typeface="宋体" panose="02010600030101010101" pitchFamily="2" charset="-122"/>
              </a:rPr>
              <a:t>月</a:t>
            </a:r>
            <a:r>
              <a:rPr lang="en-US" altLang="zh-CN" sz="1800" dirty="0">
                <a:solidFill>
                  <a:srgbClr val="000000"/>
                </a:solidFill>
                <a:effectLst/>
                <a:latin typeface="Times New Roman" panose="02020603050405020304" pitchFamily="18" charset="0"/>
                <a:ea typeface="宋体" panose="02010600030101010101" pitchFamily="2" charset="-122"/>
              </a:rPr>
              <a:t>3</a:t>
            </a:r>
            <a:r>
              <a:rPr lang="zh-CN" altLang="zh-CN" sz="1800" dirty="0">
                <a:solidFill>
                  <a:srgbClr val="000000"/>
                </a:solidFill>
                <a:effectLst/>
                <a:latin typeface="Times New Roman" panose="02020603050405020304" pitchFamily="18" charset="0"/>
                <a:ea typeface="宋体" panose="02010600030101010101" pitchFamily="2" charset="-122"/>
              </a:rPr>
              <a:t>日发布，不完全兼容</a:t>
            </a:r>
            <a:r>
              <a:rPr lang="en-US" altLang="zh-CN" sz="1800" dirty="0">
                <a:solidFill>
                  <a:srgbClr val="000000"/>
                </a:solidFill>
                <a:effectLst/>
                <a:latin typeface="Times New Roman" panose="02020603050405020304" pitchFamily="18" charset="0"/>
                <a:ea typeface="宋体" panose="02010600030101010101" pitchFamily="2" charset="-122"/>
              </a:rPr>
              <a:t>Python 2</a:t>
            </a:r>
            <a:r>
              <a:rPr lang="zh-CN" altLang="zh-CN" sz="1800" dirty="0">
                <a:solidFill>
                  <a:srgbClr val="000000"/>
                </a:solidFill>
                <a:effectLst/>
                <a:latin typeface="Times New Roman" panose="02020603050405020304" pitchFamily="18" charset="0"/>
                <a:ea typeface="宋体" panose="02010600030101010101" pitchFamily="2" charset="-122"/>
              </a:rPr>
              <a:t>。 </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毫无疑问的说，已经成为最受欢迎的程序设计语言之一。由于</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语言的简洁性、易读性以及可扩展性，在国外用</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做科学计算的研究机构日益增多，一些知名大学已经采用</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来教授程序设计课程。</a:t>
            </a:r>
            <a:endParaRPr lang="zh-CN" altLang="zh-CN" sz="1800" dirty="0">
              <a:effectLst/>
              <a:latin typeface="Times New Roman" panose="02020603050405020304" pitchFamily="18" charset="0"/>
              <a:ea typeface="宋体" panose="02010600030101010101" pitchFamily="2" charset="-122"/>
            </a:endParaRPr>
          </a:p>
          <a:p>
            <a:r>
              <a:rPr lang="zh-CN" altLang="zh-CN" sz="1800" dirty="0">
                <a:solidFill>
                  <a:srgbClr val="000000"/>
                </a:solidFill>
                <a:effectLst/>
                <a:latin typeface="Times New Roman" panose="02020603050405020304" pitchFamily="18" charset="0"/>
                <a:ea typeface="宋体" panose="02010600030101010101" pitchFamily="2" charset="-122"/>
              </a:rPr>
              <a:t>众多开源的科学计算软件包都提供了</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的调用接口，如著名的计算机视觉库</a:t>
            </a:r>
            <a:r>
              <a:rPr lang="en-US" altLang="zh-CN" sz="1800" dirty="0">
                <a:solidFill>
                  <a:srgbClr val="000000"/>
                </a:solidFill>
                <a:effectLst/>
                <a:latin typeface="Times New Roman" panose="02020603050405020304" pitchFamily="18" charset="0"/>
                <a:ea typeface="宋体" panose="02010600030101010101" pitchFamily="2" charset="-122"/>
              </a:rPr>
              <a:t>OpenCV</a:t>
            </a:r>
            <a:r>
              <a:rPr lang="zh-CN" altLang="zh-CN" sz="1800" dirty="0">
                <a:solidFill>
                  <a:srgbClr val="000000"/>
                </a:solidFill>
                <a:effectLst/>
                <a:latin typeface="Times New Roman" panose="02020603050405020304" pitchFamily="18" charset="0"/>
                <a:ea typeface="宋体" panose="02010600030101010101" pitchFamily="2" charset="-122"/>
              </a:rPr>
              <a:t>、三维可视化库</a:t>
            </a:r>
            <a:r>
              <a:rPr lang="en-US" altLang="zh-CN" sz="1800" dirty="0">
                <a:solidFill>
                  <a:srgbClr val="000000"/>
                </a:solidFill>
                <a:effectLst/>
                <a:latin typeface="Times New Roman" panose="02020603050405020304" pitchFamily="18" charset="0"/>
                <a:ea typeface="宋体" panose="02010600030101010101" pitchFamily="2" charset="-122"/>
              </a:rPr>
              <a:t>VTK</a:t>
            </a:r>
            <a:r>
              <a:rPr lang="zh-CN" altLang="zh-CN" sz="1800" dirty="0">
                <a:solidFill>
                  <a:srgbClr val="000000"/>
                </a:solidFill>
                <a:effectLst/>
                <a:latin typeface="Times New Roman" panose="02020603050405020304" pitchFamily="18" charset="0"/>
                <a:ea typeface="宋体" panose="02010600030101010101" pitchFamily="2" charset="-122"/>
              </a:rPr>
              <a:t>、医学图像处理库</a:t>
            </a:r>
            <a:r>
              <a:rPr lang="en-US" altLang="zh-CN" sz="1800" dirty="0">
                <a:solidFill>
                  <a:srgbClr val="000000"/>
                </a:solidFill>
                <a:effectLst/>
                <a:latin typeface="Times New Roman" panose="02020603050405020304" pitchFamily="18" charset="0"/>
                <a:ea typeface="宋体" panose="02010600030101010101" pitchFamily="2" charset="-122"/>
              </a:rPr>
              <a:t>ITK</a:t>
            </a:r>
            <a:r>
              <a:rPr lang="zh-CN" altLang="zh-CN" sz="1800" dirty="0">
                <a:solidFill>
                  <a:srgbClr val="000000"/>
                </a:solidFill>
                <a:effectLst/>
                <a:latin typeface="Times New Roman" panose="02020603050405020304" pitchFamily="18" charset="0"/>
                <a:ea typeface="宋体" panose="02010600030101010101" pitchFamily="2" charset="-122"/>
              </a:rPr>
              <a:t>。而</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专用的科学计算扩展库则功能非常强大，如</a:t>
            </a:r>
            <a:r>
              <a:rPr lang="en-US" altLang="zh-CN" sz="1800" dirty="0">
                <a:solidFill>
                  <a:srgbClr val="000000"/>
                </a:solidFill>
                <a:effectLst/>
                <a:latin typeface="Times New Roman" panose="02020603050405020304" pitchFamily="18" charset="0"/>
                <a:ea typeface="宋体" panose="02010600030101010101" pitchFamily="2" charset="-122"/>
              </a:rPr>
              <a:t>NumPy</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SciPy</a:t>
            </a:r>
            <a:r>
              <a:rPr lang="zh-CN" altLang="zh-CN" sz="1800" dirty="0">
                <a:solidFill>
                  <a:srgbClr val="000000"/>
                </a:solidFill>
                <a:effectLst/>
                <a:latin typeface="Times New Roman" panose="02020603050405020304" pitchFamily="18" charset="0"/>
                <a:ea typeface="宋体" panose="02010600030101010101" pitchFamily="2" charset="-122"/>
              </a:rPr>
              <a:t>，它们分别为</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提供了快速数值计算和符号运算功能。</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
        <p:nvSpPr>
          <p:cNvPr id="5" name="文本框 4">
            <a:extLst>
              <a:ext uri="{FF2B5EF4-FFF2-40B4-BE49-F238E27FC236}">
                <a16:creationId xmlns:a16="http://schemas.microsoft.com/office/drawing/2014/main" id="{97AC5325-750B-4C13-A555-115F9FFDEB47}"/>
              </a:ext>
            </a:extLst>
          </p:cNvPr>
          <p:cNvSpPr txBox="1"/>
          <p:nvPr/>
        </p:nvSpPr>
        <p:spPr>
          <a:xfrm>
            <a:off x="5158819" y="4302293"/>
            <a:ext cx="6094428" cy="2349361"/>
          </a:xfrm>
          <a:prstGeom prst="rect">
            <a:avLst/>
          </a:prstGeom>
          <a:noFill/>
        </p:spPr>
        <p:txBody>
          <a:bodyPr wrap="square">
            <a:spAutoFit/>
          </a:bodyPr>
          <a:lstStyle/>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Web</a:t>
            </a:r>
            <a:r>
              <a:rPr lang="zh-CN" altLang="zh-CN" sz="1800" dirty="0">
                <a:solidFill>
                  <a:srgbClr val="000000"/>
                </a:solidFill>
                <a:effectLst/>
                <a:latin typeface="Times New Roman" panose="02020603050405020304" pitchFamily="18" charset="0"/>
                <a:ea typeface="宋体" panose="02010600030101010101" pitchFamily="2" charset="-122"/>
              </a:rPr>
              <a:t>开发</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科学计算和统计</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人工智能</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机器学习</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数据挖掘</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数据分析</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桌面界面开发</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软件开发</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后端开发</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网络爬虫</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服务器运维</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53485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CA57-98FF-4316-A091-4271D2CC3E8C}"/>
              </a:ext>
            </a:extLst>
          </p:cNvPr>
          <p:cNvSpPr>
            <a:spLocks noGrp="1"/>
          </p:cNvSpPr>
          <p:nvPr>
            <p:ph type="title"/>
          </p:nvPr>
        </p:nvSpPr>
        <p:spPr/>
        <p:txBody>
          <a:bodyPr/>
          <a:lstStyle/>
          <a:p>
            <a:pPr marR="0" rtl="0"/>
            <a:r>
              <a:rPr lang="en-US" altLang="zh-CN" b="0" i="0" u="none" strike="noStrike" kern="1800" baseline="0">
                <a:latin typeface="方正大标宋简体"/>
              </a:rPr>
              <a:t>4.3.3 sum</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7E73BDC8-8C98-445E-ABAC-277E5B1ECDAE}"/>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sum</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rdd.sum</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，它可以获取到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中元素的和。下面给出</a:t>
            </a:r>
            <a:r>
              <a:rPr lang="en-US" altLang="zh-CN" sz="1800" dirty="0">
                <a:solidFill>
                  <a:srgbClr val="000000"/>
                </a:solidFill>
                <a:effectLst/>
                <a:latin typeface="Times New Roman" panose="02020603050405020304" pitchFamily="18" charset="0"/>
                <a:ea typeface="宋体" panose="02010600030101010101" pitchFamily="2" charset="-122"/>
              </a:rPr>
              <a:t>sum</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4-27</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4-27 sum</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ch04/rdd_sum.py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053664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58FC26-388D-44BE-A7E3-08B233F022D1}"/>
              </a:ext>
            </a:extLst>
          </p:cNvPr>
          <p:cNvSpPr>
            <a:spLocks noGrp="1"/>
          </p:cNvSpPr>
          <p:nvPr>
            <p:ph type="title"/>
          </p:nvPr>
        </p:nvSpPr>
        <p:spPr/>
        <p:txBody>
          <a:bodyPr/>
          <a:lstStyle/>
          <a:p>
            <a:pPr marR="0" rtl="0"/>
            <a:r>
              <a:rPr lang="en-US" altLang="zh-CN" b="0" i="0" u="none" strike="noStrike" kern="1800" baseline="0">
                <a:latin typeface="方正大标宋简体"/>
              </a:rPr>
              <a:t>4.3.4 take</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8C07F3BE-7AE4-4AA3-80CA-308A7E1CFDBB}"/>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take</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rdd.take</a:t>
            </a:r>
            <a:r>
              <a:rPr lang="en-US" altLang="zh-CN" sz="1800" dirty="0">
                <a:solidFill>
                  <a:srgbClr val="000000"/>
                </a:solidFill>
                <a:effectLst/>
                <a:latin typeface="Times New Roman" panose="02020603050405020304" pitchFamily="18" charset="0"/>
                <a:ea typeface="宋体" panose="02010600030101010101" pitchFamily="2" charset="-122"/>
              </a:rPr>
              <a:t>(n)</a:t>
            </a:r>
            <a:r>
              <a:rPr lang="zh-CN" altLang="zh-CN" sz="1800" dirty="0">
                <a:solidFill>
                  <a:srgbClr val="000000"/>
                </a:solidFill>
                <a:effectLst/>
                <a:latin typeface="Times New Roman" panose="02020603050405020304" pitchFamily="18" charset="0"/>
                <a:ea typeface="宋体" panose="02010600030101010101" pitchFamily="2" charset="-122"/>
              </a:rPr>
              <a:t>，其中参数</a:t>
            </a:r>
            <a:r>
              <a:rPr lang="en-US" altLang="zh-CN" sz="1800" dirty="0">
                <a:solidFill>
                  <a:srgbClr val="000000"/>
                </a:solidFill>
                <a:effectLst/>
                <a:latin typeface="Times New Roman" panose="02020603050405020304" pitchFamily="18" charset="0"/>
                <a:ea typeface="宋体" panose="02010600030101010101" pitchFamily="2" charset="-122"/>
              </a:rPr>
              <a:t>n</a:t>
            </a:r>
            <a:r>
              <a:rPr lang="zh-CN" altLang="zh-CN" sz="1800" dirty="0">
                <a:solidFill>
                  <a:srgbClr val="000000"/>
                </a:solidFill>
                <a:effectLst/>
                <a:latin typeface="Times New Roman" panose="02020603050405020304" pitchFamily="18" charset="0"/>
                <a:ea typeface="宋体" panose="02010600030101010101" pitchFamily="2" charset="-122"/>
              </a:rPr>
              <a:t>代表获取的个数，它可以获取到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中指定的前</a:t>
            </a:r>
            <a:r>
              <a:rPr lang="en-US" altLang="zh-CN" sz="1800" dirty="0">
                <a:solidFill>
                  <a:srgbClr val="000000"/>
                </a:solidFill>
                <a:effectLst/>
                <a:latin typeface="Times New Roman" panose="02020603050405020304" pitchFamily="18" charset="0"/>
                <a:ea typeface="宋体" panose="02010600030101010101" pitchFamily="2" charset="-122"/>
              </a:rPr>
              <a:t>n</a:t>
            </a:r>
            <a:r>
              <a:rPr lang="zh-CN" altLang="zh-CN" sz="1800" dirty="0">
                <a:solidFill>
                  <a:srgbClr val="000000"/>
                </a:solidFill>
                <a:effectLst/>
                <a:latin typeface="Times New Roman" panose="02020603050405020304" pitchFamily="18" charset="0"/>
                <a:ea typeface="宋体" panose="02010600030101010101" pitchFamily="2" charset="-122"/>
              </a:rPr>
              <a:t>个元素。下面给出</a:t>
            </a:r>
            <a:r>
              <a:rPr lang="en-US" altLang="zh-CN" sz="1800" dirty="0">
                <a:solidFill>
                  <a:srgbClr val="000000"/>
                </a:solidFill>
                <a:effectLst/>
                <a:latin typeface="Times New Roman" panose="02020603050405020304" pitchFamily="18" charset="0"/>
                <a:ea typeface="宋体" panose="02010600030101010101" pitchFamily="2" charset="-122"/>
              </a:rPr>
              <a:t>take</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4-28</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4-28 take</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ch04/rdd_take.py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32699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30F8F2-4BA5-4050-9D41-1A7698211541}"/>
              </a:ext>
            </a:extLst>
          </p:cNvPr>
          <p:cNvSpPr>
            <a:spLocks noGrp="1"/>
          </p:cNvSpPr>
          <p:nvPr>
            <p:ph type="title"/>
          </p:nvPr>
        </p:nvSpPr>
        <p:spPr/>
        <p:txBody>
          <a:bodyPr/>
          <a:lstStyle/>
          <a:p>
            <a:pPr marR="0" rtl="0"/>
            <a:r>
              <a:rPr lang="en-US" altLang="zh-CN" b="0" i="0" u="none" strike="noStrike" kern="1800" baseline="0">
                <a:latin typeface="方正大标宋简体"/>
              </a:rPr>
              <a:t>4.3.5 top</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F5166C8D-3FF1-4124-846E-40FC5C11E003}"/>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top</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rdd.top</a:t>
            </a:r>
            <a:r>
              <a:rPr lang="en-US" altLang="zh-CN" sz="1800" dirty="0">
                <a:solidFill>
                  <a:srgbClr val="000000"/>
                </a:solidFill>
                <a:effectLst/>
                <a:latin typeface="Times New Roman" panose="02020603050405020304" pitchFamily="18" charset="0"/>
                <a:ea typeface="宋体" panose="02010600030101010101" pitchFamily="2" charset="-122"/>
              </a:rPr>
              <a:t>(n)</a:t>
            </a:r>
            <a:r>
              <a:rPr lang="zh-CN" altLang="zh-CN" sz="1800" dirty="0">
                <a:solidFill>
                  <a:srgbClr val="000000"/>
                </a:solidFill>
                <a:effectLst/>
                <a:latin typeface="Times New Roman" panose="02020603050405020304" pitchFamily="18" charset="0"/>
                <a:ea typeface="宋体" panose="02010600030101010101" pitchFamily="2" charset="-122"/>
              </a:rPr>
              <a:t>，其中参数</a:t>
            </a:r>
            <a:r>
              <a:rPr lang="en-US" altLang="zh-CN" sz="1800" dirty="0">
                <a:solidFill>
                  <a:srgbClr val="000000"/>
                </a:solidFill>
                <a:effectLst/>
                <a:latin typeface="Times New Roman" panose="02020603050405020304" pitchFamily="18" charset="0"/>
                <a:ea typeface="宋体" panose="02010600030101010101" pitchFamily="2" charset="-122"/>
              </a:rPr>
              <a:t>n</a:t>
            </a:r>
            <a:r>
              <a:rPr lang="zh-CN" altLang="zh-CN" sz="1800" dirty="0">
                <a:solidFill>
                  <a:srgbClr val="000000"/>
                </a:solidFill>
                <a:effectLst/>
                <a:latin typeface="Times New Roman" panose="02020603050405020304" pitchFamily="18" charset="0"/>
                <a:ea typeface="宋体" panose="02010600030101010101" pitchFamily="2" charset="-122"/>
              </a:rPr>
              <a:t>代表获取的个数，它可以获取到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中排序后的前</a:t>
            </a:r>
            <a:r>
              <a:rPr lang="en-US" altLang="zh-CN" sz="1800" dirty="0">
                <a:solidFill>
                  <a:srgbClr val="000000"/>
                </a:solidFill>
                <a:effectLst/>
                <a:latin typeface="Times New Roman" panose="02020603050405020304" pitchFamily="18" charset="0"/>
                <a:ea typeface="宋体" panose="02010600030101010101" pitchFamily="2" charset="-122"/>
              </a:rPr>
              <a:t>n</a:t>
            </a:r>
            <a:r>
              <a:rPr lang="zh-CN" altLang="zh-CN" sz="1800" dirty="0">
                <a:solidFill>
                  <a:srgbClr val="000000"/>
                </a:solidFill>
                <a:effectLst/>
                <a:latin typeface="Times New Roman" panose="02020603050405020304" pitchFamily="18" charset="0"/>
                <a:ea typeface="宋体" panose="02010600030101010101" pitchFamily="2" charset="-122"/>
              </a:rPr>
              <a:t>个元素。下面给出</a:t>
            </a:r>
            <a:r>
              <a:rPr lang="en-US" altLang="zh-CN" sz="1800" dirty="0">
                <a:solidFill>
                  <a:srgbClr val="000000"/>
                </a:solidFill>
                <a:effectLst/>
                <a:latin typeface="Times New Roman" panose="02020603050405020304" pitchFamily="18" charset="0"/>
                <a:ea typeface="宋体" panose="02010600030101010101" pitchFamily="2" charset="-122"/>
              </a:rPr>
              <a:t>top</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4-29</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4-29 top</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ch04/rdd_top.py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312438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04A605-048F-481B-B7FE-666768AD3AEB}"/>
              </a:ext>
            </a:extLst>
          </p:cNvPr>
          <p:cNvSpPr>
            <a:spLocks noGrp="1"/>
          </p:cNvSpPr>
          <p:nvPr>
            <p:ph type="title"/>
          </p:nvPr>
        </p:nvSpPr>
        <p:spPr/>
        <p:txBody>
          <a:bodyPr/>
          <a:lstStyle/>
          <a:p>
            <a:pPr marR="0" rtl="0"/>
            <a:r>
              <a:rPr lang="en-US" altLang="zh-CN" b="0" i="0" u="none" strike="noStrike" kern="1800" baseline="0">
                <a:latin typeface="方正大标宋简体"/>
              </a:rPr>
              <a:t>4.3.6 count</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76FD8797-2825-4876-BFF2-29AA2B96E608}"/>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count</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rdd.count</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，它可以获取到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中元素的个数。下面给出</a:t>
            </a:r>
            <a:r>
              <a:rPr lang="en-US" altLang="zh-CN" sz="1800" dirty="0">
                <a:solidFill>
                  <a:srgbClr val="000000"/>
                </a:solidFill>
                <a:effectLst/>
                <a:latin typeface="Times New Roman" panose="02020603050405020304" pitchFamily="18" charset="0"/>
                <a:ea typeface="宋体" panose="02010600030101010101" pitchFamily="2" charset="-122"/>
              </a:rPr>
              <a:t>count</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4-30</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4-30 count</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ch04/rdd_count.py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558522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BA585F-10D3-4FCA-88ED-4DAEC1A43539}"/>
              </a:ext>
            </a:extLst>
          </p:cNvPr>
          <p:cNvSpPr>
            <a:spLocks noGrp="1"/>
          </p:cNvSpPr>
          <p:nvPr>
            <p:ph type="title"/>
          </p:nvPr>
        </p:nvSpPr>
        <p:spPr/>
        <p:txBody>
          <a:bodyPr/>
          <a:lstStyle/>
          <a:p>
            <a:pPr marR="0" rtl="0"/>
            <a:r>
              <a:rPr lang="en-US" altLang="zh-CN" b="0" i="0" u="none" strike="noStrike" kern="1800" baseline="0">
                <a:latin typeface="方正大标宋简体"/>
              </a:rPr>
              <a:t>4.3.7 collect</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306B460A-1DD9-4EE1-955B-331413D999CA}"/>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collect</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rdd.collect</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，它可以将</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类型的数据转化为数组，同时会从集群中拉取数据到</a:t>
            </a:r>
            <a:r>
              <a:rPr lang="en-US" altLang="zh-CN" sz="1800" dirty="0">
                <a:solidFill>
                  <a:srgbClr val="000000"/>
                </a:solidFill>
                <a:effectLst/>
                <a:latin typeface="Times New Roman" panose="02020603050405020304" pitchFamily="18" charset="0"/>
                <a:ea typeface="宋体" panose="02010600030101010101" pitchFamily="2" charset="-122"/>
              </a:rPr>
              <a:t>driver</a:t>
            </a:r>
            <a:r>
              <a:rPr lang="zh-CN" altLang="zh-CN" sz="1800" dirty="0">
                <a:solidFill>
                  <a:srgbClr val="000000"/>
                </a:solidFill>
                <a:effectLst/>
                <a:latin typeface="Times New Roman" panose="02020603050405020304" pitchFamily="18" charset="0"/>
                <a:ea typeface="宋体" panose="02010600030101010101" pitchFamily="2" charset="-122"/>
              </a:rPr>
              <a:t>端，这对于少量</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数据的观察非常有用。下面给出</a:t>
            </a:r>
            <a:r>
              <a:rPr lang="en-US" altLang="zh-CN" sz="1800" dirty="0">
                <a:solidFill>
                  <a:srgbClr val="000000"/>
                </a:solidFill>
                <a:effectLst/>
                <a:latin typeface="Times New Roman" panose="02020603050405020304" pitchFamily="18" charset="0"/>
                <a:ea typeface="宋体" panose="02010600030101010101" pitchFamily="2" charset="-122"/>
              </a:rPr>
              <a:t>collect</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4-31</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4-31 collect</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ch04/rdd_collect.py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20881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D7E67E-EA09-450B-8E26-4AAD58DDEFB9}"/>
              </a:ext>
            </a:extLst>
          </p:cNvPr>
          <p:cNvSpPr>
            <a:spLocks noGrp="1"/>
          </p:cNvSpPr>
          <p:nvPr>
            <p:ph type="title"/>
          </p:nvPr>
        </p:nvSpPr>
        <p:spPr/>
        <p:txBody>
          <a:bodyPr/>
          <a:lstStyle/>
          <a:p>
            <a:pPr marR="0" rtl="0"/>
            <a:r>
              <a:rPr lang="en-US" altLang="zh-CN" b="0" i="0" u="none" strike="noStrike" kern="1800" baseline="0">
                <a:latin typeface="方正大标宋简体"/>
              </a:rPr>
              <a:t>4.3.8 collectAsMap</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DF035741-9892-44B1-9FC6-35AB1DF1F936}"/>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collectAsMap</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rdd.collectAsMap</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，它与</a:t>
            </a:r>
            <a:r>
              <a:rPr lang="en-US" altLang="zh-CN" sz="1800" dirty="0">
                <a:solidFill>
                  <a:srgbClr val="000000"/>
                </a:solidFill>
                <a:effectLst/>
                <a:latin typeface="Times New Roman" panose="02020603050405020304" pitchFamily="18" charset="0"/>
                <a:ea typeface="宋体" panose="02010600030101010101" pitchFamily="2" charset="-122"/>
              </a:rPr>
              <a:t>collect</a:t>
            </a:r>
            <a:r>
              <a:rPr lang="zh-CN" altLang="zh-CN" sz="1800" dirty="0">
                <a:solidFill>
                  <a:srgbClr val="000000"/>
                </a:solidFill>
                <a:effectLst/>
                <a:latin typeface="Times New Roman" panose="02020603050405020304" pitchFamily="18" charset="0"/>
                <a:ea typeface="宋体" panose="02010600030101010101" pitchFamily="2" charset="-122"/>
              </a:rPr>
              <a:t>操作类似，但适用于键值</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并将它们转换为</a:t>
            </a:r>
            <a:r>
              <a:rPr lang="en-US" altLang="zh-CN" sz="1800" dirty="0">
                <a:solidFill>
                  <a:srgbClr val="000000"/>
                </a:solidFill>
                <a:effectLst/>
                <a:latin typeface="Times New Roman" panose="02020603050405020304" pitchFamily="18" charset="0"/>
                <a:ea typeface="宋体" panose="02010600030101010101" pitchFamily="2" charset="-122"/>
              </a:rPr>
              <a:t>Map</a:t>
            </a:r>
            <a:r>
              <a:rPr lang="zh-CN" altLang="zh-CN" sz="1800" dirty="0">
                <a:solidFill>
                  <a:srgbClr val="000000"/>
                </a:solidFill>
                <a:effectLst/>
                <a:latin typeface="Times New Roman" panose="02020603050405020304" pitchFamily="18" charset="0"/>
                <a:ea typeface="宋体" panose="02010600030101010101" pitchFamily="2" charset="-122"/>
              </a:rPr>
              <a:t>映射以保留其键值结构。下面给出</a:t>
            </a:r>
            <a:r>
              <a:rPr lang="en-US" altLang="zh-CN" sz="1800" dirty="0" err="1">
                <a:solidFill>
                  <a:srgbClr val="000000"/>
                </a:solidFill>
                <a:effectLst/>
                <a:latin typeface="Times New Roman" panose="02020603050405020304" pitchFamily="18" charset="0"/>
                <a:ea typeface="宋体" panose="02010600030101010101" pitchFamily="2" charset="-122"/>
              </a:rPr>
              <a:t>collectAsMap</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4-32</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4-32 </a:t>
            </a:r>
            <a:r>
              <a:rPr lang="en-US" altLang="zh-CN" sz="1800" dirty="0" err="1">
                <a:solidFill>
                  <a:srgbClr val="000000"/>
                </a:solidFill>
                <a:effectLst/>
                <a:latin typeface="Times New Roman" panose="02020603050405020304" pitchFamily="18" charset="0"/>
                <a:ea typeface="宋体" panose="02010600030101010101" pitchFamily="2" charset="-122"/>
              </a:rPr>
              <a:t>collectAsMap</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ch04/rdd_collectAsMap.py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55439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FF3314-155F-48EB-BC31-F39205C57F1B}"/>
              </a:ext>
            </a:extLst>
          </p:cNvPr>
          <p:cNvSpPr>
            <a:spLocks noGrp="1"/>
          </p:cNvSpPr>
          <p:nvPr>
            <p:ph type="title"/>
          </p:nvPr>
        </p:nvSpPr>
        <p:spPr/>
        <p:txBody>
          <a:bodyPr/>
          <a:lstStyle/>
          <a:p>
            <a:pPr marR="0" rtl="0"/>
            <a:r>
              <a:rPr lang="en-US" altLang="zh-CN" b="0" i="0" u="none" strike="noStrike" kern="1800" baseline="0">
                <a:latin typeface="方正大标宋简体"/>
              </a:rPr>
              <a:t>4.3.9 countByKey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F69F0A3A-CCE5-4361-84C2-FC5B8E0EAEE4}"/>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countByKey</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rdd.countByKey</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，它用于统计</a:t>
            </a:r>
            <a:r>
              <a:rPr lang="en-US" altLang="zh-CN" sz="1800" dirty="0">
                <a:solidFill>
                  <a:srgbClr val="000000"/>
                </a:solidFill>
                <a:effectLst/>
                <a:latin typeface="Times New Roman" panose="02020603050405020304" pitchFamily="18" charset="0"/>
                <a:ea typeface="宋体" panose="02010600030101010101" pitchFamily="2" charset="-122"/>
              </a:rPr>
              <a:t>RDD[K,V]</a:t>
            </a:r>
            <a:r>
              <a:rPr lang="zh-CN" altLang="zh-CN" sz="1800" dirty="0">
                <a:solidFill>
                  <a:srgbClr val="000000"/>
                </a:solidFill>
                <a:effectLst/>
                <a:latin typeface="Times New Roman" panose="02020603050405020304" pitchFamily="18" charset="0"/>
                <a:ea typeface="宋体" panose="02010600030101010101" pitchFamily="2" charset="-122"/>
              </a:rPr>
              <a:t>中每个</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的数量。下面给出</a:t>
            </a:r>
            <a:r>
              <a:rPr lang="en-US" altLang="zh-CN" sz="1800" dirty="0" err="1">
                <a:solidFill>
                  <a:srgbClr val="000000"/>
                </a:solidFill>
                <a:effectLst/>
                <a:latin typeface="Times New Roman" panose="02020603050405020304" pitchFamily="18" charset="0"/>
                <a:ea typeface="宋体" panose="02010600030101010101" pitchFamily="2" charset="-122"/>
              </a:rPr>
              <a:t>countByKey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4-33</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4-33 </a:t>
            </a:r>
            <a:r>
              <a:rPr lang="en-US" altLang="zh-CN" sz="1800" dirty="0" err="1">
                <a:solidFill>
                  <a:srgbClr val="000000"/>
                </a:solidFill>
                <a:effectLst/>
                <a:latin typeface="Times New Roman" panose="02020603050405020304" pitchFamily="18" charset="0"/>
                <a:ea typeface="宋体" panose="02010600030101010101" pitchFamily="2" charset="-122"/>
              </a:rPr>
              <a:t>countByKey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ch04/rdd_countByKey.py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63407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242D7C-3CB2-4164-9418-D72AFAC2A064}"/>
              </a:ext>
            </a:extLst>
          </p:cNvPr>
          <p:cNvSpPr>
            <a:spLocks noGrp="1"/>
          </p:cNvSpPr>
          <p:nvPr>
            <p:ph type="title"/>
          </p:nvPr>
        </p:nvSpPr>
        <p:spPr/>
        <p:txBody>
          <a:bodyPr/>
          <a:lstStyle/>
          <a:p>
            <a:pPr marR="0" rtl="0"/>
            <a:r>
              <a:rPr lang="en-US" altLang="zh-CN" b="0" i="0" u="none" strike="noStrike" kern="1800" baseline="0">
                <a:latin typeface="方正大标宋简体"/>
              </a:rPr>
              <a:t>4.3.10 countByValue</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39E4FA81-B981-40D3-B9C5-09B27839D309}"/>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countByValue</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rdd.countByValue</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，统计一个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中各个</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出现的次数，并返回一个字典，字典的</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是元素的值，而</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是出现的次数。下面给出</a:t>
            </a:r>
            <a:r>
              <a:rPr lang="en-US" altLang="zh-CN" sz="1800" dirty="0" err="1">
                <a:solidFill>
                  <a:srgbClr val="000000"/>
                </a:solidFill>
                <a:effectLst/>
                <a:latin typeface="Times New Roman" panose="02020603050405020304" pitchFamily="18" charset="0"/>
                <a:ea typeface="宋体" panose="02010600030101010101" pitchFamily="2" charset="-122"/>
              </a:rPr>
              <a:t>countByValue</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4-34</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4-34 </a:t>
            </a:r>
            <a:r>
              <a:rPr lang="en-US" altLang="zh-CN" sz="1800" dirty="0" err="1">
                <a:solidFill>
                  <a:srgbClr val="000000"/>
                </a:solidFill>
                <a:effectLst/>
                <a:latin typeface="Times New Roman" panose="02020603050405020304" pitchFamily="18" charset="0"/>
                <a:ea typeface="宋体" panose="02010600030101010101" pitchFamily="2" charset="-122"/>
              </a:rPr>
              <a:t>countByValue</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ch04/rdd_countByValue.py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251022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0EEB5-A46D-449A-B556-B1148A3CC1B9}"/>
              </a:ext>
            </a:extLst>
          </p:cNvPr>
          <p:cNvSpPr>
            <a:spLocks noGrp="1"/>
          </p:cNvSpPr>
          <p:nvPr>
            <p:ph type="title"/>
          </p:nvPr>
        </p:nvSpPr>
        <p:spPr/>
        <p:txBody>
          <a:bodyPr/>
          <a:lstStyle/>
          <a:p>
            <a:pPr marR="0" rtl="0"/>
            <a:r>
              <a:rPr lang="en-US" altLang="zh-CN" b="0" i="0" u="none" strike="noStrike" kern="1800" baseline="0">
                <a:latin typeface="方正大标宋简体"/>
              </a:rPr>
              <a:t>4.3.11 glom</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D01B1964-54FF-41E1-B4E6-12029BE5500F}"/>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glom</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rdd.glom</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，它的作用是将</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中每一个分区中类型为</a:t>
            </a:r>
            <a:r>
              <a:rPr lang="en-US" altLang="zh-CN" sz="1800" dirty="0">
                <a:solidFill>
                  <a:srgbClr val="000000"/>
                </a:solidFill>
                <a:effectLst/>
                <a:latin typeface="Times New Roman" panose="02020603050405020304" pitchFamily="18" charset="0"/>
                <a:ea typeface="宋体" panose="02010600030101010101" pitchFamily="2" charset="-122"/>
              </a:rPr>
              <a:t>T</a:t>
            </a:r>
            <a:r>
              <a:rPr lang="zh-CN" altLang="zh-CN" sz="1800" dirty="0">
                <a:solidFill>
                  <a:srgbClr val="000000"/>
                </a:solidFill>
                <a:effectLst/>
                <a:latin typeface="Times New Roman" panose="02020603050405020304" pitchFamily="18" charset="0"/>
                <a:ea typeface="宋体" panose="02010600030101010101" pitchFamily="2" charset="-122"/>
              </a:rPr>
              <a:t>的元素转换成</a:t>
            </a:r>
            <a:r>
              <a:rPr lang="en-US" altLang="zh-CN" sz="1800" dirty="0">
                <a:solidFill>
                  <a:srgbClr val="000000"/>
                </a:solidFill>
                <a:effectLst/>
                <a:latin typeface="Times New Roman" panose="02020603050405020304" pitchFamily="18" charset="0"/>
                <a:ea typeface="宋体" panose="02010600030101010101" pitchFamily="2" charset="-122"/>
              </a:rPr>
              <a:t>Array[T]</a:t>
            </a:r>
            <a:r>
              <a:rPr lang="zh-CN" altLang="zh-CN" sz="1800" dirty="0">
                <a:solidFill>
                  <a:srgbClr val="000000"/>
                </a:solidFill>
                <a:effectLst/>
                <a:latin typeface="Times New Roman" panose="02020603050405020304" pitchFamily="18" charset="0"/>
                <a:ea typeface="宋体" panose="02010600030101010101" pitchFamily="2" charset="-122"/>
              </a:rPr>
              <a:t>，这样每一个分区就只有一个数组元素。下面给出</a:t>
            </a:r>
            <a:r>
              <a:rPr lang="en-US" altLang="zh-CN" sz="1800" dirty="0">
                <a:solidFill>
                  <a:srgbClr val="000000"/>
                </a:solidFill>
                <a:effectLst/>
                <a:latin typeface="Times New Roman" panose="02020603050405020304" pitchFamily="18" charset="0"/>
                <a:ea typeface="宋体" panose="02010600030101010101" pitchFamily="2" charset="-122"/>
              </a:rPr>
              <a:t>glom</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4-35</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4-35 glom</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ch04/rdd_glom.py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313174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A7482-1A0D-42B6-8A3C-D158A894864A}"/>
              </a:ext>
            </a:extLst>
          </p:cNvPr>
          <p:cNvSpPr>
            <a:spLocks noGrp="1"/>
          </p:cNvSpPr>
          <p:nvPr>
            <p:ph type="title"/>
          </p:nvPr>
        </p:nvSpPr>
        <p:spPr/>
        <p:txBody>
          <a:bodyPr/>
          <a:lstStyle/>
          <a:p>
            <a:pPr marR="0" rtl="0"/>
            <a:r>
              <a:rPr lang="en-US" altLang="zh-CN" b="0" i="0" u="none" strike="noStrike" kern="1800" baseline="0">
                <a:latin typeface="方正大标宋简体"/>
              </a:rPr>
              <a:t>4.3.12 coalesce</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8A7C72E8-1A14-476F-9340-9242931F7372}"/>
              </a:ext>
            </a:extLst>
          </p:cNvPr>
          <p:cNvSpPr>
            <a:spLocks noGrp="1"/>
          </p:cNvSpPr>
          <p:nvPr>
            <p:ph type="body" idx="1"/>
          </p:nvPr>
        </p:nvSpPr>
        <p:spPr/>
        <p:txBody>
          <a:bodyPr/>
          <a:lstStyle/>
          <a:p>
            <a:pPr marR="0" lvl="5" rtl="0"/>
            <a:r>
              <a:rPr lang="zh-CN" altLang="en-US" b="0" i="0" u="none" strike="noStrike" baseline="0" dirty="0">
                <a:latin typeface="Times New Roman" panose="02020603050405020304" pitchFamily="18" charset="0"/>
              </a:rPr>
              <a:t>注意：如果是减少分区数量建议采用</a:t>
            </a:r>
            <a:r>
              <a:rPr lang="en-US" altLang="zh-CN" b="0" i="0" u="none" strike="noStrike" baseline="0" dirty="0" err="1">
                <a:latin typeface="Times New Roman" panose="02020603050405020304" pitchFamily="18" charset="0"/>
              </a:rPr>
              <a:t>rdd.coalesce</a:t>
            </a:r>
            <a:r>
              <a:rPr lang="en-US" altLang="zh-CN" b="0" i="0" u="none" strike="noStrike" baseline="0" dirty="0">
                <a:latin typeface="Times New Roman" panose="02020603050405020304" pitchFamily="18" charset="0"/>
              </a:rPr>
              <a:t>(</a:t>
            </a:r>
            <a:r>
              <a:rPr lang="en-US" altLang="zh-CN" b="0" i="0" u="none" strike="noStrike" baseline="0" dirty="0" err="1">
                <a:latin typeface="Times New Roman" panose="02020603050405020304" pitchFamily="18" charset="0"/>
              </a:rPr>
              <a:t>numPartitions</a:t>
            </a:r>
            <a:r>
              <a:rPr lang="zh-CN" altLang="en-US" b="0" i="0" u="none" strike="noStrike" baseline="0" dirty="0">
                <a:latin typeface="Times New Roman" panose="02020603050405020304" pitchFamily="18" charset="0"/>
              </a:rPr>
              <a:t>，</a:t>
            </a:r>
            <a:r>
              <a:rPr lang="en-US" altLang="zh-CN" b="0" i="0" u="none" strike="noStrike" baseline="0" dirty="0">
                <a:latin typeface="Times New Roman" panose="02020603050405020304" pitchFamily="18" charset="0"/>
              </a:rPr>
              <a:t>false)</a:t>
            </a:r>
            <a:r>
              <a:rPr lang="zh-CN" altLang="en-US" b="0" i="0" u="none" strike="noStrike" baseline="0" dirty="0">
                <a:latin typeface="Times New Roman" panose="02020603050405020304" pitchFamily="18" charset="0"/>
              </a:rPr>
              <a:t>方法，这样可以避免</a:t>
            </a:r>
            <a:r>
              <a:rPr lang="en-US" altLang="zh-CN" b="0" i="0" u="none" strike="noStrike" baseline="0" dirty="0">
                <a:latin typeface="Times New Roman" panose="02020603050405020304" pitchFamily="18" charset="0"/>
              </a:rPr>
              <a:t>shuffle</a:t>
            </a:r>
            <a:r>
              <a:rPr lang="zh-CN" altLang="en-US" b="0" i="0" u="none" strike="noStrike" baseline="0" dirty="0">
                <a:latin typeface="Times New Roman" panose="02020603050405020304" pitchFamily="18" charset="0"/>
              </a:rPr>
              <a:t>导致数据混洗，从而提高效率！</a:t>
            </a:r>
          </a:p>
        </p:txBody>
      </p:sp>
      <p:sp>
        <p:nvSpPr>
          <p:cNvPr id="5" name="文本框 4">
            <a:extLst>
              <a:ext uri="{FF2B5EF4-FFF2-40B4-BE49-F238E27FC236}">
                <a16:creationId xmlns:a16="http://schemas.microsoft.com/office/drawing/2014/main" id="{2DA1FE33-4852-4D3A-83DA-9566AC59F399}"/>
              </a:ext>
            </a:extLst>
          </p:cNvPr>
          <p:cNvSpPr txBox="1"/>
          <p:nvPr/>
        </p:nvSpPr>
        <p:spPr>
          <a:xfrm>
            <a:off x="1158240" y="2518837"/>
            <a:ext cx="6096000" cy="2964914"/>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coalesce</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rdd.coalesce</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isShuffle</a:t>
            </a:r>
            <a:r>
              <a:rPr lang="en-US" altLang="zh-CN" sz="1800" dirty="0">
                <a:solidFill>
                  <a:srgbClr val="000000"/>
                </a:solidFill>
                <a:effectLst/>
                <a:latin typeface="Times New Roman" panose="02020603050405020304" pitchFamily="18" charset="0"/>
                <a:ea typeface="宋体" panose="02010600030101010101" pitchFamily="2" charset="-122"/>
              </a:rPr>
              <a:t>=False])</a:t>
            </a:r>
            <a:r>
              <a:rPr lang="zh-CN" altLang="zh-CN" sz="1800" dirty="0">
                <a:solidFill>
                  <a:srgbClr val="000000"/>
                </a:solidFill>
                <a:effectLst/>
                <a:latin typeface="Times New Roman" panose="02020603050405020304" pitchFamily="18" charset="0"/>
                <a:ea typeface="宋体" panose="02010600030101010101" pitchFamily="2" charset="-122"/>
              </a:rPr>
              <a:t>，其中的</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zh-CN" altLang="zh-CN" sz="1800" dirty="0">
                <a:solidFill>
                  <a:srgbClr val="000000"/>
                </a:solidFill>
                <a:effectLst/>
                <a:latin typeface="Times New Roman" panose="02020603050405020304" pitchFamily="18" charset="0"/>
                <a:ea typeface="宋体" panose="02010600030101010101" pitchFamily="2" charset="-122"/>
              </a:rPr>
              <a:t>参数是一个整形，比如</a:t>
            </a:r>
            <a:r>
              <a:rPr lang="en-US" altLang="zh-CN" sz="1800" dirty="0">
                <a:solidFill>
                  <a:srgbClr val="000000"/>
                </a:solidFill>
                <a:effectLst/>
                <a:latin typeface="Times New Roman" panose="02020603050405020304" pitchFamily="18" charset="0"/>
                <a:ea typeface="宋体" panose="02010600030101010101" pitchFamily="2" charset="-122"/>
              </a:rPr>
              <a:t>2</a:t>
            </a:r>
            <a:r>
              <a:rPr lang="zh-CN" altLang="zh-CN" sz="1800" dirty="0">
                <a:solidFill>
                  <a:srgbClr val="000000"/>
                </a:solidFill>
                <a:effectLst/>
                <a:latin typeface="Times New Roman" panose="02020603050405020304" pitchFamily="18" charset="0"/>
                <a:ea typeface="宋体" panose="02010600030101010101" pitchFamily="2" charset="-122"/>
              </a:rPr>
              <a:t>，代表重新划分的分区数，而</a:t>
            </a:r>
            <a:r>
              <a:rPr lang="en-US" altLang="zh-CN" sz="1800" dirty="0" err="1">
                <a:solidFill>
                  <a:srgbClr val="000000"/>
                </a:solidFill>
                <a:effectLst/>
                <a:latin typeface="Times New Roman" panose="02020603050405020304" pitchFamily="18" charset="0"/>
                <a:ea typeface="宋体" panose="02010600030101010101" pitchFamily="2" charset="-122"/>
              </a:rPr>
              <a:t>isShuffle</a:t>
            </a:r>
            <a:r>
              <a:rPr lang="zh-CN" altLang="zh-CN" sz="1800" dirty="0">
                <a:solidFill>
                  <a:srgbClr val="000000"/>
                </a:solidFill>
                <a:effectLst/>
                <a:latin typeface="Times New Roman" panose="02020603050405020304" pitchFamily="18" charset="0"/>
                <a:ea typeface="宋体" panose="02010600030101010101" pitchFamily="2" charset="-122"/>
              </a:rPr>
              <a:t>参数是一个可选的值，默认值为</a:t>
            </a:r>
            <a:r>
              <a:rPr lang="en-US" altLang="zh-CN" sz="1800" dirty="0">
                <a:solidFill>
                  <a:srgbClr val="000000"/>
                </a:solidFill>
                <a:effectLst/>
                <a:latin typeface="Times New Roman" panose="02020603050405020304" pitchFamily="18" charset="0"/>
                <a:ea typeface="宋体" panose="02010600030101010101" pitchFamily="2" charset="-122"/>
              </a:rPr>
              <a:t>False</a:t>
            </a:r>
            <a:r>
              <a:rPr lang="zh-CN" altLang="zh-CN" sz="1800" dirty="0">
                <a:solidFill>
                  <a:srgbClr val="000000"/>
                </a:solidFill>
                <a:effectLst/>
                <a:latin typeface="Times New Roman" panose="02020603050405020304" pitchFamily="18" charset="0"/>
                <a:ea typeface="宋体" panose="02010600030101010101" pitchFamily="2" charset="-122"/>
              </a:rPr>
              <a:t>，如果设置为</a:t>
            </a:r>
            <a:r>
              <a:rPr lang="en-US" altLang="zh-CN" sz="1800" dirty="0">
                <a:solidFill>
                  <a:srgbClr val="000000"/>
                </a:solidFill>
                <a:effectLst/>
                <a:latin typeface="Times New Roman" panose="02020603050405020304" pitchFamily="18" charset="0"/>
                <a:ea typeface="宋体" panose="02010600030101010101" pitchFamily="2" charset="-122"/>
              </a:rPr>
              <a:t>True</a:t>
            </a:r>
            <a:r>
              <a:rPr lang="zh-CN" altLang="zh-CN" sz="1800" dirty="0">
                <a:solidFill>
                  <a:srgbClr val="000000"/>
                </a:solidFill>
                <a:effectLst/>
                <a:latin typeface="Times New Roman" panose="02020603050405020304" pitchFamily="18" charset="0"/>
                <a:ea typeface="宋体" panose="02010600030101010101" pitchFamily="2" charset="-122"/>
              </a:rPr>
              <a:t>则代表重新分区过程中十分进行增加混洗（</a:t>
            </a:r>
            <a:r>
              <a:rPr lang="en-US" altLang="zh-CN" sz="1800" dirty="0">
                <a:solidFill>
                  <a:srgbClr val="000000"/>
                </a:solidFill>
                <a:effectLst/>
                <a:latin typeface="Times New Roman" panose="02020603050405020304" pitchFamily="18" charset="0"/>
                <a:ea typeface="宋体" panose="02010600030101010101" pitchFamily="2" charset="-122"/>
              </a:rPr>
              <a:t>shuffle</a:t>
            </a:r>
            <a:r>
              <a:rPr lang="zh-CN" altLang="zh-CN" sz="1800" dirty="0">
                <a:solidFill>
                  <a:srgbClr val="000000"/>
                </a:solidFill>
                <a:effectLst/>
                <a:latin typeface="Times New Roman" panose="02020603050405020304" pitchFamily="18" charset="0"/>
                <a:ea typeface="宋体" panose="02010600030101010101" pitchFamily="2" charset="-122"/>
              </a:rPr>
              <a:t>）操作。</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coalesce</a:t>
            </a:r>
            <a:r>
              <a:rPr lang="zh-CN" altLang="zh-CN" sz="1800" dirty="0">
                <a:solidFill>
                  <a:srgbClr val="000000"/>
                </a:solidFill>
                <a:effectLst/>
                <a:latin typeface="Times New Roman" panose="02020603050405020304" pitchFamily="18" charset="0"/>
                <a:ea typeface="宋体" panose="02010600030101010101" pitchFamily="2" charset="-122"/>
              </a:rPr>
              <a:t>操作的作用是将</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进行重新分区。在实际计算中，有时可能需要重新设置</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分区数量，如果要处理的数据量小，那么默认的分区可能比较多，这就可能导致计算速度会比较慢（不同分区之间的任务调度时间比计算数据本身耗时），因此在计算过程中，可以设置一个比较合理的分区数，从而提高计算效率。下面给出</a:t>
            </a:r>
            <a:r>
              <a:rPr lang="en-US" altLang="zh-CN" sz="1800" dirty="0">
                <a:solidFill>
                  <a:srgbClr val="000000"/>
                </a:solidFill>
                <a:effectLst/>
                <a:latin typeface="Times New Roman" panose="02020603050405020304" pitchFamily="18" charset="0"/>
                <a:ea typeface="宋体" panose="02010600030101010101" pitchFamily="2" charset="-122"/>
              </a:rPr>
              <a:t>coalesce</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4-36</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4-36 coalesce</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ch04/rdd_coalesce.py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50779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EF4644-486B-47F8-B52B-B63889BF73E3}"/>
              </a:ext>
            </a:extLst>
          </p:cNvPr>
          <p:cNvSpPr>
            <a:spLocks noGrp="1"/>
          </p:cNvSpPr>
          <p:nvPr>
            <p:ph type="title"/>
          </p:nvPr>
        </p:nvSpPr>
        <p:spPr/>
        <p:txBody>
          <a:bodyPr/>
          <a:lstStyle/>
          <a:p>
            <a:pPr marR="0" rtl="0"/>
            <a:r>
              <a:rPr lang="en-US" altLang="zh-CN" b="0" i="0" u="none" strike="noStrike" kern="1800" baseline="0">
                <a:latin typeface="方正大标宋简体"/>
              </a:rPr>
              <a:t>4.1.1 Python</a:t>
            </a:r>
            <a:r>
              <a:rPr lang="zh-CN" altLang="en-US" b="0" i="0" u="none" strike="noStrike" kern="1800" baseline="0">
                <a:latin typeface="方正大标宋简体"/>
              </a:rPr>
              <a:t>基础语法</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9F1EC1CE-8B78-4C50-8D9B-728DE4C81D45}"/>
              </a:ext>
            </a:extLst>
          </p:cNvPr>
          <p:cNvSpPr>
            <a:spLocks noGrp="1"/>
          </p:cNvSpPr>
          <p:nvPr>
            <p:ph type="body" idx="1"/>
          </p:nvPr>
        </p:nvSpPr>
        <p:spPr/>
        <p:txBody>
          <a:bodyPr/>
          <a:lstStyle/>
          <a:p>
            <a:pPr marR="0" lvl="5" rtl="0"/>
            <a:r>
              <a:rPr lang="zh-CN" altLang="en-US" b="0" i="0" u="none" strike="noStrike" baseline="0" dirty="0">
                <a:solidFill>
                  <a:srgbClr val="000000"/>
                </a:solidFill>
                <a:latin typeface="Times New Roman" panose="02020603050405020304" pitchFamily="18" charset="0"/>
              </a:rPr>
              <a:t>注意：在</a:t>
            </a:r>
            <a:r>
              <a:rPr lang="en-US" altLang="zh-CN" b="0" i="0" u="none" strike="noStrike" baseline="0" dirty="0">
                <a:solidFill>
                  <a:srgbClr val="000000"/>
                </a:solidFill>
                <a:latin typeface="Times New Roman" panose="02020603050405020304" pitchFamily="18" charset="0"/>
              </a:rPr>
              <a:t>Windows</a:t>
            </a:r>
            <a:r>
              <a:rPr lang="zh-CN" altLang="en-US" b="0" i="0" u="none" strike="noStrike" baseline="0" dirty="0">
                <a:solidFill>
                  <a:srgbClr val="000000"/>
                </a:solidFill>
                <a:latin typeface="Times New Roman" panose="02020603050405020304" pitchFamily="18" charset="0"/>
              </a:rPr>
              <a:t>上编写的</a:t>
            </a:r>
            <a:r>
              <a:rPr lang="en-US" altLang="zh-CN" b="0" i="0" u="none" strike="noStrike" baseline="0" dirty="0">
                <a:solidFill>
                  <a:srgbClr val="000000"/>
                </a:solidFill>
                <a:latin typeface="Times New Roman" panose="02020603050405020304" pitchFamily="18" charset="0"/>
              </a:rPr>
              <a:t>.</a:t>
            </a:r>
            <a:r>
              <a:rPr lang="en-US" altLang="zh-CN" b="0" i="0" u="none" strike="noStrike" baseline="0" dirty="0" err="1">
                <a:solidFill>
                  <a:srgbClr val="000000"/>
                </a:solidFill>
                <a:latin typeface="Times New Roman" panose="02020603050405020304" pitchFamily="18" charset="0"/>
              </a:rPr>
              <a:t>py</a:t>
            </a:r>
            <a:r>
              <a:rPr lang="zh-CN" altLang="en-US" b="0" i="0" u="none" strike="noStrike" baseline="0" dirty="0">
                <a:solidFill>
                  <a:srgbClr val="000000"/>
                </a:solidFill>
                <a:latin typeface="Times New Roman" panose="02020603050405020304" pitchFamily="18" charset="0"/>
              </a:rPr>
              <a:t>脚本文件，可能在每行的末尾有不可见字符</a:t>
            </a:r>
            <a:r>
              <a:rPr lang="en-US" altLang="zh-CN" b="0" i="0" u="none" strike="noStrike" baseline="0" dirty="0">
                <a:solidFill>
                  <a:srgbClr val="000000"/>
                </a:solidFill>
                <a:latin typeface="Times New Roman" panose="02020603050405020304" pitchFamily="18" charset="0"/>
              </a:rPr>
              <a:t>^M</a:t>
            </a:r>
            <a:r>
              <a:rPr lang="zh-CN" altLang="en-US" b="0" i="0" u="none" strike="noStrike" baseline="0" dirty="0">
                <a:solidFill>
                  <a:srgbClr val="000000"/>
                </a:solidFill>
                <a:latin typeface="Times New Roman" panose="02020603050405020304" pitchFamily="18" charset="0"/>
              </a:rPr>
              <a:t>。因此在</a:t>
            </a:r>
            <a:r>
              <a:rPr lang="en-US" altLang="zh-CN" b="0" i="0" u="none" strike="noStrike" baseline="0" dirty="0">
                <a:solidFill>
                  <a:srgbClr val="000000"/>
                </a:solidFill>
                <a:latin typeface="Times New Roman" panose="02020603050405020304" pitchFamily="18" charset="0"/>
              </a:rPr>
              <a:t>Windows</a:t>
            </a:r>
            <a:r>
              <a:rPr lang="zh-CN" altLang="en-US" b="0" i="0" u="none" strike="noStrike" baseline="0" dirty="0">
                <a:solidFill>
                  <a:srgbClr val="000000"/>
                </a:solidFill>
                <a:latin typeface="Times New Roman" panose="02020603050405020304" pitchFamily="18" charset="0"/>
              </a:rPr>
              <a:t>上编写的代码，直接放到</a:t>
            </a:r>
            <a:r>
              <a:rPr lang="en-US" altLang="zh-CN" b="0" i="0" u="none" strike="noStrike" baseline="0" dirty="0">
                <a:solidFill>
                  <a:srgbClr val="000000"/>
                </a:solidFill>
                <a:latin typeface="Times New Roman" panose="02020603050405020304" pitchFamily="18" charset="0"/>
              </a:rPr>
              <a:t>Linux</a:t>
            </a:r>
            <a:r>
              <a:rPr lang="zh-CN" altLang="en-US" b="0" i="0" u="none" strike="noStrike" baseline="0" dirty="0">
                <a:solidFill>
                  <a:srgbClr val="000000"/>
                </a:solidFill>
                <a:latin typeface="Times New Roman" panose="02020603050405020304" pitchFamily="18" charset="0"/>
              </a:rPr>
              <a:t>上执行可能就会出错。</a:t>
            </a:r>
          </a:p>
          <a:p>
            <a:pPr marR="0" lvl="5" rtl="0"/>
            <a:r>
              <a:rPr lang="zh-CN" altLang="en-US" b="0" i="0" u="none" strike="noStrike" baseline="0" dirty="0">
                <a:latin typeface="Times New Roman" panose="02020603050405020304" pitchFamily="18" charset="0"/>
              </a:rPr>
              <a:t>注意：所有</a:t>
            </a:r>
            <a:r>
              <a:rPr lang="en-US" altLang="zh-CN" b="0" i="0" u="none" strike="noStrike" baseline="0" dirty="0">
                <a:latin typeface="Times New Roman" panose="02020603050405020304" pitchFamily="18" charset="0"/>
              </a:rPr>
              <a:t>Python</a:t>
            </a:r>
            <a:r>
              <a:rPr lang="zh-CN" altLang="en-US" b="0" i="0" u="none" strike="noStrike" baseline="0" dirty="0">
                <a:latin typeface="Times New Roman" panose="02020603050405020304" pitchFamily="18" charset="0"/>
              </a:rPr>
              <a:t>的关键字只包含小写字母</a:t>
            </a:r>
            <a:r>
              <a:rPr lang="en-US" altLang="zh-CN" b="0" i="0" u="none" strike="noStrike" baseline="0" dirty="0">
                <a:latin typeface="Times New Roman" panose="02020603050405020304" pitchFamily="18" charset="0"/>
              </a:rPr>
              <a:t>, </a:t>
            </a:r>
            <a:r>
              <a:rPr lang="zh-CN" altLang="en-US" b="0" i="0" u="none" strike="noStrike" baseline="0" dirty="0">
                <a:latin typeface="Times New Roman" panose="02020603050405020304" pitchFamily="18" charset="0"/>
              </a:rPr>
              <a:t>这些关键字不能用作常量或变量，或任何其他标识符名称（函数名或者方法名）。</a:t>
            </a:r>
          </a:p>
          <a:p>
            <a:pPr marR="0" lvl="5" rtl="0"/>
            <a:r>
              <a:rPr lang="zh-CN" altLang="en-US" b="0" i="0" u="none" strike="noStrike" baseline="0" dirty="0">
                <a:solidFill>
                  <a:srgbClr val="000000"/>
                </a:solidFill>
                <a:latin typeface="Times New Roman" panose="02020603050405020304" pitchFamily="18" charset="0"/>
              </a:rPr>
              <a:t>注意：代码虽然是让计算机来执行的，但是代码是写给人看的，因此代码可读性非常重要，不要追求写一些“高深”的语句，让人看不懂代码意图。</a:t>
            </a:r>
          </a:p>
        </p:txBody>
      </p:sp>
      <p:sp>
        <p:nvSpPr>
          <p:cNvPr id="5" name="文本框 4">
            <a:extLst>
              <a:ext uri="{FF2B5EF4-FFF2-40B4-BE49-F238E27FC236}">
                <a16:creationId xmlns:a16="http://schemas.microsoft.com/office/drawing/2014/main" id="{D5CFAAB6-249A-4E56-83BE-F5951CE6B523}"/>
              </a:ext>
            </a:extLst>
          </p:cNvPr>
          <p:cNvSpPr txBox="1"/>
          <p:nvPr/>
        </p:nvSpPr>
        <p:spPr>
          <a:xfrm>
            <a:off x="577393" y="3664080"/>
            <a:ext cx="6094428" cy="1118255"/>
          </a:xfrm>
          <a:prstGeom prst="rect">
            <a:avLst/>
          </a:prstGeom>
          <a:noFill/>
        </p:spPr>
        <p:txBody>
          <a:bodyPr wrap="square">
            <a:spAutoFit/>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初次接触</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语法，比较简单的是使用</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交互式环境进行编程，每行</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语句通过</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解释器进行编译和执行，并将结果及时输出到界面上。在安装</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环境的计算机上，且配置了环境变量，那么只需要在命令行中输入</a:t>
            </a:r>
            <a:r>
              <a:rPr lang="en-US" altLang="zh-CN" sz="1800" dirty="0">
                <a:solidFill>
                  <a:srgbClr val="000000"/>
                </a:solidFill>
                <a:effectLst/>
                <a:latin typeface="Times New Roman" panose="02020603050405020304" pitchFamily="18" charset="0"/>
                <a:ea typeface="宋体" panose="02010600030101010101" pitchFamily="2" charset="-122"/>
              </a:rPr>
              <a:t>python </a:t>
            </a:r>
            <a:r>
              <a:rPr lang="zh-CN" altLang="zh-CN" sz="1800" dirty="0">
                <a:solidFill>
                  <a:srgbClr val="000000"/>
                </a:solidFill>
                <a:effectLst/>
                <a:latin typeface="Times New Roman" panose="02020603050405020304" pitchFamily="18" charset="0"/>
                <a:ea typeface="宋体" panose="02010600030101010101" pitchFamily="2" charset="-122"/>
              </a:rPr>
              <a:t>命令即可启动交互式编程，具体如图</a:t>
            </a:r>
            <a:r>
              <a:rPr lang="en-US" altLang="zh-CN" sz="1800" dirty="0">
                <a:solidFill>
                  <a:srgbClr val="000000"/>
                </a:solidFill>
                <a:effectLst/>
                <a:latin typeface="Times New Roman" panose="02020603050405020304" pitchFamily="18" charset="0"/>
                <a:ea typeface="宋体" panose="02010600030101010101" pitchFamily="2" charset="-122"/>
              </a:rPr>
              <a:t>4.1</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p:txBody>
      </p:sp>
      <p:pic>
        <p:nvPicPr>
          <p:cNvPr id="1026" name="图片 140">
            <a:extLst>
              <a:ext uri="{FF2B5EF4-FFF2-40B4-BE49-F238E27FC236}">
                <a16:creationId xmlns:a16="http://schemas.microsoft.com/office/drawing/2014/main" id="{6315ECF6-8E34-43FB-BD79-7E784A309D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6780" y="4067166"/>
            <a:ext cx="3533775" cy="143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CC12493D-4A4A-4867-8105-34A390D281E1}"/>
              </a:ext>
            </a:extLst>
          </p:cNvPr>
          <p:cNvSpPr txBox="1"/>
          <p:nvPr/>
        </p:nvSpPr>
        <p:spPr>
          <a:xfrm>
            <a:off x="5520179" y="5905621"/>
            <a:ext cx="6094428" cy="1118255"/>
          </a:xfrm>
          <a:prstGeom prst="rect">
            <a:avLst/>
          </a:prstGeom>
          <a:noFill/>
        </p:spPr>
        <p:txBody>
          <a:bodyPr wrap="square">
            <a:spAutoFit/>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由图</a:t>
            </a:r>
            <a:r>
              <a:rPr lang="en-US" altLang="zh-CN" sz="1800" dirty="0">
                <a:solidFill>
                  <a:srgbClr val="000000"/>
                </a:solidFill>
                <a:effectLst/>
                <a:latin typeface="Times New Roman" panose="02020603050405020304" pitchFamily="18" charset="0"/>
                <a:ea typeface="宋体" panose="02010600030101010101" pitchFamily="2" charset="-122"/>
              </a:rPr>
              <a:t>4.1</a:t>
            </a:r>
            <a:r>
              <a:rPr lang="zh-CN" altLang="zh-CN" sz="1800" dirty="0">
                <a:solidFill>
                  <a:srgbClr val="000000"/>
                </a:solidFill>
                <a:effectLst/>
                <a:latin typeface="Times New Roman" panose="02020603050405020304" pitchFamily="18" charset="0"/>
                <a:ea typeface="宋体" panose="02010600030101010101" pitchFamily="2" charset="-122"/>
              </a:rPr>
              <a:t>可知，</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交互环境启动后，会显示当前的版本信息，这里安装的是</a:t>
            </a:r>
            <a:r>
              <a:rPr lang="en-US" altLang="zh-CN" sz="1800" dirty="0">
                <a:solidFill>
                  <a:srgbClr val="000000"/>
                </a:solidFill>
                <a:effectLst/>
                <a:latin typeface="Times New Roman" panose="02020603050405020304" pitchFamily="18" charset="0"/>
                <a:ea typeface="宋体" panose="02010600030101010101" pitchFamily="2" charset="-122"/>
              </a:rPr>
              <a:t>Python3.7.7</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定义变量比较简单，而且不是强类型的，无需指定变量类型，例如</a:t>
            </a:r>
            <a:r>
              <a:rPr lang="en-US" altLang="zh-CN" sz="1800" dirty="0">
                <a:solidFill>
                  <a:srgbClr val="000000"/>
                </a:solidFill>
                <a:effectLst/>
                <a:latin typeface="Times New Roman" panose="02020603050405020304" pitchFamily="18" charset="0"/>
                <a:ea typeface="宋体" panose="02010600030101010101" pitchFamily="2" charset="-122"/>
              </a:rPr>
              <a:t>a= "hello world"</a:t>
            </a:r>
            <a:r>
              <a:rPr lang="zh-CN" altLang="zh-CN" sz="1800" dirty="0">
                <a:solidFill>
                  <a:srgbClr val="000000"/>
                </a:solidFill>
                <a:effectLst/>
                <a:latin typeface="Times New Roman" panose="02020603050405020304" pitchFamily="18" charset="0"/>
                <a:ea typeface="宋体" panose="02010600030101010101" pitchFamily="2" charset="-122"/>
              </a:rPr>
              <a:t>语句就创建了一个字符串变量</a:t>
            </a:r>
            <a:r>
              <a:rPr lang="en-US" altLang="zh-CN" sz="1800" dirty="0">
                <a:solidFill>
                  <a:srgbClr val="000000"/>
                </a:solidFill>
                <a:effectLst/>
                <a:latin typeface="Times New Roman" panose="02020603050405020304" pitchFamily="18" charset="0"/>
                <a:ea typeface="宋体" panose="02010600030101010101" pitchFamily="2" charset="-122"/>
              </a:rPr>
              <a:t>a</a:t>
            </a:r>
            <a:r>
              <a:rPr lang="zh-CN" altLang="zh-CN" sz="1800" dirty="0">
                <a:solidFill>
                  <a:srgbClr val="000000"/>
                </a:solidFill>
                <a:effectLst/>
                <a:latin typeface="Times New Roman" panose="02020603050405020304" pitchFamily="18" charset="0"/>
                <a:ea typeface="宋体" panose="02010600030101010101" pitchFamily="2" charset="-122"/>
              </a:rPr>
              <a:t>；而</a:t>
            </a:r>
            <a:r>
              <a:rPr lang="en-US" altLang="zh-CN" sz="1800" dirty="0">
                <a:solidFill>
                  <a:srgbClr val="000000"/>
                </a:solidFill>
                <a:effectLst/>
                <a:latin typeface="Times New Roman" panose="02020603050405020304" pitchFamily="18" charset="0"/>
                <a:ea typeface="宋体" panose="02010600030101010101" pitchFamily="2" charset="-122"/>
              </a:rPr>
              <a:t>print(a)</a:t>
            </a:r>
            <a:r>
              <a:rPr lang="zh-CN" altLang="zh-CN" sz="1800" dirty="0">
                <a:solidFill>
                  <a:srgbClr val="000000"/>
                </a:solidFill>
                <a:effectLst/>
                <a:latin typeface="Times New Roman" panose="02020603050405020304" pitchFamily="18" charset="0"/>
                <a:ea typeface="宋体" panose="02010600030101010101" pitchFamily="2" charset="-122"/>
              </a:rPr>
              <a:t>则将变量</a:t>
            </a:r>
            <a:r>
              <a:rPr lang="en-US" altLang="zh-CN" sz="1800" dirty="0">
                <a:solidFill>
                  <a:srgbClr val="000000"/>
                </a:solidFill>
                <a:effectLst/>
                <a:latin typeface="Times New Roman" panose="02020603050405020304" pitchFamily="18" charset="0"/>
                <a:ea typeface="宋体" panose="02010600030101010101" pitchFamily="2" charset="-122"/>
              </a:rPr>
              <a:t>a</a:t>
            </a:r>
            <a:r>
              <a:rPr lang="zh-CN" altLang="zh-CN" sz="1800" dirty="0">
                <a:solidFill>
                  <a:srgbClr val="000000"/>
                </a:solidFill>
                <a:effectLst/>
                <a:latin typeface="Times New Roman" panose="02020603050405020304" pitchFamily="18" charset="0"/>
                <a:ea typeface="宋体" panose="02010600030101010101" pitchFamily="2" charset="-122"/>
              </a:rPr>
              <a:t>打印到控制台。</a:t>
            </a:r>
            <a:endParaRPr lang="zh-CN" altLang="zh-CN" sz="1800" dirty="0">
              <a:effectLst/>
              <a:latin typeface="Times New Roman" panose="02020603050405020304" pitchFamily="18" charset="0"/>
              <a:ea typeface="宋体" panose="02010600030101010101" pitchFamily="2" charset="-122"/>
            </a:endParaRPr>
          </a:p>
        </p:txBody>
      </p:sp>
      <p:sp>
        <p:nvSpPr>
          <p:cNvPr id="10" name="文本框 9">
            <a:extLst>
              <a:ext uri="{FF2B5EF4-FFF2-40B4-BE49-F238E27FC236}">
                <a16:creationId xmlns:a16="http://schemas.microsoft.com/office/drawing/2014/main" id="{BDCAD9C1-23C8-4E50-932D-25EDF8E46C17}"/>
              </a:ext>
            </a:extLst>
          </p:cNvPr>
          <p:cNvSpPr txBox="1"/>
          <p:nvPr/>
        </p:nvSpPr>
        <p:spPr>
          <a:xfrm>
            <a:off x="304015" y="5365797"/>
            <a:ext cx="6094428" cy="809773"/>
          </a:xfrm>
          <a:prstGeom prst="rect">
            <a:avLst/>
          </a:prstGeom>
          <a:noFill/>
        </p:spPr>
        <p:txBody>
          <a:bodyPr wrap="square">
            <a:spAutoFit/>
          </a:bodyPr>
          <a:lstStyle/>
          <a:p>
            <a:pPr indent="266700" algn="just">
              <a:lnSpc>
                <a:spcPts val="1570"/>
              </a:lnSpc>
            </a:pPr>
            <a:r>
              <a:rPr lang="zh-CN" altLang="zh-CN" sz="2400" dirty="0">
                <a:solidFill>
                  <a:srgbClr val="000000"/>
                </a:solidFill>
                <a:effectLst/>
                <a:latin typeface="Times New Roman" panose="02020603050405020304" pitchFamily="18" charset="0"/>
                <a:ea typeface="宋体" panose="02010600030101010101" pitchFamily="2" charset="-122"/>
              </a:rPr>
              <a:t>代码</a:t>
            </a:r>
            <a:r>
              <a:rPr lang="en-US" altLang="zh-CN" sz="2400" dirty="0">
                <a:solidFill>
                  <a:srgbClr val="000000"/>
                </a:solidFill>
                <a:effectLst/>
                <a:latin typeface="Times New Roman" panose="02020603050405020304" pitchFamily="18" charset="0"/>
                <a:ea typeface="宋体" panose="02010600030101010101" pitchFamily="2" charset="-122"/>
              </a:rPr>
              <a:t>4-1 Hello</a:t>
            </a:r>
            <a:r>
              <a:rPr lang="zh-CN" altLang="zh-CN" sz="2400" dirty="0">
                <a:solidFill>
                  <a:srgbClr val="000000"/>
                </a:solidFill>
                <a:effectLst/>
                <a:latin typeface="Times New Roman" panose="02020603050405020304" pitchFamily="18" charset="0"/>
                <a:ea typeface="宋体" panose="02010600030101010101" pitchFamily="2" charset="-122"/>
              </a:rPr>
              <a:t>示例</a:t>
            </a:r>
            <a:r>
              <a:rPr lang="en-US" altLang="zh-CN" sz="2400" dirty="0">
                <a:solidFill>
                  <a:srgbClr val="000000"/>
                </a:solidFill>
                <a:effectLst/>
                <a:latin typeface="Times New Roman" panose="02020603050405020304" pitchFamily="18" charset="0"/>
                <a:ea typeface="宋体" panose="02010600030101010101" pitchFamily="2" charset="-122"/>
              </a:rPr>
              <a:t>: ch04/hello.py</a:t>
            </a:r>
            <a:endParaRPr lang="zh-CN" altLang="zh-CN" sz="24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01    #python</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脚本示例</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02    msg = "hello python"</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03    print(msg)</a:t>
            </a:r>
            <a:endParaRPr lang="zh-CN" altLang="zh-CN" sz="32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134820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0E736-159B-4210-9F7E-EC1C10804919}"/>
              </a:ext>
            </a:extLst>
          </p:cNvPr>
          <p:cNvSpPr>
            <a:spLocks noGrp="1"/>
          </p:cNvSpPr>
          <p:nvPr>
            <p:ph type="title"/>
          </p:nvPr>
        </p:nvSpPr>
        <p:spPr/>
        <p:txBody>
          <a:bodyPr/>
          <a:lstStyle/>
          <a:p>
            <a:pPr marR="0" rtl="0"/>
            <a:r>
              <a:rPr lang="en-US" altLang="zh-CN" b="0" i="0" u="none" strike="noStrike" kern="1800" baseline="0">
                <a:latin typeface="方正大标宋简体"/>
              </a:rPr>
              <a:t>4.3.13 combineByKey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C49144A8-F23A-4880-A38E-47EB992644BF}"/>
              </a:ext>
            </a:extLst>
          </p:cNvPr>
          <p:cNvSpPr>
            <a:spLocks noGrp="1"/>
          </p:cNvSpPr>
          <p:nvPr>
            <p:ph type="body" idx="1"/>
          </p:nvPr>
        </p:nvSpPr>
        <p:spPr/>
        <p:txBody>
          <a:bodyPr/>
          <a:lstStyle/>
          <a:p>
            <a:pPr marR="0" lvl="3" rtl="0"/>
            <a:r>
              <a:rPr lang="en-US" altLang="zh-CN" b="0" i="0" u="none" strike="noStrike" baseline="0">
                <a:latin typeface="Arial" panose="020B0604020202020204" pitchFamily="34" charset="0"/>
                <a:ea typeface="黑体" panose="02010609060101010101" pitchFamily="49" charset="-122"/>
              </a:rPr>
              <a:t>def combineByKey[C](</a:t>
            </a:r>
          </a:p>
          <a:p>
            <a:pPr marR="0" lvl="3" rtl="0"/>
            <a:r>
              <a:rPr lang="en-US" altLang="zh-CN" b="0" i="0" u="none" strike="noStrike" baseline="0">
                <a:latin typeface="Arial" panose="020B0604020202020204" pitchFamily="34" charset="0"/>
                <a:ea typeface="黑体" panose="02010609060101010101" pitchFamily="49" charset="-122"/>
              </a:rPr>
              <a:t>      createCombiner: V =&gt; C,</a:t>
            </a:r>
          </a:p>
          <a:p>
            <a:pPr marR="0" lvl="3" rtl="0"/>
            <a:r>
              <a:rPr lang="en-US" altLang="zh-CN" b="0" i="0" u="none" strike="noStrike" baseline="0">
                <a:latin typeface="Arial" panose="020B0604020202020204" pitchFamily="34" charset="0"/>
                <a:ea typeface="黑体" panose="02010609060101010101" pitchFamily="49" charset="-122"/>
              </a:rPr>
              <a:t>      mergeValue: (C, V) =&gt; C,</a:t>
            </a:r>
          </a:p>
          <a:p>
            <a:pPr marR="0" lvl="3" rtl="0"/>
            <a:r>
              <a:rPr lang="en-US" altLang="zh-CN" b="0" i="0" u="none" strike="noStrike" baseline="0">
                <a:latin typeface="Arial" panose="020B0604020202020204" pitchFamily="34" charset="0"/>
                <a:ea typeface="黑体" panose="02010609060101010101" pitchFamily="49" charset="-122"/>
              </a:rPr>
              <a:t>      mergeCombiners: (C, C) =&gt; C,</a:t>
            </a:r>
          </a:p>
          <a:p>
            <a:pPr marR="0" lvl="3" rtl="0"/>
            <a:r>
              <a:rPr lang="en-US" altLang="zh-CN" b="0" i="0" u="none" strike="noStrike" baseline="0">
                <a:latin typeface="Arial" panose="020B0604020202020204" pitchFamily="34" charset="0"/>
                <a:ea typeface="黑体" panose="02010609060101010101" pitchFamily="49" charset="-122"/>
              </a:rPr>
              <a:t>      partitioner: Partitioner,</a:t>
            </a:r>
          </a:p>
          <a:p>
            <a:pPr marR="0" lvl="3" rtl="0"/>
            <a:r>
              <a:rPr lang="en-US" altLang="zh-CN" b="0" i="0" u="none" strike="noStrike" baseline="0">
                <a:latin typeface="Arial" panose="020B0604020202020204" pitchFamily="34" charset="0"/>
                <a:ea typeface="黑体" panose="02010609060101010101" pitchFamily="49" charset="-122"/>
              </a:rPr>
              <a:t>      mapSideCombine: Boolean = true,</a:t>
            </a:r>
          </a:p>
          <a:p>
            <a:pPr marR="0" lvl="3" rtl="0"/>
            <a:r>
              <a:rPr lang="en-US" altLang="zh-CN" b="0" i="0" u="none" strike="noStrike" baseline="0">
                <a:latin typeface="Arial" panose="020B0604020202020204" pitchFamily="34" charset="0"/>
                <a:ea typeface="黑体" panose="02010609060101010101" pitchFamily="49" charset="-122"/>
              </a:rPr>
              <a:t>      serializer: Serializer = null)</a:t>
            </a:r>
          </a:p>
          <a:p>
            <a:pPr marR="0" lvl="4" rtl="0"/>
            <a:r>
              <a:rPr lang="en-US" altLang="zh-CN" b="0" i="0" u="none" strike="noStrike" baseline="0">
                <a:latin typeface="Times New Roman" panose="02020603050405020304" pitchFamily="18" charset="0"/>
                <a:ea typeface="宋体" panose="02010600030101010101" pitchFamily="2" charset="-122"/>
              </a:rPr>
              <a:t>createCombiner: V =&gt; C </a:t>
            </a:r>
            <a:r>
              <a:rPr lang="zh-CN" altLang="en-US" b="0" i="0" u="none" strike="noStrike" baseline="0">
                <a:latin typeface="Times New Roman" panose="02020603050405020304" pitchFamily="18" charset="0"/>
                <a:ea typeface="宋体" panose="02010600030101010101" pitchFamily="2" charset="-122"/>
              </a:rPr>
              <a:t>，这个函数把当前的值作为参数，此时我们可以对其做些附加操作</a:t>
            </a:r>
            <a:r>
              <a:rPr lang="en-US" altLang="zh-CN" b="0" i="0" u="none" strike="noStrike" baseline="0">
                <a:latin typeface="Times New Roman" panose="02020603050405020304" pitchFamily="18" charset="0"/>
                <a:ea typeface="宋体" panose="02010600030101010101" pitchFamily="2" charset="-122"/>
              </a:rPr>
              <a:t>(</a:t>
            </a:r>
            <a:r>
              <a:rPr lang="zh-CN" altLang="en-US" b="0" i="0" u="none" strike="noStrike" baseline="0">
                <a:latin typeface="Times New Roman" panose="02020603050405020304" pitchFamily="18" charset="0"/>
                <a:ea typeface="宋体" panose="02010600030101010101" pitchFamily="2" charset="-122"/>
              </a:rPr>
              <a:t>类型转换</a:t>
            </a:r>
            <a:r>
              <a:rPr lang="en-US" altLang="zh-CN" b="0" i="0" u="none" strike="noStrike" baseline="0">
                <a:latin typeface="Times New Roman" panose="02020603050405020304" pitchFamily="18" charset="0"/>
                <a:ea typeface="宋体" panose="02010600030101010101" pitchFamily="2" charset="-122"/>
              </a:rPr>
              <a:t>)</a:t>
            </a:r>
            <a:r>
              <a:rPr lang="zh-CN" altLang="en-US" b="0" i="0" u="none" strike="noStrike" baseline="0">
                <a:latin typeface="Times New Roman" panose="02020603050405020304" pitchFamily="18" charset="0"/>
                <a:ea typeface="宋体" panose="02010600030101010101" pitchFamily="2" charset="-122"/>
              </a:rPr>
              <a:t>并把它返回 </a:t>
            </a:r>
            <a:r>
              <a:rPr lang="en-US" altLang="zh-CN" b="0" i="0" u="none" strike="noStrike" baseline="0">
                <a:latin typeface="Times New Roman" panose="02020603050405020304" pitchFamily="18" charset="0"/>
                <a:ea typeface="宋体" panose="02010600030101010101" pitchFamily="2" charset="-122"/>
              </a:rPr>
              <a:t>(</a:t>
            </a:r>
            <a:r>
              <a:rPr lang="zh-CN" altLang="en-US" b="0" i="0" u="none" strike="noStrike" baseline="0">
                <a:latin typeface="Times New Roman" panose="02020603050405020304" pitchFamily="18" charset="0"/>
                <a:ea typeface="宋体" panose="02010600030101010101" pitchFamily="2" charset="-122"/>
              </a:rPr>
              <a:t>这一步是初始化操作</a:t>
            </a:r>
            <a:r>
              <a:rPr lang="en-US" altLang="zh-CN" b="0" i="0" u="none" strike="noStrike" baseline="0">
                <a:latin typeface="Times New Roman" panose="02020603050405020304" pitchFamily="18" charset="0"/>
                <a:ea typeface="宋体" panose="02010600030101010101" pitchFamily="2" charset="-122"/>
              </a:rPr>
              <a:t>)</a:t>
            </a:r>
            <a:r>
              <a:rPr lang="zh-CN" altLang="en-US" b="0" i="0" u="none" strike="noStrike" baseline="0">
                <a:latin typeface="Times New Roman" panose="02020603050405020304" pitchFamily="18" charset="0"/>
                <a:ea typeface="宋体" panose="02010600030101010101" pitchFamily="2" charset="-122"/>
              </a:rPr>
              <a:t>。</a:t>
            </a:r>
          </a:p>
          <a:p>
            <a:pPr marR="0" lvl="4" rtl="0"/>
            <a:r>
              <a:rPr lang="en-US" altLang="zh-CN" b="0" i="0" u="none" strike="noStrike" baseline="0">
                <a:latin typeface="Times New Roman" panose="02020603050405020304" pitchFamily="18" charset="0"/>
                <a:ea typeface="宋体" panose="02010600030101010101" pitchFamily="2" charset="-122"/>
              </a:rPr>
              <a:t>mergeValue: (C, V) =&gt; C</a:t>
            </a:r>
            <a:r>
              <a:rPr lang="zh-CN" altLang="en-US" b="0" i="0" u="none" strike="noStrike" baseline="0">
                <a:latin typeface="Times New Roman" panose="02020603050405020304" pitchFamily="18" charset="0"/>
                <a:ea typeface="宋体" panose="02010600030101010101" pitchFamily="2" charset="-122"/>
              </a:rPr>
              <a:t>，该函数把元素</a:t>
            </a:r>
            <a:r>
              <a:rPr lang="en-US" altLang="zh-CN" b="0" i="0" u="none" strike="noStrike" baseline="0">
                <a:latin typeface="Times New Roman" panose="02020603050405020304" pitchFamily="18" charset="0"/>
                <a:ea typeface="宋体" panose="02010600030101010101" pitchFamily="2" charset="-122"/>
              </a:rPr>
              <a:t>V</a:t>
            </a:r>
            <a:r>
              <a:rPr lang="zh-CN" altLang="en-US" b="0" i="0" u="none" strike="noStrike" baseline="0">
                <a:latin typeface="Times New Roman" panose="02020603050405020304" pitchFamily="18" charset="0"/>
                <a:ea typeface="宋体" panose="02010600030101010101" pitchFamily="2" charset="-122"/>
              </a:rPr>
              <a:t>合并到之前的元素</a:t>
            </a:r>
            <a:r>
              <a:rPr lang="en-US" altLang="zh-CN" b="0" i="0" u="none" strike="noStrike" baseline="0">
                <a:latin typeface="Times New Roman" panose="02020603050405020304" pitchFamily="18" charset="0"/>
                <a:ea typeface="宋体" panose="02010600030101010101" pitchFamily="2" charset="-122"/>
              </a:rPr>
              <a:t>C(createCombiner)</a:t>
            </a:r>
            <a:r>
              <a:rPr lang="zh-CN" altLang="en-US" b="0" i="0" u="none" strike="noStrike" baseline="0">
                <a:latin typeface="Times New Roman" panose="02020603050405020304" pitchFamily="18" charset="0"/>
                <a:ea typeface="宋体" panose="02010600030101010101" pitchFamily="2" charset="-122"/>
              </a:rPr>
              <a:t>上 </a:t>
            </a:r>
            <a:r>
              <a:rPr lang="en-US" altLang="zh-CN" b="0" i="0" u="none" strike="noStrike" baseline="0">
                <a:latin typeface="Times New Roman" panose="02020603050405020304" pitchFamily="18" charset="0"/>
                <a:ea typeface="宋体" panose="02010600030101010101" pitchFamily="2" charset="-122"/>
              </a:rPr>
              <a:t>(</a:t>
            </a:r>
            <a:r>
              <a:rPr lang="zh-CN" altLang="en-US" b="0" i="0" u="none" strike="noStrike" baseline="0">
                <a:latin typeface="Times New Roman" panose="02020603050405020304" pitchFamily="18" charset="0"/>
                <a:ea typeface="宋体" panose="02010600030101010101" pitchFamily="2" charset="-122"/>
              </a:rPr>
              <a:t>这个操作在每个分区内进行</a:t>
            </a:r>
            <a:r>
              <a:rPr lang="en-US" altLang="zh-CN" b="0" i="0" u="none" strike="noStrike" baseline="0">
                <a:latin typeface="Times New Roman" panose="02020603050405020304" pitchFamily="18" charset="0"/>
                <a:ea typeface="宋体" panose="02010600030101010101" pitchFamily="2" charset="-122"/>
              </a:rPr>
              <a:t>)</a:t>
            </a:r>
            <a:r>
              <a:rPr lang="zh-CN" altLang="en-US" b="0" i="0" u="none" strike="noStrike" baseline="0">
                <a:latin typeface="Times New Roman" panose="02020603050405020304" pitchFamily="18" charset="0"/>
                <a:ea typeface="宋体" panose="02010600030101010101" pitchFamily="2" charset="-122"/>
              </a:rPr>
              <a:t>。</a:t>
            </a:r>
          </a:p>
          <a:p>
            <a:pPr marR="0" lvl="4" rtl="0"/>
            <a:r>
              <a:rPr lang="en-US" altLang="zh-CN" b="0" i="0" u="none" strike="noStrike" baseline="0">
                <a:latin typeface="Times New Roman" panose="02020603050405020304" pitchFamily="18" charset="0"/>
                <a:ea typeface="宋体" panose="02010600030101010101" pitchFamily="2" charset="-122"/>
              </a:rPr>
              <a:t>mergeCombiners: (C, C) =&gt; C</a:t>
            </a:r>
            <a:r>
              <a:rPr lang="zh-CN" altLang="en-US" b="0" i="0" u="none" strike="noStrike" baseline="0">
                <a:latin typeface="Times New Roman" panose="02020603050405020304" pitchFamily="18" charset="0"/>
                <a:ea typeface="宋体" panose="02010600030101010101" pitchFamily="2" charset="-122"/>
              </a:rPr>
              <a:t>，该函数把</a:t>
            </a:r>
            <a:r>
              <a:rPr lang="en-US" altLang="zh-CN" b="0" i="0" u="none" strike="noStrike" baseline="0">
                <a:latin typeface="Times New Roman" panose="02020603050405020304" pitchFamily="18" charset="0"/>
                <a:ea typeface="宋体" panose="02010600030101010101" pitchFamily="2" charset="-122"/>
              </a:rPr>
              <a:t>2</a:t>
            </a:r>
            <a:r>
              <a:rPr lang="zh-CN" altLang="en-US" b="0" i="0" u="none" strike="noStrike" baseline="0">
                <a:latin typeface="Times New Roman" panose="02020603050405020304" pitchFamily="18" charset="0"/>
                <a:ea typeface="宋体" panose="02010600030101010101" pitchFamily="2" charset="-122"/>
              </a:rPr>
              <a:t>个元素</a:t>
            </a:r>
            <a:r>
              <a:rPr lang="en-US" altLang="zh-CN" b="0" i="0" u="none" strike="noStrike" baseline="0">
                <a:latin typeface="Times New Roman" panose="02020603050405020304" pitchFamily="18" charset="0"/>
                <a:ea typeface="宋体" panose="02010600030101010101" pitchFamily="2" charset="-122"/>
              </a:rPr>
              <a:t>C</a:t>
            </a:r>
            <a:r>
              <a:rPr lang="zh-CN" altLang="en-US" b="0" i="0" u="none" strike="noStrike" baseline="0">
                <a:latin typeface="Times New Roman" panose="02020603050405020304" pitchFamily="18" charset="0"/>
                <a:ea typeface="宋体" panose="02010600030101010101" pitchFamily="2" charset="-122"/>
              </a:rPr>
              <a:t>合并 </a:t>
            </a:r>
            <a:r>
              <a:rPr lang="en-US" altLang="zh-CN" b="0" i="0" u="none" strike="noStrike" baseline="0">
                <a:latin typeface="Times New Roman" panose="02020603050405020304" pitchFamily="18" charset="0"/>
                <a:ea typeface="宋体" panose="02010600030101010101" pitchFamily="2" charset="-122"/>
              </a:rPr>
              <a:t>(</a:t>
            </a:r>
            <a:r>
              <a:rPr lang="zh-CN" altLang="en-US" b="0" i="0" u="none" strike="noStrike" baseline="0">
                <a:latin typeface="Times New Roman" panose="02020603050405020304" pitchFamily="18" charset="0"/>
                <a:ea typeface="宋体" panose="02010600030101010101" pitchFamily="2" charset="-122"/>
              </a:rPr>
              <a:t>这个操作在不同分区间进行</a:t>
            </a:r>
            <a:r>
              <a:rPr lang="en-US" altLang="zh-CN" b="0" i="0" u="none" strike="noStrike" baseline="0">
                <a:latin typeface="Times New Roman" panose="02020603050405020304" pitchFamily="18" charset="0"/>
                <a:ea typeface="宋体" panose="02010600030101010101" pitchFamily="2" charset="-122"/>
              </a:rPr>
              <a:t>)</a:t>
            </a:r>
            <a:r>
              <a:rPr lang="zh-CN" altLang="en-US" b="0" i="0" u="none" strike="noStrike" baseline="0">
                <a:latin typeface="Times New Roman" panose="02020603050405020304" pitchFamily="18" charset="0"/>
                <a:ea typeface="宋体" panose="02010600030101010101" pitchFamily="2" charset="-122"/>
              </a:rPr>
              <a:t>。</a:t>
            </a:r>
          </a:p>
        </p:txBody>
      </p:sp>
      <p:sp>
        <p:nvSpPr>
          <p:cNvPr id="5" name="文本框 4">
            <a:extLst>
              <a:ext uri="{FF2B5EF4-FFF2-40B4-BE49-F238E27FC236}">
                <a16:creationId xmlns:a16="http://schemas.microsoft.com/office/drawing/2014/main" id="{592EE054-AE06-49BD-BFBC-CB16F66636B6}"/>
              </a:ext>
            </a:extLst>
          </p:cNvPr>
          <p:cNvSpPr txBox="1"/>
          <p:nvPr/>
        </p:nvSpPr>
        <p:spPr>
          <a:xfrm>
            <a:off x="5524500" y="1425605"/>
            <a:ext cx="6096000" cy="913070"/>
          </a:xfrm>
          <a:prstGeom prst="rect">
            <a:avLst/>
          </a:prstGeom>
          <a:noFill/>
        </p:spPr>
        <p:txBody>
          <a:bodyPr wrap="square">
            <a:spAutoFit/>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combineByKey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操作是一个变换算子，它在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中是一个比较核心的高级函数，参数也比较多，不少高级操作都是基于此操作实现的，如</a:t>
            </a:r>
            <a:r>
              <a:rPr lang="en-US" altLang="zh-CN" sz="1800" dirty="0" err="1">
                <a:solidFill>
                  <a:srgbClr val="000000"/>
                </a:solidFill>
                <a:effectLst/>
                <a:latin typeface="Times New Roman" panose="02020603050405020304" pitchFamily="18" charset="0"/>
                <a:ea typeface="宋体" panose="02010600030101010101" pitchFamily="2" charset="-122"/>
              </a:rPr>
              <a:t>groupByKey</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err="1">
                <a:solidFill>
                  <a:srgbClr val="000000"/>
                </a:solidFill>
                <a:effectLst/>
                <a:latin typeface="Times New Roman" panose="02020603050405020304" pitchFamily="18" charset="0"/>
                <a:ea typeface="宋体" panose="02010600030101010101" pitchFamily="2" charset="-122"/>
              </a:rPr>
              <a:t>reduceByKey</a:t>
            </a:r>
            <a:r>
              <a:rPr lang="zh-CN" altLang="zh-CN" sz="1800" dirty="0">
                <a:solidFill>
                  <a:srgbClr val="000000"/>
                </a:solidFill>
                <a:effectLst/>
                <a:latin typeface="Times New Roman" panose="02020603050405020304" pitchFamily="18" charset="0"/>
                <a:ea typeface="宋体" panose="02010600030101010101" pitchFamily="2" charset="-122"/>
              </a:rPr>
              <a:t>等。它定义如下</a:t>
            </a:r>
            <a:r>
              <a:rPr lang="en-US"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790995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FE2B6A-2F58-4D9E-B8B4-4654B7F3F6EB}"/>
              </a:ext>
            </a:extLst>
          </p:cNvPr>
          <p:cNvSpPr>
            <a:spLocks noGrp="1"/>
          </p:cNvSpPr>
          <p:nvPr>
            <p:ph type="title"/>
          </p:nvPr>
        </p:nvSpPr>
        <p:spPr/>
        <p:txBody>
          <a:bodyPr/>
          <a:lstStyle/>
          <a:p>
            <a:pPr marR="0" rtl="0"/>
            <a:r>
              <a:rPr lang="en-US" altLang="zh-CN" b="0" i="0" u="none" strike="noStrike" kern="1800" baseline="0">
                <a:latin typeface="方正大标宋简体"/>
              </a:rPr>
              <a:t>4.3.14 distinct</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76773EF9-1664-4EC5-83A2-A094AC176055}"/>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distinct</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rdd.distinct</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，它的作用是去重，即多个重复的元素只保留一个。下面给出</a:t>
            </a:r>
            <a:r>
              <a:rPr lang="en-US" altLang="zh-CN" sz="1800" dirty="0">
                <a:solidFill>
                  <a:srgbClr val="000000"/>
                </a:solidFill>
                <a:effectLst/>
                <a:latin typeface="Times New Roman" panose="02020603050405020304" pitchFamily="18" charset="0"/>
                <a:ea typeface="宋体" panose="02010600030101010101" pitchFamily="2" charset="-122"/>
              </a:rPr>
              <a:t>distinct</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4-38</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4-38 distinct</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ch04/rdd_distinct.py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652391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AB11BA-76A9-4E9F-A96A-06019AAFF61E}"/>
              </a:ext>
            </a:extLst>
          </p:cNvPr>
          <p:cNvSpPr>
            <a:spLocks noGrp="1"/>
          </p:cNvSpPr>
          <p:nvPr>
            <p:ph type="title"/>
          </p:nvPr>
        </p:nvSpPr>
        <p:spPr/>
        <p:txBody>
          <a:bodyPr/>
          <a:lstStyle/>
          <a:p>
            <a:pPr marR="0" rtl="0"/>
            <a:r>
              <a:rPr lang="en-US" altLang="zh-CN" b="0" i="0" u="none" strike="noStrike" kern="1800" baseline="0">
                <a:latin typeface="方正大标宋简体"/>
              </a:rPr>
              <a:t>4.3.15 filter</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9D5EAEFE-5CB7-474F-AAC4-3F0F61544A2D}"/>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filter</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rdd.filter</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，它的作用是根据过滤函数</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的逻辑定义来对原</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中的元素进行过滤，并返回一个新的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是由满足过滤函数为</a:t>
            </a:r>
            <a:r>
              <a:rPr lang="en-US" altLang="zh-CN" sz="1800" dirty="0">
                <a:solidFill>
                  <a:srgbClr val="000000"/>
                </a:solidFill>
                <a:effectLst/>
                <a:latin typeface="Times New Roman" panose="02020603050405020304" pitchFamily="18" charset="0"/>
                <a:ea typeface="宋体" panose="02010600030101010101" pitchFamily="2" charset="-122"/>
              </a:rPr>
              <a:t>True</a:t>
            </a:r>
            <a:r>
              <a:rPr lang="zh-CN" altLang="zh-CN" sz="1800" dirty="0">
                <a:solidFill>
                  <a:srgbClr val="000000"/>
                </a:solidFill>
                <a:effectLst/>
                <a:latin typeface="Times New Roman" panose="02020603050405020304" pitchFamily="18" charset="0"/>
                <a:ea typeface="宋体" panose="02010600030101010101" pitchFamily="2" charset="-122"/>
              </a:rPr>
              <a:t>的元素构成。</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filter</a:t>
            </a:r>
            <a:r>
              <a:rPr lang="zh-CN" altLang="zh-CN" sz="1800" dirty="0">
                <a:solidFill>
                  <a:srgbClr val="000000"/>
                </a:solidFill>
                <a:effectLst/>
                <a:latin typeface="Times New Roman" panose="02020603050405020304" pitchFamily="18" charset="0"/>
                <a:ea typeface="宋体" panose="02010600030101010101" pitchFamily="2" charset="-122"/>
              </a:rPr>
              <a:t>操作在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数据处理中，非常有用。下面给出</a:t>
            </a:r>
            <a:r>
              <a:rPr lang="en-US" altLang="zh-CN" sz="1800" dirty="0">
                <a:solidFill>
                  <a:srgbClr val="000000"/>
                </a:solidFill>
                <a:effectLst/>
                <a:latin typeface="Times New Roman" panose="02020603050405020304" pitchFamily="18" charset="0"/>
                <a:ea typeface="宋体" panose="02010600030101010101" pitchFamily="2" charset="-122"/>
              </a:rPr>
              <a:t>filter</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4-39</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4-39 filter</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ch04/rdd_filter.py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
        <p:nvSpPr>
          <p:cNvPr id="5" name="文本框 4">
            <a:extLst>
              <a:ext uri="{FF2B5EF4-FFF2-40B4-BE49-F238E27FC236}">
                <a16:creationId xmlns:a16="http://schemas.microsoft.com/office/drawing/2014/main" id="{57C6AF34-04D8-479B-8652-ADBA83658F92}"/>
              </a:ext>
            </a:extLst>
          </p:cNvPr>
          <p:cNvSpPr txBox="1"/>
          <p:nvPr/>
        </p:nvSpPr>
        <p:spPr>
          <a:xfrm>
            <a:off x="3048000" y="1226987"/>
            <a:ext cx="6096000" cy="4404026"/>
          </a:xfrm>
          <a:prstGeom prst="rect">
            <a:avLst/>
          </a:prstGeom>
          <a:noFill/>
        </p:spPr>
        <p:txBody>
          <a:bodyPr wrap="square">
            <a:spAutoFit/>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本章是全书最核心的一章，涉及到大量的知识点，非常重要。首先就</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的基本语法进行了说明，包括变量和数据类型，列表、元组和字典相关操作，基本的逻辑控制语句、运算符、函数和模块等。</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的基本语法是学习</a:t>
            </a:r>
            <a:r>
              <a:rPr lang="en-US" altLang="zh-CN" sz="18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PySpark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的基础，必须要夯实基础。</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然后，对</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中的核心概念</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进行介绍，并详细介绍了</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上的相关操作，总的来讲，有两类操作，一个是变换操作，一个是动作操作，在执行变换操作时，实际并不会触发计算，直至调用动作计算才会真正的触发计算。熟练掌握</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上的各种操作，对于利用</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进行大数据处理来说，非常重要。</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其次，为了解决在</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集群中进行全局变数的共享，介绍了两种方式：广播变量和累计器。</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再次，对</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中的结构化数据集合</a:t>
            </a:r>
            <a:r>
              <a:rPr lang="en-US" altLang="zh-CN" sz="18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进行了详细的介绍，它就如同传统数据库当中的二维表，具有字段和字段类型等信息，可以用</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进行相关操作，非常方便。</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最后，对编写</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程序以及如何提交</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程序进行了介绍，实际生产环境下，编写的</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py</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文件必须要通过</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spark-submit</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提交到</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集群中进行执行。</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151163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499D11-BDBB-4AFB-873B-90DD3B4EB778}"/>
              </a:ext>
            </a:extLst>
          </p:cNvPr>
          <p:cNvSpPr>
            <a:spLocks noGrp="1"/>
          </p:cNvSpPr>
          <p:nvPr>
            <p:ph type="title"/>
          </p:nvPr>
        </p:nvSpPr>
        <p:spPr/>
        <p:txBody>
          <a:bodyPr/>
          <a:lstStyle/>
          <a:p>
            <a:pPr marR="0" rtl="0"/>
            <a:r>
              <a:rPr lang="en-US" altLang="zh-CN" b="0" i="0" u="none" strike="noStrike" kern="1800" baseline="0">
                <a:latin typeface="方正大标宋简体"/>
              </a:rPr>
              <a:t>4.3.16 flatMap</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826E31B5-FB51-4247-ACB6-9E6ED2B0FD30}"/>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flatMap</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rdd.flatMap</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中每个元素按照</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函数定义的处理逻辑进行操作，并将结果进行扁平化处理。在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中，</a:t>
            </a:r>
            <a:r>
              <a:rPr lang="en-US" altLang="zh-CN" sz="1800" dirty="0" err="1">
                <a:solidFill>
                  <a:srgbClr val="000000"/>
                </a:solidFill>
                <a:effectLst/>
                <a:latin typeface="Times New Roman" panose="02020603050405020304" pitchFamily="18" charset="0"/>
                <a:ea typeface="宋体" panose="02010600030101010101" pitchFamily="2" charset="-122"/>
              </a:rPr>
              <a:t>flatMap</a:t>
            </a:r>
            <a:r>
              <a:rPr lang="zh-CN" altLang="zh-CN" sz="1800" dirty="0">
                <a:solidFill>
                  <a:srgbClr val="000000"/>
                </a:solidFill>
                <a:effectLst/>
                <a:latin typeface="Times New Roman" panose="02020603050405020304" pitchFamily="18" charset="0"/>
                <a:ea typeface="宋体" panose="02010600030101010101" pitchFamily="2" charset="-122"/>
              </a:rPr>
              <a:t>操作是一个比较常用的函数。下面给出</a:t>
            </a:r>
            <a:r>
              <a:rPr lang="en-US" altLang="zh-CN" sz="1800" dirty="0" err="1">
                <a:solidFill>
                  <a:srgbClr val="000000"/>
                </a:solidFill>
                <a:effectLst/>
                <a:latin typeface="Times New Roman" panose="02020603050405020304" pitchFamily="18" charset="0"/>
                <a:ea typeface="宋体" panose="02010600030101010101" pitchFamily="2" charset="-122"/>
              </a:rPr>
              <a:t>flatMap</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4-40</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4-40  </a:t>
            </a:r>
            <a:r>
              <a:rPr lang="en-US" altLang="zh-CN" sz="1800" dirty="0" err="1">
                <a:solidFill>
                  <a:srgbClr val="000000"/>
                </a:solidFill>
                <a:effectLst/>
                <a:latin typeface="Times New Roman" panose="02020603050405020304" pitchFamily="18" charset="0"/>
                <a:ea typeface="宋体" panose="02010600030101010101" pitchFamily="2" charset="-122"/>
              </a:rPr>
              <a:t>flatMap</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ch04/rdd_flatMap.py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662667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252C1-276C-463C-A309-5D44AC8593AC}"/>
              </a:ext>
            </a:extLst>
          </p:cNvPr>
          <p:cNvSpPr>
            <a:spLocks noGrp="1"/>
          </p:cNvSpPr>
          <p:nvPr>
            <p:ph type="title"/>
          </p:nvPr>
        </p:nvSpPr>
        <p:spPr/>
        <p:txBody>
          <a:bodyPr/>
          <a:lstStyle/>
          <a:p>
            <a:pPr marR="0" rtl="0"/>
            <a:r>
              <a:rPr lang="en-US" altLang="zh-CN" b="0" i="0" u="none" strike="noStrike" kern="1800" baseline="0">
                <a:latin typeface="方正大标宋简体"/>
              </a:rPr>
              <a:t>4.3.17 flatMapValues</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64E732C7-4C1F-4649-9836-7402A797909B}"/>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flatMapValues</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rdd.flatMapValues</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元素格式为</a:t>
            </a:r>
            <a:r>
              <a:rPr lang="en-US" altLang="zh-CN" sz="1800" dirty="0">
                <a:solidFill>
                  <a:srgbClr val="000000"/>
                </a:solidFill>
                <a:effectLst/>
                <a:latin typeface="Times New Roman" panose="02020603050405020304" pitchFamily="18" charset="0"/>
                <a:ea typeface="宋体" panose="02010600030101010101" pitchFamily="2" charset="-122"/>
              </a:rPr>
              <a:t>KV</a:t>
            </a:r>
            <a:r>
              <a:rPr lang="zh-CN" altLang="zh-CN" sz="1800" dirty="0">
                <a:solidFill>
                  <a:srgbClr val="000000"/>
                </a:solidFill>
                <a:effectLst/>
                <a:latin typeface="Times New Roman" panose="02020603050405020304" pitchFamily="18" charset="0"/>
                <a:ea typeface="宋体" panose="02010600030101010101" pitchFamily="2" charset="-122"/>
              </a:rPr>
              <a:t>对中</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进行</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定义的逻辑处理。</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中每一个元素被输入函数</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映射为一系列的值，然后这些值再与原</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组成一系列新的</a:t>
            </a:r>
            <a:r>
              <a:rPr lang="en-US" altLang="zh-CN" sz="1800" dirty="0">
                <a:solidFill>
                  <a:srgbClr val="000000"/>
                </a:solidFill>
                <a:effectLst/>
                <a:latin typeface="Times New Roman" panose="02020603050405020304" pitchFamily="18" charset="0"/>
                <a:ea typeface="宋体" panose="02010600030101010101" pitchFamily="2" charset="-122"/>
              </a:rPr>
              <a:t>KV</a:t>
            </a:r>
            <a:r>
              <a:rPr lang="zh-CN" altLang="zh-CN" sz="1800" dirty="0">
                <a:solidFill>
                  <a:srgbClr val="000000"/>
                </a:solidFill>
                <a:effectLst/>
                <a:latin typeface="Times New Roman" panose="02020603050405020304" pitchFamily="18" charset="0"/>
                <a:ea typeface="宋体" panose="02010600030101010101" pitchFamily="2" charset="-122"/>
              </a:rPr>
              <a:t>对，并将结果进行扁平化处理。下面给出</a:t>
            </a:r>
            <a:r>
              <a:rPr lang="en-US" altLang="zh-CN" sz="1800" dirty="0" err="1">
                <a:solidFill>
                  <a:srgbClr val="000000"/>
                </a:solidFill>
                <a:effectLst/>
                <a:latin typeface="Times New Roman" panose="02020603050405020304" pitchFamily="18" charset="0"/>
                <a:ea typeface="宋体" panose="02010600030101010101" pitchFamily="2" charset="-122"/>
              </a:rPr>
              <a:t>flatMapValues</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4-41</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4-41 </a:t>
            </a:r>
            <a:r>
              <a:rPr lang="en-US" altLang="zh-CN" sz="1800" dirty="0" err="1">
                <a:solidFill>
                  <a:srgbClr val="000000"/>
                </a:solidFill>
                <a:effectLst/>
                <a:latin typeface="Times New Roman" panose="02020603050405020304" pitchFamily="18" charset="0"/>
                <a:ea typeface="宋体" panose="02010600030101010101" pitchFamily="2" charset="-122"/>
              </a:rPr>
              <a:t>flatMapValues</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ch04/rdd_flatMapValues.py</a:t>
            </a:r>
            <a:endParaRPr lang="zh-CN" altLang="zh-CN" sz="18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01    import </a:t>
            </a:r>
            <a:r>
              <a:rPr lang="en-US" altLang="zh-CN" sz="1800" dirty="0" err="1">
                <a:solidFill>
                  <a:srgbClr val="000000"/>
                </a:solidFill>
                <a:effectLst/>
                <a:latin typeface="Arial" panose="020B0604020202020204" pitchFamily="34" charset="0"/>
                <a:ea typeface="黑体" panose="02010609060101010101" pitchFamily="49" charset="-122"/>
              </a:rPr>
              <a:t>findspark</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6708675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5AE12D-C6BB-45E5-9B83-232FE3C5EFC8}"/>
              </a:ext>
            </a:extLst>
          </p:cNvPr>
          <p:cNvSpPr>
            <a:spLocks noGrp="1"/>
          </p:cNvSpPr>
          <p:nvPr>
            <p:ph type="title"/>
          </p:nvPr>
        </p:nvSpPr>
        <p:spPr/>
        <p:txBody>
          <a:bodyPr/>
          <a:lstStyle/>
          <a:p>
            <a:pPr marR="0" rtl="0"/>
            <a:r>
              <a:rPr lang="en-US" altLang="zh-CN" b="0" i="0" u="none" strike="noStrike" kern="1800" baseline="0">
                <a:latin typeface="方正大标宋简体"/>
              </a:rPr>
              <a:t>4.3.18 fold</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2736FD51-9AEA-4A32-902F-3CFA87C479CC}"/>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fold</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rdd.fold</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value,func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每个元素按照</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定义的逻辑进行处理，其中</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包含两个参数</a:t>
            </a:r>
            <a:r>
              <a:rPr lang="en-US" altLang="zh-CN" sz="1800" dirty="0" err="1">
                <a:solidFill>
                  <a:srgbClr val="000000"/>
                </a:solidFill>
                <a:effectLst/>
                <a:latin typeface="Times New Roman" panose="02020603050405020304" pitchFamily="18" charset="0"/>
                <a:ea typeface="宋体" panose="02010600030101010101" pitchFamily="2" charset="-122"/>
              </a:rPr>
              <a:t>a,b</a:t>
            </a:r>
            <a:r>
              <a:rPr lang="zh-CN" altLang="zh-CN" sz="1800" dirty="0">
                <a:solidFill>
                  <a:srgbClr val="000000"/>
                </a:solidFill>
                <a:effectLst/>
                <a:latin typeface="Times New Roman" panose="02020603050405020304" pitchFamily="18" charset="0"/>
                <a:ea typeface="宋体" panose="02010600030101010101" pitchFamily="2" charset="-122"/>
              </a:rPr>
              <a:t>。其中</a:t>
            </a:r>
            <a:r>
              <a:rPr lang="en-US" altLang="zh-CN" sz="1800" dirty="0">
                <a:solidFill>
                  <a:srgbClr val="000000"/>
                </a:solidFill>
                <a:effectLst/>
                <a:latin typeface="Times New Roman" panose="02020603050405020304" pitchFamily="18" charset="0"/>
                <a:ea typeface="宋体" panose="02010600030101010101" pitchFamily="2" charset="-122"/>
              </a:rPr>
              <a:t>a</a:t>
            </a:r>
            <a:r>
              <a:rPr lang="zh-CN" altLang="zh-CN" sz="1800" dirty="0">
                <a:solidFill>
                  <a:srgbClr val="000000"/>
                </a:solidFill>
                <a:effectLst/>
                <a:latin typeface="Times New Roman" panose="02020603050405020304" pitchFamily="18" charset="0"/>
                <a:ea typeface="宋体" panose="02010600030101010101" pitchFamily="2" charset="-122"/>
              </a:rPr>
              <a:t>的初始值为</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后续代表累计值，而</a:t>
            </a:r>
            <a:r>
              <a:rPr lang="en-US" altLang="zh-CN" sz="1800" dirty="0">
                <a:solidFill>
                  <a:srgbClr val="000000"/>
                </a:solidFill>
                <a:effectLst/>
                <a:latin typeface="Times New Roman" panose="02020603050405020304" pitchFamily="18" charset="0"/>
                <a:ea typeface="宋体" panose="02010600030101010101" pitchFamily="2" charset="-122"/>
              </a:rPr>
              <a:t>b</a:t>
            </a:r>
            <a:r>
              <a:rPr lang="zh-CN" altLang="zh-CN" sz="1800" dirty="0">
                <a:solidFill>
                  <a:srgbClr val="000000"/>
                </a:solidFill>
                <a:effectLst/>
                <a:latin typeface="Times New Roman" panose="02020603050405020304" pitchFamily="18" charset="0"/>
                <a:ea typeface="宋体" panose="02010600030101010101" pitchFamily="2" charset="-122"/>
              </a:rPr>
              <a:t>代表的是当前元素值。下面给出</a:t>
            </a:r>
            <a:r>
              <a:rPr lang="en-US" altLang="zh-CN" sz="1800" dirty="0">
                <a:solidFill>
                  <a:srgbClr val="000000"/>
                </a:solidFill>
                <a:effectLst/>
                <a:latin typeface="Times New Roman" panose="02020603050405020304" pitchFamily="18" charset="0"/>
                <a:ea typeface="宋体" panose="02010600030101010101" pitchFamily="2" charset="-122"/>
              </a:rPr>
              <a:t>fold</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4-42</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4-42</a:t>
            </a:r>
            <a:r>
              <a:rPr lang="zh-CN" altLang="zh-CN" sz="1800" dirty="0">
                <a:solidFill>
                  <a:srgbClr val="000000"/>
                </a:solidFill>
                <a:effectLst/>
                <a:latin typeface="Times New Roman" panose="02020603050405020304" pitchFamily="18" charset="0"/>
                <a:ea typeface="宋体" panose="02010600030101010101" pitchFamily="2" charset="-122"/>
              </a:rPr>
              <a:t>函数表达式示例</a:t>
            </a:r>
            <a:r>
              <a:rPr lang="en-US" altLang="zh-CN" sz="1800" dirty="0">
                <a:solidFill>
                  <a:srgbClr val="000000"/>
                </a:solidFill>
                <a:effectLst/>
                <a:latin typeface="Times New Roman" panose="02020603050405020304" pitchFamily="18" charset="0"/>
                <a:ea typeface="宋体" panose="02010600030101010101" pitchFamily="2" charset="-122"/>
              </a:rPr>
              <a:t>: ch04/rdd_fold.py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051173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BE9BEC-EA0B-439D-A51C-805C5DA00419}"/>
              </a:ext>
            </a:extLst>
          </p:cNvPr>
          <p:cNvSpPr>
            <a:spLocks noGrp="1"/>
          </p:cNvSpPr>
          <p:nvPr>
            <p:ph type="title"/>
          </p:nvPr>
        </p:nvSpPr>
        <p:spPr/>
        <p:txBody>
          <a:bodyPr/>
          <a:lstStyle/>
          <a:p>
            <a:pPr marR="0" rtl="0"/>
            <a:r>
              <a:rPr lang="en-US" altLang="zh-CN" b="0" i="0" u="none" strike="noStrike" kern="1800" baseline="0">
                <a:latin typeface="方正大标宋简体"/>
              </a:rPr>
              <a:t>4.3.19 foldByKey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C5EA9F74-70A7-4F5B-9ABD-61CD3A1314B8}"/>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foldByKey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rdd.foldByKey</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value,func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，此操作作用于元素为</a:t>
            </a:r>
            <a:r>
              <a:rPr lang="en-US" altLang="zh-CN" sz="1800" dirty="0">
                <a:solidFill>
                  <a:srgbClr val="000000"/>
                </a:solidFill>
                <a:effectLst/>
                <a:latin typeface="Times New Roman" panose="02020603050405020304" pitchFamily="18" charset="0"/>
                <a:ea typeface="宋体" panose="02010600030101010101" pitchFamily="2" charset="-122"/>
              </a:rPr>
              <a:t>KV</a:t>
            </a:r>
            <a:r>
              <a:rPr lang="zh-CN" altLang="zh-CN" sz="1800" dirty="0">
                <a:solidFill>
                  <a:srgbClr val="000000"/>
                </a:solidFill>
                <a:effectLst/>
                <a:latin typeface="Times New Roman" panose="02020603050405020304" pitchFamily="18" charset="0"/>
                <a:ea typeface="宋体" panose="02010600030101010101" pitchFamily="2" charset="-122"/>
              </a:rPr>
              <a:t>格式的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每个元素按照</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进行</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定义的逻辑进行处理，其中</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包含两个参数</a:t>
            </a:r>
            <a:r>
              <a:rPr lang="en-US" altLang="zh-CN" sz="1800" dirty="0" err="1">
                <a:solidFill>
                  <a:srgbClr val="000000"/>
                </a:solidFill>
                <a:effectLst/>
                <a:latin typeface="Times New Roman" panose="02020603050405020304" pitchFamily="18" charset="0"/>
                <a:ea typeface="宋体" panose="02010600030101010101" pitchFamily="2" charset="-122"/>
              </a:rPr>
              <a:t>a,b</a:t>
            </a:r>
            <a:r>
              <a:rPr lang="zh-CN" altLang="zh-CN" sz="1800" dirty="0">
                <a:solidFill>
                  <a:srgbClr val="000000"/>
                </a:solidFill>
                <a:effectLst/>
                <a:latin typeface="Times New Roman" panose="02020603050405020304" pitchFamily="18" charset="0"/>
                <a:ea typeface="宋体" panose="02010600030101010101" pitchFamily="2" charset="-122"/>
              </a:rPr>
              <a:t>。其中</a:t>
            </a:r>
            <a:r>
              <a:rPr lang="en-US" altLang="zh-CN" sz="1800" dirty="0">
                <a:solidFill>
                  <a:srgbClr val="000000"/>
                </a:solidFill>
                <a:effectLst/>
                <a:latin typeface="Times New Roman" panose="02020603050405020304" pitchFamily="18" charset="0"/>
                <a:ea typeface="宋体" panose="02010600030101010101" pitchFamily="2" charset="-122"/>
              </a:rPr>
              <a:t>a</a:t>
            </a:r>
            <a:r>
              <a:rPr lang="zh-CN" altLang="zh-CN" sz="1800" dirty="0">
                <a:solidFill>
                  <a:srgbClr val="000000"/>
                </a:solidFill>
                <a:effectLst/>
                <a:latin typeface="Times New Roman" panose="02020603050405020304" pitchFamily="18" charset="0"/>
                <a:ea typeface="宋体" panose="02010600030101010101" pitchFamily="2" charset="-122"/>
              </a:rPr>
              <a:t>的初始值为</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后续代表累计值，而</a:t>
            </a:r>
            <a:r>
              <a:rPr lang="en-US" altLang="zh-CN" sz="1800" dirty="0">
                <a:solidFill>
                  <a:srgbClr val="000000"/>
                </a:solidFill>
                <a:effectLst/>
                <a:latin typeface="Times New Roman" panose="02020603050405020304" pitchFamily="18" charset="0"/>
                <a:ea typeface="宋体" panose="02010600030101010101" pitchFamily="2" charset="-122"/>
              </a:rPr>
              <a:t>b</a:t>
            </a:r>
            <a:r>
              <a:rPr lang="zh-CN" altLang="zh-CN" sz="1800" dirty="0">
                <a:solidFill>
                  <a:srgbClr val="000000"/>
                </a:solidFill>
                <a:effectLst/>
                <a:latin typeface="Times New Roman" panose="02020603050405020304" pitchFamily="18" charset="0"/>
                <a:ea typeface="宋体" panose="02010600030101010101" pitchFamily="2" charset="-122"/>
              </a:rPr>
              <a:t>代表的是当前元素值。下面给出</a:t>
            </a:r>
            <a:r>
              <a:rPr lang="en-US" altLang="zh-CN" sz="1800" dirty="0" err="1">
                <a:solidFill>
                  <a:srgbClr val="000000"/>
                </a:solidFill>
                <a:effectLst/>
                <a:latin typeface="Times New Roman" panose="02020603050405020304" pitchFamily="18" charset="0"/>
                <a:ea typeface="宋体" panose="02010600030101010101" pitchFamily="2" charset="-122"/>
              </a:rPr>
              <a:t>foldByKey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4-43</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4-43 </a:t>
            </a:r>
            <a:r>
              <a:rPr lang="en-US" altLang="zh-CN" sz="1800" dirty="0" err="1">
                <a:solidFill>
                  <a:srgbClr val="000000"/>
                </a:solidFill>
                <a:effectLst/>
                <a:latin typeface="Times New Roman" panose="02020603050405020304" pitchFamily="18" charset="0"/>
                <a:ea typeface="宋体" panose="02010600030101010101" pitchFamily="2" charset="-122"/>
              </a:rPr>
              <a:t>foldByKey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ch04/rdd_foldByKey.py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5127325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8F3F2-281E-4F9E-BF3C-05A9A43059F4}"/>
              </a:ext>
            </a:extLst>
          </p:cNvPr>
          <p:cNvSpPr>
            <a:spLocks noGrp="1"/>
          </p:cNvSpPr>
          <p:nvPr>
            <p:ph type="title"/>
          </p:nvPr>
        </p:nvSpPr>
        <p:spPr/>
        <p:txBody>
          <a:bodyPr/>
          <a:lstStyle/>
          <a:p>
            <a:pPr marR="0" rtl="0"/>
            <a:r>
              <a:rPr lang="en-US" altLang="zh-CN" b="0" i="0" u="none" strike="noStrike" kern="1800" baseline="0">
                <a:latin typeface="方正大标宋简体"/>
              </a:rPr>
              <a:t>4.3.20 foreach</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CBF70F6F-06BC-4744-821F-DAF11E076223}"/>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注意：虽然</a:t>
            </a:r>
            <a:r>
              <a:rPr lang="en-US" altLang="zh-CN" b="0" i="0" u="none" strike="noStrike" baseline="0">
                <a:latin typeface="Times New Roman" panose="02020603050405020304" pitchFamily="18" charset="0"/>
              </a:rPr>
              <a:t>foreach</a:t>
            </a:r>
            <a:r>
              <a:rPr lang="zh-CN" altLang="en-US" b="0" i="0" u="none" strike="noStrike" baseline="0">
                <a:latin typeface="Times New Roman" panose="02020603050405020304" pitchFamily="18" charset="0"/>
              </a:rPr>
              <a:t>定义的函数</a:t>
            </a:r>
            <a:r>
              <a:rPr lang="en-US" altLang="zh-CN" b="0" i="0" u="none" strike="noStrike" baseline="0">
                <a:latin typeface="Times New Roman" panose="02020603050405020304" pitchFamily="18" charset="0"/>
              </a:rPr>
              <a:t>f</a:t>
            </a:r>
            <a:r>
              <a:rPr lang="zh-CN" altLang="en-US" b="0" i="0" u="none" strike="noStrike" baseline="0">
                <a:latin typeface="Times New Roman" panose="02020603050405020304" pitchFamily="18" charset="0"/>
              </a:rPr>
              <a:t>中用</a:t>
            </a:r>
            <a:r>
              <a:rPr lang="en-US" altLang="zh-CN" b="0" i="0" u="none" strike="noStrike" baseline="0">
                <a:latin typeface="Times New Roman" panose="02020603050405020304" pitchFamily="18" charset="0"/>
              </a:rPr>
              <a:t>return</a:t>
            </a:r>
            <a:r>
              <a:rPr lang="zh-CN" altLang="en-US" b="0" i="0" u="none" strike="noStrike" baseline="0">
                <a:latin typeface="Times New Roman" panose="02020603050405020304" pitchFamily="18" charset="0"/>
              </a:rPr>
              <a:t>返回了值，但是并未生成一个新</a:t>
            </a:r>
            <a:r>
              <a:rPr lang="en-US" altLang="zh-CN" b="0" i="0" u="none" strike="noStrike" baseline="0">
                <a:latin typeface="Times New Roman" panose="02020603050405020304" pitchFamily="18" charset="0"/>
              </a:rPr>
              <a:t>RDD</a:t>
            </a:r>
            <a:r>
              <a:rPr lang="zh-CN" altLang="en-US" b="0" i="0" u="none" strike="noStrike" baseline="0">
                <a:latin typeface="Times New Roman" panose="02020603050405020304" pitchFamily="18" charset="0"/>
              </a:rPr>
              <a:t>，而是</a:t>
            </a:r>
            <a:r>
              <a:rPr lang="en-US" altLang="zh-CN" b="0" i="0" u="none" strike="noStrike" baseline="0">
                <a:latin typeface="Times New Roman" panose="02020603050405020304" pitchFamily="18" charset="0"/>
              </a:rPr>
              <a:t>None</a:t>
            </a:r>
            <a:r>
              <a:rPr lang="zh-CN" altLang="en-US" b="0" i="0" u="none" strike="noStrike" baseline="0">
                <a:latin typeface="Times New Roman" panose="02020603050405020304" pitchFamily="18" charset="0"/>
              </a:rPr>
              <a:t>。</a:t>
            </a:r>
          </a:p>
        </p:txBody>
      </p:sp>
      <p:sp>
        <p:nvSpPr>
          <p:cNvPr id="5" name="文本框 4">
            <a:extLst>
              <a:ext uri="{FF2B5EF4-FFF2-40B4-BE49-F238E27FC236}">
                <a16:creationId xmlns:a16="http://schemas.microsoft.com/office/drawing/2014/main" id="{7510AF5C-83F4-4603-95BD-C77933024250}"/>
              </a:ext>
            </a:extLst>
          </p:cNvPr>
          <p:cNvSpPr txBox="1"/>
          <p:nvPr/>
        </p:nvSpPr>
        <p:spPr>
          <a:xfrm>
            <a:off x="838200" y="2485731"/>
            <a:ext cx="6094428" cy="1118255"/>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foreach</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rdd.foreach</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每个元素按照</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定义的逻辑进行处理。下面给出</a:t>
            </a:r>
            <a:r>
              <a:rPr lang="en-US" altLang="zh-CN" sz="1800" dirty="0">
                <a:solidFill>
                  <a:srgbClr val="000000"/>
                </a:solidFill>
                <a:effectLst/>
                <a:latin typeface="Times New Roman" panose="02020603050405020304" pitchFamily="18" charset="0"/>
                <a:ea typeface="宋体" panose="02010600030101010101" pitchFamily="2" charset="-122"/>
              </a:rPr>
              <a:t>foreach</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4-44</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4-44 foreach</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ch04/rdd_foreach.py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051365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3B0110-0903-4EB9-9E3E-FCEFB0CB5F35}"/>
              </a:ext>
            </a:extLst>
          </p:cNvPr>
          <p:cNvSpPr>
            <a:spLocks noGrp="1"/>
          </p:cNvSpPr>
          <p:nvPr>
            <p:ph type="title"/>
          </p:nvPr>
        </p:nvSpPr>
        <p:spPr/>
        <p:txBody>
          <a:bodyPr/>
          <a:lstStyle/>
          <a:p>
            <a:pPr marR="0" rtl="0"/>
            <a:r>
              <a:rPr lang="en-US" altLang="zh-CN" b="0" i="0" u="none" strike="noStrike" kern="1800" baseline="0">
                <a:latin typeface="方正大标宋简体"/>
              </a:rPr>
              <a:t>4.3.21 foreachPartition</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0B13FCB5-6C9E-465F-8CF3-5C9BBC105C4E}"/>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注意：因为</a:t>
            </a:r>
            <a:r>
              <a:rPr lang="en-US" altLang="zh-CN" b="0" i="0" u="none" strike="noStrike" baseline="0">
                <a:latin typeface="Times New Roman" panose="02020603050405020304" pitchFamily="18" charset="0"/>
              </a:rPr>
              <a:t>Spark</a:t>
            </a:r>
            <a:r>
              <a:rPr lang="zh-CN" altLang="en-US" b="0" i="0" u="none" strike="noStrike" baseline="0">
                <a:latin typeface="Times New Roman" panose="02020603050405020304" pitchFamily="18" charset="0"/>
              </a:rPr>
              <a:t>是分布式执行的，所以数据库的连接操作必须放到算子内才能正确的被执行。</a:t>
            </a:r>
            <a:r>
              <a:rPr lang="en-US" altLang="zh-CN" b="0" i="0" u="none" strike="noStrike" baseline="0">
                <a:latin typeface="Times New Roman" panose="02020603050405020304" pitchFamily="18" charset="0"/>
              </a:rPr>
              <a:t>foreachPartition</a:t>
            </a:r>
            <a:r>
              <a:rPr lang="zh-CN" altLang="en-US" b="0" i="0" u="none" strike="noStrike" baseline="0">
                <a:latin typeface="Times New Roman" panose="02020603050405020304" pitchFamily="18" charset="0"/>
              </a:rPr>
              <a:t>在一个分区中只会被调用一次的特性，在写数据库的时候性能比</a:t>
            </a:r>
            <a:r>
              <a:rPr lang="en-US" altLang="zh-CN" b="0" i="0" u="none" strike="noStrike" baseline="0">
                <a:latin typeface="Times New Roman" panose="02020603050405020304" pitchFamily="18" charset="0"/>
              </a:rPr>
              <a:t>map</a:t>
            </a:r>
            <a:r>
              <a:rPr lang="zh-CN" altLang="en-US" b="0" i="0" u="none" strike="noStrike" baseline="0">
                <a:latin typeface="Times New Roman" panose="02020603050405020304" pitchFamily="18" charset="0"/>
              </a:rPr>
              <a:t>高很多，不用反复创建数据库连接。</a:t>
            </a:r>
          </a:p>
        </p:txBody>
      </p:sp>
      <p:sp>
        <p:nvSpPr>
          <p:cNvPr id="5" name="文本框 4">
            <a:extLst>
              <a:ext uri="{FF2B5EF4-FFF2-40B4-BE49-F238E27FC236}">
                <a16:creationId xmlns:a16="http://schemas.microsoft.com/office/drawing/2014/main" id="{F239257B-0003-4CAB-B1E6-6466FB45ACA4}"/>
              </a:ext>
            </a:extLst>
          </p:cNvPr>
          <p:cNvSpPr txBox="1"/>
          <p:nvPr/>
        </p:nvSpPr>
        <p:spPr>
          <a:xfrm>
            <a:off x="765928" y="2765869"/>
            <a:ext cx="6094428" cy="1326261"/>
          </a:xfrm>
          <a:prstGeom prst="rect">
            <a:avLst/>
          </a:prstGeom>
          <a:noFill/>
        </p:spPr>
        <p:txBody>
          <a:bodyPr wrap="square">
            <a:spAutoFit/>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foreachPartition</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rdd.foreachPartition</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每个分区中的元素按照</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定义的逻辑进行处理。下面给出</a:t>
            </a:r>
            <a:r>
              <a:rPr lang="en-US" altLang="zh-CN" sz="1800" dirty="0" err="1">
                <a:solidFill>
                  <a:srgbClr val="000000"/>
                </a:solidFill>
                <a:effectLst/>
                <a:latin typeface="Times New Roman" panose="02020603050405020304" pitchFamily="18" charset="0"/>
                <a:ea typeface="宋体" panose="02010600030101010101" pitchFamily="2" charset="-122"/>
              </a:rPr>
              <a:t>foreachPartition</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4-45</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4-45 </a:t>
            </a:r>
            <a:r>
              <a:rPr lang="en-US" altLang="zh-CN" sz="1800" dirty="0" err="1">
                <a:solidFill>
                  <a:srgbClr val="000000"/>
                </a:solidFill>
                <a:effectLst/>
                <a:latin typeface="Times New Roman" panose="02020603050405020304" pitchFamily="18" charset="0"/>
                <a:ea typeface="宋体" panose="02010600030101010101" pitchFamily="2" charset="-122"/>
              </a:rPr>
              <a:t>foreachPartition</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ch04/rdd_foreachPartition.py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853462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F15B9-9E1F-41F7-B468-E3C43382266F}"/>
              </a:ext>
            </a:extLst>
          </p:cNvPr>
          <p:cNvSpPr>
            <a:spLocks noGrp="1"/>
          </p:cNvSpPr>
          <p:nvPr>
            <p:ph type="title"/>
          </p:nvPr>
        </p:nvSpPr>
        <p:spPr/>
        <p:txBody>
          <a:bodyPr/>
          <a:lstStyle/>
          <a:p>
            <a:pPr marR="0" rtl="0"/>
            <a:r>
              <a:rPr lang="en-US" altLang="zh-CN" b="0" i="0" u="none" strike="noStrike" kern="1800" baseline="0">
                <a:latin typeface="方正大标宋简体"/>
              </a:rPr>
              <a:t>4.3.22 map</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8D2CF2D1-59A6-49F0-B9C7-3ABCBC7EC2FD}"/>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map</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rdd.map</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func,preservesPartitioning</a:t>
            </a:r>
            <a:r>
              <a:rPr lang="en-US" altLang="zh-CN" sz="1800" dirty="0">
                <a:solidFill>
                  <a:srgbClr val="000000"/>
                </a:solidFill>
                <a:effectLst/>
                <a:latin typeface="Times New Roman" panose="02020603050405020304" pitchFamily="18" charset="0"/>
                <a:ea typeface="宋体" panose="02010600030101010101" pitchFamily="2" charset="-122"/>
              </a:rPr>
              <a:t>=False)</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每个元素按照</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定义的逻辑进行处理，它在统计单词个数等场景下经常使用。下面给出</a:t>
            </a:r>
            <a:r>
              <a:rPr lang="en-US" altLang="zh-CN" sz="1800" dirty="0">
                <a:solidFill>
                  <a:srgbClr val="000000"/>
                </a:solidFill>
                <a:effectLst/>
                <a:latin typeface="Times New Roman" panose="02020603050405020304" pitchFamily="18" charset="0"/>
                <a:ea typeface="宋体" panose="02010600030101010101" pitchFamily="2" charset="-122"/>
              </a:rPr>
              <a:t>map</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4-46</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4-46 map</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ch04/rdd_map.py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62476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4FD6F3-D7E5-425F-A6A5-8391B3C05F76}"/>
              </a:ext>
            </a:extLst>
          </p:cNvPr>
          <p:cNvSpPr>
            <a:spLocks noGrp="1"/>
          </p:cNvSpPr>
          <p:nvPr>
            <p:ph type="title"/>
          </p:nvPr>
        </p:nvSpPr>
        <p:spPr/>
        <p:txBody>
          <a:bodyPr/>
          <a:lstStyle/>
          <a:p>
            <a:pPr marR="0" rtl="0"/>
            <a:r>
              <a:rPr lang="en-US" altLang="zh-CN" b="0" i="0" u="none" strike="noStrike" kern="1800" baseline="0">
                <a:latin typeface="方正大标宋简体"/>
              </a:rPr>
              <a:t>4.1.2 Python</a:t>
            </a:r>
            <a:r>
              <a:rPr lang="zh-CN" altLang="en-US" b="0" i="0" u="none" strike="noStrike" kern="1800" baseline="0">
                <a:latin typeface="方正大标宋简体"/>
              </a:rPr>
              <a:t>变量类型</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D2A5F402-9D7A-436D-8F83-A7889035E0EA}"/>
              </a:ext>
            </a:extLst>
          </p:cNvPr>
          <p:cNvSpPr>
            <a:spLocks noGrp="1"/>
          </p:cNvSpPr>
          <p:nvPr>
            <p:ph type="body" idx="1"/>
          </p:nvPr>
        </p:nvSpPr>
        <p:spPr>
          <a:xfrm>
            <a:off x="1676400" y="3324487"/>
            <a:ext cx="10515600" cy="4351338"/>
          </a:xfrm>
        </p:spPr>
        <p:txBody>
          <a:bodyPr/>
          <a:lstStyle/>
          <a:p>
            <a:pPr marR="0" lvl="5" rtl="0"/>
            <a:r>
              <a:rPr lang="zh-CN" altLang="en-US" b="0" i="0" u="none" strike="noStrike" baseline="0" dirty="0">
                <a:solidFill>
                  <a:srgbClr val="000000"/>
                </a:solidFill>
                <a:latin typeface="Times New Roman" panose="02020603050405020304" pitchFamily="18" charset="0"/>
              </a:rPr>
              <a:t>注意：</a:t>
            </a:r>
            <a:r>
              <a:rPr lang="en-US" altLang="zh-CN" b="0" i="0" u="none" strike="noStrike" baseline="0" dirty="0">
                <a:solidFill>
                  <a:srgbClr val="000000"/>
                </a:solidFill>
                <a:latin typeface="Times New Roman" panose="02020603050405020304" pitchFamily="18" charset="0"/>
              </a:rPr>
              <a:t>None</a:t>
            </a:r>
            <a:r>
              <a:rPr lang="zh-CN" altLang="en-US" b="0" i="0" u="none" strike="noStrike" baseline="0" dirty="0">
                <a:solidFill>
                  <a:srgbClr val="000000"/>
                </a:solidFill>
                <a:latin typeface="Times New Roman" panose="02020603050405020304" pitchFamily="18" charset="0"/>
              </a:rPr>
              <a:t>是</a:t>
            </a:r>
            <a:r>
              <a:rPr lang="en-US" altLang="zh-CN" b="0" i="0" u="none" strike="noStrike" baseline="0" dirty="0">
                <a:solidFill>
                  <a:srgbClr val="000000"/>
                </a:solidFill>
                <a:latin typeface="Times New Roman" panose="02020603050405020304" pitchFamily="18" charset="0"/>
              </a:rPr>
              <a:t>Python</a:t>
            </a:r>
            <a:r>
              <a:rPr lang="zh-CN" altLang="en-US" b="0" i="0" u="none" strike="noStrike" baseline="0" dirty="0">
                <a:solidFill>
                  <a:srgbClr val="000000"/>
                </a:solidFill>
                <a:latin typeface="Times New Roman" panose="02020603050405020304" pitchFamily="18" charset="0"/>
              </a:rPr>
              <a:t>中的一个特殊值，表示什么都没有，它和</a:t>
            </a:r>
            <a:r>
              <a:rPr lang="en-US" altLang="zh-CN" b="0" i="0" u="none" strike="noStrike" baseline="0" dirty="0">
                <a:solidFill>
                  <a:srgbClr val="000000"/>
                </a:solidFill>
                <a:latin typeface="Times New Roman" panose="02020603050405020304" pitchFamily="18" charset="0"/>
              </a:rPr>
              <a:t>0</a:t>
            </a:r>
            <a:r>
              <a:rPr lang="zh-CN" altLang="en-US" b="0" i="0" u="none" strike="noStrike" baseline="0" dirty="0">
                <a:solidFill>
                  <a:srgbClr val="000000"/>
                </a:solidFill>
                <a:latin typeface="Times New Roman" panose="02020603050405020304" pitchFamily="18" charset="0"/>
              </a:rPr>
              <a:t>、空字符、</a:t>
            </a:r>
            <a:r>
              <a:rPr lang="en-US" altLang="zh-CN" b="0" i="0" u="none" strike="noStrike" baseline="0" dirty="0">
                <a:solidFill>
                  <a:srgbClr val="000000"/>
                </a:solidFill>
                <a:latin typeface="Times New Roman" panose="02020603050405020304" pitchFamily="18" charset="0"/>
              </a:rPr>
              <a:t>False</a:t>
            </a:r>
            <a:r>
              <a:rPr lang="zh-CN" altLang="en-US" b="0" i="0" u="none" strike="noStrike" baseline="0" dirty="0">
                <a:solidFill>
                  <a:srgbClr val="000000"/>
                </a:solidFill>
                <a:latin typeface="Times New Roman" panose="02020603050405020304" pitchFamily="18" charset="0"/>
              </a:rPr>
              <a:t>、空集合都不一样，可以类比于</a:t>
            </a:r>
            <a:r>
              <a:rPr lang="en-US" altLang="zh-CN" b="0" i="0" u="none" strike="noStrike" baseline="0" dirty="0">
                <a:solidFill>
                  <a:srgbClr val="000000"/>
                </a:solidFill>
                <a:latin typeface="Times New Roman" panose="02020603050405020304" pitchFamily="18" charset="0"/>
              </a:rPr>
              <a:t>Java</a:t>
            </a:r>
            <a:r>
              <a:rPr lang="zh-CN" altLang="en-US" b="0" i="0" u="none" strike="noStrike" baseline="0" dirty="0">
                <a:solidFill>
                  <a:srgbClr val="000000"/>
                </a:solidFill>
                <a:latin typeface="Times New Roman" panose="02020603050405020304" pitchFamily="18" charset="0"/>
              </a:rPr>
              <a:t>中的</a:t>
            </a:r>
            <a:r>
              <a:rPr lang="en-US" altLang="zh-CN" b="0" i="0" u="none" strike="noStrike" baseline="0" dirty="0">
                <a:solidFill>
                  <a:srgbClr val="000000"/>
                </a:solidFill>
                <a:latin typeface="Times New Roman" panose="02020603050405020304" pitchFamily="18" charset="0"/>
              </a:rPr>
              <a:t>null</a:t>
            </a:r>
            <a:r>
              <a:rPr lang="zh-CN" altLang="en-US" b="0" i="0" u="none" strike="noStrike" baseline="0" dirty="0">
                <a:solidFill>
                  <a:srgbClr val="000000"/>
                </a:solidFill>
                <a:latin typeface="Times New Roman" panose="02020603050405020304" pitchFamily="18" charset="0"/>
              </a:rPr>
              <a:t>。</a:t>
            </a:r>
          </a:p>
          <a:p>
            <a:pPr marR="0" lvl="5" rtl="0"/>
            <a:r>
              <a:rPr lang="zh-CN" altLang="en-US" b="0" i="0" u="none" strike="noStrike" baseline="0" dirty="0">
                <a:solidFill>
                  <a:srgbClr val="000000"/>
                </a:solidFill>
                <a:latin typeface="Times New Roman" panose="02020603050405020304" pitchFamily="18" charset="0"/>
              </a:rPr>
              <a:t>注意：</a:t>
            </a:r>
            <a:r>
              <a:rPr lang="en-US" altLang="zh-CN" b="0" i="0" u="none" strike="noStrike" baseline="0" dirty="0">
                <a:solidFill>
                  <a:srgbClr val="000000"/>
                </a:solidFill>
                <a:latin typeface="Times New Roman" panose="02020603050405020304" pitchFamily="18" charset="0"/>
              </a:rPr>
              <a:t>print("a="+2.5)</a:t>
            </a:r>
            <a:r>
              <a:rPr lang="zh-CN" altLang="en-US" b="0" i="0" u="none" strike="noStrike" baseline="0" dirty="0">
                <a:solidFill>
                  <a:srgbClr val="000000"/>
                </a:solidFill>
                <a:latin typeface="Times New Roman" panose="02020603050405020304" pitchFamily="18" charset="0"/>
              </a:rPr>
              <a:t>会发生类型错误，由于</a:t>
            </a:r>
            <a:r>
              <a:rPr lang="en-US" altLang="zh-CN" b="0" i="0" u="none" strike="noStrike" baseline="0" dirty="0">
                <a:solidFill>
                  <a:srgbClr val="000000"/>
                </a:solidFill>
                <a:latin typeface="Times New Roman" panose="02020603050405020304" pitchFamily="18" charset="0"/>
              </a:rPr>
              <a:t>2.5</a:t>
            </a:r>
            <a:r>
              <a:rPr lang="zh-CN" altLang="en-US" b="0" i="0" u="none" strike="noStrike" baseline="0" dirty="0">
                <a:solidFill>
                  <a:srgbClr val="000000"/>
                </a:solidFill>
                <a:latin typeface="Times New Roman" panose="02020603050405020304" pitchFamily="18" charset="0"/>
              </a:rPr>
              <a:t>是</a:t>
            </a:r>
            <a:r>
              <a:rPr lang="en-US" altLang="zh-CN" b="0" i="0" u="none" strike="noStrike" baseline="0" dirty="0">
                <a:solidFill>
                  <a:srgbClr val="000000"/>
                </a:solidFill>
                <a:latin typeface="Times New Roman" panose="02020603050405020304" pitchFamily="18" charset="0"/>
              </a:rPr>
              <a:t>float</a:t>
            </a:r>
            <a:r>
              <a:rPr lang="zh-CN" altLang="en-US" b="0" i="0" u="none" strike="noStrike" baseline="0" dirty="0">
                <a:solidFill>
                  <a:srgbClr val="000000"/>
                </a:solidFill>
                <a:latin typeface="Times New Roman" panose="02020603050405020304" pitchFamily="18" charset="0"/>
              </a:rPr>
              <a:t>类型，不能自动转换成字符串。但可以用</a:t>
            </a:r>
            <a:r>
              <a:rPr lang="en-US" altLang="zh-CN" b="0" i="0" u="none" strike="noStrike" baseline="0" dirty="0">
                <a:solidFill>
                  <a:srgbClr val="000000"/>
                </a:solidFill>
                <a:latin typeface="Times New Roman" panose="02020603050405020304" pitchFamily="18" charset="0"/>
              </a:rPr>
              <a:t>str()</a:t>
            </a:r>
            <a:r>
              <a:rPr lang="zh-CN" altLang="en-US" b="0" i="0" u="none" strike="noStrike" baseline="0" dirty="0">
                <a:solidFill>
                  <a:srgbClr val="000000"/>
                </a:solidFill>
                <a:latin typeface="Times New Roman" panose="02020603050405020304" pitchFamily="18" charset="0"/>
              </a:rPr>
              <a:t>进行类型转换，即</a:t>
            </a:r>
            <a:r>
              <a:rPr lang="en-US" altLang="zh-CN" b="0" i="0" u="none" strike="noStrike" baseline="0" dirty="0">
                <a:solidFill>
                  <a:srgbClr val="000000"/>
                </a:solidFill>
                <a:latin typeface="Times New Roman" panose="02020603050405020304" pitchFamily="18" charset="0"/>
              </a:rPr>
              <a:t>print("a="+str(2.5))</a:t>
            </a:r>
            <a:r>
              <a:rPr lang="zh-CN" altLang="en-US" b="0" i="0" u="none" strike="noStrike" baseline="0" dirty="0">
                <a:solidFill>
                  <a:srgbClr val="000000"/>
                </a:solidFill>
                <a:latin typeface="Times New Roman" panose="02020603050405020304" pitchFamily="18" charset="0"/>
              </a:rPr>
              <a:t>是可以正确运行的。</a:t>
            </a:r>
          </a:p>
          <a:p>
            <a:pPr marR="0" lvl="5" rtl="0"/>
            <a:r>
              <a:rPr lang="zh-CN" altLang="en-US" b="0" i="0" u="none" strike="noStrike" baseline="0" dirty="0">
                <a:solidFill>
                  <a:srgbClr val="000000"/>
                </a:solidFill>
                <a:latin typeface="Times New Roman" panose="02020603050405020304" pitchFamily="18" charset="0"/>
              </a:rPr>
              <a:t>注意：在列表上调用</a:t>
            </a:r>
            <a:r>
              <a:rPr lang="en-US" altLang="zh-CN" b="0" i="0" u="none" strike="noStrike" baseline="0" dirty="0">
                <a:solidFill>
                  <a:srgbClr val="000000"/>
                </a:solidFill>
                <a:latin typeface="Times New Roman" panose="02020603050405020304" pitchFamily="18" charset="0"/>
              </a:rPr>
              <a:t>sort</a:t>
            </a:r>
            <a:r>
              <a:rPr lang="zh-CN" altLang="en-US" b="0" i="0" u="none" strike="noStrike" baseline="0" dirty="0">
                <a:solidFill>
                  <a:srgbClr val="000000"/>
                </a:solidFill>
                <a:latin typeface="Times New Roman" panose="02020603050405020304" pitchFamily="18" charset="0"/>
              </a:rPr>
              <a:t>操作时，元素必须是同类型的，否则报错，如上的</a:t>
            </a:r>
            <a:r>
              <a:rPr lang="en-US" altLang="zh-CN" b="0" i="0" u="none" strike="noStrike" baseline="0" dirty="0" err="1">
                <a:solidFill>
                  <a:srgbClr val="000000"/>
                </a:solidFill>
                <a:latin typeface="Times New Roman" panose="02020603050405020304" pitchFamily="18" charset="0"/>
              </a:rPr>
              <a:t>list.sort</a:t>
            </a:r>
            <a:r>
              <a:rPr lang="en-US" altLang="zh-CN" b="0" i="0" u="none" strike="noStrike" baseline="0" dirty="0">
                <a:solidFill>
                  <a:srgbClr val="000000"/>
                </a:solidFill>
                <a:latin typeface="Times New Roman" panose="02020603050405020304" pitchFamily="18" charset="0"/>
              </a:rPr>
              <a:t>()</a:t>
            </a:r>
            <a:r>
              <a:rPr lang="zh-CN" altLang="en-US" b="0" i="0" u="none" strike="noStrike" baseline="0" dirty="0">
                <a:solidFill>
                  <a:srgbClr val="000000"/>
                </a:solidFill>
                <a:latin typeface="Times New Roman" panose="02020603050405020304" pitchFamily="18" charset="0"/>
              </a:rPr>
              <a:t>则会报错。</a:t>
            </a:r>
          </a:p>
        </p:txBody>
      </p:sp>
      <p:sp>
        <p:nvSpPr>
          <p:cNvPr id="5" name="文本框 4">
            <a:extLst>
              <a:ext uri="{FF2B5EF4-FFF2-40B4-BE49-F238E27FC236}">
                <a16:creationId xmlns:a16="http://schemas.microsoft.com/office/drawing/2014/main" id="{F12B8889-0440-45F0-A6C3-F2A6BDC4B32F}"/>
              </a:ext>
            </a:extLst>
          </p:cNvPr>
          <p:cNvSpPr txBox="1"/>
          <p:nvPr/>
        </p:nvSpPr>
        <p:spPr>
          <a:xfrm>
            <a:off x="124906" y="1690688"/>
            <a:ext cx="6094428" cy="1528624"/>
          </a:xfrm>
          <a:prstGeom prst="rect">
            <a:avLst/>
          </a:prstGeom>
          <a:noFill/>
        </p:spPr>
        <p:txBody>
          <a:bodyPr wrap="square">
            <a:spAutoFit/>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所谓的变量，是编程语言对存储单元的抽象，可以快速从内存中存取值。一般来说，变量包含多个属性信息：如变量名、变量类型、变量值。在声明变量时，编译器会根据声明变量的类型，在内存中开辟一个和变量类型匹配大小的空间。基于变量的数据类型，解释器会分配指定内存，并决定什么数据可以被存储在内存中。因此，不同类型的变量，在内存中占用的空间大小也可能不同。</a:t>
            </a:r>
            <a:endParaRPr lang="zh-CN" altLang="zh-CN" sz="18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93EF6F4C-5C4B-436B-B94C-D74B5CC7D8AC}"/>
              </a:ext>
            </a:extLst>
          </p:cNvPr>
          <p:cNvSpPr txBox="1"/>
          <p:nvPr/>
        </p:nvSpPr>
        <p:spPr>
          <a:xfrm>
            <a:off x="-294588" y="3219312"/>
            <a:ext cx="6160416" cy="4810869"/>
          </a:xfrm>
          <a:prstGeom prst="rect">
            <a:avLst/>
          </a:prstGeom>
          <a:noFill/>
        </p:spPr>
        <p:txBody>
          <a:bodyPr wrap="square">
            <a:spAutoFit/>
          </a:bodyPr>
          <a:lstStyle/>
          <a:p>
            <a:pPr indent="266700" algn="just">
              <a:lnSpc>
                <a:spcPts val="1570"/>
              </a:lnSpc>
            </a:pPr>
            <a:r>
              <a:rPr lang="zh-CN" altLang="zh-CN" sz="1800">
                <a:solidFill>
                  <a:srgbClr val="000000"/>
                </a:solidFill>
                <a:effectLst/>
                <a:latin typeface="Times New Roman" panose="02020603050405020304" pitchFamily="18" charset="0"/>
                <a:ea typeface="宋体" panose="02010600030101010101" pitchFamily="2" charset="-122"/>
              </a:rPr>
              <a:t>代码</a:t>
            </a:r>
            <a:r>
              <a:rPr lang="en-US" altLang="zh-CN" sz="1800">
                <a:solidFill>
                  <a:srgbClr val="000000"/>
                </a:solidFill>
                <a:effectLst/>
                <a:latin typeface="Times New Roman" panose="02020603050405020304" pitchFamily="18" charset="0"/>
                <a:ea typeface="宋体" panose="02010600030101010101" pitchFamily="2" charset="-122"/>
              </a:rPr>
              <a:t>4-5 </a:t>
            </a:r>
            <a:r>
              <a:rPr lang="zh-CN" altLang="zh-CN" sz="1800">
                <a:solidFill>
                  <a:srgbClr val="000000"/>
                </a:solidFill>
                <a:effectLst/>
                <a:latin typeface="Times New Roman" panose="02020603050405020304" pitchFamily="18" charset="0"/>
                <a:ea typeface="宋体" panose="02010600030101010101" pitchFamily="2" charset="-122"/>
              </a:rPr>
              <a:t>变量类型示例</a:t>
            </a:r>
            <a:r>
              <a:rPr lang="en-US" altLang="zh-CN" sz="1800">
                <a:solidFill>
                  <a:srgbClr val="000000"/>
                </a:solidFill>
                <a:effectLst/>
                <a:latin typeface="Times New Roman" panose="02020603050405020304" pitchFamily="18" charset="0"/>
                <a:ea typeface="宋体" panose="02010600030101010101" pitchFamily="2" charset="-122"/>
              </a:rPr>
              <a:t>: ch04/demo03.py</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01    #</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字符串</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02    var01 = "my name is jack"</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03    print(var01)</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04    #id</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获取内存地址</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05    print(id(var01))</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06    #</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整型</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07    var01 = 32</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08    #id</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获取内存地址</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09    print(id(var01))</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10    print(var01)</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11    #</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浮点型</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12    var01 = 32.89</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13    print(var01)</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14    #</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列表</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15    var01 = [1,2,3,4,5,6]</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16    print(var01)</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17    #</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元组</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18    var01 =(1,1,2,3)</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19    print(var01)</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20    #</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字典</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21    var01 ={"name":"jack","age":32}</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22    print(var01)</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23    #</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多个变量赋值</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24    a, b, c = 7, 3.14, "jack"</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25    print(a,b,c)</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26    #</a:t>
            </a:r>
            <a:r>
              <a:rPr lang="zh-CN" altLang="zh-CN" sz="1800">
                <a:solidFill>
                  <a:srgbClr val="000000"/>
                </a:solidFill>
                <a:effectLst/>
                <a:latin typeface="Arial" panose="020B0604020202020204" pitchFamily="34" charset="0"/>
                <a:ea typeface="黑体" panose="02010609060101010101" pitchFamily="49" charset="-122"/>
                <a:cs typeface="Arial" panose="020B0604020202020204" pitchFamily="34" charset="0"/>
              </a:rPr>
              <a:t>删除变量</a:t>
            </a:r>
            <a:endParaRPr lang="zh-CN" altLang="zh-CN" sz="180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a:solidFill>
                  <a:srgbClr val="000000"/>
                </a:solidFill>
                <a:effectLst/>
                <a:latin typeface="Arial" panose="020B0604020202020204" pitchFamily="34" charset="0"/>
                <a:ea typeface="黑体" panose="02010609060101010101" pitchFamily="49" charset="-122"/>
              </a:rPr>
              <a:t>27    del a</a:t>
            </a:r>
            <a:endParaRPr lang="zh-CN" altLang="zh-CN" sz="180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251253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F5195-7048-4D9B-8236-74B79E4A7FE3}"/>
              </a:ext>
            </a:extLst>
          </p:cNvPr>
          <p:cNvSpPr>
            <a:spLocks noGrp="1"/>
          </p:cNvSpPr>
          <p:nvPr>
            <p:ph type="title"/>
          </p:nvPr>
        </p:nvSpPr>
        <p:spPr/>
        <p:txBody>
          <a:bodyPr/>
          <a:lstStyle/>
          <a:p>
            <a:pPr marR="0" rtl="0"/>
            <a:r>
              <a:rPr lang="en-US" altLang="zh-CN" b="0" i="0" u="none" strike="noStrike" kern="1800" baseline="0">
                <a:latin typeface="方正大标宋简体"/>
              </a:rPr>
              <a:t>4.3.23 mapPartitions</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76A8A458-9803-4DC7-8AF0-3572C914860F}"/>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mapPartitions</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操作是一个变换算子，与</a:t>
            </a:r>
            <a:r>
              <a:rPr lang="en-US" altLang="zh-CN" sz="1800" dirty="0">
                <a:solidFill>
                  <a:srgbClr val="000000"/>
                </a:solidFill>
                <a:effectLst/>
                <a:latin typeface="Times New Roman" panose="02020603050405020304" pitchFamily="18" charset="0"/>
                <a:ea typeface="宋体" panose="02010600030101010101" pitchFamily="2" charset="-122"/>
              </a:rPr>
              <a:t>map</a:t>
            </a:r>
            <a:r>
              <a:rPr lang="zh-CN" altLang="zh-CN" sz="1800" dirty="0">
                <a:solidFill>
                  <a:srgbClr val="000000"/>
                </a:solidFill>
                <a:effectLst/>
                <a:latin typeface="Times New Roman" panose="02020603050405020304" pitchFamily="18" charset="0"/>
                <a:ea typeface="宋体" panose="02010600030101010101" pitchFamily="2" charset="-122"/>
              </a:rPr>
              <a:t>操作类似，调用形式为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rdd.mapPartitions</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func,preservesPartitioning</a:t>
            </a:r>
            <a:r>
              <a:rPr lang="en-US" altLang="zh-CN" sz="1800" dirty="0">
                <a:solidFill>
                  <a:srgbClr val="000000"/>
                </a:solidFill>
                <a:effectLst/>
                <a:latin typeface="Times New Roman" panose="02020603050405020304" pitchFamily="18" charset="0"/>
                <a:ea typeface="宋体" panose="02010600030101010101" pitchFamily="2" charset="-122"/>
              </a:rPr>
              <a:t>=False)</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每个分区中的元素按照</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定义的逻辑进行处理，并分别返回值。下面给出</a:t>
            </a:r>
            <a:r>
              <a:rPr lang="en-US" altLang="zh-CN" sz="1800" dirty="0" err="1">
                <a:solidFill>
                  <a:srgbClr val="000000"/>
                </a:solidFill>
                <a:effectLst/>
                <a:latin typeface="Times New Roman" panose="02020603050405020304" pitchFamily="18" charset="0"/>
                <a:ea typeface="宋体" panose="02010600030101010101" pitchFamily="2" charset="-122"/>
              </a:rPr>
              <a:t>mapPartitions</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4-47</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4-47 </a:t>
            </a:r>
            <a:r>
              <a:rPr lang="en-US" altLang="zh-CN" sz="1800" dirty="0" err="1">
                <a:solidFill>
                  <a:srgbClr val="000000"/>
                </a:solidFill>
                <a:effectLst/>
                <a:latin typeface="Times New Roman" panose="02020603050405020304" pitchFamily="18" charset="0"/>
                <a:ea typeface="宋体" panose="02010600030101010101" pitchFamily="2" charset="-122"/>
              </a:rPr>
              <a:t>mapPartitions</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ch04/rdd_mapPartitions.py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2788766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76404C-CA89-4CF8-9C1E-2529A0F9937F}"/>
              </a:ext>
            </a:extLst>
          </p:cNvPr>
          <p:cNvSpPr>
            <a:spLocks noGrp="1"/>
          </p:cNvSpPr>
          <p:nvPr>
            <p:ph type="title"/>
          </p:nvPr>
        </p:nvSpPr>
        <p:spPr/>
        <p:txBody>
          <a:bodyPr/>
          <a:lstStyle/>
          <a:p>
            <a:pPr marR="0" rtl="0"/>
            <a:r>
              <a:rPr lang="en-US" altLang="zh-CN" b="0" i="0" u="none" strike="noStrike" kern="1800" baseline="0">
                <a:latin typeface="方正大标宋简体"/>
              </a:rPr>
              <a:t>4.3.24 mapPartitionsWithIndex</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FFFB78A2-3978-42EC-AFF3-F3C1BAFA731F}"/>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mapPartitionsWithIndex</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rdd.mapPartitionsWithIndex</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func,preservesPartitioning</a:t>
            </a:r>
            <a:r>
              <a:rPr lang="en-US" altLang="zh-CN" sz="1800" dirty="0">
                <a:solidFill>
                  <a:srgbClr val="000000"/>
                </a:solidFill>
                <a:effectLst/>
                <a:latin typeface="Times New Roman" panose="02020603050405020304" pitchFamily="18" charset="0"/>
                <a:ea typeface="宋体" panose="02010600030101010101" pitchFamily="2" charset="-122"/>
              </a:rPr>
              <a:t>=False)</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每个分区上应用函数</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，同时跟踪原始分区的索引，来返回新的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err="1">
                <a:solidFill>
                  <a:srgbClr val="000000"/>
                </a:solidFill>
                <a:effectLst/>
                <a:latin typeface="Times New Roman" panose="02020603050405020304" pitchFamily="18" charset="0"/>
                <a:ea typeface="宋体" panose="02010600030101010101" pitchFamily="2" charset="-122"/>
              </a:rPr>
              <a:t>mapPartitionsWithIndex</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4-48</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4-48 </a:t>
            </a:r>
            <a:r>
              <a:rPr lang="en-US" altLang="zh-CN" sz="1800" dirty="0" err="1">
                <a:solidFill>
                  <a:srgbClr val="000000"/>
                </a:solidFill>
                <a:effectLst/>
                <a:latin typeface="Times New Roman" panose="02020603050405020304" pitchFamily="18" charset="0"/>
                <a:ea typeface="宋体" panose="02010600030101010101" pitchFamily="2" charset="-122"/>
              </a:rPr>
              <a:t>mapPartitionsWithIndex</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ch04/rdd_mapPartitionsWithIndex.py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02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2CCAE-AF8E-46E8-A736-F663D22F83F6}"/>
              </a:ext>
            </a:extLst>
          </p:cNvPr>
          <p:cNvSpPr>
            <a:spLocks noGrp="1"/>
          </p:cNvSpPr>
          <p:nvPr>
            <p:ph type="title"/>
          </p:nvPr>
        </p:nvSpPr>
        <p:spPr/>
        <p:txBody>
          <a:bodyPr/>
          <a:lstStyle/>
          <a:p>
            <a:pPr marR="0" rtl="0"/>
            <a:r>
              <a:rPr lang="en-US" altLang="zh-CN" b="0" i="0" u="none" strike="noStrike" kern="1800" baseline="0">
                <a:latin typeface="方正大标宋简体"/>
              </a:rPr>
              <a:t>4.3.25 mapValues</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F4A0FB29-76C3-4938-99FF-C5A417E86518}"/>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mapValues</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rdd.mapValues</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，它的作用是对</a:t>
            </a:r>
            <a:r>
              <a:rPr lang="en-US" altLang="zh-CN" sz="1800" dirty="0">
                <a:solidFill>
                  <a:srgbClr val="000000"/>
                </a:solidFill>
                <a:effectLst/>
                <a:latin typeface="Times New Roman" panose="02020603050405020304" pitchFamily="18" charset="0"/>
                <a:ea typeface="宋体" panose="02010600030101010101" pitchFamily="2" charset="-122"/>
              </a:rPr>
              <a:t>KV</a:t>
            </a:r>
            <a:r>
              <a:rPr lang="zh-CN" altLang="zh-CN" sz="1800" dirty="0">
                <a:solidFill>
                  <a:srgbClr val="000000"/>
                </a:solidFill>
                <a:effectLst/>
                <a:latin typeface="Times New Roman" panose="02020603050405020304" pitchFamily="18" charset="0"/>
                <a:ea typeface="宋体" panose="02010600030101010101" pitchFamily="2" charset="-122"/>
              </a:rPr>
              <a:t>格式的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中的每个元素应用函数</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，这个过程汇总不会更改键</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，同时也保留了原始</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的分区。下面给出</a:t>
            </a:r>
            <a:r>
              <a:rPr lang="en-US" altLang="zh-CN" sz="1800" dirty="0" err="1">
                <a:solidFill>
                  <a:srgbClr val="000000"/>
                </a:solidFill>
                <a:effectLst/>
                <a:latin typeface="Times New Roman" panose="02020603050405020304" pitchFamily="18" charset="0"/>
                <a:ea typeface="宋体" panose="02010600030101010101" pitchFamily="2" charset="-122"/>
              </a:rPr>
              <a:t>mapValues</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4-49</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4-49 </a:t>
            </a:r>
            <a:r>
              <a:rPr lang="en-US" altLang="zh-CN" sz="1800" dirty="0" err="1">
                <a:solidFill>
                  <a:srgbClr val="000000"/>
                </a:solidFill>
                <a:effectLst/>
                <a:latin typeface="Times New Roman" panose="02020603050405020304" pitchFamily="18" charset="0"/>
                <a:ea typeface="宋体" panose="02010600030101010101" pitchFamily="2" charset="-122"/>
              </a:rPr>
              <a:t>mapValues</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ch04/rdd_mapValues.py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603699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09C43-8A1F-40E1-8599-BB86BEB775AB}"/>
              </a:ext>
            </a:extLst>
          </p:cNvPr>
          <p:cNvSpPr>
            <a:spLocks noGrp="1"/>
          </p:cNvSpPr>
          <p:nvPr>
            <p:ph type="title"/>
          </p:nvPr>
        </p:nvSpPr>
        <p:spPr/>
        <p:txBody>
          <a:bodyPr/>
          <a:lstStyle/>
          <a:p>
            <a:pPr marR="0" rtl="0"/>
            <a:r>
              <a:rPr lang="en-US" altLang="zh-CN" b="0" i="0" u="none" strike="noStrike" kern="1800" baseline="0">
                <a:latin typeface="方正大标宋简体"/>
              </a:rPr>
              <a:t>4.3.26 groupBy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46149A28-31A4-4C5A-B8E2-DF764984890E}"/>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a:t>
            </a:r>
            <a:r>
              <a:rPr lang="en-US" altLang="zh-CN" b="0" i="0" u="none" strike="noStrike" baseline="0">
                <a:latin typeface="Times New Roman" panose="02020603050405020304" pitchFamily="18" charset="0"/>
              </a:rPr>
              <a:t>rdd.groupBy(f)</a:t>
            </a:r>
            <a:r>
              <a:rPr lang="zh-CN" altLang="en-US" b="0" i="0" u="none" strike="noStrike" baseline="0">
                <a:latin typeface="Times New Roman" panose="02020603050405020304" pitchFamily="18" charset="0"/>
              </a:rPr>
              <a:t>返回的</a:t>
            </a:r>
            <a:r>
              <a:rPr lang="en-US" altLang="zh-CN" b="0" i="0" u="none" strike="noStrike" baseline="0">
                <a:latin typeface="Times New Roman" panose="02020603050405020304" pitchFamily="18" charset="0"/>
              </a:rPr>
              <a:t>RDD</a:t>
            </a:r>
            <a:r>
              <a:rPr lang="zh-CN" altLang="en-US" b="0" i="0" u="none" strike="noStrike" baseline="0">
                <a:latin typeface="Times New Roman" panose="02020603050405020304" pitchFamily="18" charset="0"/>
              </a:rPr>
              <a:t>中是</a:t>
            </a:r>
            <a:r>
              <a:rPr lang="en-US" altLang="zh-CN" b="0" i="0" u="none" strike="noStrike" baseline="0">
                <a:latin typeface="Times New Roman" panose="02020603050405020304" pitchFamily="18" charset="0"/>
              </a:rPr>
              <a:t>KV</a:t>
            </a:r>
            <a:r>
              <a:rPr lang="zh-CN" altLang="en-US" b="0" i="0" u="none" strike="noStrike" baseline="0">
                <a:latin typeface="Times New Roman" panose="02020603050405020304" pitchFamily="18" charset="0"/>
              </a:rPr>
              <a:t>格式的数据，其中</a:t>
            </a:r>
            <a:r>
              <a:rPr lang="en-US" altLang="zh-CN" b="0" i="0" u="none" strike="noStrike" baseline="0">
                <a:latin typeface="Times New Roman" panose="02020603050405020304" pitchFamily="18" charset="0"/>
              </a:rPr>
              <a:t>V</a:t>
            </a:r>
            <a:r>
              <a:rPr lang="zh-CN" altLang="en-US" b="0" i="0" u="none" strike="noStrike" baseline="0">
                <a:latin typeface="Times New Roman" panose="02020603050405020304" pitchFamily="18" charset="0"/>
              </a:rPr>
              <a:t>是一个迭代对象，因此需要遍历进行元素访问。</a:t>
            </a:r>
          </a:p>
        </p:txBody>
      </p:sp>
      <p:sp>
        <p:nvSpPr>
          <p:cNvPr id="5" name="文本框 4">
            <a:extLst>
              <a:ext uri="{FF2B5EF4-FFF2-40B4-BE49-F238E27FC236}">
                <a16:creationId xmlns:a16="http://schemas.microsoft.com/office/drawing/2014/main" id="{4A17B7C6-C71C-4960-912C-6008DA7458E7}"/>
              </a:ext>
            </a:extLst>
          </p:cNvPr>
          <p:cNvSpPr txBox="1"/>
          <p:nvPr/>
        </p:nvSpPr>
        <p:spPr>
          <a:xfrm>
            <a:off x="926184" y="2582202"/>
            <a:ext cx="6094428" cy="1528624"/>
          </a:xfrm>
          <a:prstGeom prst="rect">
            <a:avLst/>
          </a:prstGeom>
          <a:noFill/>
        </p:spPr>
        <p:txBody>
          <a:bodyPr wrap="square">
            <a:spAutoFit/>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groupBy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rdd.groupBy</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 </a:t>
            </a:r>
            <a:r>
              <a:rPr lang="en-US" altLang="zh-CN" sz="1800" dirty="0" err="1">
                <a:solidFill>
                  <a:srgbClr val="000000"/>
                </a:solidFill>
                <a:effectLst/>
                <a:latin typeface="Times New Roman" panose="02020603050405020304" pitchFamily="18" charset="0"/>
                <a:ea typeface="宋体" panose="02010600030101010101" pitchFamily="2" charset="-122"/>
              </a:rPr>
              <a:t>partitionFunc</a:t>
            </a:r>
            <a:r>
              <a:rPr lang="en-US" altLang="zh-CN" sz="1800" dirty="0">
                <a:solidFill>
                  <a:srgbClr val="000000"/>
                </a:solidFill>
                <a:effectLst/>
                <a:latin typeface="Times New Roman" panose="02020603050405020304" pitchFamily="18" charset="0"/>
                <a:ea typeface="宋体" panose="02010600030101010101" pitchFamily="2" charset="-122"/>
              </a:rPr>
              <a:t>=&lt;function </a:t>
            </a:r>
            <a:r>
              <a:rPr lang="en-US" altLang="zh-CN" sz="1800" dirty="0" err="1">
                <a:solidFill>
                  <a:srgbClr val="000000"/>
                </a:solidFill>
                <a:effectLst/>
                <a:latin typeface="Times New Roman" panose="02020603050405020304" pitchFamily="18" charset="0"/>
                <a:ea typeface="宋体" panose="02010600030101010101" pitchFamily="2" charset="-122"/>
              </a:rPr>
              <a:t>portable_hash</a:t>
            </a:r>
            <a:r>
              <a:rPr lang="en-US" altLang="zh-CN" sz="1800" dirty="0">
                <a:solidFill>
                  <a:srgbClr val="000000"/>
                </a:solidFill>
                <a:effectLst/>
                <a:latin typeface="Times New Roman" panose="02020603050405020304" pitchFamily="18" charset="0"/>
                <a:ea typeface="宋体" panose="02010600030101010101" pitchFamily="2" charset="-122"/>
              </a:rPr>
              <a:t>&gt;)</a:t>
            </a:r>
            <a:r>
              <a:rPr lang="zh-CN" altLang="zh-CN" sz="1800" dirty="0">
                <a:solidFill>
                  <a:srgbClr val="000000"/>
                </a:solidFill>
                <a:effectLst/>
                <a:latin typeface="Times New Roman" panose="02020603050405020304" pitchFamily="18" charset="0"/>
                <a:ea typeface="宋体" panose="02010600030101010101" pitchFamily="2" charset="-122"/>
              </a:rPr>
              <a:t>，它接收一个函数</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，这个函数返回的值作为</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，然后通过这个</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来对其中的元素进行分组，并返回一个新的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对象。下面给出</a:t>
            </a:r>
            <a:r>
              <a:rPr lang="en-US" altLang="zh-CN" sz="1800" dirty="0" err="1">
                <a:solidFill>
                  <a:srgbClr val="000000"/>
                </a:solidFill>
                <a:effectLst/>
                <a:latin typeface="Times New Roman" panose="02020603050405020304" pitchFamily="18" charset="0"/>
                <a:ea typeface="宋体" panose="02010600030101010101" pitchFamily="2" charset="-122"/>
              </a:rPr>
              <a:t>groupBy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4-50</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4-50 </a:t>
            </a:r>
            <a:r>
              <a:rPr lang="en-US" altLang="zh-CN" sz="1800" dirty="0" err="1">
                <a:solidFill>
                  <a:srgbClr val="000000"/>
                </a:solidFill>
                <a:effectLst/>
                <a:latin typeface="Times New Roman" panose="02020603050405020304" pitchFamily="18" charset="0"/>
                <a:ea typeface="宋体" panose="02010600030101010101" pitchFamily="2" charset="-122"/>
              </a:rPr>
              <a:t>groupBy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ch04/rdd_groupBy.py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2112855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95327E-3D1F-46B7-A328-8B0E59CDB103}"/>
              </a:ext>
            </a:extLst>
          </p:cNvPr>
          <p:cNvSpPr>
            <a:spLocks noGrp="1"/>
          </p:cNvSpPr>
          <p:nvPr>
            <p:ph type="title"/>
          </p:nvPr>
        </p:nvSpPr>
        <p:spPr/>
        <p:txBody>
          <a:bodyPr/>
          <a:lstStyle/>
          <a:p>
            <a:pPr marR="0" rtl="0"/>
            <a:r>
              <a:rPr lang="en-US" altLang="zh-CN" b="0" i="0" u="none" strike="noStrike" kern="1800" baseline="0">
                <a:latin typeface="方正大标宋简体"/>
              </a:rPr>
              <a:t>4.3.27 groupByKey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8112C314-4B58-4699-B001-12B48CD84781}"/>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注意：如果要分组以便对每个键执行聚合，例如求和或平均值，则建议使用</a:t>
            </a:r>
            <a:r>
              <a:rPr lang="en-US" altLang="zh-CN" b="0" i="0" u="none" strike="noStrike" baseline="0">
                <a:latin typeface="Times New Roman" panose="02020603050405020304" pitchFamily="18" charset="0"/>
              </a:rPr>
              <a:t>reduceByKey</a:t>
            </a:r>
            <a:r>
              <a:rPr lang="zh-CN" altLang="en-US" b="0" i="0" u="none" strike="noStrike" baseline="0">
                <a:latin typeface="Times New Roman" panose="02020603050405020304" pitchFamily="18" charset="0"/>
              </a:rPr>
              <a:t>或</a:t>
            </a:r>
            <a:r>
              <a:rPr lang="en-US" altLang="zh-CN" b="0" i="0" u="none" strike="noStrike" baseline="0">
                <a:latin typeface="Times New Roman" panose="02020603050405020304" pitchFamily="18" charset="0"/>
              </a:rPr>
              <a:t>AggregateByKey</a:t>
            </a:r>
            <a:r>
              <a:rPr lang="zh-CN" altLang="en-US" b="0" i="0" u="none" strike="noStrike" baseline="0">
                <a:latin typeface="Times New Roman" panose="02020603050405020304" pitchFamily="18" charset="0"/>
              </a:rPr>
              <a:t>，因为这可以提供更好的性能。</a:t>
            </a:r>
          </a:p>
        </p:txBody>
      </p:sp>
      <p:sp>
        <p:nvSpPr>
          <p:cNvPr id="5" name="文本框 4">
            <a:extLst>
              <a:ext uri="{FF2B5EF4-FFF2-40B4-BE49-F238E27FC236}">
                <a16:creationId xmlns:a16="http://schemas.microsoft.com/office/drawing/2014/main" id="{DD3CDEB9-A4F9-44F2-BA0F-D5846D2E8470}"/>
              </a:ext>
            </a:extLst>
          </p:cNvPr>
          <p:cNvSpPr txBox="1"/>
          <p:nvPr/>
        </p:nvSpPr>
        <p:spPr>
          <a:xfrm>
            <a:off x="838200" y="2472670"/>
            <a:ext cx="6094428" cy="1528624"/>
          </a:xfrm>
          <a:prstGeom prst="rect">
            <a:avLst/>
          </a:prstGeom>
          <a:noFill/>
        </p:spPr>
        <p:txBody>
          <a:bodyPr wrap="square">
            <a:spAutoFit/>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groupByKey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rdd.groupByKey</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 </a:t>
            </a:r>
            <a:r>
              <a:rPr lang="en-US" altLang="zh-CN" sz="1800" dirty="0" err="1">
                <a:solidFill>
                  <a:srgbClr val="000000"/>
                </a:solidFill>
                <a:effectLst/>
                <a:latin typeface="Times New Roman" panose="02020603050405020304" pitchFamily="18" charset="0"/>
                <a:ea typeface="宋体" panose="02010600030101010101" pitchFamily="2" charset="-122"/>
              </a:rPr>
              <a:t>partitionFunc</a:t>
            </a:r>
            <a:r>
              <a:rPr lang="en-US" altLang="zh-CN" sz="1800" dirty="0">
                <a:solidFill>
                  <a:srgbClr val="000000"/>
                </a:solidFill>
                <a:effectLst/>
                <a:latin typeface="Times New Roman" panose="02020603050405020304" pitchFamily="18" charset="0"/>
                <a:ea typeface="宋体" panose="02010600030101010101" pitchFamily="2" charset="-122"/>
              </a:rPr>
              <a:t>=&lt;function </a:t>
            </a:r>
            <a:r>
              <a:rPr lang="en-US" altLang="zh-CN" sz="1800" dirty="0" err="1">
                <a:solidFill>
                  <a:srgbClr val="000000"/>
                </a:solidFill>
                <a:effectLst/>
                <a:latin typeface="Times New Roman" panose="02020603050405020304" pitchFamily="18" charset="0"/>
                <a:ea typeface="宋体" panose="02010600030101010101" pitchFamily="2" charset="-122"/>
              </a:rPr>
              <a:t>portable_hash</a:t>
            </a:r>
            <a:r>
              <a:rPr lang="en-US" altLang="zh-CN" sz="1800" dirty="0">
                <a:solidFill>
                  <a:srgbClr val="000000"/>
                </a:solidFill>
                <a:effectLst/>
                <a:latin typeface="Times New Roman" panose="02020603050405020304" pitchFamily="18" charset="0"/>
                <a:ea typeface="宋体" panose="02010600030101010101" pitchFamily="2" charset="-122"/>
              </a:rPr>
              <a:t>&gt;)</a:t>
            </a:r>
            <a:r>
              <a:rPr lang="zh-CN" altLang="zh-CN" sz="1800" dirty="0">
                <a:solidFill>
                  <a:srgbClr val="000000"/>
                </a:solidFill>
                <a:effectLst/>
                <a:latin typeface="Times New Roman" panose="02020603050405020304" pitchFamily="18" charset="0"/>
                <a:ea typeface="宋体" panose="02010600030101010101" pitchFamily="2" charset="-122"/>
              </a:rPr>
              <a:t>，它将</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中每个键的值分组为单个序列，用</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zh-CN" altLang="zh-CN" sz="1800" dirty="0">
                <a:solidFill>
                  <a:srgbClr val="000000"/>
                </a:solidFill>
                <a:effectLst/>
                <a:latin typeface="Times New Roman" panose="02020603050405020304" pitchFamily="18" charset="0"/>
                <a:ea typeface="宋体" panose="02010600030101010101" pitchFamily="2" charset="-122"/>
              </a:rPr>
              <a:t>分区对生成的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进行哈希分区，并返回一个新的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对象。下面给出</a:t>
            </a:r>
            <a:r>
              <a:rPr lang="en-US" altLang="zh-CN" sz="1800" dirty="0" err="1">
                <a:solidFill>
                  <a:srgbClr val="000000"/>
                </a:solidFill>
                <a:effectLst/>
                <a:latin typeface="Times New Roman" panose="02020603050405020304" pitchFamily="18" charset="0"/>
                <a:ea typeface="宋体" panose="02010600030101010101" pitchFamily="2" charset="-122"/>
              </a:rPr>
              <a:t>groupByKey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4-51</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4-51 </a:t>
            </a:r>
            <a:r>
              <a:rPr lang="en-US" altLang="zh-CN" sz="1800" dirty="0" err="1">
                <a:solidFill>
                  <a:srgbClr val="000000"/>
                </a:solidFill>
                <a:effectLst/>
                <a:latin typeface="Times New Roman" panose="02020603050405020304" pitchFamily="18" charset="0"/>
                <a:ea typeface="宋体" panose="02010600030101010101" pitchFamily="2" charset="-122"/>
              </a:rPr>
              <a:t>groupByKey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ch04/rdd_groupByKey.py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69166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83218D-49AA-48C9-A35B-CA4DA8D97685}"/>
              </a:ext>
            </a:extLst>
          </p:cNvPr>
          <p:cNvSpPr>
            <a:spLocks noGrp="1"/>
          </p:cNvSpPr>
          <p:nvPr>
            <p:ph type="title"/>
          </p:nvPr>
        </p:nvSpPr>
        <p:spPr/>
        <p:txBody>
          <a:bodyPr/>
          <a:lstStyle/>
          <a:p>
            <a:pPr marR="0" rtl="0"/>
            <a:r>
              <a:rPr lang="en-US" altLang="zh-CN" b="0" i="0" u="none" strike="noStrike" kern="1800" baseline="0">
                <a:latin typeface="方正大标宋简体"/>
              </a:rPr>
              <a:t>4.3.28 keyBy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9253512D-5192-4B2D-83E5-7C6257A2B501}"/>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keyBy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rdd.keyBy</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，它通过在</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上应用函数</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，其中将原有</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中的元素作为</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，该</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通过</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函数返回的值作为</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创建一个元组，并返回一个新的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对象。下面给出</a:t>
            </a:r>
            <a:r>
              <a:rPr lang="en-US" altLang="zh-CN" sz="1800" dirty="0" err="1">
                <a:solidFill>
                  <a:srgbClr val="000000"/>
                </a:solidFill>
                <a:effectLst/>
                <a:latin typeface="Times New Roman" panose="02020603050405020304" pitchFamily="18" charset="0"/>
                <a:ea typeface="宋体" panose="02010600030101010101" pitchFamily="2" charset="-122"/>
              </a:rPr>
              <a:t>keyBy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4-52</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4-52 </a:t>
            </a:r>
            <a:r>
              <a:rPr lang="en-US" altLang="zh-CN" sz="1800" dirty="0" err="1">
                <a:solidFill>
                  <a:srgbClr val="000000"/>
                </a:solidFill>
                <a:effectLst/>
                <a:latin typeface="Times New Roman" panose="02020603050405020304" pitchFamily="18" charset="0"/>
                <a:ea typeface="宋体" panose="02010600030101010101" pitchFamily="2" charset="-122"/>
              </a:rPr>
              <a:t>keyBy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ch04/rdd_keyBy.py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101419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A5150F-3873-48F4-A832-02FD65298298}"/>
              </a:ext>
            </a:extLst>
          </p:cNvPr>
          <p:cNvSpPr>
            <a:spLocks noGrp="1"/>
          </p:cNvSpPr>
          <p:nvPr>
            <p:ph type="title"/>
          </p:nvPr>
        </p:nvSpPr>
        <p:spPr/>
        <p:txBody>
          <a:bodyPr/>
          <a:lstStyle/>
          <a:p>
            <a:pPr marR="0" rtl="0"/>
            <a:r>
              <a:rPr lang="en-US" altLang="zh-CN" b="0" i="0" u="none" strike="noStrike" kern="1800" baseline="0">
                <a:latin typeface="方正大标宋简体"/>
              </a:rPr>
              <a:t>4.3.29 keys</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C7C5BF96-DE02-4A3A-88E9-4566893B4398}"/>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keys</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rdd.keys</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，它的作用是获取</a:t>
            </a:r>
            <a:r>
              <a:rPr lang="en-US" altLang="zh-CN" sz="1800" dirty="0">
                <a:solidFill>
                  <a:srgbClr val="000000"/>
                </a:solidFill>
                <a:effectLst/>
                <a:latin typeface="Times New Roman" panose="02020603050405020304" pitchFamily="18" charset="0"/>
                <a:ea typeface="宋体" panose="02010600030101010101" pitchFamily="2" charset="-122"/>
              </a:rPr>
              <a:t>KV</a:t>
            </a:r>
            <a:r>
              <a:rPr lang="zh-CN" altLang="zh-CN" sz="1800" dirty="0">
                <a:solidFill>
                  <a:srgbClr val="000000"/>
                </a:solidFill>
                <a:effectLst/>
                <a:latin typeface="Times New Roman" panose="02020603050405020304" pitchFamily="18" charset="0"/>
                <a:ea typeface="宋体" panose="02010600030101010101" pitchFamily="2" charset="-122"/>
              </a:rPr>
              <a:t>格式的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序列，并返回一个新的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对象。下面给出</a:t>
            </a:r>
            <a:r>
              <a:rPr lang="en-US" altLang="zh-CN" sz="1800" dirty="0">
                <a:solidFill>
                  <a:srgbClr val="000000"/>
                </a:solidFill>
                <a:effectLst/>
                <a:latin typeface="Times New Roman" panose="02020603050405020304" pitchFamily="18" charset="0"/>
                <a:ea typeface="宋体" panose="02010600030101010101" pitchFamily="2" charset="-122"/>
              </a:rPr>
              <a:t>keys</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4-53</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4-53 keys</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ch04/rdd_keys.py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1440413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75287F-4D9E-4A9F-B87A-6512D7F84669}"/>
              </a:ext>
            </a:extLst>
          </p:cNvPr>
          <p:cNvSpPr>
            <a:spLocks noGrp="1"/>
          </p:cNvSpPr>
          <p:nvPr>
            <p:ph type="title"/>
          </p:nvPr>
        </p:nvSpPr>
        <p:spPr/>
        <p:txBody>
          <a:bodyPr/>
          <a:lstStyle/>
          <a:p>
            <a:pPr marR="0" rtl="0"/>
            <a:r>
              <a:rPr lang="en-US" altLang="zh-CN" b="0" i="0" u="none" strike="noStrike" kern="1800" baseline="0">
                <a:latin typeface="方正大标宋简体"/>
              </a:rPr>
              <a:t>4.3.30 zip</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6A5CBA32-84E2-43F6-8EA0-0BA83E116D06}"/>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zip</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a:solidFill>
                  <a:srgbClr val="000000"/>
                </a:solidFill>
                <a:effectLst/>
                <a:latin typeface="Times New Roman" panose="02020603050405020304" pitchFamily="18" charset="0"/>
                <a:ea typeface="宋体" panose="02010600030101010101" pitchFamily="2" charset="-122"/>
              </a:rPr>
              <a:t>rdd.zip(</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，它的作用是将第一个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中的元素作为</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，第二个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对应的元素作为</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，组合成元素格式为元组的新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。这两个参与运算的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元素个数应该相同。下面给出</a:t>
            </a:r>
            <a:r>
              <a:rPr lang="en-US" altLang="zh-CN" sz="1800" dirty="0">
                <a:solidFill>
                  <a:srgbClr val="000000"/>
                </a:solidFill>
                <a:effectLst/>
                <a:latin typeface="Times New Roman" panose="02020603050405020304" pitchFamily="18" charset="0"/>
                <a:ea typeface="宋体" panose="02010600030101010101" pitchFamily="2" charset="-122"/>
              </a:rPr>
              <a:t>zip</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4-54</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4-54 zip</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ch04/rdd_zip.py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42469119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BB9186-76D3-44BC-B89F-476364BA1BD7}"/>
              </a:ext>
            </a:extLst>
          </p:cNvPr>
          <p:cNvSpPr>
            <a:spLocks noGrp="1"/>
          </p:cNvSpPr>
          <p:nvPr>
            <p:ph type="title"/>
          </p:nvPr>
        </p:nvSpPr>
        <p:spPr/>
        <p:txBody>
          <a:bodyPr/>
          <a:lstStyle/>
          <a:p>
            <a:pPr marR="0" rtl="0"/>
            <a:r>
              <a:rPr lang="en-US" altLang="zh-CN" b="0" i="0" u="none" strike="noStrike" kern="1800" baseline="0">
                <a:latin typeface="方正大标宋简体"/>
              </a:rPr>
              <a:t>4.3.31 zipWithIndex</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B2730928-FC26-42D2-BBD5-8B95E3AC620A}"/>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zipWithIndex</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rdd.zipWithIndex</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，它的作用是将</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中的元素作为</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对应的元素索引作为</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，组合成元素格式为元组的新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err="1">
                <a:solidFill>
                  <a:srgbClr val="000000"/>
                </a:solidFill>
                <a:effectLst/>
                <a:latin typeface="Times New Roman" panose="02020603050405020304" pitchFamily="18" charset="0"/>
                <a:ea typeface="宋体" panose="02010600030101010101" pitchFamily="2" charset="-122"/>
              </a:rPr>
              <a:t>zipWithIndex</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4-55</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4-55 </a:t>
            </a:r>
            <a:r>
              <a:rPr lang="en-US" altLang="zh-CN" sz="1800" dirty="0" err="1">
                <a:solidFill>
                  <a:srgbClr val="000000"/>
                </a:solidFill>
                <a:effectLst/>
                <a:latin typeface="Times New Roman" panose="02020603050405020304" pitchFamily="18" charset="0"/>
                <a:ea typeface="宋体" panose="02010600030101010101" pitchFamily="2" charset="-122"/>
              </a:rPr>
              <a:t>zipWithIndex</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ch04/rdd_zipWithIndex.py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5337375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56122C-4A46-492A-A88A-73B3FF5679D6}"/>
              </a:ext>
            </a:extLst>
          </p:cNvPr>
          <p:cNvSpPr>
            <a:spLocks noGrp="1"/>
          </p:cNvSpPr>
          <p:nvPr>
            <p:ph type="title"/>
          </p:nvPr>
        </p:nvSpPr>
        <p:spPr/>
        <p:txBody>
          <a:bodyPr/>
          <a:lstStyle/>
          <a:p>
            <a:pPr marR="0" rtl="0"/>
            <a:r>
              <a:rPr lang="en-US" altLang="zh-CN" b="0" i="0" u="none" strike="noStrike" kern="1800" baseline="0">
                <a:latin typeface="方正大标宋简体"/>
              </a:rPr>
              <a:t>4.3.32 values</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B33D2674-AD1C-45DF-9B82-FAF07A740262}"/>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values</a:t>
            </a:r>
            <a:r>
              <a:rPr lang="zh-CN" altLang="zh-CN" sz="1800" dirty="0">
                <a:solidFill>
                  <a:srgbClr val="000000"/>
                </a:solidFill>
                <a:effectLst/>
                <a:latin typeface="Times New Roman" panose="02020603050405020304" pitchFamily="18" charset="0"/>
                <a:ea typeface="宋体" panose="02010600030101010101" pitchFamily="2" charset="-122"/>
              </a:rPr>
              <a:t>操作与</a:t>
            </a:r>
            <a:r>
              <a:rPr lang="en-US" altLang="zh-CN" sz="1800" dirty="0">
                <a:solidFill>
                  <a:srgbClr val="000000"/>
                </a:solidFill>
                <a:effectLst/>
                <a:latin typeface="Times New Roman" panose="02020603050405020304" pitchFamily="18" charset="0"/>
                <a:ea typeface="宋体" panose="02010600030101010101" pitchFamily="2" charset="-122"/>
              </a:rPr>
              <a:t>keys</a:t>
            </a:r>
            <a:r>
              <a:rPr lang="zh-CN" altLang="zh-CN" sz="1800" dirty="0">
                <a:solidFill>
                  <a:srgbClr val="000000"/>
                </a:solidFill>
                <a:effectLst/>
                <a:latin typeface="Times New Roman" panose="02020603050405020304" pitchFamily="18" charset="0"/>
                <a:ea typeface="宋体" panose="02010600030101010101" pitchFamily="2" charset="-122"/>
              </a:rPr>
              <a:t>操作类似，是一个变换算子，调用形式为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rdd.values</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，它的作用是获取</a:t>
            </a:r>
            <a:r>
              <a:rPr lang="en-US" altLang="zh-CN" sz="1800" dirty="0">
                <a:solidFill>
                  <a:srgbClr val="000000"/>
                </a:solidFill>
                <a:effectLst/>
                <a:latin typeface="Times New Roman" panose="02020603050405020304" pitchFamily="18" charset="0"/>
                <a:ea typeface="宋体" panose="02010600030101010101" pitchFamily="2" charset="-122"/>
              </a:rPr>
              <a:t>KV</a:t>
            </a:r>
            <a:r>
              <a:rPr lang="zh-CN" altLang="zh-CN" sz="1800" dirty="0">
                <a:solidFill>
                  <a:srgbClr val="000000"/>
                </a:solidFill>
                <a:effectLst/>
                <a:latin typeface="Times New Roman" panose="02020603050405020304" pitchFamily="18" charset="0"/>
                <a:ea typeface="宋体" panose="02010600030101010101" pitchFamily="2" charset="-122"/>
              </a:rPr>
              <a:t>格式的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序列，并返回一个新的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对象。下面给出</a:t>
            </a:r>
            <a:r>
              <a:rPr lang="en-US" altLang="zh-CN" sz="1800" dirty="0">
                <a:solidFill>
                  <a:srgbClr val="000000"/>
                </a:solidFill>
                <a:effectLst/>
                <a:latin typeface="Times New Roman" panose="02020603050405020304" pitchFamily="18" charset="0"/>
                <a:ea typeface="宋体" panose="02010600030101010101" pitchFamily="2" charset="-122"/>
              </a:rPr>
              <a:t>values</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4-56</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4-56 values</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ch04/rdd_values.py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388774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611F56-E306-414F-A8E9-376F9F83C653}"/>
              </a:ext>
            </a:extLst>
          </p:cNvPr>
          <p:cNvSpPr>
            <a:spLocks noGrp="1"/>
          </p:cNvSpPr>
          <p:nvPr>
            <p:ph type="title"/>
          </p:nvPr>
        </p:nvSpPr>
        <p:spPr/>
        <p:txBody>
          <a:bodyPr/>
          <a:lstStyle/>
          <a:p>
            <a:pPr marR="0" rtl="0"/>
            <a:r>
              <a:rPr lang="en-US" altLang="zh-CN" b="0" i="0" u="none" strike="noStrike" kern="1800" baseline="0">
                <a:latin typeface="方正大标宋简体"/>
              </a:rPr>
              <a:t>4.1.3 Python</a:t>
            </a:r>
            <a:r>
              <a:rPr lang="zh-CN" altLang="en-US" b="0" i="0" u="none" strike="noStrike" kern="1800" baseline="0">
                <a:latin typeface="方正大标宋简体"/>
              </a:rPr>
              <a:t>运算符</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E57A3013-7A00-4CE4-B0BC-F8B65C23246B}"/>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和其他语言一样，</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程序需要对变量或者常量进行某种逻辑运算，从而构成表达式。比如通过四则运算可以得出一个数学表达式的最终结果。一般来说，</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语言支持如下运算符：</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算术运算符</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比较运算符</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赋值运算符</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逻辑运算符</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位运算符</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成员运算符</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身份运算符</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
        <p:nvSpPr>
          <p:cNvPr id="11" name="文本框 10">
            <a:extLst>
              <a:ext uri="{FF2B5EF4-FFF2-40B4-BE49-F238E27FC236}">
                <a16:creationId xmlns:a16="http://schemas.microsoft.com/office/drawing/2014/main" id="{723AC520-216B-41F0-9D87-435623868833}"/>
              </a:ext>
            </a:extLst>
          </p:cNvPr>
          <p:cNvSpPr txBox="1"/>
          <p:nvPr/>
        </p:nvSpPr>
        <p:spPr>
          <a:xfrm>
            <a:off x="5818696" y="2618730"/>
            <a:ext cx="6094428" cy="8478539"/>
          </a:xfrm>
          <a:prstGeom prst="rect">
            <a:avLst/>
          </a:prstGeom>
          <a:noFill/>
        </p:spPr>
        <p:txBody>
          <a:bodyPr wrap="square">
            <a:spAutoFit/>
          </a:bodyPr>
          <a:lstStyle/>
          <a:p>
            <a:pPr indent="266700" algn="just">
              <a:lnSpc>
                <a:spcPts val="1570"/>
              </a:lnSpc>
            </a:pPr>
            <a:r>
              <a:rPr lang="zh-CN" altLang="zh-CN" sz="2400" dirty="0">
                <a:solidFill>
                  <a:srgbClr val="000000"/>
                </a:solidFill>
                <a:effectLst/>
                <a:latin typeface="Times New Roman" panose="02020603050405020304" pitchFamily="18" charset="0"/>
                <a:ea typeface="宋体" panose="02010600030101010101" pitchFamily="2" charset="-122"/>
              </a:rPr>
              <a:t>代码</a:t>
            </a:r>
            <a:r>
              <a:rPr lang="en-US" altLang="zh-CN" sz="2400" dirty="0">
                <a:solidFill>
                  <a:srgbClr val="000000"/>
                </a:solidFill>
                <a:effectLst/>
                <a:latin typeface="Times New Roman" panose="02020603050405020304" pitchFamily="18" charset="0"/>
                <a:ea typeface="宋体" panose="02010600030101010101" pitchFamily="2" charset="-122"/>
              </a:rPr>
              <a:t>4-11 </a:t>
            </a:r>
            <a:r>
              <a:rPr lang="zh-CN" altLang="zh-CN" sz="2400" dirty="0">
                <a:solidFill>
                  <a:srgbClr val="000000"/>
                </a:solidFill>
                <a:effectLst/>
                <a:latin typeface="Times New Roman" panose="02020603050405020304" pitchFamily="18" charset="0"/>
                <a:ea typeface="宋体" panose="02010600030101010101" pitchFamily="2" charset="-122"/>
              </a:rPr>
              <a:t>运算符示例</a:t>
            </a:r>
            <a:r>
              <a:rPr lang="en-US" altLang="zh-CN" sz="2400" dirty="0">
                <a:solidFill>
                  <a:srgbClr val="000000"/>
                </a:solidFill>
                <a:effectLst/>
                <a:latin typeface="Times New Roman" panose="02020603050405020304" pitchFamily="18" charset="0"/>
                <a:ea typeface="宋体" panose="02010600030101010101" pitchFamily="2" charset="-122"/>
              </a:rPr>
              <a:t>: ch04/demo09.py</a:t>
            </a:r>
            <a:endParaRPr lang="zh-CN" altLang="zh-CN" sz="24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01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算术运算符</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02    a = 32</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03    b = 7.5</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04    #39.5</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05    print (a + 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06    #24.5</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07    print (a-b)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08    #240.0</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09    print (a * 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10    #4.266666666666667</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11    print (a / 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12    #2.0</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返回除法的余数</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13    print (a % 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14    b = 3</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15    #32768</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16    print (a**b)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17    #10</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取整除</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18    c = a//b </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19    print (c)</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20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比较运算符</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21    #True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22    print (a&gt;b)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23    #False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24    print (a==b)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25    #True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26    print (a!=b)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27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逻辑运算符</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28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如果</a:t>
            </a:r>
            <a:r>
              <a:rPr lang="en-US" altLang="zh-CN" sz="1800" dirty="0">
                <a:solidFill>
                  <a:srgbClr val="000000"/>
                </a:solidFill>
                <a:effectLst/>
                <a:latin typeface="Arial" panose="020B0604020202020204" pitchFamily="34" charset="0"/>
                <a:ea typeface="黑体" panose="02010609060101010101" pitchFamily="49" charset="-122"/>
              </a:rPr>
              <a:t>a</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为</a:t>
            </a:r>
            <a:r>
              <a:rPr lang="en-US" altLang="zh-CN" sz="1800" dirty="0">
                <a:solidFill>
                  <a:srgbClr val="000000"/>
                </a:solidFill>
                <a:effectLst/>
                <a:latin typeface="Arial" panose="020B0604020202020204" pitchFamily="34" charset="0"/>
                <a:ea typeface="黑体" panose="02010609060101010101" pitchFamily="49" charset="-122"/>
              </a:rPr>
              <a:t>False</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，返回</a:t>
            </a:r>
            <a:r>
              <a:rPr lang="en-US" altLang="zh-CN" sz="1800" dirty="0">
                <a:solidFill>
                  <a:srgbClr val="000000"/>
                </a:solidFill>
                <a:effectLst/>
                <a:latin typeface="Arial" panose="020B0604020202020204" pitchFamily="34" charset="0"/>
                <a:ea typeface="黑体" panose="02010609060101010101" pitchFamily="49" charset="-122"/>
              </a:rPr>
              <a:t>False</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，否则它返回</a:t>
            </a:r>
            <a:r>
              <a:rPr lang="en-US" altLang="zh-CN" sz="1800" dirty="0">
                <a:solidFill>
                  <a:srgbClr val="000000"/>
                </a:solidFill>
                <a:effectLst/>
                <a:latin typeface="Arial" panose="020B0604020202020204" pitchFamily="34" charset="0"/>
                <a:ea typeface="黑体" panose="02010609060101010101" pitchFamily="49" charset="-122"/>
              </a:rPr>
              <a:t>b</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的值</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29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返回</a:t>
            </a:r>
            <a:r>
              <a:rPr lang="en-US" altLang="zh-CN" sz="1800" dirty="0">
                <a:solidFill>
                  <a:srgbClr val="000000"/>
                </a:solidFill>
                <a:effectLst/>
                <a:latin typeface="Arial" panose="020B0604020202020204" pitchFamily="34" charset="0"/>
                <a:ea typeface="黑体" panose="02010609060101010101" pitchFamily="49" charset="-122"/>
              </a:rPr>
              <a:t>b</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的值</a:t>
            </a:r>
            <a:r>
              <a:rPr lang="en-US" altLang="zh-CN" sz="1800" dirty="0">
                <a:solidFill>
                  <a:srgbClr val="000000"/>
                </a:solidFill>
                <a:effectLst/>
                <a:latin typeface="Arial" panose="020B0604020202020204" pitchFamily="34" charset="0"/>
                <a:ea typeface="黑体" panose="02010609060101010101" pitchFamily="49" charset="-122"/>
              </a:rPr>
              <a:t>3</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30    print ( a and 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31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如果</a:t>
            </a:r>
            <a:r>
              <a:rPr lang="en-US" altLang="zh-CN" sz="1800" dirty="0">
                <a:solidFill>
                  <a:srgbClr val="000000"/>
                </a:solidFill>
                <a:effectLst/>
                <a:latin typeface="Arial" panose="020B0604020202020204" pitchFamily="34" charset="0"/>
                <a:ea typeface="黑体" panose="02010609060101010101" pitchFamily="49" charset="-122"/>
              </a:rPr>
              <a:t>a</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是</a:t>
            </a:r>
            <a:r>
              <a:rPr lang="en-US" altLang="zh-CN" sz="1800" dirty="0">
                <a:solidFill>
                  <a:srgbClr val="000000"/>
                </a:solidFill>
                <a:effectLst/>
                <a:latin typeface="Arial" panose="020B0604020202020204" pitchFamily="34" charset="0"/>
                <a:ea typeface="黑体" panose="02010609060101010101" pitchFamily="49" charset="-122"/>
              </a:rPr>
              <a:t>True</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，它返回</a:t>
            </a:r>
            <a:r>
              <a:rPr lang="en-US" altLang="zh-CN" sz="1800" dirty="0">
                <a:solidFill>
                  <a:srgbClr val="000000"/>
                </a:solidFill>
                <a:effectLst/>
                <a:latin typeface="Arial" panose="020B0604020202020204" pitchFamily="34" charset="0"/>
                <a:ea typeface="黑体" panose="02010609060101010101" pitchFamily="49" charset="-122"/>
              </a:rPr>
              <a:t>a</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的值，否则它返回</a:t>
            </a:r>
            <a:r>
              <a:rPr lang="en-US" altLang="zh-CN" sz="1800" dirty="0">
                <a:solidFill>
                  <a:srgbClr val="000000"/>
                </a:solidFill>
                <a:effectLst/>
                <a:latin typeface="Arial" panose="020B0604020202020204" pitchFamily="34" charset="0"/>
                <a:ea typeface="黑体" panose="02010609060101010101" pitchFamily="49" charset="-122"/>
              </a:rPr>
              <a:t>b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的值</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32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返回</a:t>
            </a:r>
            <a:r>
              <a:rPr lang="en-US" altLang="zh-CN" sz="1800" dirty="0">
                <a:solidFill>
                  <a:srgbClr val="000000"/>
                </a:solidFill>
                <a:effectLst/>
                <a:latin typeface="Arial" panose="020B0604020202020204" pitchFamily="34" charset="0"/>
                <a:ea typeface="黑体" panose="02010609060101010101" pitchFamily="49" charset="-122"/>
              </a:rPr>
              <a:t>a</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的值</a:t>
            </a:r>
            <a:r>
              <a:rPr lang="en-US" altLang="zh-CN" sz="1800" dirty="0">
                <a:solidFill>
                  <a:srgbClr val="000000"/>
                </a:solidFill>
                <a:effectLst/>
                <a:latin typeface="Arial" panose="020B0604020202020204" pitchFamily="34" charset="0"/>
                <a:ea typeface="黑体" panose="02010609060101010101" pitchFamily="49" charset="-122"/>
              </a:rPr>
              <a:t>32</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33    print ( a or 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34    #False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35    print ( not 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36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成员运算符</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37    list = [1, 2, 3, 4, 5 ]</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38    #True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39    print (2 in list)</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40    #True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41    print (10 not in list)</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42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身份运算符</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43    a =30</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44    b =30</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45    #True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46    print (a is b)</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47    #False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48    print (a is not b)</a:t>
            </a:r>
            <a:endParaRPr lang="zh-CN" altLang="zh-CN" sz="32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2089011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C4D7EC-E1AF-4E2E-A69A-CD6201248F9B}"/>
              </a:ext>
            </a:extLst>
          </p:cNvPr>
          <p:cNvSpPr>
            <a:spLocks noGrp="1"/>
          </p:cNvSpPr>
          <p:nvPr>
            <p:ph type="title"/>
          </p:nvPr>
        </p:nvSpPr>
        <p:spPr/>
        <p:txBody>
          <a:bodyPr/>
          <a:lstStyle/>
          <a:p>
            <a:pPr marR="0" rtl="0"/>
            <a:r>
              <a:rPr lang="en-US" altLang="zh-CN" b="0" i="0" u="none" strike="noStrike" kern="1800" baseline="0">
                <a:latin typeface="方正大标宋简体"/>
              </a:rPr>
              <a:t>4.3.33 union</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1B3B8CE8-2554-4F7F-A00D-674001951A94}"/>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union</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rdd.union</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，它的作用是将第一个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中的元素与第二个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对应的元素进行合并，返回新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a:solidFill>
                  <a:srgbClr val="000000"/>
                </a:solidFill>
                <a:effectLst/>
                <a:latin typeface="Times New Roman" panose="02020603050405020304" pitchFamily="18" charset="0"/>
                <a:ea typeface="宋体" panose="02010600030101010101" pitchFamily="2" charset="-122"/>
              </a:rPr>
              <a:t>union</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4-57</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4-57 union</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ch04/rdd_union.py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017388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98F872-51F7-4284-9D69-4938599DED8A}"/>
              </a:ext>
            </a:extLst>
          </p:cNvPr>
          <p:cNvSpPr>
            <a:spLocks noGrp="1"/>
          </p:cNvSpPr>
          <p:nvPr>
            <p:ph type="title"/>
          </p:nvPr>
        </p:nvSpPr>
        <p:spPr/>
        <p:txBody>
          <a:bodyPr/>
          <a:lstStyle/>
          <a:p>
            <a:pPr marR="0" rtl="0"/>
            <a:r>
              <a:rPr lang="en-US" altLang="zh-CN" b="0" i="0" u="none" strike="noStrike" kern="1800" baseline="0">
                <a:latin typeface="方正大标宋简体"/>
              </a:rPr>
              <a:t>4.3.34 takeOrdered</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D20FE3C3-D5C2-465E-8DF0-AA09CAED6004}"/>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takeOrdered</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rdd.takeOrdered</a:t>
            </a:r>
            <a:r>
              <a:rPr lang="en-US" altLang="zh-CN" sz="1800" dirty="0">
                <a:solidFill>
                  <a:srgbClr val="000000"/>
                </a:solidFill>
                <a:effectLst/>
                <a:latin typeface="Times New Roman" panose="02020603050405020304" pitchFamily="18" charset="0"/>
                <a:ea typeface="宋体" panose="02010600030101010101" pitchFamily="2" charset="-122"/>
              </a:rPr>
              <a:t>(num, key=None)</a:t>
            </a:r>
            <a:r>
              <a:rPr lang="zh-CN" altLang="zh-CN" sz="1800" dirty="0">
                <a:solidFill>
                  <a:srgbClr val="000000"/>
                </a:solidFill>
                <a:effectLst/>
                <a:latin typeface="Times New Roman" panose="02020603050405020304" pitchFamily="18" charset="0"/>
                <a:ea typeface="宋体" panose="02010600030101010101" pitchFamily="2" charset="-122"/>
              </a:rPr>
              <a:t>，它的作用是从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中获取排序后的前</a:t>
            </a:r>
            <a:r>
              <a:rPr lang="en-US" altLang="zh-CN" sz="1800" dirty="0">
                <a:solidFill>
                  <a:srgbClr val="000000"/>
                </a:solidFill>
                <a:effectLst/>
                <a:latin typeface="Times New Roman" panose="02020603050405020304" pitchFamily="18" charset="0"/>
                <a:ea typeface="宋体" panose="02010600030101010101" pitchFamily="2" charset="-122"/>
              </a:rPr>
              <a:t>num</a:t>
            </a:r>
            <a:r>
              <a:rPr lang="zh-CN" altLang="zh-CN" sz="1800" dirty="0">
                <a:solidFill>
                  <a:srgbClr val="000000"/>
                </a:solidFill>
                <a:effectLst/>
                <a:latin typeface="Times New Roman" panose="02020603050405020304" pitchFamily="18" charset="0"/>
                <a:ea typeface="宋体" panose="02010600030101010101" pitchFamily="2" charset="-122"/>
              </a:rPr>
              <a:t>个元素构成的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，默认按照升序对元素进行排序，但也支持用可选函数进行指定。下面给出</a:t>
            </a:r>
            <a:r>
              <a:rPr lang="en-US" altLang="zh-CN" sz="1800" dirty="0" err="1">
                <a:solidFill>
                  <a:srgbClr val="000000"/>
                </a:solidFill>
                <a:effectLst/>
                <a:latin typeface="Times New Roman" panose="02020603050405020304" pitchFamily="18" charset="0"/>
                <a:ea typeface="宋体" panose="02010600030101010101" pitchFamily="2" charset="-122"/>
              </a:rPr>
              <a:t>takeOrdered</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4-58</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4-58 </a:t>
            </a:r>
            <a:r>
              <a:rPr lang="en-US" altLang="zh-CN" sz="1800" dirty="0" err="1">
                <a:solidFill>
                  <a:srgbClr val="000000"/>
                </a:solidFill>
                <a:effectLst/>
                <a:latin typeface="Times New Roman" panose="02020603050405020304" pitchFamily="18" charset="0"/>
                <a:ea typeface="宋体" panose="02010600030101010101" pitchFamily="2" charset="-122"/>
              </a:rPr>
              <a:t>takeOrdered</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ch04/rdd_takeOrdered.py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8807159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EDE4F2-B29F-4B46-BEA4-C3E60900ECE8}"/>
              </a:ext>
            </a:extLst>
          </p:cNvPr>
          <p:cNvSpPr>
            <a:spLocks noGrp="1"/>
          </p:cNvSpPr>
          <p:nvPr>
            <p:ph type="title"/>
          </p:nvPr>
        </p:nvSpPr>
        <p:spPr/>
        <p:txBody>
          <a:bodyPr/>
          <a:lstStyle/>
          <a:p>
            <a:pPr marR="0" rtl="0"/>
            <a:r>
              <a:rPr lang="en-US" altLang="zh-CN" b="0" i="0" u="none" strike="noStrike" kern="1800" baseline="0">
                <a:latin typeface="方正大标宋简体"/>
              </a:rPr>
              <a:t>4.3.35 takeSample</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873D41E7-5CDE-4ED9-9F19-4BFA8873AC16}"/>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a:t>
            </a:r>
            <a:r>
              <a:rPr lang="en-US" altLang="zh-CN" b="0" i="0" u="none" strike="noStrike" baseline="0">
                <a:latin typeface="Times New Roman" panose="02020603050405020304" pitchFamily="18" charset="0"/>
              </a:rPr>
              <a:t>takeSample</a:t>
            </a:r>
            <a:r>
              <a:rPr lang="zh-CN" altLang="en-US" b="0" i="0" u="none" strike="noStrike" baseline="0">
                <a:latin typeface="Times New Roman" panose="02020603050405020304" pitchFamily="18" charset="0"/>
              </a:rPr>
              <a:t>操作应该应用在</a:t>
            </a:r>
            <a:r>
              <a:rPr lang="en-US" altLang="zh-CN" b="0" i="0" u="none" strike="noStrike" baseline="0">
                <a:latin typeface="Times New Roman" panose="02020603050405020304" pitchFamily="18" charset="0"/>
              </a:rPr>
              <a:t>RDD</a:t>
            </a:r>
            <a:r>
              <a:rPr lang="zh-CN" altLang="en-US" b="0" i="0" u="none" strike="noStrike" baseline="0">
                <a:latin typeface="Times New Roman" panose="02020603050405020304" pitchFamily="18" charset="0"/>
              </a:rPr>
              <a:t>数据不大的情况，由于它会将</a:t>
            </a:r>
            <a:r>
              <a:rPr lang="en-US" altLang="zh-CN" b="0" i="0" u="none" strike="noStrike" baseline="0">
                <a:latin typeface="Times New Roman" panose="02020603050405020304" pitchFamily="18" charset="0"/>
              </a:rPr>
              <a:t>RDD</a:t>
            </a:r>
            <a:r>
              <a:rPr lang="zh-CN" altLang="en-US" b="0" i="0" u="none" strike="noStrike" baseline="0">
                <a:latin typeface="Times New Roman" panose="02020603050405020304" pitchFamily="18" charset="0"/>
              </a:rPr>
              <a:t>整个加载到</a:t>
            </a:r>
            <a:r>
              <a:rPr lang="en-US" altLang="zh-CN" b="0" i="0" u="none" strike="noStrike" baseline="0">
                <a:latin typeface="Times New Roman" panose="02020603050405020304" pitchFamily="18" charset="0"/>
              </a:rPr>
              <a:t>driver</a:t>
            </a:r>
            <a:r>
              <a:rPr lang="zh-CN" altLang="en-US" b="0" i="0" u="none" strike="noStrike" baseline="0">
                <a:latin typeface="Times New Roman" panose="02020603050405020304" pitchFamily="18" charset="0"/>
              </a:rPr>
              <a:t>端的内存中。</a:t>
            </a:r>
          </a:p>
        </p:txBody>
      </p:sp>
      <p:sp>
        <p:nvSpPr>
          <p:cNvPr id="5" name="文本框 4">
            <a:extLst>
              <a:ext uri="{FF2B5EF4-FFF2-40B4-BE49-F238E27FC236}">
                <a16:creationId xmlns:a16="http://schemas.microsoft.com/office/drawing/2014/main" id="{314578B6-3751-417C-A66E-B147D23B0FF9}"/>
              </a:ext>
            </a:extLst>
          </p:cNvPr>
          <p:cNvSpPr txBox="1"/>
          <p:nvPr/>
        </p:nvSpPr>
        <p:spPr>
          <a:xfrm>
            <a:off x="718795" y="2459504"/>
            <a:ext cx="6094428" cy="1938992"/>
          </a:xfrm>
          <a:prstGeom prst="rect">
            <a:avLst/>
          </a:prstGeom>
          <a:noFill/>
        </p:spPr>
        <p:txBody>
          <a:bodyPr wrap="square">
            <a:spAutoFit/>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takeSample</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rdd.takeSample</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withReplacement</a:t>
            </a:r>
            <a:r>
              <a:rPr lang="en-US" altLang="zh-CN" sz="1800" dirty="0">
                <a:solidFill>
                  <a:srgbClr val="000000"/>
                </a:solidFill>
                <a:effectLst/>
                <a:latin typeface="Times New Roman" panose="02020603050405020304" pitchFamily="18" charset="0"/>
                <a:ea typeface="宋体" panose="02010600030101010101" pitchFamily="2" charset="-122"/>
              </a:rPr>
              <a:t>, num, seed=None)</a:t>
            </a:r>
            <a:r>
              <a:rPr lang="zh-CN" altLang="zh-CN" sz="1800" dirty="0">
                <a:solidFill>
                  <a:srgbClr val="000000"/>
                </a:solidFill>
                <a:effectLst/>
                <a:latin typeface="Times New Roman" panose="02020603050405020304" pitchFamily="18" charset="0"/>
                <a:ea typeface="宋体" panose="02010600030101010101" pitchFamily="2" charset="-122"/>
              </a:rPr>
              <a:t>，它的作用是从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中抽样出固定大小的子数据集合，返回新的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。其中，第一个参数</a:t>
            </a:r>
            <a:r>
              <a:rPr lang="en-US" altLang="zh-CN" sz="1800" dirty="0" err="1">
                <a:solidFill>
                  <a:srgbClr val="000000"/>
                </a:solidFill>
                <a:effectLst/>
                <a:latin typeface="Times New Roman" panose="02020603050405020304" pitchFamily="18" charset="0"/>
                <a:ea typeface="宋体" panose="02010600030101010101" pitchFamily="2" charset="-122"/>
              </a:rPr>
              <a:t>withReplacement</a:t>
            </a:r>
            <a:r>
              <a:rPr lang="zh-CN" altLang="zh-CN" sz="1800" dirty="0">
                <a:solidFill>
                  <a:srgbClr val="000000"/>
                </a:solidFill>
                <a:effectLst/>
                <a:latin typeface="Times New Roman" panose="02020603050405020304" pitchFamily="18" charset="0"/>
                <a:ea typeface="宋体" panose="02010600030101010101" pitchFamily="2" charset="-122"/>
              </a:rPr>
              <a:t>是一个布尔值，代表元素是否可以多次抽样。第二个参数</a:t>
            </a:r>
            <a:r>
              <a:rPr lang="en-US" altLang="zh-CN" sz="1800" dirty="0">
                <a:solidFill>
                  <a:srgbClr val="000000"/>
                </a:solidFill>
                <a:effectLst/>
                <a:latin typeface="Times New Roman" panose="02020603050405020304" pitchFamily="18" charset="0"/>
                <a:ea typeface="宋体" panose="02010600030101010101" pitchFamily="2" charset="-122"/>
              </a:rPr>
              <a:t>num</a:t>
            </a:r>
            <a:r>
              <a:rPr lang="zh-CN" altLang="zh-CN" sz="1800" dirty="0">
                <a:solidFill>
                  <a:srgbClr val="000000"/>
                </a:solidFill>
                <a:effectLst/>
                <a:latin typeface="Times New Roman" panose="02020603050405020304" pitchFamily="18" charset="0"/>
                <a:ea typeface="宋体" panose="02010600030101010101" pitchFamily="2" charset="-122"/>
              </a:rPr>
              <a:t>代表期望样本的大小作为</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大小的一部分。第二个参数</a:t>
            </a:r>
            <a:r>
              <a:rPr lang="en-US" altLang="zh-CN" sz="1800" dirty="0">
                <a:solidFill>
                  <a:srgbClr val="000000"/>
                </a:solidFill>
                <a:effectLst/>
                <a:latin typeface="Times New Roman" panose="02020603050405020304" pitchFamily="18" charset="0"/>
                <a:ea typeface="宋体" panose="02010600030101010101" pitchFamily="2" charset="-122"/>
              </a:rPr>
              <a:t>seed</a:t>
            </a:r>
            <a:r>
              <a:rPr lang="zh-CN" altLang="zh-CN" sz="1800" dirty="0">
                <a:solidFill>
                  <a:srgbClr val="000000"/>
                </a:solidFill>
                <a:effectLst/>
                <a:latin typeface="Times New Roman" panose="02020603050405020304" pitchFamily="18" charset="0"/>
                <a:ea typeface="宋体" panose="02010600030101010101" pitchFamily="2" charset="-122"/>
              </a:rPr>
              <a:t>代表随机数生成器的种子。下面给出</a:t>
            </a:r>
            <a:r>
              <a:rPr lang="en-US" altLang="zh-CN" sz="1800" dirty="0" err="1">
                <a:solidFill>
                  <a:srgbClr val="000000"/>
                </a:solidFill>
                <a:effectLst/>
                <a:latin typeface="Times New Roman" panose="02020603050405020304" pitchFamily="18" charset="0"/>
                <a:ea typeface="宋体" panose="02010600030101010101" pitchFamily="2" charset="-122"/>
              </a:rPr>
              <a:t>takeSample</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4-59</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4-59 </a:t>
            </a:r>
            <a:r>
              <a:rPr lang="en-US" altLang="zh-CN" sz="1800" dirty="0" err="1">
                <a:solidFill>
                  <a:srgbClr val="000000"/>
                </a:solidFill>
                <a:effectLst/>
                <a:latin typeface="Times New Roman" panose="02020603050405020304" pitchFamily="18" charset="0"/>
                <a:ea typeface="宋体" panose="02010600030101010101" pitchFamily="2" charset="-122"/>
              </a:rPr>
              <a:t>takeSample</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ch04/rdd_takeSample.py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59080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95F11C-1C8C-43CC-B743-80A3029F5BCF}"/>
              </a:ext>
            </a:extLst>
          </p:cNvPr>
          <p:cNvSpPr>
            <a:spLocks noGrp="1"/>
          </p:cNvSpPr>
          <p:nvPr>
            <p:ph type="title"/>
          </p:nvPr>
        </p:nvSpPr>
        <p:spPr/>
        <p:txBody>
          <a:bodyPr/>
          <a:lstStyle/>
          <a:p>
            <a:pPr marR="0" rtl="0"/>
            <a:r>
              <a:rPr lang="en-US" altLang="zh-CN" b="0" i="0" u="none" strike="noStrike" kern="1800" baseline="0">
                <a:latin typeface="方正大标宋简体"/>
              </a:rPr>
              <a:t>4.3.36 subtract</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712DBAB5-5281-4BA7-B1DB-EBAE651AD033}"/>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subtract</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rdd.subtract</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a:t>
            </a:r>
            <a:r>
              <a:rPr lang="zh-CN" altLang="zh-CN" sz="1800" dirty="0">
                <a:solidFill>
                  <a:srgbClr val="000000"/>
                </a:solidFill>
                <a:effectLst/>
                <a:latin typeface="Times New Roman" panose="02020603050405020304" pitchFamily="18" charset="0"/>
                <a:ea typeface="宋体" panose="02010600030101010101" pitchFamily="2" charset="-122"/>
              </a:rPr>
              <a:t>，它的作用是从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中排除掉</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中的元素，并返回一个新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a:solidFill>
                  <a:srgbClr val="000000"/>
                </a:solidFill>
                <a:effectLst/>
                <a:latin typeface="Times New Roman" panose="02020603050405020304" pitchFamily="18" charset="0"/>
                <a:ea typeface="宋体" panose="02010600030101010101" pitchFamily="2" charset="-122"/>
              </a:rPr>
              <a:t>subtract</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4-60</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4-60 subtract</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ch04/rdd_subtract.py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730700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902B48-5D71-46D1-90B5-F39476D8DC7C}"/>
              </a:ext>
            </a:extLst>
          </p:cNvPr>
          <p:cNvSpPr>
            <a:spLocks noGrp="1"/>
          </p:cNvSpPr>
          <p:nvPr>
            <p:ph type="title"/>
          </p:nvPr>
        </p:nvSpPr>
        <p:spPr/>
        <p:txBody>
          <a:bodyPr/>
          <a:lstStyle/>
          <a:p>
            <a:pPr marR="0" rtl="0"/>
            <a:r>
              <a:rPr lang="en-US" altLang="zh-CN" b="0" i="0" u="none" strike="noStrike" kern="1800" baseline="0">
                <a:latin typeface="方正大标宋简体"/>
              </a:rPr>
              <a:t>4.3.37 subtractByKey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B5A8FA00-ED0C-4503-99FF-231F34EC7430}"/>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subtractByKey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rdd.subtractByKey</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a:t>
            </a:r>
            <a:r>
              <a:rPr lang="zh-CN" altLang="zh-CN" sz="1800" dirty="0">
                <a:solidFill>
                  <a:srgbClr val="000000"/>
                </a:solidFill>
                <a:effectLst/>
                <a:latin typeface="Times New Roman" panose="02020603050405020304" pitchFamily="18" charset="0"/>
                <a:ea typeface="宋体" panose="02010600030101010101" pitchFamily="2" charset="-122"/>
              </a:rPr>
              <a:t>，它的作用是从元素为</a:t>
            </a:r>
            <a:r>
              <a:rPr lang="en-US" altLang="zh-CN" sz="1800" dirty="0">
                <a:solidFill>
                  <a:srgbClr val="000000"/>
                </a:solidFill>
                <a:effectLst/>
                <a:latin typeface="Times New Roman" panose="02020603050405020304" pitchFamily="18" charset="0"/>
                <a:ea typeface="宋体" panose="02010600030101010101" pitchFamily="2" charset="-122"/>
              </a:rPr>
              <a:t>KV</a:t>
            </a:r>
            <a:r>
              <a:rPr lang="zh-CN" altLang="zh-CN" sz="1800" dirty="0">
                <a:solidFill>
                  <a:srgbClr val="000000"/>
                </a:solidFill>
                <a:effectLst/>
                <a:latin typeface="Times New Roman" panose="02020603050405020304" pitchFamily="18" charset="0"/>
                <a:ea typeface="宋体" panose="02010600030101010101" pitchFamily="2" charset="-122"/>
              </a:rPr>
              <a:t>格式的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中排除掉</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中的元素，只要两个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的元素</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一致，则排除，并返回一个新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err="1">
                <a:solidFill>
                  <a:srgbClr val="000000"/>
                </a:solidFill>
                <a:effectLst/>
                <a:latin typeface="Times New Roman" panose="02020603050405020304" pitchFamily="18" charset="0"/>
                <a:ea typeface="宋体" panose="02010600030101010101" pitchFamily="2" charset="-122"/>
              </a:rPr>
              <a:t>subtractByKey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4-61</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4-61 </a:t>
            </a:r>
            <a:r>
              <a:rPr lang="en-US" altLang="zh-CN" sz="1800" dirty="0" err="1">
                <a:solidFill>
                  <a:srgbClr val="000000"/>
                </a:solidFill>
                <a:effectLst/>
                <a:latin typeface="Times New Roman" panose="02020603050405020304" pitchFamily="18" charset="0"/>
                <a:ea typeface="宋体" panose="02010600030101010101" pitchFamily="2" charset="-122"/>
              </a:rPr>
              <a:t>subtractByKey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ch04/rdd_subtractByKey.py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388831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5A889-E6CD-4591-81B1-8EA5748D5238}"/>
              </a:ext>
            </a:extLst>
          </p:cNvPr>
          <p:cNvSpPr>
            <a:spLocks noGrp="1"/>
          </p:cNvSpPr>
          <p:nvPr>
            <p:ph type="title"/>
          </p:nvPr>
        </p:nvSpPr>
        <p:spPr/>
        <p:txBody>
          <a:bodyPr/>
          <a:lstStyle/>
          <a:p>
            <a:pPr marR="0" rtl="0"/>
            <a:r>
              <a:rPr lang="en-US" altLang="zh-CN" b="0" i="0" u="none" strike="noStrike" kern="1800" baseline="0">
                <a:latin typeface="方正大标宋简体"/>
              </a:rPr>
              <a:t>4.3.38 stats</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8246E962-3A68-4AE5-90C7-A020335E37ED}"/>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stats</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操作是一个动作算子，给出数据的统计信息，调用形式为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rdd.stats</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，它的作用是返回一个</a:t>
            </a:r>
            <a:r>
              <a:rPr lang="en-US" altLang="zh-CN" sz="1800" dirty="0" err="1">
                <a:solidFill>
                  <a:srgbClr val="000000"/>
                </a:solidFill>
                <a:effectLst/>
                <a:latin typeface="Times New Roman" panose="02020603050405020304" pitchFamily="18" charset="0"/>
                <a:ea typeface="宋体" panose="02010600030101010101" pitchFamily="2" charset="-122"/>
              </a:rPr>
              <a:t>StatCounter</a:t>
            </a:r>
            <a:r>
              <a:rPr lang="zh-CN" altLang="zh-CN" sz="1800" dirty="0">
                <a:solidFill>
                  <a:srgbClr val="000000"/>
                </a:solidFill>
                <a:effectLst/>
                <a:latin typeface="Times New Roman" panose="02020603050405020304" pitchFamily="18" charset="0"/>
                <a:ea typeface="宋体" panose="02010600030101010101" pitchFamily="2" charset="-122"/>
              </a:rPr>
              <a:t>对象，该对象获取到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元素的计数、均值，方差、最大和最小值。下面给出</a:t>
            </a:r>
            <a:r>
              <a:rPr lang="en-US" altLang="zh-CN" sz="1800" dirty="0">
                <a:solidFill>
                  <a:srgbClr val="000000"/>
                </a:solidFill>
                <a:effectLst/>
                <a:latin typeface="Times New Roman" panose="02020603050405020304" pitchFamily="18" charset="0"/>
                <a:ea typeface="宋体" panose="02010600030101010101" pitchFamily="2" charset="-122"/>
              </a:rPr>
              <a:t>stats</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4-62</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4-62 stats</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ch04/rdd_stats.py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78255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E38A9B-0D7B-4307-9C91-E6C9978030A0}"/>
              </a:ext>
            </a:extLst>
          </p:cNvPr>
          <p:cNvSpPr>
            <a:spLocks noGrp="1"/>
          </p:cNvSpPr>
          <p:nvPr>
            <p:ph type="title"/>
          </p:nvPr>
        </p:nvSpPr>
        <p:spPr/>
        <p:txBody>
          <a:bodyPr/>
          <a:lstStyle/>
          <a:p>
            <a:pPr marR="0" rtl="0"/>
            <a:r>
              <a:rPr lang="en-US" altLang="zh-CN" b="0" i="0" u="none" strike="noStrike" kern="1800" baseline="0">
                <a:latin typeface="方正大标宋简体"/>
              </a:rPr>
              <a:t>4.3.39 sortBy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275413A2-64EA-4DF1-8CB8-0B99F6D64593}"/>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sortBy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操作是一个变换算子，实现灵活的排序功能，调用形式为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rdd.sortBy</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keyfunc</a:t>
            </a:r>
            <a:r>
              <a:rPr lang="en-US" altLang="zh-CN" sz="1800" dirty="0">
                <a:solidFill>
                  <a:srgbClr val="000000"/>
                </a:solidFill>
                <a:effectLst/>
                <a:latin typeface="Times New Roman" panose="02020603050405020304" pitchFamily="18" charset="0"/>
                <a:ea typeface="宋体" panose="02010600030101010101" pitchFamily="2" charset="-122"/>
              </a:rPr>
              <a:t>, ascending=True,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a:t>
            </a:r>
            <a:r>
              <a:rPr lang="zh-CN" altLang="zh-CN" sz="1800" dirty="0">
                <a:solidFill>
                  <a:srgbClr val="000000"/>
                </a:solidFill>
                <a:effectLst/>
                <a:latin typeface="Times New Roman" panose="02020603050405020304" pitchFamily="18" charset="0"/>
                <a:ea typeface="宋体" panose="02010600030101010101" pitchFamily="2" charset="-122"/>
              </a:rPr>
              <a:t>，它的作用是根据函数</a:t>
            </a:r>
            <a:r>
              <a:rPr lang="en-US" altLang="zh-CN" sz="1800" dirty="0" err="1">
                <a:solidFill>
                  <a:srgbClr val="000000"/>
                </a:solidFill>
                <a:effectLst/>
                <a:latin typeface="Times New Roman" panose="02020603050405020304" pitchFamily="18" charset="0"/>
                <a:ea typeface="宋体" panose="02010600030101010101" pitchFamily="2" charset="-122"/>
              </a:rPr>
              <a:t>keyfunc</a:t>
            </a:r>
            <a:r>
              <a:rPr lang="zh-CN" altLang="zh-CN" sz="1800" dirty="0">
                <a:solidFill>
                  <a:srgbClr val="000000"/>
                </a:solidFill>
                <a:effectLst/>
                <a:latin typeface="Times New Roman" panose="02020603050405020304" pitchFamily="18" charset="0"/>
                <a:ea typeface="宋体" panose="02010600030101010101" pitchFamily="2" charset="-122"/>
              </a:rPr>
              <a:t>来对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对象元素排序，并返回一个新的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err="1">
                <a:solidFill>
                  <a:srgbClr val="000000"/>
                </a:solidFill>
                <a:effectLst/>
                <a:latin typeface="Times New Roman" panose="02020603050405020304" pitchFamily="18" charset="0"/>
                <a:ea typeface="宋体" panose="02010600030101010101" pitchFamily="2" charset="-122"/>
              </a:rPr>
              <a:t>sortBy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4-63</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4-63 </a:t>
            </a:r>
            <a:r>
              <a:rPr lang="en-US" altLang="zh-CN" sz="1800" dirty="0" err="1">
                <a:solidFill>
                  <a:srgbClr val="000000"/>
                </a:solidFill>
                <a:effectLst/>
                <a:latin typeface="Times New Roman" panose="02020603050405020304" pitchFamily="18" charset="0"/>
                <a:ea typeface="宋体" panose="02010600030101010101" pitchFamily="2" charset="-122"/>
              </a:rPr>
              <a:t>sortBy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ch04/rdd_sortBy.py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2044157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2F5F72-4BBF-433C-A158-63B7B6C8621E}"/>
              </a:ext>
            </a:extLst>
          </p:cNvPr>
          <p:cNvSpPr>
            <a:spLocks noGrp="1"/>
          </p:cNvSpPr>
          <p:nvPr>
            <p:ph type="title"/>
          </p:nvPr>
        </p:nvSpPr>
        <p:spPr/>
        <p:txBody>
          <a:bodyPr/>
          <a:lstStyle/>
          <a:p>
            <a:pPr marR="0" rtl="0"/>
            <a:r>
              <a:rPr lang="en-US" altLang="zh-CN" b="0" i="0" u="none" strike="noStrike" kern="1800" baseline="0">
                <a:latin typeface="方正大标宋简体"/>
              </a:rPr>
              <a:t>4.3.40 sortByKey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FE36E38F-680B-46E4-AA1F-22631895CB28}"/>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a:t>
            </a:r>
            <a:r>
              <a:rPr lang="en-US" altLang="zh-CN" b="0" i="0" u="none" strike="noStrike" baseline="0">
                <a:latin typeface="Times New Roman" panose="02020603050405020304" pitchFamily="18" charset="0"/>
              </a:rPr>
              <a:t>sortByKey</a:t>
            </a:r>
            <a:r>
              <a:rPr lang="zh-CN" altLang="en-US" b="0" i="0" u="none" strike="noStrike" baseline="0">
                <a:latin typeface="Times New Roman" panose="02020603050405020304" pitchFamily="18" charset="0"/>
              </a:rPr>
              <a:t>操作的前提</a:t>
            </a:r>
            <a:r>
              <a:rPr lang="en-US" altLang="zh-CN" b="0" i="0" u="none" strike="noStrike" baseline="0">
                <a:latin typeface="Times New Roman" panose="02020603050405020304" pitchFamily="18" charset="0"/>
              </a:rPr>
              <a:t>RDD</a:t>
            </a:r>
            <a:r>
              <a:rPr lang="zh-CN" altLang="en-US" b="0" i="0" u="none" strike="noStrike" baseline="0">
                <a:latin typeface="Times New Roman" panose="02020603050405020304" pitchFamily="18" charset="0"/>
              </a:rPr>
              <a:t>的元素格式为</a:t>
            </a:r>
            <a:r>
              <a:rPr lang="en-US" altLang="zh-CN" b="0" i="0" u="none" strike="noStrike" baseline="0">
                <a:latin typeface="Times New Roman" panose="02020603050405020304" pitchFamily="18" charset="0"/>
              </a:rPr>
              <a:t>KV</a:t>
            </a:r>
            <a:r>
              <a:rPr lang="zh-CN" altLang="en-US" b="0" i="0" u="none" strike="noStrike" baseline="0">
                <a:latin typeface="Times New Roman" panose="02020603050405020304" pitchFamily="18" charset="0"/>
              </a:rPr>
              <a:t>格式。</a:t>
            </a:r>
          </a:p>
        </p:txBody>
      </p:sp>
      <p:sp>
        <p:nvSpPr>
          <p:cNvPr id="5" name="文本框 4">
            <a:extLst>
              <a:ext uri="{FF2B5EF4-FFF2-40B4-BE49-F238E27FC236}">
                <a16:creationId xmlns:a16="http://schemas.microsoft.com/office/drawing/2014/main" id="{71C00C78-2668-4524-9A77-F6839595DD56}"/>
              </a:ext>
            </a:extLst>
          </p:cNvPr>
          <p:cNvSpPr txBox="1"/>
          <p:nvPr/>
        </p:nvSpPr>
        <p:spPr>
          <a:xfrm>
            <a:off x="228599" y="2267486"/>
            <a:ext cx="9226485" cy="1323439"/>
          </a:xfrm>
          <a:prstGeom prst="rect">
            <a:avLst/>
          </a:prstGeom>
          <a:noFill/>
        </p:spPr>
        <p:txBody>
          <a:bodyPr wrap="square">
            <a:spAutoFit/>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sortByKey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操作是一个变换算子，实现按</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进行排序功能，调用形式为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rdd.sortByKey</a:t>
            </a:r>
            <a:r>
              <a:rPr lang="en-US" altLang="zh-CN" sz="1800" dirty="0">
                <a:solidFill>
                  <a:srgbClr val="000000"/>
                </a:solidFill>
                <a:effectLst/>
                <a:latin typeface="Times New Roman" panose="02020603050405020304" pitchFamily="18" charset="0"/>
                <a:ea typeface="宋体" panose="02010600030101010101" pitchFamily="2" charset="-122"/>
              </a:rPr>
              <a:t>(ascending=True,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 </a:t>
            </a:r>
            <a:r>
              <a:rPr lang="en-US" altLang="zh-CN" sz="1800" dirty="0" err="1">
                <a:solidFill>
                  <a:srgbClr val="000000"/>
                </a:solidFill>
                <a:effectLst/>
                <a:latin typeface="Times New Roman" panose="02020603050405020304" pitchFamily="18" charset="0"/>
                <a:ea typeface="宋体" panose="02010600030101010101" pitchFamily="2" charset="-122"/>
              </a:rPr>
              <a:t>keyfunc</a:t>
            </a:r>
            <a:r>
              <a:rPr lang="en-US" altLang="zh-CN" sz="1800" dirty="0">
                <a:solidFill>
                  <a:srgbClr val="000000"/>
                </a:solidFill>
                <a:effectLst/>
                <a:latin typeface="Times New Roman" panose="02020603050405020304" pitchFamily="18" charset="0"/>
                <a:ea typeface="宋体" panose="02010600030101010101" pitchFamily="2" charset="-122"/>
              </a:rPr>
              <a:t>=&lt;function RDD.&lt;lambda&gt;&gt;)</a:t>
            </a:r>
            <a:r>
              <a:rPr lang="zh-CN" altLang="zh-CN" sz="1800" dirty="0">
                <a:solidFill>
                  <a:srgbClr val="000000"/>
                </a:solidFill>
                <a:effectLst/>
                <a:latin typeface="Times New Roman" panose="02020603050405020304" pitchFamily="18" charset="0"/>
                <a:ea typeface="宋体" panose="02010600030101010101" pitchFamily="2" charset="-122"/>
              </a:rPr>
              <a:t>，它的作用是根据函数</a:t>
            </a:r>
            <a:r>
              <a:rPr lang="en-US" altLang="zh-CN" sz="1800" dirty="0" err="1">
                <a:solidFill>
                  <a:srgbClr val="000000"/>
                </a:solidFill>
                <a:effectLst/>
                <a:latin typeface="Times New Roman" panose="02020603050405020304" pitchFamily="18" charset="0"/>
                <a:ea typeface="宋体" panose="02010600030101010101" pitchFamily="2" charset="-122"/>
              </a:rPr>
              <a:t>keyfunc</a:t>
            </a:r>
            <a:r>
              <a:rPr lang="zh-CN" altLang="zh-CN" sz="1800" dirty="0">
                <a:solidFill>
                  <a:srgbClr val="000000"/>
                </a:solidFill>
                <a:effectLst/>
                <a:latin typeface="Times New Roman" panose="02020603050405020304" pitchFamily="18" charset="0"/>
                <a:ea typeface="宋体" panose="02010600030101010101" pitchFamily="2" charset="-122"/>
              </a:rPr>
              <a:t>来对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对象元素排序，并返回一个新的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，但参数</a:t>
            </a:r>
            <a:r>
              <a:rPr lang="en-US" altLang="zh-CN" sz="1800" dirty="0" err="1">
                <a:solidFill>
                  <a:srgbClr val="000000"/>
                </a:solidFill>
                <a:effectLst/>
                <a:latin typeface="Times New Roman" panose="02020603050405020304" pitchFamily="18" charset="0"/>
                <a:ea typeface="宋体" panose="02010600030101010101" pitchFamily="2" charset="-122"/>
              </a:rPr>
              <a:t>keyfunc</a:t>
            </a:r>
            <a:r>
              <a:rPr lang="zh-CN" altLang="zh-CN" sz="1800" dirty="0">
                <a:solidFill>
                  <a:srgbClr val="000000"/>
                </a:solidFill>
                <a:effectLst/>
                <a:latin typeface="Times New Roman" panose="02020603050405020304" pitchFamily="18" charset="0"/>
                <a:ea typeface="宋体" panose="02010600030101010101" pitchFamily="2" charset="-122"/>
              </a:rPr>
              <a:t>是一个可选的参数，不提供则按照</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中元素的</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进行升序排序。下面给出</a:t>
            </a:r>
            <a:r>
              <a:rPr lang="en-US" altLang="zh-CN" sz="1800" dirty="0" err="1">
                <a:solidFill>
                  <a:srgbClr val="000000"/>
                </a:solidFill>
                <a:effectLst/>
                <a:latin typeface="Times New Roman" panose="02020603050405020304" pitchFamily="18" charset="0"/>
                <a:ea typeface="宋体" panose="02010600030101010101" pitchFamily="2" charset="-122"/>
              </a:rPr>
              <a:t>sortByKey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4-64</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4-64 </a:t>
            </a:r>
            <a:r>
              <a:rPr lang="en-US" altLang="zh-CN" sz="1800" dirty="0" err="1">
                <a:solidFill>
                  <a:srgbClr val="000000"/>
                </a:solidFill>
                <a:effectLst/>
                <a:latin typeface="Times New Roman" panose="02020603050405020304" pitchFamily="18" charset="0"/>
                <a:ea typeface="宋体" panose="02010600030101010101" pitchFamily="2" charset="-122"/>
              </a:rPr>
              <a:t>sortByKey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ch04/rdd_sortByKey.py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3955387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F20C7-22AA-4DDB-B0B2-E05A58C9AF70}"/>
              </a:ext>
            </a:extLst>
          </p:cNvPr>
          <p:cNvSpPr>
            <a:spLocks noGrp="1"/>
          </p:cNvSpPr>
          <p:nvPr>
            <p:ph type="title"/>
          </p:nvPr>
        </p:nvSpPr>
        <p:spPr/>
        <p:txBody>
          <a:bodyPr/>
          <a:lstStyle/>
          <a:p>
            <a:pPr marR="0" rtl="0"/>
            <a:r>
              <a:rPr lang="en-US" altLang="zh-CN" b="0" i="0" u="none" strike="noStrike" kern="1800" baseline="0">
                <a:latin typeface="方正大标宋简体"/>
              </a:rPr>
              <a:t>4.3.41 sample</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77C2AB07-979C-4134-AB56-2F63E67958CC}"/>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a:t>
            </a:r>
            <a:r>
              <a:rPr lang="en-US" altLang="zh-CN" b="0" i="0" u="none" strike="noStrike" baseline="0">
                <a:latin typeface="Times New Roman" panose="02020603050405020304" pitchFamily="18" charset="0"/>
              </a:rPr>
              <a:t>sample</a:t>
            </a:r>
            <a:r>
              <a:rPr lang="zh-CN" altLang="en-US" b="0" i="0" u="none" strike="noStrike" baseline="0">
                <a:latin typeface="Times New Roman" panose="02020603050405020304" pitchFamily="18" charset="0"/>
              </a:rPr>
              <a:t>操作比例</a:t>
            </a:r>
            <a:r>
              <a:rPr lang="en-US" altLang="zh-CN" b="0" i="0" u="none" strike="noStrike" baseline="0">
                <a:latin typeface="Times New Roman" panose="02020603050405020304" pitchFamily="18" charset="0"/>
              </a:rPr>
              <a:t>fraction</a:t>
            </a:r>
            <a:r>
              <a:rPr lang="zh-CN" altLang="en-US" b="0" i="0" u="none" strike="noStrike" baseline="0">
                <a:latin typeface="Times New Roman" panose="02020603050405020304" pitchFamily="18" charset="0"/>
              </a:rPr>
              <a:t>并不精确，例如</a:t>
            </a:r>
            <a:r>
              <a:rPr lang="en-US" altLang="zh-CN" b="0" i="0" u="none" strike="noStrike" baseline="0">
                <a:latin typeface="Times New Roman" panose="02020603050405020304" pitchFamily="18" charset="0"/>
              </a:rPr>
              <a:t>100</a:t>
            </a:r>
            <a:r>
              <a:rPr lang="zh-CN" altLang="en-US" b="0" i="0" u="none" strike="noStrike" baseline="0">
                <a:latin typeface="Times New Roman" panose="02020603050405020304" pitchFamily="18" charset="0"/>
              </a:rPr>
              <a:t>个元素的</a:t>
            </a:r>
            <a:r>
              <a:rPr lang="en-US" altLang="zh-CN" b="0" i="0" u="none" strike="noStrike" baseline="0">
                <a:latin typeface="Times New Roman" panose="02020603050405020304" pitchFamily="18" charset="0"/>
              </a:rPr>
              <a:t>0.2</a:t>
            </a:r>
            <a:r>
              <a:rPr lang="zh-CN" altLang="en-US" b="0" i="0" u="none" strike="noStrike" baseline="0">
                <a:latin typeface="Times New Roman" panose="02020603050405020304" pitchFamily="18" charset="0"/>
              </a:rPr>
              <a:t>不一定就是</a:t>
            </a:r>
            <a:r>
              <a:rPr lang="en-US" altLang="zh-CN" b="0" i="0" u="none" strike="noStrike" baseline="0">
                <a:latin typeface="Times New Roman" panose="02020603050405020304" pitchFamily="18" charset="0"/>
              </a:rPr>
              <a:t>20</a:t>
            </a:r>
            <a:r>
              <a:rPr lang="zh-CN" altLang="en-US" b="0" i="0" u="none" strike="noStrike" baseline="0">
                <a:latin typeface="Times New Roman" panose="02020603050405020304" pitchFamily="18" charset="0"/>
              </a:rPr>
              <a:t>个，可能存在偏差。</a:t>
            </a:r>
          </a:p>
        </p:txBody>
      </p:sp>
      <p:sp>
        <p:nvSpPr>
          <p:cNvPr id="5" name="文本框 4">
            <a:extLst>
              <a:ext uri="{FF2B5EF4-FFF2-40B4-BE49-F238E27FC236}">
                <a16:creationId xmlns:a16="http://schemas.microsoft.com/office/drawing/2014/main" id="{034559F2-A3AC-4AE0-B708-8F3AD69C0B07}"/>
              </a:ext>
            </a:extLst>
          </p:cNvPr>
          <p:cNvSpPr txBox="1"/>
          <p:nvPr/>
        </p:nvSpPr>
        <p:spPr>
          <a:xfrm>
            <a:off x="575035" y="2639504"/>
            <a:ext cx="8566608" cy="1323439"/>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sample</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操作是一个变换算子，实现按数据进行抽样功能，调用形式为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rdd.sample</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withReplacement</a:t>
            </a:r>
            <a:r>
              <a:rPr lang="en-US" altLang="zh-CN" sz="1800" dirty="0">
                <a:solidFill>
                  <a:srgbClr val="000000"/>
                </a:solidFill>
                <a:effectLst/>
                <a:latin typeface="Times New Roman" panose="02020603050405020304" pitchFamily="18" charset="0"/>
                <a:ea typeface="宋体" panose="02010600030101010101" pitchFamily="2" charset="-122"/>
              </a:rPr>
              <a:t>, fraction, seed=None)</a:t>
            </a:r>
            <a:r>
              <a:rPr lang="zh-CN" altLang="zh-CN" sz="1800" dirty="0">
                <a:solidFill>
                  <a:srgbClr val="000000"/>
                </a:solidFill>
                <a:effectLst/>
                <a:latin typeface="Times New Roman" panose="02020603050405020304" pitchFamily="18" charset="0"/>
                <a:ea typeface="宋体" panose="02010600030101010101" pitchFamily="2" charset="-122"/>
              </a:rPr>
              <a:t>，其中</a:t>
            </a:r>
            <a:r>
              <a:rPr lang="en-US" altLang="zh-CN" sz="1800" dirty="0" err="1">
                <a:solidFill>
                  <a:srgbClr val="000000"/>
                </a:solidFill>
                <a:effectLst/>
                <a:latin typeface="Times New Roman" panose="02020603050405020304" pitchFamily="18" charset="0"/>
                <a:ea typeface="宋体" panose="02010600030101010101" pitchFamily="2" charset="-122"/>
              </a:rPr>
              <a:t>withReplacement</a:t>
            </a:r>
            <a:r>
              <a:rPr lang="zh-CN" altLang="zh-CN" sz="1800" dirty="0">
                <a:solidFill>
                  <a:srgbClr val="000000"/>
                </a:solidFill>
                <a:effectLst/>
                <a:latin typeface="Times New Roman" panose="02020603050405020304" pitchFamily="18" charset="0"/>
                <a:ea typeface="宋体" panose="02010600030101010101" pitchFamily="2" charset="-122"/>
              </a:rPr>
              <a:t>参数为</a:t>
            </a:r>
            <a:r>
              <a:rPr lang="en-US" altLang="zh-CN" sz="1800" dirty="0">
                <a:solidFill>
                  <a:srgbClr val="000000"/>
                </a:solidFill>
                <a:effectLst/>
                <a:latin typeface="Times New Roman" panose="02020603050405020304" pitchFamily="18" charset="0"/>
                <a:ea typeface="宋体" panose="02010600030101010101" pitchFamily="2" charset="-122"/>
              </a:rPr>
              <a:t>True</a:t>
            </a:r>
            <a:r>
              <a:rPr lang="zh-CN" altLang="zh-CN" sz="1800" dirty="0">
                <a:solidFill>
                  <a:srgbClr val="000000"/>
                </a:solidFill>
                <a:effectLst/>
                <a:latin typeface="Times New Roman" panose="02020603050405020304" pitchFamily="18" charset="0"/>
                <a:ea typeface="宋体" panose="02010600030101010101" pitchFamily="2" charset="-122"/>
              </a:rPr>
              <a:t>或者</a:t>
            </a:r>
            <a:r>
              <a:rPr lang="en-US" altLang="zh-CN" sz="1800" dirty="0">
                <a:solidFill>
                  <a:srgbClr val="000000"/>
                </a:solidFill>
                <a:effectLst/>
                <a:latin typeface="Times New Roman" panose="02020603050405020304" pitchFamily="18" charset="0"/>
                <a:ea typeface="宋体" panose="02010600030101010101" pitchFamily="2" charset="-122"/>
              </a:rPr>
              <a:t>False</a:t>
            </a:r>
            <a:r>
              <a:rPr lang="zh-CN" altLang="zh-CN" sz="1800" dirty="0">
                <a:solidFill>
                  <a:srgbClr val="000000"/>
                </a:solidFill>
                <a:effectLst/>
                <a:latin typeface="Times New Roman" panose="02020603050405020304" pitchFamily="18" charset="0"/>
                <a:ea typeface="宋体" panose="02010600030101010101" pitchFamily="2" charset="-122"/>
              </a:rPr>
              <a:t>，用于表示在采样过程中是否可以对同一个元素进行多次采样。</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fraction</a:t>
            </a:r>
            <a:r>
              <a:rPr lang="zh-CN" altLang="zh-CN" sz="1800" dirty="0">
                <a:solidFill>
                  <a:srgbClr val="000000"/>
                </a:solidFill>
                <a:effectLst/>
                <a:latin typeface="Times New Roman" panose="02020603050405020304" pitchFamily="18" charset="0"/>
                <a:ea typeface="宋体" panose="02010600030101010101" pitchFamily="2" charset="-122"/>
              </a:rPr>
              <a:t>是一个数值，一般来说表示抽样的比例，值为</a:t>
            </a:r>
            <a:r>
              <a:rPr lang="en-US" altLang="zh-CN" sz="1800" dirty="0">
                <a:solidFill>
                  <a:srgbClr val="000000"/>
                </a:solidFill>
                <a:effectLst/>
                <a:latin typeface="Times New Roman" panose="02020603050405020304" pitchFamily="18" charset="0"/>
                <a:ea typeface="宋体" panose="02010600030101010101" pitchFamily="2" charset="-122"/>
              </a:rPr>
              <a:t>[0,1]</a:t>
            </a:r>
            <a:r>
              <a:rPr lang="zh-CN" altLang="zh-CN" sz="1800" dirty="0">
                <a:solidFill>
                  <a:srgbClr val="000000"/>
                </a:solidFill>
                <a:effectLst/>
                <a:latin typeface="Times New Roman" panose="02020603050405020304" pitchFamily="18" charset="0"/>
                <a:ea typeface="宋体" panose="02010600030101010101" pitchFamily="2" charset="-122"/>
              </a:rPr>
              <a:t>之间，例如</a:t>
            </a:r>
            <a:r>
              <a:rPr lang="en-US" altLang="zh-CN" sz="1800" dirty="0">
                <a:solidFill>
                  <a:srgbClr val="000000"/>
                </a:solidFill>
                <a:effectLst/>
                <a:latin typeface="Times New Roman" panose="02020603050405020304" pitchFamily="18" charset="0"/>
                <a:ea typeface="宋体" panose="02010600030101010101" pitchFamily="2" charset="-122"/>
              </a:rPr>
              <a:t>0.5</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seed</a:t>
            </a:r>
            <a:r>
              <a:rPr lang="zh-CN" altLang="zh-CN" sz="1800" dirty="0">
                <a:solidFill>
                  <a:srgbClr val="000000"/>
                </a:solidFill>
                <a:effectLst/>
                <a:latin typeface="Times New Roman" panose="02020603050405020304" pitchFamily="18" charset="0"/>
                <a:ea typeface="宋体" panose="02010600030101010101" pitchFamily="2" charset="-122"/>
              </a:rPr>
              <a:t>是随机数生成器的种子。下面给出</a:t>
            </a:r>
            <a:r>
              <a:rPr lang="en-US" altLang="zh-CN" sz="1800" dirty="0">
                <a:solidFill>
                  <a:srgbClr val="000000"/>
                </a:solidFill>
                <a:effectLst/>
                <a:latin typeface="Times New Roman" panose="02020603050405020304" pitchFamily="18" charset="0"/>
                <a:ea typeface="宋体" panose="02010600030101010101" pitchFamily="2" charset="-122"/>
              </a:rPr>
              <a:t>sample</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4-65</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4-65 sample</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ch04/rdd_sample.py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125589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22C48-A141-4D5A-ACAE-CDC13F75109C}"/>
              </a:ext>
            </a:extLst>
          </p:cNvPr>
          <p:cNvSpPr>
            <a:spLocks noGrp="1"/>
          </p:cNvSpPr>
          <p:nvPr>
            <p:ph type="title"/>
          </p:nvPr>
        </p:nvSpPr>
        <p:spPr/>
        <p:txBody>
          <a:bodyPr/>
          <a:lstStyle/>
          <a:p>
            <a:pPr marR="0" rtl="0"/>
            <a:r>
              <a:rPr lang="en-US" altLang="zh-CN" b="0" i="0" u="none" strike="noStrike" kern="1800" baseline="0">
                <a:latin typeface="方正大标宋简体"/>
              </a:rPr>
              <a:t>4.3.42 repartition</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ADD948B1-559A-4806-9054-BE8F9DA6B89C}"/>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注意：如果要减少此</a:t>
            </a:r>
            <a:r>
              <a:rPr lang="en-US" altLang="zh-CN" b="0" i="0" u="none" strike="noStrike" baseline="0">
                <a:latin typeface="Times New Roman" panose="02020603050405020304" pitchFamily="18" charset="0"/>
              </a:rPr>
              <a:t>RDD</a:t>
            </a:r>
            <a:r>
              <a:rPr lang="zh-CN" altLang="en-US" b="0" i="0" u="none" strike="noStrike" baseline="0">
                <a:latin typeface="Times New Roman" panose="02020603050405020304" pitchFamily="18" charset="0"/>
              </a:rPr>
              <a:t>中的分区数，请考虑使用</a:t>
            </a:r>
            <a:r>
              <a:rPr lang="en-US" altLang="zh-CN" b="0" i="0" u="none" strike="noStrike" baseline="0">
                <a:latin typeface="Times New Roman" panose="02020603050405020304" pitchFamily="18" charset="0"/>
              </a:rPr>
              <a:t>coalesce</a:t>
            </a:r>
            <a:r>
              <a:rPr lang="zh-CN" altLang="en-US" b="0" i="0" u="none" strike="noStrike" baseline="0">
                <a:latin typeface="Times New Roman" panose="02020603050405020304" pitchFamily="18" charset="0"/>
              </a:rPr>
              <a:t>操作，这样可以避免执行</a:t>
            </a:r>
            <a:r>
              <a:rPr lang="en-US" altLang="zh-CN" b="0" i="0" u="none" strike="noStrike" baseline="0">
                <a:latin typeface="Times New Roman" panose="02020603050405020304" pitchFamily="18" charset="0"/>
              </a:rPr>
              <a:t>shuffle</a:t>
            </a:r>
            <a:r>
              <a:rPr lang="zh-CN" altLang="en-US" b="0" i="0" u="none" strike="noStrike" baseline="0">
                <a:latin typeface="Times New Roman" panose="02020603050405020304" pitchFamily="18" charset="0"/>
              </a:rPr>
              <a:t>操作，效率也更高。</a:t>
            </a:r>
          </a:p>
        </p:txBody>
      </p:sp>
      <p:sp>
        <p:nvSpPr>
          <p:cNvPr id="5" name="文本框 4">
            <a:extLst>
              <a:ext uri="{FF2B5EF4-FFF2-40B4-BE49-F238E27FC236}">
                <a16:creationId xmlns:a16="http://schemas.microsoft.com/office/drawing/2014/main" id="{39797D22-4DFA-4653-B39A-E94E789DD190}"/>
              </a:ext>
            </a:extLst>
          </p:cNvPr>
          <p:cNvSpPr txBox="1"/>
          <p:nvPr/>
        </p:nvSpPr>
        <p:spPr>
          <a:xfrm>
            <a:off x="1272619" y="2488676"/>
            <a:ext cx="7869024" cy="1118255"/>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repartition</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操作是一个变换算子，实现按数据进行重新分区，调用形式为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rdd.repartition</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，它返回一个</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zh-CN" altLang="zh-CN" sz="1800" dirty="0">
                <a:solidFill>
                  <a:srgbClr val="000000"/>
                </a:solidFill>
                <a:effectLst/>
                <a:latin typeface="Times New Roman" panose="02020603050405020304" pitchFamily="18" charset="0"/>
                <a:ea typeface="宋体" panose="02010600030101010101" pitchFamily="2" charset="-122"/>
              </a:rPr>
              <a:t>个分区的新</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。重新分配过程中，可以增加或减少此</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中的并行度，在内部，使用混洗（</a:t>
            </a:r>
            <a:r>
              <a:rPr lang="en-US" altLang="zh-CN" sz="1800" dirty="0">
                <a:solidFill>
                  <a:srgbClr val="000000"/>
                </a:solidFill>
                <a:effectLst/>
                <a:latin typeface="Times New Roman" panose="02020603050405020304" pitchFamily="18" charset="0"/>
                <a:ea typeface="宋体" panose="02010600030101010101" pitchFamily="2" charset="-122"/>
              </a:rPr>
              <a:t>shuffle</a:t>
            </a:r>
            <a:r>
              <a:rPr lang="zh-CN" altLang="zh-CN" sz="1800" dirty="0">
                <a:solidFill>
                  <a:srgbClr val="000000"/>
                </a:solidFill>
                <a:effectLst/>
                <a:latin typeface="Times New Roman" panose="02020603050405020304" pitchFamily="18" charset="0"/>
                <a:ea typeface="宋体" panose="02010600030101010101" pitchFamily="2" charset="-122"/>
              </a:rPr>
              <a:t>）来重新分配数据。下面给出</a:t>
            </a:r>
            <a:r>
              <a:rPr lang="en-US" altLang="zh-CN" sz="1800" dirty="0">
                <a:solidFill>
                  <a:srgbClr val="000000"/>
                </a:solidFill>
                <a:effectLst/>
                <a:latin typeface="Times New Roman" panose="02020603050405020304" pitchFamily="18" charset="0"/>
                <a:ea typeface="宋体" panose="02010600030101010101" pitchFamily="2" charset="-122"/>
              </a:rPr>
              <a:t>repartition</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4-66</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4-66 repartition</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ch04/rdd_repartition.py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26395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E8DB43-4E10-4CB6-B159-699CB8A25133}"/>
              </a:ext>
            </a:extLst>
          </p:cNvPr>
          <p:cNvSpPr>
            <a:spLocks noGrp="1"/>
          </p:cNvSpPr>
          <p:nvPr>
            <p:ph type="title"/>
          </p:nvPr>
        </p:nvSpPr>
        <p:spPr/>
        <p:txBody>
          <a:bodyPr/>
          <a:lstStyle/>
          <a:p>
            <a:pPr marR="0" rtl="0"/>
            <a:r>
              <a:rPr lang="en-US" altLang="zh-CN" b="0" i="0" u="none" strike="noStrike" kern="1800" baseline="0">
                <a:latin typeface="方正大标宋简体"/>
              </a:rPr>
              <a:t>4.1.4 Python</a:t>
            </a:r>
            <a:r>
              <a:rPr lang="zh-CN" altLang="en-US" b="0" i="0" u="none" strike="noStrike" kern="1800" baseline="0">
                <a:latin typeface="方正大标宋简体"/>
              </a:rPr>
              <a:t>控制语句</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3450C296-7F81-4168-B5E9-F31C6008BDBD}"/>
              </a:ext>
            </a:extLst>
          </p:cNvPr>
          <p:cNvSpPr>
            <a:spLocks noGrp="1"/>
          </p:cNvSpPr>
          <p:nvPr>
            <p:ph type="body" idx="1"/>
          </p:nvPr>
        </p:nvSpPr>
        <p:spPr/>
        <p:txBody>
          <a:bodyPr/>
          <a:lstStyle/>
          <a:p>
            <a:endParaRPr lang="zh-CN" altLang="en-US" dirty="0"/>
          </a:p>
        </p:txBody>
      </p:sp>
      <p:pic>
        <p:nvPicPr>
          <p:cNvPr id="3074" name="图片 151">
            <a:extLst>
              <a:ext uri="{FF2B5EF4-FFF2-40B4-BE49-F238E27FC236}">
                <a16:creationId xmlns:a16="http://schemas.microsoft.com/office/drawing/2014/main" id="{1E4F8240-49A7-4F25-B335-B515F9590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5430" y="2132012"/>
            <a:ext cx="2646362" cy="373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图片 152">
            <a:extLst>
              <a:ext uri="{FF2B5EF4-FFF2-40B4-BE49-F238E27FC236}">
                <a16:creationId xmlns:a16="http://schemas.microsoft.com/office/drawing/2014/main" id="{6CCF25B6-0AF4-4A0F-AAEB-F830270AEF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8852" y="2493439"/>
            <a:ext cx="2147888"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a:extLst>
              <a:ext uri="{FF2B5EF4-FFF2-40B4-BE49-F238E27FC236}">
                <a16:creationId xmlns:a16="http://schemas.microsoft.com/office/drawing/2014/main" id="{67090AB3-5E6B-43BD-94A2-DBE004B2EF32}"/>
              </a:ext>
            </a:extLst>
          </p:cNvPr>
          <p:cNvSpPr txBox="1"/>
          <p:nvPr/>
        </p:nvSpPr>
        <p:spPr>
          <a:xfrm>
            <a:off x="524995" y="2397646"/>
            <a:ext cx="6094428" cy="7142340"/>
          </a:xfrm>
          <a:prstGeom prst="rect">
            <a:avLst/>
          </a:prstGeom>
          <a:noFill/>
        </p:spPr>
        <p:txBody>
          <a:bodyPr wrap="square">
            <a:spAutoFit/>
          </a:bodyPr>
          <a:lstStyle/>
          <a:p>
            <a:pPr indent="266700" algn="just">
              <a:lnSpc>
                <a:spcPts val="1570"/>
              </a:lnSpc>
            </a:pPr>
            <a:r>
              <a:rPr lang="zh-CN" altLang="zh-CN" sz="2400" dirty="0">
                <a:solidFill>
                  <a:srgbClr val="000000"/>
                </a:solidFill>
                <a:effectLst/>
                <a:latin typeface="Times New Roman" panose="02020603050405020304" pitchFamily="18" charset="0"/>
                <a:ea typeface="宋体" panose="02010600030101010101" pitchFamily="2" charset="-122"/>
              </a:rPr>
              <a:t>代码</a:t>
            </a:r>
            <a:r>
              <a:rPr lang="en-US" altLang="zh-CN" sz="2400" dirty="0">
                <a:solidFill>
                  <a:srgbClr val="000000"/>
                </a:solidFill>
                <a:effectLst/>
                <a:latin typeface="Times New Roman" panose="02020603050405020304" pitchFamily="18" charset="0"/>
                <a:ea typeface="宋体" panose="02010600030101010101" pitchFamily="2" charset="-122"/>
              </a:rPr>
              <a:t>4-12 </a:t>
            </a:r>
            <a:r>
              <a:rPr lang="zh-CN" altLang="zh-CN" sz="2400" dirty="0">
                <a:solidFill>
                  <a:srgbClr val="000000"/>
                </a:solidFill>
                <a:effectLst/>
                <a:latin typeface="Times New Roman" panose="02020603050405020304" pitchFamily="18" charset="0"/>
                <a:ea typeface="宋体" panose="02010600030101010101" pitchFamily="2" charset="-122"/>
              </a:rPr>
              <a:t>元组示例</a:t>
            </a:r>
            <a:r>
              <a:rPr lang="en-US" altLang="zh-CN" sz="2400" dirty="0">
                <a:solidFill>
                  <a:srgbClr val="000000"/>
                </a:solidFill>
                <a:effectLst/>
                <a:latin typeface="Times New Roman" panose="02020603050405020304" pitchFamily="18" charset="0"/>
                <a:ea typeface="宋体" panose="02010600030101010101" pitchFamily="2" charset="-122"/>
              </a:rPr>
              <a:t>: ch04/demo10.py</a:t>
            </a:r>
            <a:endParaRPr lang="zh-CN" altLang="zh-CN" sz="24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01    #input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函数接受一个标准输入，返回</a:t>
            </a:r>
            <a:r>
              <a:rPr lang="en-US" altLang="zh-CN" sz="1800" dirty="0">
                <a:solidFill>
                  <a:srgbClr val="000000"/>
                </a:solidFill>
                <a:effectLst/>
                <a:latin typeface="Arial" panose="020B0604020202020204" pitchFamily="34" charset="0"/>
                <a:ea typeface="黑体" panose="02010609060101010101" pitchFamily="49" charset="-122"/>
              </a:rPr>
              <a:t>string</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类型</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02    #int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函数将</a:t>
            </a:r>
            <a:r>
              <a:rPr lang="en-US" altLang="zh-CN" sz="1800" dirty="0">
                <a:solidFill>
                  <a:srgbClr val="000000"/>
                </a:solidFill>
                <a:effectLst/>
                <a:latin typeface="Arial" panose="020B0604020202020204" pitchFamily="34" charset="0"/>
                <a:ea typeface="黑体" panose="02010609060101010101" pitchFamily="49" charset="-122"/>
              </a:rPr>
              <a:t>string</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类型转换成</a:t>
            </a:r>
            <a:r>
              <a:rPr lang="en-US" altLang="zh-CN" sz="1800" dirty="0">
                <a:solidFill>
                  <a:srgbClr val="000000"/>
                </a:solidFill>
                <a:effectLst/>
                <a:latin typeface="Arial" panose="020B0604020202020204" pitchFamily="34" charset="0"/>
                <a:ea typeface="黑体" panose="02010609060101010101" pitchFamily="49" charset="-122"/>
              </a:rPr>
              <a:t>int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类型</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03    print("########if</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条件判断语句</a:t>
            </a:r>
            <a:r>
              <a:rPr lang="en-US" altLang="zh-CN" sz="1800" dirty="0">
                <a:solidFill>
                  <a:srgbClr val="000000"/>
                </a:solidFill>
                <a:effectLst/>
                <a:latin typeface="Arial" panose="020B0604020202020204" pitchFamily="34" charset="0"/>
                <a:ea typeface="黑体" panose="02010609060101010101" pitchFamily="49" charset="-122"/>
              </a:rPr>
              <a:t>########")</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04    age = int(input("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请输入年龄</a:t>
            </a:r>
            <a:r>
              <a:rPr lang="en-US" altLang="zh-CN" sz="1800" dirty="0">
                <a:solidFill>
                  <a:srgbClr val="000000"/>
                </a:solidFill>
                <a:effectLst/>
                <a:latin typeface="Arial" panose="020B0604020202020204" pitchFamily="34" charset="0"/>
                <a:ea typeface="黑体" panose="02010609060101010101" pitchFamily="49" charset="-122"/>
              </a:rPr>
              <a:t>: "))</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05    #if</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条件判断语句</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06    if age &lt;= 0 or age &gt; 150 :</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07        print("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年龄</a:t>
            </a:r>
            <a:r>
              <a:rPr lang="en-US" altLang="zh-CN" sz="1800" dirty="0">
                <a:solidFill>
                  <a:srgbClr val="000000"/>
                </a:solidFill>
                <a:effectLst/>
                <a:latin typeface="Arial" panose="020B0604020202020204" pitchFamily="34" charset="0"/>
                <a:ea typeface="黑体" panose="02010609060101010101" pitchFamily="49" charset="-122"/>
              </a:rPr>
              <a:t>{0}</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只能在</a:t>
            </a:r>
            <a:r>
              <a:rPr lang="en-US" altLang="zh-CN" sz="1800" dirty="0">
                <a:solidFill>
                  <a:srgbClr val="000000"/>
                </a:solidFill>
                <a:effectLst/>
                <a:latin typeface="Arial" panose="020B0604020202020204" pitchFamily="34" charset="0"/>
                <a:ea typeface="黑体" panose="02010609060101010101" pitchFamily="49" charset="-122"/>
              </a:rPr>
              <a:t>0~150</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之间</a:t>
            </a:r>
            <a:r>
              <a:rPr lang="en-US" altLang="zh-CN" sz="1800" dirty="0">
                <a:solidFill>
                  <a:srgbClr val="000000"/>
                </a:solidFill>
                <a:effectLst/>
                <a:latin typeface="Arial" panose="020B0604020202020204" pitchFamily="34" charset="0"/>
                <a:ea typeface="黑体" panose="02010609060101010101" pitchFamily="49" charset="-122"/>
              </a:rPr>
              <a:t>".format(age))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08    </a:t>
            </a:r>
            <a:r>
              <a:rPr lang="en-US" altLang="zh-CN" sz="1800" dirty="0" err="1">
                <a:solidFill>
                  <a:srgbClr val="000000"/>
                </a:solidFill>
                <a:effectLst/>
                <a:latin typeface="Arial" panose="020B0604020202020204" pitchFamily="34" charset="0"/>
                <a:ea typeface="黑体" panose="02010609060101010101" pitchFamily="49" charset="-122"/>
              </a:rPr>
              <a:t>elif</a:t>
            </a:r>
            <a:r>
              <a:rPr lang="en-US" altLang="zh-CN" sz="1800" dirty="0">
                <a:solidFill>
                  <a:srgbClr val="000000"/>
                </a:solidFill>
                <a:effectLst/>
                <a:latin typeface="Arial" panose="020B0604020202020204" pitchFamily="34" charset="0"/>
                <a:ea typeface="黑体" panose="02010609060101010101" pitchFamily="49" charset="-122"/>
              </a:rPr>
              <a:t> age &gt; 0 and age &lt;= 14:</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09        print("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年龄</a:t>
            </a:r>
            <a:r>
              <a:rPr lang="en-US" altLang="zh-CN" sz="1800" dirty="0">
                <a:solidFill>
                  <a:srgbClr val="000000"/>
                </a:solidFill>
                <a:effectLst/>
                <a:latin typeface="Arial" panose="020B0604020202020204" pitchFamily="34" charset="0"/>
                <a:ea typeface="黑体" panose="02010609060101010101" pitchFamily="49" charset="-122"/>
              </a:rPr>
              <a:t>{0}</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在</a:t>
            </a:r>
            <a:r>
              <a:rPr lang="en-US" altLang="zh-CN" sz="1800" dirty="0">
                <a:solidFill>
                  <a:srgbClr val="000000"/>
                </a:solidFill>
                <a:effectLst/>
                <a:latin typeface="Arial" panose="020B0604020202020204" pitchFamily="34" charset="0"/>
                <a:ea typeface="黑体" panose="02010609060101010101" pitchFamily="49" charset="-122"/>
              </a:rPr>
              <a:t>0~14</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之间</a:t>
            </a:r>
            <a:r>
              <a:rPr lang="en-US" altLang="zh-CN" sz="1800" dirty="0">
                <a:solidFill>
                  <a:srgbClr val="000000"/>
                </a:solidFill>
                <a:effectLst/>
                <a:latin typeface="Arial" panose="020B0604020202020204" pitchFamily="34" charset="0"/>
                <a:ea typeface="黑体" panose="02010609060101010101" pitchFamily="49" charset="-122"/>
              </a:rPr>
              <a:t>".format(age))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10    </a:t>
            </a:r>
            <a:r>
              <a:rPr lang="en-US" altLang="zh-CN" sz="1800" dirty="0" err="1">
                <a:solidFill>
                  <a:srgbClr val="000000"/>
                </a:solidFill>
                <a:effectLst/>
                <a:latin typeface="Arial" panose="020B0604020202020204" pitchFamily="34" charset="0"/>
                <a:ea typeface="黑体" panose="02010609060101010101" pitchFamily="49" charset="-122"/>
              </a:rPr>
              <a:t>elif</a:t>
            </a:r>
            <a:r>
              <a:rPr lang="en-US" altLang="zh-CN" sz="1800" dirty="0">
                <a:solidFill>
                  <a:srgbClr val="000000"/>
                </a:solidFill>
                <a:effectLst/>
                <a:latin typeface="Arial" panose="020B0604020202020204" pitchFamily="34" charset="0"/>
                <a:ea typeface="黑体" panose="02010609060101010101" pitchFamily="49" charset="-122"/>
              </a:rPr>
              <a:t> age &gt; 14 and age &lt;= 18:</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11        print("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年龄</a:t>
            </a:r>
            <a:r>
              <a:rPr lang="en-US" altLang="zh-CN" sz="1800" dirty="0">
                <a:solidFill>
                  <a:srgbClr val="000000"/>
                </a:solidFill>
                <a:effectLst/>
                <a:latin typeface="Arial" panose="020B0604020202020204" pitchFamily="34" charset="0"/>
                <a:ea typeface="黑体" panose="02010609060101010101" pitchFamily="49" charset="-122"/>
              </a:rPr>
              <a:t>{0}</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在</a:t>
            </a:r>
            <a:r>
              <a:rPr lang="en-US" altLang="zh-CN" sz="1800" dirty="0">
                <a:solidFill>
                  <a:srgbClr val="000000"/>
                </a:solidFill>
                <a:effectLst/>
                <a:latin typeface="Arial" panose="020B0604020202020204" pitchFamily="34" charset="0"/>
                <a:ea typeface="黑体" panose="02010609060101010101" pitchFamily="49" charset="-122"/>
              </a:rPr>
              <a:t>14~18</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之间</a:t>
            </a:r>
            <a:r>
              <a:rPr lang="en-US" altLang="zh-CN" sz="1800" dirty="0">
                <a:solidFill>
                  <a:srgbClr val="000000"/>
                </a:solidFill>
                <a:effectLst/>
                <a:latin typeface="Arial" panose="020B0604020202020204" pitchFamily="34" charset="0"/>
                <a:ea typeface="黑体" panose="02010609060101010101" pitchFamily="49" charset="-122"/>
              </a:rPr>
              <a:t>".format(age))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12    else: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13        print("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年龄</a:t>
            </a:r>
            <a:r>
              <a:rPr lang="en-US" altLang="zh-CN" sz="1800" dirty="0">
                <a:solidFill>
                  <a:srgbClr val="000000"/>
                </a:solidFill>
                <a:effectLst/>
                <a:latin typeface="Arial" panose="020B0604020202020204" pitchFamily="34" charset="0"/>
                <a:ea typeface="黑体" panose="02010609060101010101" pitchFamily="49" charset="-122"/>
              </a:rPr>
              <a:t>{0}</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大于</a:t>
            </a:r>
            <a:r>
              <a:rPr lang="en-US" altLang="zh-CN" sz="1800" dirty="0">
                <a:solidFill>
                  <a:srgbClr val="000000"/>
                </a:solidFill>
                <a:effectLst/>
                <a:latin typeface="Arial" panose="020B0604020202020204" pitchFamily="34" charset="0"/>
                <a:ea typeface="黑体" panose="02010609060101010101" pitchFamily="49" charset="-122"/>
              </a:rPr>
              <a:t>18".format(age))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14    print("########for</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循环语句</a:t>
            </a:r>
            <a:r>
              <a:rPr lang="en-US" altLang="zh-CN" sz="1800" dirty="0">
                <a:solidFill>
                  <a:srgbClr val="000000"/>
                </a:solidFill>
                <a:effectLst/>
                <a:latin typeface="Arial" panose="020B0604020202020204" pitchFamily="34" charset="0"/>
                <a:ea typeface="黑体" panose="02010609060101010101" pitchFamily="49" charset="-122"/>
              </a:rPr>
              <a:t>########")</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15    list = ["C", "Spark", "Go", "Python"] </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16    #for...in</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变量</a:t>
            </a:r>
            <a:r>
              <a:rPr lang="en-US" altLang="zh-CN" sz="1800" dirty="0">
                <a:solidFill>
                  <a:srgbClr val="000000"/>
                </a:solidFill>
                <a:effectLst/>
                <a:latin typeface="Arial" panose="020B0604020202020204" pitchFamily="34" charset="0"/>
                <a:ea typeface="黑体" panose="02010609060101010101" pitchFamily="49" charset="-122"/>
              </a:rPr>
              <a:t>list</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17    for x in list:</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18        print (x)</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19    print("########while</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循环语句</a:t>
            </a:r>
            <a:r>
              <a:rPr lang="en-US" altLang="zh-CN" sz="1800" dirty="0">
                <a:solidFill>
                  <a:srgbClr val="000000"/>
                </a:solidFill>
                <a:effectLst/>
                <a:latin typeface="Arial" panose="020B0604020202020204" pitchFamily="34" charset="0"/>
                <a:ea typeface="黑体" panose="02010609060101010101" pitchFamily="49" charset="-122"/>
              </a:rPr>
              <a:t>########")</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20    num = int(input("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请输入一个数</a:t>
            </a:r>
            <a:r>
              <a:rPr lang="en-US" altLang="zh-CN" sz="1800" dirty="0">
                <a:solidFill>
                  <a:srgbClr val="000000"/>
                </a:solidFill>
                <a:effectLst/>
                <a:latin typeface="Arial" panose="020B0604020202020204" pitchFamily="34" charset="0"/>
                <a:ea typeface="黑体" panose="02010609060101010101" pitchFamily="49" charset="-122"/>
              </a:rPr>
              <a:t>(3</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的倍数直接退出</a:t>
            </a:r>
            <a:r>
              <a:rPr lang="en-US" altLang="zh-CN" sz="1800" dirty="0">
                <a:solidFill>
                  <a:srgbClr val="000000"/>
                </a:solidFill>
                <a:effectLst/>
                <a:latin typeface="Arial" panose="020B0604020202020204" pitchFamily="34" charset="0"/>
                <a:ea typeface="黑体" panose="02010609060101010101" pitchFamily="49" charset="-122"/>
              </a:rPr>
              <a:t>): "))</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21    #while</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循环语句</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22    while 1:</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23        print("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输入的数为</a:t>
            </a:r>
            <a:r>
              <a:rPr lang="en-US" altLang="zh-CN" sz="1800" dirty="0">
                <a:solidFill>
                  <a:srgbClr val="000000"/>
                </a:solidFill>
                <a:effectLst/>
                <a:latin typeface="Arial" panose="020B0604020202020204" pitchFamily="34" charset="0"/>
                <a:ea typeface="黑体" panose="02010609060101010101" pitchFamily="49" charset="-122"/>
              </a:rPr>
              <a:t>{0}".format(num))</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24        if num % 3 == 0:</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25            break</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26        else: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27            num = int(input("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再次输入一个数</a:t>
            </a:r>
            <a:r>
              <a:rPr lang="en-US" altLang="zh-CN" sz="1800" dirty="0">
                <a:solidFill>
                  <a:srgbClr val="000000"/>
                </a:solidFill>
                <a:effectLst/>
                <a:latin typeface="Arial" panose="020B0604020202020204" pitchFamily="34" charset="0"/>
                <a:ea typeface="黑体" panose="02010609060101010101" pitchFamily="49" charset="-122"/>
              </a:rPr>
              <a:t>: "))</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28    print("########for</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循环</a:t>
            </a:r>
            <a:r>
              <a:rPr lang="en-US" altLang="zh-CN" sz="1800" dirty="0">
                <a:solidFill>
                  <a:srgbClr val="000000"/>
                </a:solidFill>
                <a:effectLst/>
                <a:latin typeface="Arial" panose="020B0604020202020204" pitchFamily="34" charset="0"/>
                <a:ea typeface="黑体" panose="02010609060101010101" pitchFamily="49" charset="-122"/>
              </a:rPr>
              <a:t>continue########")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29    for letter in 'Hello Python!':   </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30       if letter == '!' or letter == ' ': </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31          continue</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32       print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字母</a:t>
            </a:r>
            <a:r>
              <a:rPr lang="en-US" altLang="zh-CN" sz="1800" dirty="0">
                <a:solidFill>
                  <a:srgbClr val="000000"/>
                </a:solidFill>
                <a:effectLst/>
                <a:latin typeface="Arial" panose="020B0604020202020204" pitchFamily="34" charset="0"/>
                <a:ea typeface="黑体" panose="02010609060101010101" pitchFamily="49" charset="-122"/>
              </a:rPr>
              <a:t> :', letter)</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33    print("########for in range</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循环</a:t>
            </a:r>
            <a:r>
              <a:rPr lang="en-US" altLang="zh-CN" sz="1800" dirty="0">
                <a:solidFill>
                  <a:srgbClr val="000000"/>
                </a:solidFill>
                <a:effectLst/>
                <a:latin typeface="Arial" panose="020B0604020202020204" pitchFamily="34" charset="0"/>
                <a:ea typeface="黑体" panose="02010609060101010101" pitchFamily="49" charset="-122"/>
              </a:rPr>
              <a:t>########")</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34    sum = 0</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35    #0...10</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36    for n in range(0, 11):</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37        #print(n)</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38        sum += n</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39    #55</a:t>
            </a:r>
            <a:endParaRPr lang="zh-CN" altLang="zh-CN" sz="32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40    print("0~10</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求和</a:t>
            </a:r>
            <a:r>
              <a:rPr lang="en-US" altLang="zh-CN" sz="1800" dirty="0">
                <a:solidFill>
                  <a:srgbClr val="000000"/>
                </a:solidFill>
                <a:effectLst/>
                <a:latin typeface="Arial" panose="020B0604020202020204" pitchFamily="34" charset="0"/>
                <a:ea typeface="黑体" panose="02010609060101010101" pitchFamily="49" charset="-122"/>
              </a:rPr>
              <a:t>=",sum)</a:t>
            </a:r>
            <a:endParaRPr lang="zh-CN" altLang="zh-CN" sz="32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9963050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F1B6FC-039C-4268-B932-152D9D67E6EF}"/>
              </a:ext>
            </a:extLst>
          </p:cNvPr>
          <p:cNvSpPr>
            <a:spLocks noGrp="1"/>
          </p:cNvSpPr>
          <p:nvPr>
            <p:ph type="title"/>
          </p:nvPr>
        </p:nvSpPr>
        <p:spPr/>
        <p:txBody>
          <a:bodyPr/>
          <a:lstStyle/>
          <a:p>
            <a:pPr marR="0" rtl="0"/>
            <a:r>
              <a:rPr lang="en-US" altLang="zh-CN" b="0" i="0" u="none" strike="noStrike" kern="1800" baseline="0">
                <a:latin typeface="方正大标宋简体"/>
              </a:rPr>
              <a:t>4.3.43 reduce</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3C0EFA12-D4B5-4FA6-9E31-2E589EDC00D7}"/>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a:t>
            </a:r>
            <a:r>
              <a:rPr lang="en-US" altLang="zh-CN" b="0" i="0" u="none" strike="noStrike" baseline="0">
                <a:latin typeface="Times New Roman" panose="02020603050405020304" pitchFamily="18" charset="0"/>
              </a:rPr>
              <a:t>reduce</a:t>
            </a:r>
            <a:r>
              <a:rPr lang="zh-CN" altLang="en-US" b="0" i="0" u="none" strike="noStrike" baseline="0">
                <a:latin typeface="Times New Roman" panose="02020603050405020304" pitchFamily="18" charset="0"/>
              </a:rPr>
              <a:t>操作不能在一个空</a:t>
            </a:r>
            <a:r>
              <a:rPr lang="en-US" altLang="zh-CN" b="0" i="0" u="none" strike="noStrike" baseline="0">
                <a:latin typeface="Times New Roman" panose="02020603050405020304" pitchFamily="18" charset="0"/>
              </a:rPr>
              <a:t>RDD</a:t>
            </a:r>
            <a:r>
              <a:rPr lang="zh-CN" altLang="en-US" b="0" i="0" u="none" strike="noStrike" baseline="0">
                <a:latin typeface="Times New Roman" panose="02020603050405020304" pitchFamily="18" charset="0"/>
              </a:rPr>
              <a:t>上继续操作，会报</a:t>
            </a:r>
            <a:r>
              <a:rPr lang="en-US" altLang="zh-CN" b="0" i="0" u="none" strike="noStrike" baseline="0">
                <a:latin typeface="Times New Roman" panose="02020603050405020304" pitchFamily="18" charset="0"/>
              </a:rPr>
              <a:t>ValueError</a:t>
            </a:r>
            <a:r>
              <a:rPr lang="zh-CN" altLang="en-US" b="0" i="0" u="none" strike="noStrike" baseline="0">
                <a:latin typeface="Times New Roman" panose="02020603050405020304" pitchFamily="18" charset="0"/>
              </a:rPr>
              <a:t>错误。</a:t>
            </a:r>
          </a:p>
        </p:txBody>
      </p:sp>
      <p:sp>
        <p:nvSpPr>
          <p:cNvPr id="5" name="文本框 4">
            <a:extLst>
              <a:ext uri="{FF2B5EF4-FFF2-40B4-BE49-F238E27FC236}">
                <a16:creationId xmlns:a16="http://schemas.microsoft.com/office/drawing/2014/main" id="{8B0019B6-4642-4C5E-A1C8-499F6583F76D}"/>
              </a:ext>
            </a:extLst>
          </p:cNvPr>
          <p:cNvSpPr txBox="1"/>
          <p:nvPr/>
        </p:nvSpPr>
        <p:spPr>
          <a:xfrm>
            <a:off x="1253765" y="2573518"/>
            <a:ext cx="7887878" cy="913070"/>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reduce</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rdd.reduce</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，它可以按照函数</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的逻辑对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中的元素进行运算，来减少元素个数。下面给出</a:t>
            </a:r>
            <a:r>
              <a:rPr lang="en-US" altLang="zh-CN" sz="1800" dirty="0">
                <a:solidFill>
                  <a:srgbClr val="000000"/>
                </a:solidFill>
                <a:effectLst/>
                <a:latin typeface="Times New Roman" panose="02020603050405020304" pitchFamily="18" charset="0"/>
                <a:ea typeface="宋体" panose="02010600030101010101" pitchFamily="2" charset="-122"/>
              </a:rPr>
              <a:t>reduce</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4-66</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4-66 reduce</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ch04/rdd_reduce.py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7887078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A8378F-2A4A-47D3-9C90-1C818B7F7475}"/>
              </a:ext>
            </a:extLst>
          </p:cNvPr>
          <p:cNvSpPr>
            <a:spLocks noGrp="1"/>
          </p:cNvSpPr>
          <p:nvPr>
            <p:ph type="title"/>
          </p:nvPr>
        </p:nvSpPr>
        <p:spPr/>
        <p:txBody>
          <a:bodyPr/>
          <a:lstStyle/>
          <a:p>
            <a:pPr marR="0" rtl="0"/>
            <a:r>
              <a:rPr lang="en-US" altLang="zh-CN" b="0" i="0" u="none" strike="noStrike" kern="1800" baseline="0">
                <a:latin typeface="方正大标宋简体"/>
              </a:rPr>
              <a:t>4.3.44 reduceByKey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C111958D-FF0E-4B3D-A23E-5C66669F7297}"/>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a:t>
            </a:r>
            <a:r>
              <a:rPr lang="en-US" altLang="zh-CN" b="0" i="0" u="none" strike="noStrike" baseline="0">
                <a:latin typeface="Times New Roman" panose="02020603050405020304" pitchFamily="18" charset="0"/>
              </a:rPr>
              <a:t>reduceByKey</a:t>
            </a:r>
            <a:r>
              <a:rPr lang="zh-CN" altLang="en-US" b="0" i="0" u="none" strike="noStrike" baseline="0">
                <a:latin typeface="Times New Roman" panose="02020603050405020304" pitchFamily="18" charset="0"/>
              </a:rPr>
              <a:t>操作需在元素格式为</a:t>
            </a:r>
            <a:r>
              <a:rPr lang="en-US" altLang="zh-CN" b="0" i="0" u="none" strike="noStrike" baseline="0">
                <a:latin typeface="Times New Roman" panose="02020603050405020304" pitchFamily="18" charset="0"/>
              </a:rPr>
              <a:t>KV</a:t>
            </a:r>
            <a:r>
              <a:rPr lang="zh-CN" altLang="en-US" b="0" i="0" u="none" strike="noStrike" baseline="0">
                <a:latin typeface="Times New Roman" panose="02020603050405020304" pitchFamily="18" charset="0"/>
              </a:rPr>
              <a:t>的</a:t>
            </a:r>
            <a:r>
              <a:rPr lang="en-US" altLang="zh-CN" b="0" i="0" u="none" strike="noStrike" baseline="0">
                <a:latin typeface="Times New Roman" panose="02020603050405020304" pitchFamily="18" charset="0"/>
              </a:rPr>
              <a:t>RDD</a:t>
            </a:r>
            <a:r>
              <a:rPr lang="zh-CN" altLang="en-US" b="0" i="0" u="none" strike="noStrike" baseline="0">
                <a:latin typeface="Times New Roman" panose="02020603050405020304" pitchFamily="18" charset="0"/>
              </a:rPr>
              <a:t>上。</a:t>
            </a:r>
          </a:p>
        </p:txBody>
      </p:sp>
      <p:sp>
        <p:nvSpPr>
          <p:cNvPr id="5" name="文本框 4">
            <a:extLst>
              <a:ext uri="{FF2B5EF4-FFF2-40B4-BE49-F238E27FC236}">
                <a16:creationId xmlns:a16="http://schemas.microsoft.com/office/drawing/2014/main" id="{5F0ED65D-4586-4785-891B-2EFC230E9972}"/>
              </a:ext>
            </a:extLst>
          </p:cNvPr>
          <p:cNvSpPr txBox="1"/>
          <p:nvPr/>
        </p:nvSpPr>
        <p:spPr>
          <a:xfrm>
            <a:off x="697584" y="2318994"/>
            <a:ext cx="8444059" cy="1118255"/>
          </a:xfrm>
          <a:prstGeom prst="rect">
            <a:avLst/>
          </a:prstGeom>
          <a:noFill/>
        </p:spPr>
        <p:txBody>
          <a:bodyPr wrap="square">
            <a:spAutoFit/>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reduceByKey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rdd.reduceByKey</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 </a:t>
            </a:r>
            <a:r>
              <a:rPr lang="en-US" altLang="zh-CN" sz="1800" dirty="0" err="1">
                <a:solidFill>
                  <a:srgbClr val="000000"/>
                </a:solidFill>
                <a:effectLst/>
                <a:latin typeface="Times New Roman" panose="02020603050405020304" pitchFamily="18" charset="0"/>
                <a:ea typeface="宋体" panose="02010600030101010101" pitchFamily="2" charset="-122"/>
              </a:rPr>
              <a:t>partitionFunc</a:t>
            </a:r>
            <a:r>
              <a:rPr lang="en-US" altLang="zh-CN" sz="1800" dirty="0">
                <a:solidFill>
                  <a:srgbClr val="000000"/>
                </a:solidFill>
                <a:effectLst/>
                <a:latin typeface="Times New Roman" panose="02020603050405020304" pitchFamily="18" charset="0"/>
                <a:ea typeface="宋体" panose="02010600030101010101" pitchFamily="2" charset="-122"/>
              </a:rPr>
              <a:t>=&lt;function </a:t>
            </a:r>
            <a:r>
              <a:rPr lang="en-US" altLang="zh-CN" sz="1800" dirty="0" err="1">
                <a:solidFill>
                  <a:srgbClr val="000000"/>
                </a:solidFill>
                <a:effectLst/>
                <a:latin typeface="Times New Roman" panose="02020603050405020304" pitchFamily="18" charset="0"/>
                <a:ea typeface="宋体" panose="02010600030101010101" pitchFamily="2" charset="-122"/>
              </a:rPr>
              <a:t>portable_hash</a:t>
            </a:r>
            <a:r>
              <a:rPr lang="en-US" altLang="zh-CN" sz="1800" dirty="0">
                <a:solidFill>
                  <a:srgbClr val="000000"/>
                </a:solidFill>
                <a:effectLst/>
                <a:latin typeface="Times New Roman" panose="02020603050405020304" pitchFamily="18" charset="0"/>
                <a:ea typeface="宋体" panose="02010600030101010101" pitchFamily="2" charset="-122"/>
              </a:rPr>
              <a:t>&gt;)</a:t>
            </a:r>
            <a:r>
              <a:rPr lang="zh-CN" altLang="zh-CN" sz="1800" dirty="0">
                <a:solidFill>
                  <a:srgbClr val="000000"/>
                </a:solidFill>
                <a:effectLst/>
                <a:latin typeface="Times New Roman" panose="02020603050405020304" pitchFamily="18" charset="0"/>
                <a:ea typeface="宋体" panose="02010600030101010101" pitchFamily="2" charset="-122"/>
              </a:rPr>
              <a:t>，它可以按照函数</a:t>
            </a:r>
            <a:r>
              <a:rPr lang="en-US" altLang="zh-CN" sz="1800" dirty="0" err="1">
                <a:solidFill>
                  <a:srgbClr val="000000"/>
                </a:solidFill>
                <a:effectLst/>
                <a:latin typeface="Times New Roman" panose="02020603050405020304" pitchFamily="18" charset="0"/>
                <a:ea typeface="宋体" panose="02010600030101010101" pitchFamily="2" charset="-122"/>
              </a:rPr>
              <a:t>func</a:t>
            </a:r>
            <a:r>
              <a:rPr lang="zh-CN" altLang="zh-CN" sz="1800" dirty="0">
                <a:solidFill>
                  <a:srgbClr val="000000"/>
                </a:solidFill>
                <a:effectLst/>
                <a:latin typeface="Times New Roman" panose="02020603050405020304" pitchFamily="18" charset="0"/>
                <a:ea typeface="宋体" panose="02010600030101010101" pitchFamily="2" charset="-122"/>
              </a:rPr>
              <a:t>的逻辑对元素格式为</a:t>
            </a:r>
            <a:r>
              <a:rPr lang="en-US" altLang="zh-CN" sz="1800" dirty="0">
                <a:solidFill>
                  <a:srgbClr val="000000"/>
                </a:solidFill>
                <a:effectLst/>
                <a:latin typeface="Times New Roman" panose="02020603050405020304" pitchFamily="18" charset="0"/>
                <a:ea typeface="宋体" panose="02010600030101010101" pitchFamily="2" charset="-122"/>
              </a:rPr>
              <a:t>KV</a:t>
            </a:r>
            <a:r>
              <a:rPr lang="zh-CN" altLang="zh-CN" sz="1800" dirty="0">
                <a:solidFill>
                  <a:srgbClr val="000000"/>
                </a:solidFill>
                <a:effectLst/>
                <a:latin typeface="Times New Roman" panose="02020603050405020304" pitchFamily="18" charset="0"/>
                <a:ea typeface="宋体" panose="02010600030101010101" pitchFamily="2" charset="-122"/>
              </a:rPr>
              <a:t>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中的数据进行运算，来减少元素个数。下面给出</a:t>
            </a:r>
            <a:r>
              <a:rPr lang="en-US" altLang="zh-CN" sz="1800" dirty="0" err="1">
                <a:solidFill>
                  <a:srgbClr val="000000"/>
                </a:solidFill>
                <a:effectLst/>
                <a:latin typeface="Times New Roman" panose="02020603050405020304" pitchFamily="18" charset="0"/>
                <a:ea typeface="宋体" panose="02010600030101010101" pitchFamily="2" charset="-122"/>
              </a:rPr>
              <a:t>reduceByKey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4-67</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4-67 </a:t>
            </a:r>
            <a:r>
              <a:rPr lang="en-US" altLang="zh-CN" sz="1800" dirty="0" err="1">
                <a:solidFill>
                  <a:srgbClr val="000000"/>
                </a:solidFill>
                <a:effectLst/>
                <a:latin typeface="Times New Roman" panose="02020603050405020304" pitchFamily="18" charset="0"/>
                <a:ea typeface="宋体" panose="02010600030101010101" pitchFamily="2" charset="-122"/>
              </a:rPr>
              <a:t>reduceByKey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ch04/rdd_reduceByKey.py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8779973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FC31FF-7969-4439-B7CC-1CF1BFFDE22A}"/>
              </a:ext>
            </a:extLst>
          </p:cNvPr>
          <p:cNvSpPr>
            <a:spLocks noGrp="1"/>
          </p:cNvSpPr>
          <p:nvPr>
            <p:ph type="title"/>
          </p:nvPr>
        </p:nvSpPr>
        <p:spPr/>
        <p:txBody>
          <a:bodyPr/>
          <a:lstStyle/>
          <a:p>
            <a:pPr marR="0" rtl="0"/>
            <a:r>
              <a:rPr lang="en-US" altLang="zh-CN" b="0" i="0" u="none" strike="noStrike" kern="1800" baseline="0">
                <a:latin typeface="方正大标宋简体"/>
              </a:rPr>
              <a:t>4.3.45 randomSplit</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E63B2273-CE1C-433D-B3EF-9ADFEB5A8189}"/>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randomSplit</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rdd.randomSplit</a:t>
            </a:r>
            <a:r>
              <a:rPr lang="en-US" altLang="zh-CN" sz="1800" dirty="0">
                <a:solidFill>
                  <a:srgbClr val="000000"/>
                </a:solidFill>
                <a:effectLst/>
                <a:latin typeface="Times New Roman" panose="02020603050405020304" pitchFamily="18" charset="0"/>
                <a:ea typeface="宋体" panose="02010600030101010101" pitchFamily="2" charset="-122"/>
              </a:rPr>
              <a:t>(weights, seed=None)</a:t>
            </a:r>
            <a:r>
              <a:rPr lang="zh-CN" altLang="zh-CN" sz="1800" dirty="0">
                <a:solidFill>
                  <a:srgbClr val="000000"/>
                </a:solidFill>
                <a:effectLst/>
                <a:latin typeface="Times New Roman" panose="02020603050405020304" pitchFamily="18" charset="0"/>
                <a:ea typeface="宋体" panose="02010600030101010101" pitchFamily="2" charset="-122"/>
              </a:rPr>
              <a:t>，它可以按照权重</a:t>
            </a:r>
            <a:r>
              <a:rPr lang="en-US" altLang="zh-CN" sz="1800" dirty="0">
                <a:solidFill>
                  <a:srgbClr val="000000"/>
                </a:solidFill>
                <a:effectLst/>
                <a:latin typeface="Times New Roman" panose="02020603050405020304" pitchFamily="18" charset="0"/>
                <a:ea typeface="宋体" panose="02010600030101010101" pitchFamily="2" charset="-122"/>
              </a:rPr>
              <a:t>weights</a:t>
            </a:r>
            <a:r>
              <a:rPr lang="zh-CN" altLang="zh-CN" sz="1800" dirty="0">
                <a:solidFill>
                  <a:srgbClr val="000000"/>
                </a:solidFill>
                <a:effectLst/>
                <a:latin typeface="Times New Roman" panose="02020603050405020304" pitchFamily="18" charset="0"/>
                <a:ea typeface="宋体" panose="02010600030101010101" pitchFamily="2" charset="-122"/>
              </a:rPr>
              <a:t>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进行随机分割，并返回多个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构成的列表。下面给出</a:t>
            </a:r>
            <a:r>
              <a:rPr lang="en-US" altLang="zh-CN" sz="1800" dirty="0" err="1">
                <a:solidFill>
                  <a:srgbClr val="000000"/>
                </a:solidFill>
                <a:effectLst/>
                <a:latin typeface="Times New Roman" panose="02020603050405020304" pitchFamily="18" charset="0"/>
                <a:ea typeface="宋体" panose="02010600030101010101" pitchFamily="2" charset="-122"/>
              </a:rPr>
              <a:t>randomSplit</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4-68</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4-68 </a:t>
            </a:r>
            <a:r>
              <a:rPr lang="en-US" altLang="zh-CN" sz="1800" dirty="0" err="1">
                <a:solidFill>
                  <a:srgbClr val="000000"/>
                </a:solidFill>
                <a:effectLst/>
                <a:latin typeface="Times New Roman" panose="02020603050405020304" pitchFamily="18" charset="0"/>
                <a:ea typeface="宋体" panose="02010600030101010101" pitchFamily="2" charset="-122"/>
              </a:rPr>
              <a:t>randomSplit</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ch04/rdd_randomSplit.py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2438009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B162F-4160-4EFE-903F-BCA2CBA0F609}"/>
              </a:ext>
            </a:extLst>
          </p:cNvPr>
          <p:cNvSpPr>
            <a:spLocks noGrp="1"/>
          </p:cNvSpPr>
          <p:nvPr>
            <p:ph type="title"/>
          </p:nvPr>
        </p:nvSpPr>
        <p:spPr/>
        <p:txBody>
          <a:bodyPr/>
          <a:lstStyle/>
          <a:p>
            <a:pPr marR="0" rtl="0"/>
            <a:r>
              <a:rPr lang="en-US" altLang="zh-CN" b="0" i="0" u="none" strike="noStrike" kern="1800" baseline="0">
                <a:latin typeface="方正大标宋简体"/>
              </a:rPr>
              <a:t>4.3.46 lookup</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0E72CF3F-C6B7-4FE4-BA06-2E28A06E053C}"/>
              </a:ext>
            </a:extLst>
          </p:cNvPr>
          <p:cNvSpPr>
            <a:spLocks noGrp="1"/>
          </p:cNvSpPr>
          <p:nvPr>
            <p:ph type="body" idx="1"/>
          </p:nvPr>
        </p:nvSpPr>
        <p:spPr/>
        <p:txBody>
          <a:bodyPr/>
          <a:lstStyle/>
          <a:p>
            <a:pPr marR="0" lvl="5" rtl="0"/>
            <a:r>
              <a:rPr lang="zh-CN" altLang="en-US" b="0" i="0" u="none" strike="noStrike" baseline="0" dirty="0">
                <a:latin typeface="Times New Roman" panose="02020603050405020304" pitchFamily="18" charset="0"/>
              </a:rPr>
              <a:t>注意：</a:t>
            </a:r>
            <a:r>
              <a:rPr lang="en-US" altLang="zh-CN" b="0" i="0" u="none" strike="noStrike" baseline="0" dirty="0">
                <a:latin typeface="Times New Roman" panose="02020603050405020304" pitchFamily="18" charset="0"/>
              </a:rPr>
              <a:t>Python 3+</a:t>
            </a:r>
            <a:r>
              <a:rPr lang="zh-CN" altLang="en-US" b="0" i="0" u="none" strike="noStrike" baseline="0" dirty="0">
                <a:latin typeface="Times New Roman" panose="02020603050405020304" pitchFamily="18" charset="0"/>
              </a:rPr>
              <a:t>环境下，在</a:t>
            </a:r>
            <a:r>
              <a:rPr lang="en-US" altLang="zh-CN" b="0" i="0" u="none" strike="noStrike" baseline="0" dirty="0">
                <a:latin typeface="Times New Roman" panose="02020603050405020304" pitchFamily="18" charset="0"/>
              </a:rPr>
              <a:t>Spark</a:t>
            </a:r>
            <a:r>
              <a:rPr lang="zh-CN" altLang="en-US" b="0" i="0" u="none" strike="noStrike" baseline="0" dirty="0">
                <a:latin typeface="Times New Roman" panose="02020603050405020304" pitchFamily="18" charset="0"/>
              </a:rPr>
              <a:t>集群上使用</a:t>
            </a:r>
            <a:r>
              <a:rPr lang="en-US" altLang="zh-CN" b="0" i="0" u="none" strike="noStrike" baseline="0" dirty="0">
                <a:latin typeface="Times New Roman" panose="02020603050405020304" pitchFamily="18" charset="0"/>
              </a:rPr>
              <a:t>distinct()</a:t>
            </a:r>
            <a:r>
              <a:rPr lang="zh-CN" altLang="en-US" b="0" i="0" u="none" strike="noStrike" baseline="0" dirty="0">
                <a:latin typeface="Times New Roman" panose="02020603050405020304" pitchFamily="18" charset="0"/>
              </a:rPr>
              <a:t>，</a:t>
            </a:r>
            <a:r>
              <a:rPr lang="en-US" altLang="zh-CN" b="0" i="0" u="none" strike="noStrike" baseline="0" dirty="0" err="1">
                <a:latin typeface="Times New Roman" panose="02020603050405020304" pitchFamily="18" charset="0"/>
              </a:rPr>
              <a:t>reduceByKey</a:t>
            </a:r>
            <a:r>
              <a:rPr lang="en-US" altLang="zh-CN" b="0" i="0" u="none" strike="noStrike" baseline="0" dirty="0">
                <a:latin typeface="Times New Roman" panose="02020603050405020304" pitchFamily="18" charset="0"/>
              </a:rPr>
              <a:t>()</a:t>
            </a:r>
            <a:r>
              <a:rPr lang="zh-CN" altLang="en-US" b="0" i="0" u="none" strike="noStrike" baseline="0" dirty="0">
                <a:latin typeface="Times New Roman" panose="02020603050405020304" pitchFamily="18" charset="0"/>
              </a:rPr>
              <a:t>和</a:t>
            </a:r>
            <a:r>
              <a:rPr lang="en-US" altLang="zh-CN" b="0" i="0" u="none" strike="noStrike" baseline="0" dirty="0">
                <a:latin typeface="Times New Roman" panose="02020603050405020304" pitchFamily="18" charset="0"/>
              </a:rPr>
              <a:t>join()</a:t>
            </a:r>
            <a:r>
              <a:rPr lang="zh-CN" altLang="en-US" b="0" i="0" u="none" strike="noStrike" baseline="0" dirty="0">
                <a:latin typeface="Times New Roman" panose="02020603050405020304" pitchFamily="18" charset="0"/>
              </a:rPr>
              <a:t>等几个函数时，可能会触发下面的</a:t>
            </a:r>
            <a:r>
              <a:rPr lang="en-US" altLang="zh-CN" b="0" i="0" u="none" strike="noStrike" baseline="0" dirty="0">
                <a:latin typeface="Times New Roman" panose="02020603050405020304" pitchFamily="18" charset="0"/>
              </a:rPr>
              <a:t>PYTHONHASHSEED</a:t>
            </a:r>
            <a:r>
              <a:rPr lang="zh-CN" altLang="en-US" b="0" i="0" u="none" strike="noStrike" baseline="0" dirty="0">
                <a:latin typeface="Times New Roman" panose="02020603050405020304" pitchFamily="18" charset="0"/>
              </a:rPr>
              <a:t>异常，即</a:t>
            </a:r>
            <a:r>
              <a:rPr lang="en-US" altLang="zh-CN" b="0" i="0" u="none" strike="noStrike" baseline="0" dirty="0">
                <a:latin typeface="Times New Roman" panose="02020603050405020304" pitchFamily="18" charset="0"/>
              </a:rPr>
              <a:t>Randomness of hash of string should be disabled via PYTHONHASHSEED</a:t>
            </a:r>
            <a:r>
              <a:rPr lang="zh-CN" altLang="en-US" b="0" i="0" u="none" strike="noStrike" baseline="0" dirty="0">
                <a:latin typeface="Times New Roman" panose="02020603050405020304" pitchFamily="18" charset="0"/>
              </a:rPr>
              <a:t>，此时可以在在</a:t>
            </a:r>
            <a:r>
              <a:rPr lang="en-US" altLang="zh-CN" b="0" i="0" u="none" strike="noStrike" baseline="0" dirty="0">
                <a:latin typeface="Times New Roman" panose="02020603050405020304" pitchFamily="18" charset="0"/>
              </a:rPr>
              <a:t>spark-</a:t>
            </a:r>
            <a:r>
              <a:rPr lang="en-US" altLang="zh-CN" b="0" i="0" u="none" strike="noStrike" baseline="0" dirty="0" err="1">
                <a:latin typeface="Times New Roman" panose="02020603050405020304" pitchFamily="18" charset="0"/>
              </a:rPr>
              <a:t>defaults.conf</a:t>
            </a:r>
            <a:r>
              <a:rPr lang="zh-CN" altLang="en-US" b="0" i="0" u="none" strike="noStrike" baseline="0" dirty="0">
                <a:latin typeface="Times New Roman" panose="02020603050405020304" pitchFamily="18" charset="0"/>
              </a:rPr>
              <a:t>设置</a:t>
            </a:r>
            <a:r>
              <a:rPr lang="en-US" altLang="zh-CN" b="0" i="0" u="none" strike="noStrike" baseline="0" dirty="0" err="1">
                <a:latin typeface="Times New Roman" panose="02020603050405020304" pitchFamily="18" charset="0"/>
              </a:rPr>
              <a:t>spark.executorEnv.PYTHONHASHSEED</a:t>
            </a:r>
            <a:r>
              <a:rPr lang="en-US" altLang="zh-CN" b="0" i="0" u="none" strike="noStrike" baseline="0" dirty="0">
                <a:latin typeface="Times New Roman" panose="02020603050405020304" pitchFamily="18" charset="0"/>
              </a:rPr>
              <a:t>=0</a:t>
            </a:r>
            <a:r>
              <a:rPr lang="zh-CN" altLang="en-US" b="0" i="0" u="none" strike="noStrike" baseline="0" dirty="0">
                <a:latin typeface="Times New Roman" panose="02020603050405020304" pitchFamily="18" charset="0"/>
              </a:rPr>
              <a:t>。</a:t>
            </a:r>
          </a:p>
        </p:txBody>
      </p:sp>
      <p:sp>
        <p:nvSpPr>
          <p:cNvPr id="5" name="文本框 4">
            <a:extLst>
              <a:ext uri="{FF2B5EF4-FFF2-40B4-BE49-F238E27FC236}">
                <a16:creationId xmlns:a16="http://schemas.microsoft.com/office/drawing/2014/main" id="{B67026EC-C882-4369-B0C7-3B4201EA5F57}"/>
              </a:ext>
            </a:extLst>
          </p:cNvPr>
          <p:cNvSpPr txBox="1"/>
          <p:nvPr/>
        </p:nvSpPr>
        <p:spPr>
          <a:xfrm>
            <a:off x="537328" y="3157979"/>
            <a:ext cx="8604315" cy="913070"/>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lookup</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rdd.lookup</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，它可以根据</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值从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中查找到相关的元素，返回</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中键值的值列表。下面给出</a:t>
            </a:r>
            <a:r>
              <a:rPr lang="en-US" altLang="zh-CN" sz="1800" dirty="0">
                <a:solidFill>
                  <a:srgbClr val="000000"/>
                </a:solidFill>
                <a:effectLst/>
                <a:latin typeface="Times New Roman" panose="02020603050405020304" pitchFamily="18" charset="0"/>
                <a:ea typeface="宋体" panose="02010600030101010101" pitchFamily="2" charset="-122"/>
              </a:rPr>
              <a:t>lookup</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4-69</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4-69 lookup</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ch04/rdd_lookup.py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642739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135739-D5D2-418C-9B86-5C2201D401B2}"/>
              </a:ext>
            </a:extLst>
          </p:cNvPr>
          <p:cNvSpPr>
            <a:spLocks noGrp="1"/>
          </p:cNvSpPr>
          <p:nvPr>
            <p:ph type="title"/>
          </p:nvPr>
        </p:nvSpPr>
        <p:spPr/>
        <p:txBody>
          <a:bodyPr/>
          <a:lstStyle/>
          <a:p>
            <a:pPr marR="0" rtl="0"/>
            <a:r>
              <a:rPr lang="en-US" altLang="zh-CN" b="0" i="0" u="none" strike="noStrike" kern="1800" baseline="0">
                <a:latin typeface="方正大标宋简体"/>
              </a:rPr>
              <a:t>4.3.47 join</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663CA33A-9544-46F7-9C8B-DE0C33C0FCF9}"/>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join</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rdd.join</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a:t>
            </a:r>
            <a:r>
              <a:rPr lang="zh-CN" altLang="zh-CN" sz="1800" dirty="0">
                <a:solidFill>
                  <a:srgbClr val="000000"/>
                </a:solidFill>
                <a:effectLst/>
                <a:latin typeface="Times New Roman" panose="02020603050405020304" pitchFamily="18" charset="0"/>
                <a:ea typeface="宋体" panose="02010600030101010101" pitchFamily="2" charset="-122"/>
              </a:rPr>
              <a:t>，它返回一个</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，其中包含自身和</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匹配键的所有成对元素。每对元素将以</a:t>
            </a:r>
            <a:r>
              <a:rPr lang="en-US" altLang="zh-CN" sz="1800" dirty="0">
                <a:solidFill>
                  <a:srgbClr val="000000"/>
                </a:solidFill>
                <a:effectLst/>
                <a:latin typeface="Times New Roman" panose="02020603050405020304" pitchFamily="18" charset="0"/>
                <a:ea typeface="宋体" panose="02010600030101010101" pitchFamily="2" charset="-122"/>
              </a:rPr>
              <a:t>(k,(v1,v2))</a:t>
            </a:r>
            <a:r>
              <a:rPr lang="zh-CN" altLang="zh-CN" sz="1800" dirty="0">
                <a:solidFill>
                  <a:srgbClr val="000000"/>
                </a:solidFill>
                <a:effectLst/>
                <a:latin typeface="Times New Roman" panose="02020603050405020304" pitchFamily="18" charset="0"/>
                <a:ea typeface="宋体" panose="02010600030101010101" pitchFamily="2" charset="-122"/>
              </a:rPr>
              <a:t>元组返回，其中</a:t>
            </a:r>
            <a:r>
              <a:rPr lang="en-US" altLang="zh-CN" sz="1800" dirty="0">
                <a:solidFill>
                  <a:srgbClr val="000000"/>
                </a:solidFill>
                <a:effectLst/>
                <a:latin typeface="Times New Roman" panose="02020603050405020304" pitchFamily="18" charset="0"/>
                <a:ea typeface="宋体" panose="02010600030101010101" pitchFamily="2" charset="-122"/>
              </a:rPr>
              <a:t>(k,v1)</a:t>
            </a:r>
            <a:r>
              <a:rPr lang="zh-CN" altLang="zh-CN" sz="1800" dirty="0">
                <a:solidFill>
                  <a:srgbClr val="000000"/>
                </a:solidFill>
                <a:effectLst/>
                <a:latin typeface="Times New Roman" panose="02020603050405020304" pitchFamily="18" charset="0"/>
                <a:ea typeface="宋体" panose="02010600030101010101" pitchFamily="2" charset="-122"/>
              </a:rPr>
              <a:t>在自身中，而</a:t>
            </a:r>
            <a:r>
              <a:rPr lang="en-US" altLang="zh-CN" sz="1800" dirty="0">
                <a:solidFill>
                  <a:srgbClr val="000000"/>
                </a:solidFill>
                <a:effectLst/>
                <a:latin typeface="Times New Roman" panose="02020603050405020304" pitchFamily="18" charset="0"/>
                <a:ea typeface="宋体" panose="02010600030101010101" pitchFamily="2" charset="-122"/>
              </a:rPr>
              <a:t>(k,v2)</a:t>
            </a:r>
            <a:r>
              <a:rPr lang="zh-CN" altLang="zh-CN" sz="1800" dirty="0">
                <a:solidFill>
                  <a:srgbClr val="000000"/>
                </a:solidFill>
                <a:effectLst/>
                <a:latin typeface="Times New Roman" panose="02020603050405020304" pitchFamily="18" charset="0"/>
                <a:ea typeface="宋体" panose="02010600030101010101" pitchFamily="2" charset="-122"/>
              </a:rPr>
              <a:t>在另一个</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中。下面给出</a:t>
            </a:r>
            <a:r>
              <a:rPr lang="en-US" altLang="zh-CN" sz="1800" dirty="0">
                <a:solidFill>
                  <a:srgbClr val="000000"/>
                </a:solidFill>
                <a:effectLst/>
                <a:latin typeface="Times New Roman" panose="02020603050405020304" pitchFamily="18" charset="0"/>
                <a:ea typeface="宋体" panose="02010600030101010101" pitchFamily="2" charset="-122"/>
              </a:rPr>
              <a:t>join</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4-70</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4-70 join</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ch04/rdd_join.py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2347130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3BECD7-258E-4549-A39C-FA8F5C588FAC}"/>
              </a:ext>
            </a:extLst>
          </p:cNvPr>
          <p:cNvSpPr>
            <a:spLocks noGrp="1"/>
          </p:cNvSpPr>
          <p:nvPr>
            <p:ph type="title"/>
          </p:nvPr>
        </p:nvSpPr>
        <p:spPr/>
        <p:txBody>
          <a:bodyPr/>
          <a:lstStyle/>
          <a:p>
            <a:pPr marR="0" rtl="0"/>
            <a:r>
              <a:rPr lang="en-US" altLang="zh-CN" b="0" i="0" u="none" strike="noStrike" kern="1800" baseline="0">
                <a:latin typeface="方正大标宋简体"/>
              </a:rPr>
              <a:t>4.3.48 intersection</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C539E972-3D9D-42EA-900D-9D71D299A194}"/>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intersection</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rdd.intersection</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，它返回一个此</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和另一个</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的交集，在这个过程中，会进行去重操作。下面给出</a:t>
            </a:r>
            <a:r>
              <a:rPr lang="en-US" altLang="zh-CN" sz="1800" dirty="0">
                <a:solidFill>
                  <a:srgbClr val="000000"/>
                </a:solidFill>
                <a:effectLst/>
                <a:latin typeface="Times New Roman" panose="02020603050405020304" pitchFamily="18" charset="0"/>
                <a:ea typeface="宋体" panose="02010600030101010101" pitchFamily="2" charset="-122"/>
              </a:rPr>
              <a:t>join</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4-70</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4-70 intersection</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ch04/rdd_intersection.py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37745709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C70E3-E815-469E-9B22-89A68290F854}"/>
              </a:ext>
            </a:extLst>
          </p:cNvPr>
          <p:cNvSpPr>
            <a:spLocks noGrp="1"/>
          </p:cNvSpPr>
          <p:nvPr>
            <p:ph type="title"/>
          </p:nvPr>
        </p:nvSpPr>
        <p:spPr/>
        <p:txBody>
          <a:bodyPr/>
          <a:lstStyle/>
          <a:p>
            <a:pPr marR="0" rtl="0"/>
            <a:r>
              <a:rPr lang="en-US" altLang="zh-CN" b="0" i="0" u="none" strike="noStrike" kern="1800" baseline="0">
                <a:latin typeface="方正大标宋简体"/>
              </a:rPr>
              <a:t>4.3.49 fullOuterJoin</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832B000A-0CD3-4402-A5B0-6C86C22D54EB}"/>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fullOuterJoin</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rdd.fullOuterJoin</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a:t>
            </a:r>
            <a:r>
              <a:rPr lang="zh-CN" altLang="zh-CN" sz="1800" dirty="0">
                <a:solidFill>
                  <a:srgbClr val="000000"/>
                </a:solidFill>
                <a:effectLst/>
                <a:latin typeface="Times New Roman" panose="02020603050405020304" pitchFamily="18" charset="0"/>
                <a:ea typeface="宋体" panose="02010600030101010101" pitchFamily="2" charset="-122"/>
              </a:rPr>
              <a:t>，它返回一个此</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和另一个</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的全外部连接（</a:t>
            </a:r>
            <a:r>
              <a:rPr lang="en-US" altLang="zh-CN" sz="1800" dirty="0">
                <a:solidFill>
                  <a:srgbClr val="000000"/>
                </a:solidFill>
                <a:effectLst/>
                <a:latin typeface="Times New Roman" panose="02020603050405020304" pitchFamily="18" charset="0"/>
                <a:ea typeface="宋体" panose="02010600030101010101" pitchFamily="2" charset="-122"/>
              </a:rPr>
              <a:t>full outer join</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对于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自身中的每个元素</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k,v</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，如果另外一个</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匹配到</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，那么生成的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元素格式为</a:t>
            </a:r>
            <a:r>
              <a:rPr lang="en-US" altLang="zh-CN" sz="1800" dirty="0">
                <a:solidFill>
                  <a:srgbClr val="000000"/>
                </a:solidFill>
                <a:effectLst/>
                <a:latin typeface="Times New Roman" panose="02020603050405020304" pitchFamily="18" charset="0"/>
                <a:ea typeface="宋体" panose="02010600030101010101" pitchFamily="2" charset="-122"/>
              </a:rPr>
              <a:t>(k,(</a:t>
            </a:r>
            <a:r>
              <a:rPr lang="en-US" altLang="zh-CN" sz="1800" dirty="0" err="1">
                <a:solidFill>
                  <a:srgbClr val="000000"/>
                </a:solidFill>
                <a:effectLst/>
                <a:latin typeface="Times New Roman" panose="02020603050405020304" pitchFamily="18" charset="0"/>
                <a:ea typeface="宋体" panose="02010600030101010101" pitchFamily="2" charset="-122"/>
              </a:rPr>
              <a:t>v,w</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，如果另外一个</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匹配不到</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，则生成的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元素格式为</a:t>
            </a:r>
            <a:r>
              <a:rPr lang="en-US" altLang="zh-CN" sz="1800" dirty="0">
                <a:solidFill>
                  <a:srgbClr val="000000"/>
                </a:solidFill>
                <a:effectLst/>
                <a:latin typeface="Times New Roman" panose="02020603050405020304" pitchFamily="18" charset="0"/>
                <a:ea typeface="宋体" panose="02010600030101010101" pitchFamily="2" charset="-122"/>
              </a:rPr>
              <a:t>(k,(</a:t>
            </a:r>
            <a:r>
              <a:rPr lang="en-US" altLang="zh-CN" sz="1800" dirty="0" err="1">
                <a:solidFill>
                  <a:srgbClr val="000000"/>
                </a:solidFill>
                <a:effectLst/>
                <a:latin typeface="Times New Roman" panose="02020603050405020304" pitchFamily="18" charset="0"/>
                <a:ea typeface="宋体" panose="02010600030101010101" pitchFamily="2" charset="-122"/>
              </a:rPr>
              <a:t>v,None</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类似的，在</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匹配到</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的值，但是在</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自身没有匹配到值</a:t>
            </a:r>
            <a:r>
              <a:rPr lang="en-US" altLang="zh-CN" sz="1800" dirty="0">
                <a:solidFill>
                  <a:srgbClr val="000000"/>
                </a:solidFill>
                <a:effectLst/>
                <a:latin typeface="Times New Roman" panose="02020603050405020304" pitchFamily="18" charset="0"/>
                <a:ea typeface="宋体" panose="02010600030101010101" pitchFamily="2" charset="-122"/>
              </a:rPr>
              <a:t>w</a:t>
            </a:r>
            <a:r>
              <a:rPr lang="zh-CN" altLang="zh-CN" sz="1800" dirty="0">
                <a:solidFill>
                  <a:srgbClr val="000000"/>
                </a:solidFill>
                <a:effectLst/>
                <a:latin typeface="Times New Roman" panose="02020603050405020304" pitchFamily="18" charset="0"/>
                <a:ea typeface="宋体" panose="02010600030101010101" pitchFamily="2" charset="-122"/>
              </a:rPr>
              <a:t>，则返回</a:t>
            </a:r>
            <a:r>
              <a:rPr lang="en-US" altLang="zh-CN" sz="1800" dirty="0">
                <a:solidFill>
                  <a:srgbClr val="000000"/>
                </a:solidFill>
                <a:effectLst/>
                <a:latin typeface="Times New Roman" panose="02020603050405020304" pitchFamily="18" charset="0"/>
                <a:ea typeface="宋体" panose="02010600030101010101" pitchFamily="2" charset="-122"/>
              </a:rPr>
              <a:t>None,</a:t>
            </a:r>
            <a:r>
              <a:rPr lang="zh-CN" altLang="zh-CN" sz="1800" dirty="0">
                <a:solidFill>
                  <a:srgbClr val="000000"/>
                </a:solidFill>
                <a:effectLst/>
                <a:latin typeface="Times New Roman" panose="02020603050405020304" pitchFamily="18" charset="0"/>
                <a:ea typeface="宋体" panose="02010600030101010101" pitchFamily="2" charset="-122"/>
              </a:rPr>
              <a:t>即生成的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元素格式为</a:t>
            </a:r>
            <a:r>
              <a:rPr lang="en-US" altLang="zh-CN" sz="1800" dirty="0">
                <a:solidFill>
                  <a:srgbClr val="000000"/>
                </a:solidFill>
                <a:effectLst/>
                <a:latin typeface="Times New Roman" panose="02020603050405020304" pitchFamily="18" charset="0"/>
                <a:ea typeface="宋体" panose="02010600030101010101" pitchFamily="2" charset="-122"/>
              </a:rPr>
              <a:t>(k,(</a:t>
            </a:r>
            <a:r>
              <a:rPr lang="en-US" altLang="zh-CN" sz="1800" dirty="0" err="1">
                <a:solidFill>
                  <a:srgbClr val="000000"/>
                </a:solidFill>
                <a:effectLst/>
                <a:latin typeface="Times New Roman" panose="02020603050405020304" pitchFamily="18" charset="0"/>
                <a:ea typeface="宋体" panose="02010600030101010101" pitchFamily="2" charset="-122"/>
              </a:rPr>
              <a:t>None,w</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err="1">
                <a:solidFill>
                  <a:srgbClr val="000000"/>
                </a:solidFill>
                <a:effectLst/>
                <a:latin typeface="Times New Roman" panose="02020603050405020304" pitchFamily="18" charset="0"/>
                <a:ea typeface="宋体" panose="02010600030101010101" pitchFamily="2" charset="-122"/>
              </a:rPr>
              <a:t>fullOuterJoin</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4-71</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4-71 </a:t>
            </a:r>
            <a:r>
              <a:rPr lang="en-US" altLang="zh-CN" sz="1800" dirty="0" err="1">
                <a:solidFill>
                  <a:srgbClr val="000000"/>
                </a:solidFill>
                <a:effectLst/>
                <a:latin typeface="Times New Roman" panose="02020603050405020304" pitchFamily="18" charset="0"/>
                <a:ea typeface="宋体" panose="02010600030101010101" pitchFamily="2" charset="-122"/>
              </a:rPr>
              <a:t>fullOuterJoin</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ch04/rdd_fullOuterJoin.py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4000079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7817F-2DFA-403F-BFF4-4EA1EFB4BA45}"/>
              </a:ext>
            </a:extLst>
          </p:cNvPr>
          <p:cNvSpPr>
            <a:spLocks noGrp="1"/>
          </p:cNvSpPr>
          <p:nvPr>
            <p:ph type="title"/>
          </p:nvPr>
        </p:nvSpPr>
        <p:spPr/>
        <p:txBody>
          <a:bodyPr/>
          <a:lstStyle/>
          <a:p>
            <a:pPr marR="0" rtl="0"/>
            <a:r>
              <a:rPr lang="en-US" altLang="zh-CN" b="0" i="0" u="none" strike="noStrike" kern="1800" baseline="0">
                <a:latin typeface="方正大标宋简体"/>
              </a:rPr>
              <a:t>4.3.50 leftOuterJoin</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4C373361-EF52-4BB2-A003-239BE2F5D712}"/>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leftOuterJoin</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操作是一个变换算子，调用形式为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rdd.leftOuterJoin</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a:t>
            </a:r>
            <a:r>
              <a:rPr lang="zh-CN" altLang="zh-CN" sz="1800" dirty="0">
                <a:solidFill>
                  <a:srgbClr val="000000"/>
                </a:solidFill>
                <a:effectLst/>
                <a:latin typeface="Times New Roman" panose="02020603050405020304" pitchFamily="18" charset="0"/>
                <a:ea typeface="宋体" panose="02010600030101010101" pitchFamily="2" charset="-122"/>
              </a:rPr>
              <a:t>，它返回一个此</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和另一个</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的左外部连接（</a:t>
            </a:r>
            <a:r>
              <a:rPr lang="en-US" altLang="zh-CN" sz="1800" dirty="0">
                <a:solidFill>
                  <a:srgbClr val="000000"/>
                </a:solidFill>
                <a:effectLst/>
                <a:latin typeface="Times New Roman" panose="02020603050405020304" pitchFamily="18" charset="0"/>
                <a:ea typeface="宋体" panose="02010600030101010101" pitchFamily="2" charset="-122"/>
              </a:rPr>
              <a:t>left outer join</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对于</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自身中的每个元素</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k,v</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，如果另外一个</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匹配到</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，那么生成的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元素格式为</a:t>
            </a:r>
            <a:r>
              <a:rPr lang="en-US" altLang="zh-CN" sz="1800" dirty="0">
                <a:solidFill>
                  <a:srgbClr val="000000"/>
                </a:solidFill>
                <a:effectLst/>
                <a:latin typeface="Times New Roman" panose="02020603050405020304" pitchFamily="18" charset="0"/>
                <a:ea typeface="宋体" panose="02010600030101010101" pitchFamily="2" charset="-122"/>
              </a:rPr>
              <a:t>(k,(</a:t>
            </a:r>
            <a:r>
              <a:rPr lang="en-US" altLang="zh-CN" sz="1800" dirty="0" err="1">
                <a:solidFill>
                  <a:srgbClr val="000000"/>
                </a:solidFill>
                <a:effectLst/>
                <a:latin typeface="Times New Roman" panose="02020603050405020304" pitchFamily="18" charset="0"/>
                <a:ea typeface="宋体" panose="02010600030101010101" pitchFamily="2" charset="-122"/>
              </a:rPr>
              <a:t>v,w</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，如果另外一个</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匹配不到</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，则生成的</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元素格式为</a:t>
            </a:r>
            <a:r>
              <a:rPr lang="en-US" altLang="zh-CN" sz="1800" dirty="0">
                <a:solidFill>
                  <a:srgbClr val="000000"/>
                </a:solidFill>
                <a:effectLst/>
                <a:latin typeface="Times New Roman" panose="02020603050405020304" pitchFamily="18" charset="0"/>
                <a:ea typeface="宋体" panose="02010600030101010101" pitchFamily="2" charset="-122"/>
              </a:rPr>
              <a:t>(k,(</a:t>
            </a:r>
            <a:r>
              <a:rPr lang="en-US" altLang="zh-CN" sz="1800" dirty="0" err="1">
                <a:solidFill>
                  <a:srgbClr val="000000"/>
                </a:solidFill>
                <a:effectLst/>
                <a:latin typeface="Times New Roman" panose="02020603050405020304" pitchFamily="18" charset="0"/>
                <a:ea typeface="宋体" panose="02010600030101010101" pitchFamily="2" charset="-122"/>
              </a:rPr>
              <a:t>v,None</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err="1">
                <a:solidFill>
                  <a:srgbClr val="000000"/>
                </a:solidFill>
                <a:effectLst/>
                <a:latin typeface="Times New Roman" panose="02020603050405020304" pitchFamily="18" charset="0"/>
                <a:ea typeface="宋体" panose="02010600030101010101" pitchFamily="2" charset="-122"/>
              </a:rPr>
              <a:t>leftOuterJoin</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4-72</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4-72  </a:t>
            </a:r>
            <a:r>
              <a:rPr lang="en-US" altLang="zh-CN" sz="1800" dirty="0" err="1">
                <a:solidFill>
                  <a:srgbClr val="000000"/>
                </a:solidFill>
                <a:effectLst/>
                <a:latin typeface="Times New Roman" panose="02020603050405020304" pitchFamily="18" charset="0"/>
                <a:ea typeface="宋体" panose="02010600030101010101" pitchFamily="2" charset="-122"/>
              </a:rPr>
              <a:t>leftOuterJoin</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ch04/rdd_leftOuterJoin.py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7855828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D1287-B15C-493B-B670-447DDAADB74D}"/>
              </a:ext>
            </a:extLst>
          </p:cNvPr>
          <p:cNvSpPr>
            <a:spLocks noGrp="1"/>
          </p:cNvSpPr>
          <p:nvPr>
            <p:ph type="title"/>
          </p:nvPr>
        </p:nvSpPr>
        <p:spPr/>
        <p:txBody>
          <a:bodyPr/>
          <a:lstStyle/>
          <a:p>
            <a:pPr marR="0" rtl="0"/>
            <a:r>
              <a:rPr lang="en-US" altLang="zh-CN" b="0" i="0" u="none" strike="noStrike" kern="1800" baseline="0">
                <a:latin typeface="方正大标宋简体"/>
              </a:rPr>
              <a:t>4.3.51 aggregate</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BB33DCC0-C11B-4F3C-8F28-D19406D8CBB7}"/>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aggregate</a:t>
            </a:r>
            <a:r>
              <a:rPr lang="zh-CN" altLang="zh-CN" sz="1800" dirty="0">
                <a:solidFill>
                  <a:srgbClr val="000000"/>
                </a:solidFill>
                <a:effectLst/>
                <a:latin typeface="Times New Roman" panose="02020603050405020304" pitchFamily="18" charset="0"/>
                <a:ea typeface="宋体" panose="02010600030101010101" pitchFamily="2" charset="-122"/>
              </a:rPr>
              <a:t>操作是一个动作操作，它的调用形式为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rdd.aggregate</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zeroValue</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seqOp</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combOp</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，其中使用给定的</a:t>
            </a:r>
            <a:r>
              <a:rPr lang="en-US" altLang="zh-CN" sz="1800" dirty="0" err="1">
                <a:solidFill>
                  <a:srgbClr val="000000"/>
                </a:solidFill>
                <a:effectLst/>
                <a:latin typeface="Times New Roman" panose="02020603050405020304" pitchFamily="18" charset="0"/>
                <a:ea typeface="宋体" panose="02010600030101010101" pitchFamily="2" charset="-122"/>
              </a:rPr>
              <a:t>seqOp</a:t>
            </a:r>
            <a:r>
              <a:rPr lang="zh-CN" altLang="zh-CN" sz="1800" dirty="0">
                <a:solidFill>
                  <a:srgbClr val="000000"/>
                </a:solidFill>
                <a:effectLst/>
                <a:latin typeface="Times New Roman" panose="02020603050405020304" pitchFamily="18" charset="0"/>
                <a:ea typeface="宋体" panose="02010600030101010101" pitchFamily="2" charset="-122"/>
              </a:rPr>
              <a:t>函数和给定的零值</a:t>
            </a:r>
            <a:r>
              <a:rPr lang="en-US" altLang="zh-CN" sz="1800" dirty="0" err="1">
                <a:solidFill>
                  <a:srgbClr val="000000"/>
                </a:solidFill>
                <a:effectLst/>
                <a:latin typeface="Times New Roman" panose="02020603050405020304" pitchFamily="18" charset="0"/>
                <a:ea typeface="宋体" panose="02010600030101010101" pitchFamily="2" charset="-122"/>
              </a:rPr>
              <a:t>zeroValue</a:t>
            </a:r>
            <a:r>
              <a:rPr lang="zh-CN" altLang="zh-CN" sz="1800" dirty="0">
                <a:solidFill>
                  <a:srgbClr val="000000"/>
                </a:solidFill>
                <a:effectLst/>
                <a:latin typeface="Times New Roman" panose="02020603050405020304" pitchFamily="18" charset="0"/>
                <a:ea typeface="宋体" panose="02010600030101010101" pitchFamily="2" charset="-122"/>
              </a:rPr>
              <a:t>来聚合每个分区上的元素，然后再用</a:t>
            </a:r>
            <a:r>
              <a:rPr lang="en-US" altLang="zh-CN" sz="1800" dirty="0" err="1">
                <a:solidFill>
                  <a:srgbClr val="000000"/>
                </a:solidFill>
                <a:effectLst/>
                <a:latin typeface="Times New Roman" panose="02020603050405020304" pitchFamily="18" charset="0"/>
                <a:ea typeface="宋体" panose="02010600030101010101" pitchFamily="2" charset="-122"/>
              </a:rPr>
              <a:t>combOp</a:t>
            </a:r>
            <a:r>
              <a:rPr lang="zh-CN" altLang="zh-CN" sz="1800" dirty="0">
                <a:solidFill>
                  <a:srgbClr val="000000"/>
                </a:solidFill>
                <a:effectLst/>
                <a:latin typeface="Times New Roman" panose="02020603050405020304" pitchFamily="18" charset="0"/>
                <a:ea typeface="宋体" panose="02010600030101010101" pitchFamily="2" charset="-122"/>
              </a:rPr>
              <a:t>函数和给定的零值</a:t>
            </a:r>
            <a:r>
              <a:rPr lang="en-US" altLang="zh-CN" sz="1800" dirty="0" err="1">
                <a:solidFill>
                  <a:srgbClr val="000000"/>
                </a:solidFill>
                <a:effectLst/>
                <a:latin typeface="Times New Roman" panose="02020603050405020304" pitchFamily="18" charset="0"/>
                <a:ea typeface="宋体" panose="02010600030101010101" pitchFamily="2" charset="-122"/>
              </a:rPr>
              <a:t>zeroValue</a:t>
            </a:r>
            <a:r>
              <a:rPr lang="zh-CN" altLang="zh-CN" sz="1800" dirty="0">
                <a:solidFill>
                  <a:srgbClr val="000000"/>
                </a:solidFill>
                <a:effectLst/>
                <a:latin typeface="Times New Roman" panose="02020603050405020304" pitchFamily="18" charset="0"/>
                <a:ea typeface="宋体" panose="02010600030101010101" pitchFamily="2" charset="-122"/>
              </a:rPr>
              <a:t>汇总所有分区的结果。下面给出一个</a:t>
            </a:r>
            <a:r>
              <a:rPr lang="en-US" altLang="zh-CN" sz="1800" dirty="0">
                <a:solidFill>
                  <a:srgbClr val="000000"/>
                </a:solidFill>
                <a:effectLst/>
                <a:latin typeface="Times New Roman" panose="02020603050405020304" pitchFamily="18" charset="0"/>
                <a:ea typeface="宋体" panose="02010600030101010101" pitchFamily="2" charset="-122"/>
              </a:rPr>
              <a:t>aggregate</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4-73</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4-73 aggregate</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ch04/rdd_aggregate.py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0742226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50EB-D7E5-41BA-8823-36FB5C430A79}"/>
              </a:ext>
            </a:extLst>
          </p:cNvPr>
          <p:cNvSpPr>
            <a:spLocks noGrp="1"/>
          </p:cNvSpPr>
          <p:nvPr>
            <p:ph type="title"/>
          </p:nvPr>
        </p:nvSpPr>
        <p:spPr/>
        <p:txBody>
          <a:bodyPr/>
          <a:lstStyle/>
          <a:p>
            <a:pPr marR="0" rtl="0"/>
            <a:r>
              <a:rPr lang="en-US" altLang="zh-CN" b="0" i="0" u="none" strike="noStrike" kern="1800" baseline="0">
                <a:latin typeface="方正大标宋简体"/>
              </a:rPr>
              <a:t>4.3.52 aggregateByKey</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7E357E05-93C8-4617-A888-A0EEFEE69D0B}"/>
              </a:ext>
            </a:extLst>
          </p:cNvPr>
          <p:cNvSpPr>
            <a:spLocks noGrp="1"/>
          </p:cNvSpPr>
          <p:nvPr>
            <p:ph type="body" idx="1"/>
          </p:nvPr>
        </p:nvSpPr>
        <p:spPr/>
        <p:txBody>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aggregateByKey</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操作是一个变换操作，它的调用形式为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rdd.aggregateByKey</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zeroValue</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seqFunc</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combFunc</a:t>
            </a:r>
            <a:r>
              <a:rPr lang="en-US" altLang="zh-CN" sz="1800" dirty="0">
                <a:solidFill>
                  <a:srgbClr val="000000"/>
                </a:solidFill>
                <a:effectLst/>
                <a:latin typeface="Times New Roman" panose="02020603050405020304" pitchFamily="18" charset="0"/>
                <a:ea typeface="宋体" panose="02010600030101010101" pitchFamily="2" charset="-122"/>
              </a:rPr>
              <a:t>, </a:t>
            </a:r>
            <a:r>
              <a:rPr lang="en-US" altLang="zh-CN" sz="1800" dirty="0" err="1">
                <a:solidFill>
                  <a:srgbClr val="000000"/>
                </a:solidFill>
                <a:effectLst/>
                <a:latin typeface="Times New Roman" panose="02020603050405020304" pitchFamily="18" charset="0"/>
                <a:ea typeface="宋体" panose="02010600030101010101" pitchFamily="2" charset="-122"/>
              </a:rPr>
              <a:t>numPartitions</a:t>
            </a:r>
            <a:r>
              <a:rPr lang="en-US" altLang="zh-CN" sz="1800" dirty="0">
                <a:solidFill>
                  <a:srgbClr val="000000"/>
                </a:solidFill>
                <a:effectLst/>
                <a:latin typeface="Times New Roman" panose="02020603050405020304" pitchFamily="18" charset="0"/>
                <a:ea typeface="宋体" panose="02010600030101010101" pitchFamily="2" charset="-122"/>
              </a:rPr>
              <a:t>=None, </a:t>
            </a:r>
            <a:r>
              <a:rPr lang="en-US" altLang="zh-CN" sz="1800" dirty="0" err="1">
                <a:solidFill>
                  <a:srgbClr val="000000"/>
                </a:solidFill>
                <a:effectLst/>
                <a:latin typeface="Times New Roman" panose="02020603050405020304" pitchFamily="18" charset="0"/>
                <a:ea typeface="宋体" panose="02010600030101010101" pitchFamily="2" charset="-122"/>
              </a:rPr>
              <a:t>partitionFunc</a:t>
            </a:r>
            <a:r>
              <a:rPr lang="en-US" altLang="zh-CN" sz="1800" dirty="0">
                <a:solidFill>
                  <a:srgbClr val="000000"/>
                </a:solidFill>
                <a:effectLst/>
                <a:latin typeface="Times New Roman" panose="02020603050405020304" pitchFamily="18" charset="0"/>
                <a:ea typeface="宋体" panose="02010600030101010101" pitchFamily="2" charset="-122"/>
              </a:rPr>
              <a:t>=&lt;function </a:t>
            </a:r>
            <a:r>
              <a:rPr lang="en-US" altLang="zh-CN" sz="1800" dirty="0" err="1">
                <a:solidFill>
                  <a:srgbClr val="000000"/>
                </a:solidFill>
                <a:effectLst/>
                <a:latin typeface="Times New Roman" panose="02020603050405020304" pitchFamily="18" charset="0"/>
                <a:ea typeface="宋体" panose="02010600030101010101" pitchFamily="2" charset="-122"/>
              </a:rPr>
              <a:t>portable_hash</a:t>
            </a:r>
            <a:r>
              <a:rPr lang="en-US" altLang="zh-CN" sz="1800" dirty="0">
                <a:solidFill>
                  <a:srgbClr val="000000"/>
                </a:solidFill>
                <a:effectLst/>
                <a:latin typeface="Times New Roman" panose="02020603050405020304" pitchFamily="18" charset="0"/>
                <a:ea typeface="宋体" panose="02010600030101010101" pitchFamily="2" charset="-122"/>
              </a:rPr>
              <a:t>&gt;)</a:t>
            </a:r>
            <a:r>
              <a:rPr lang="zh-CN" altLang="zh-CN" sz="1800" dirty="0">
                <a:solidFill>
                  <a:srgbClr val="000000"/>
                </a:solidFill>
                <a:effectLst/>
                <a:latin typeface="Times New Roman" panose="02020603050405020304" pitchFamily="18" charset="0"/>
                <a:ea typeface="宋体" panose="02010600030101010101" pitchFamily="2" charset="-122"/>
              </a:rPr>
              <a:t>，其中</a:t>
            </a:r>
            <a:r>
              <a:rPr lang="en-US" altLang="zh-CN" sz="1800" dirty="0" err="1">
                <a:solidFill>
                  <a:srgbClr val="000000"/>
                </a:solidFill>
                <a:effectLst/>
                <a:latin typeface="Times New Roman" panose="02020603050405020304" pitchFamily="18" charset="0"/>
                <a:ea typeface="宋体" panose="02010600030101010101" pitchFamily="2" charset="-122"/>
              </a:rPr>
              <a:t>zeroValue</a:t>
            </a:r>
            <a:r>
              <a:rPr lang="zh-CN" altLang="zh-CN" sz="1800" dirty="0">
                <a:solidFill>
                  <a:srgbClr val="000000"/>
                </a:solidFill>
                <a:effectLst/>
                <a:latin typeface="Times New Roman" panose="02020603050405020304" pitchFamily="18" charset="0"/>
                <a:ea typeface="宋体" panose="02010600030101010101" pitchFamily="2" charset="-122"/>
              </a:rPr>
              <a:t>代表每次按</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分组之后的每个组的初始值。</a:t>
            </a:r>
            <a:r>
              <a:rPr lang="en-US" altLang="zh-CN" sz="1800" dirty="0" err="1">
                <a:solidFill>
                  <a:srgbClr val="000000"/>
                </a:solidFill>
                <a:effectLst/>
                <a:latin typeface="Times New Roman" panose="02020603050405020304" pitchFamily="18" charset="0"/>
                <a:ea typeface="宋体" panose="02010600030101010101" pitchFamily="2" charset="-122"/>
              </a:rPr>
              <a:t>seqFunc</a:t>
            </a:r>
            <a:r>
              <a:rPr lang="zh-CN" altLang="zh-CN" sz="1800" dirty="0">
                <a:solidFill>
                  <a:srgbClr val="000000"/>
                </a:solidFill>
                <a:effectLst/>
                <a:latin typeface="Times New Roman" panose="02020603050405020304" pitchFamily="18" charset="0"/>
                <a:ea typeface="宋体" panose="02010600030101010101" pitchFamily="2" charset="-122"/>
              </a:rPr>
              <a:t>函数用来对每个分区内的数据按照</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分别进行逻辑计算。</a:t>
            </a:r>
            <a:r>
              <a:rPr lang="en-US" altLang="zh-CN" sz="1800" dirty="0" err="1">
                <a:solidFill>
                  <a:srgbClr val="000000"/>
                </a:solidFill>
                <a:effectLst/>
                <a:latin typeface="Times New Roman" panose="02020603050405020304" pitchFamily="18" charset="0"/>
                <a:ea typeface="宋体" panose="02010600030101010101" pitchFamily="2" charset="-122"/>
              </a:rPr>
              <a:t>combFunc</a:t>
            </a:r>
            <a:r>
              <a:rPr lang="zh-CN" altLang="zh-CN" sz="1800" dirty="0">
                <a:solidFill>
                  <a:srgbClr val="000000"/>
                </a:solidFill>
                <a:effectLst/>
                <a:latin typeface="Times New Roman" panose="02020603050405020304" pitchFamily="18" charset="0"/>
                <a:ea typeface="宋体" panose="02010600030101010101" pitchFamily="2" charset="-122"/>
              </a:rPr>
              <a:t>对经过</a:t>
            </a:r>
            <a:r>
              <a:rPr lang="en-US" altLang="zh-CN" sz="1800" dirty="0" err="1">
                <a:solidFill>
                  <a:srgbClr val="000000"/>
                </a:solidFill>
                <a:effectLst/>
                <a:latin typeface="Times New Roman" panose="02020603050405020304" pitchFamily="18" charset="0"/>
                <a:ea typeface="宋体" panose="02010600030101010101" pitchFamily="2" charset="-122"/>
              </a:rPr>
              <a:t>seqFunc</a:t>
            </a:r>
            <a:r>
              <a:rPr lang="zh-CN" altLang="zh-CN" sz="1800" dirty="0">
                <a:solidFill>
                  <a:srgbClr val="000000"/>
                </a:solidFill>
                <a:effectLst/>
                <a:latin typeface="Times New Roman" panose="02020603050405020304" pitchFamily="18" charset="0"/>
                <a:ea typeface="宋体" panose="02010600030101010101" pitchFamily="2" charset="-122"/>
              </a:rPr>
              <a:t>处理过的数据按照</a:t>
            </a:r>
            <a:r>
              <a:rPr lang="en-US" altLang="zh-CN" sz="1800" dirty="0">
                <a:solidFill>
                  <a:srgbClr val="000000"/>
                </a:solidFill>
                <a:effectLst/>
                <a:latin typeface="Times New Roman" panose="02020603050405020304" pitchFamily="18" charset="0"/>
                <a:ea typeface="宋体" panose="02010600030101010101" pitchFamily="2" charset="-122"/>
              </a:rPr>
              <a:t>key</a:t>
            </a:r>
            <a:r>
              <a:rPr lang="zh-CN" altLang="zh-CN" sz="1800" dirty="0">
                <a:solidFill>
                  <a:srgbClr val="000000"/>
                </a:solidFill>
                <a:effectLst/>
                <a:latin typeface="Times New Roman" panose="02020603050405020304" pitchFamily="18" charset="0"/>
                <a:ea typeface="宋体" panose="02010600030101010101" pitchFamily="2" charset="-122"/>
              </a:rPr>
              <a:t>分别进行逻辑计算。下面给出一个</a:t>
            </a:r>
            <a:r>
              <a:rPr lang="en-US" altLang="zh-CN" sz="1800" dirty="0" err="1">
                <a:solidFill>
                  <a:srgbClr val="000000"/>
                </a:solidFill>
                <a:effectLst/>
                <a:latin typeface="Times New Roman" panose="02020603050405020304" pitchFamily="18" charset="0"/>
                <a:ea typeface="宋体" panose="02010600030101010101" pitchFamily="2" charset="-122"/>
              </a:rPr>
              <a:t>aggregateByKey</a:t>
            </a:r>
            <a:r>
              <a:rPr lang="zh-CN" altLang="zh-CN" sz="1800" dirty="0">
                <a:solidFill>
                  <a:srgbClr val="000000"/>
                </a:solidFill>
                <a:effectLst/>
                <a:latin typeface="Times New Roman" panose="02020603050405020304" pitchFamily="18" charset="0"/>
                <a:ea typeface="宋体" panose="02010600030101010101" pitchFamily="2" charset="-122"/>
              </a:rPr>
              <a:t>操作示例，如代码</a:t>
            </a:r>
            <a:r>
              <a:rPr lang="en-US" altLang="zh-CN" sz="1800" dirty="0">
                <a:solidFill>
                  <a:srgbClr val="000000"/>
                </a:solidFill>
                <a:effectLst/>
                <a:latin typeface="Times New Roman" panose="02020603050405020304" pitchFamily="18" charset="0"/>
                <a:ea typeface="宋体" panose="02010600030101010101" pitchFamily="2" charset="-122"/>
              </a:rPr>
              <a:t>4-75</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4-75 </a:t>
            </a:r>
            <a:r>
              <a:rPr lang="en-US" altLang="zh-CN" sz="1800" dirty="0" err="1">
                <a:solidFill>
                  <a:srgbClr val="000000"/>
                </a:solidFill>
                <a:effectLst/>
                <a:latin typeface="Times New Roman" panose="02020603050405020304" pitchFamily="18" charset="0"/>
                <a:ea typeface="宋体" panose="02010600030101010101" pitchFamily="2" charset="-122"/>
              </a:rPr>
              <a:t>aggregateByKey</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ch04/rdd_aggregateByKey.py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440410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80D70-6854-48B3-AE62-682D40F19971}"/>
              </a:ext>
            </a:extLst>
          </p:cNvPr>
          <p:cNvSpPr>
            <a:spLocks noGrp="1"/>
          </p:cNvSpPr>
          <p:nvPr>
            <p:ph type="title"/>
          </p:nvPr>
        </p:nvSpPr>
        <p:spPr/>
        <p:txBody>
          <a:bodyPr/>
          <a:lstStyle/>
          <a:p>
            <a:pPr marR="0" rtl="0"/>
            <a:r>
              <a:rPr lang="en-US" altLang="zh-CN" b="0" i="0" u="none" strike="noStrike" kern="1800" baseline="0">
                <a:latin typeface="方正大标宋简体"/>
              </a:rPr>
              <a:t>4.1.5 Python</a:t>
            </a:r>
            <a:r>
              <a:rPr lang="zh-CN" altLang="en-US" b="0" i="0" u="none" strike="noStrike" kern="1800" baseline="0">
                <a:latin typeface="方正大标宋简体"/>
              </a:rPr>
              <a:t>函数</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D77ACB6E-91BB-4570-BD17-3A6E39D67A7C}"/>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函数（</a:t>
            </a:r>
            <a:r>
              <a:rPr lang="en-US" altLang="zh-CN" sz="1800" dirty="0">
                <a:solidFill>
                  <a:srgbClr val="000000"/>
                </a:solidFill>
                <a:effectLst/>
                <a:latin typeface="Times New Roman" panose="02020603050405020304" pitchFamily="18" charset="0"/>
                <a:ea typeface="宋体" panose="02010600030101010101" pitchFamily="2" charset="-122"/>
              </a:rPr>
              <a:t>Function</a:t>
            </a:r>
            <a:r>
              <a:rPr lang="zh-CN" altLang="zh-CN" sz="1800" dirty="0">
                <a:solidFill>
                  <a:srgbClr val="000000"/>
                </a:solidFill>
                <a:effectLst/>
                <a:latin typeface="Times New Roman" panose="02020603050405020304" pitchFamily="18" charset="0"/>
                <a:ea typeface="宋体" panose="02010600030101010101" pitchFamily="2" charset="-122"/>
              </a:rPr>
              <a:t>）对于任何一门编程语言来说，都至关重要。一般来说，函数是一种封装好的，可被外部调用的一个</a:t>
            </a:r>
            <a:r>
              <a:rPr lang="en-US" altLang="zh-CN" sz="1800" dirty="0">
                <a:solidFill>
                  <a:srgbClr val="000000"/>
                </a:solidFill>
                <a:effectLst/>
                <a:latin typeface="Times New Roman" panose="02020603050405020304" pitchFamily="18" charset="0"/>
                <a:ea typeface="宋体" panose="02010600030101010101" pitchFamily="2" charset="-122"/>
              </a:rPr>
              <a:t>API</a:t>
            </a:r>
            <a:r>
              <a:rPr lang="zh-CN" altLang="zh-CN" sz="1800" dirty="0">
                <a:solidFill>
                  <a:srgbClr val="000000"/>
                </a:solidFill>
                <a:effectLst/>
                <a:latin typeface="Times New Roman" panose="02020603050405020304" pitchFamily="18" charset="0"/>
                <a:ea typeface="宋体" panose="02010600030101010101" pitchFamily="2" charset="-122"/>
              </a:rPr>
              <a:t>。函数的一大好处就是一次定义，多次调用。</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函数的功能划分应该单一，即一个函数主要就是解决某一个具体的功能。函数就像一个汽车中的各个零部件，通过组合即构成功能强大的汽车。</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函数能提高程序的模块化程度和代码的重复利用率。在</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中，已经内建了很多函数，如</a:t>
            </a:r>
            <a:r>
              <a:rPr lang="en-US" altLang="zh-CN" sz="1800" dirty="0">
                <a:solidFill>
                  <a:srgbClr val="000000"/>
                </a:solidFill>
                <a:effectLst/>
                <a:latin typeface="Times New Roman" panose="02020603050405020304" pitchFamily="18" charset="0"/>
                <a:ea typeface="宋体" panose="02010600030101010101" pitchFamily="2" charset="-122"/>
              </a:rPr>
              <a:t>print</a:t>
            </a:r>
            <a:r>
              <a:rPr lang="zh-CN" altLang="zh-CN" sz="1800" dirty="0">
                <a:solidFill>
                  <a:srgbClr val="000000"/>
                </a:solidFill>
                <a:effectLst/>
                <a:latin typeface="Times New Roman" panose="02020603050405020304" pitchFamily="18" charset="0"/>
                <a:ea typeface="宋体" panose="02010600030101010101" pitchFamily="2" charset="-122"/>
              </a:rPr>
              <a:t>函数。当然，我们也可以自己定义函数，来解决特有的业务问题。</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在</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语言中，可以按照如下约定来定义一个函数：</a:t>
            </a:r>
            <a:endParaRPr lang="zh-CN" altLang="zh-CN" sz="1800" dirty="0">
              <a:effectLst/>
              <a:latin typeface="Times New Roman" panose="02020603050405020304" pitchFamily="18" charset="0"/>
              <a:ea typeface="宋体" panose="02010600030101010101" pitchFamily="2" charset="-122"/>
            </a:endParaRPr>
          </a:p>
          <a:p>
            <a:pPr marL="266700" indent="2286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def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函数名</a:t>
            </a:r>
            <a:r>
              <a:rPr lang="en-US" altLang="zh-CN" sz="1800" dirty="0">
                <a:solidFill>
                  <a:srgbClr val="000000"/>
                </a:solidFill>
                <a:effectLst/>
                <a:latin typeface="Arial" panose="020B0604020202020204" pitchFamily="34" charset="0"/>
                <a:ea typeface="黑体" panose="02010609060101010101" pitchFamily="49" charset="-122"/>
              </a:rPr>
              <a: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参数</a:t>
            </a:r>
            <a:r>
              <a:rPr lang="en-US" altLang="zh-CN" sz="1800" dirty="0">
                <a:solidFill>
                  <a:srgbClr val="000000"/>
                </a:solidFill>
                <a:effectLst/>
                <a:latin typeface="Arial" panose="020B0604020202020204" pitchFamily="34" charset="0"/>
                <a:ea typeface="黑体" panose="02010609060101010101" pitchFamily="49" charset="-122"/>
              </a:rPr>
              <a:t>1,</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参数</a:t>
            </a:r>
            <a:r>
              <a:rPr lang="en-US" altLang="zh-CN" sz="1800" dirty="0">
                <a:solidFill>
                  <a:srgbClr val="000000"/>
                </a:solidFill>
                <a:effectLst/>
                <a:latin typeface="Arial" panose="020B0604020202020204" pitchFamily="34" charset="0"/>
                <a:ea typeface="黑体" panose="02010609060101010101" pitchFamily="49" charset="-122"/>
              </a:rPr>
              <a:t>2,...) :</a:t>
            </a:r>
            <a:endParaRPr lang="zh-CN" altLang="zh-CN" sz="1800" dirty="0">
              <a:effectLst/>
              <a:latin typeface="Times New Roman" panose="02020603050405020304" pitchFamily="18" charset="0"/>
              <a:ea typeface="宋体" panose="02010600030101010101" pitchFamily="2" charset="-122"/>
            </a:endParaRPr>
          </a:p>
          <a:p>
            <a:pPr marL="266700" indent="42418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函数注释，可选</a:t>
            </a:r>
            <a:r>
              <a:rPr lang="en-US" altLang="zh-CN" sz="1800" dirty="0">
                <a:solidFill>
                  <a:srgbClr val="000000"/>
                </a:solidFill>
                <a:effectLst/>
                <a:latin typeface="Arial" panose="020B0604020202020204" pitchFamily="34" charset="0"/>
                <a:ea typeface="黑体" panose="02010609060101010101" pitchFamily="49" charset="-122"/>
              </a:rPr>
              <a:t>"</a:t>
            </a:r>
            <a:endParaRPr lang="zh-CN" altLang="zh-CN" sz="18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函数逻辑</a:t>
            </a:r>
            <a:endParaRPr lang="zh-CN" altLang="zh-CN" sz="1800" dirty="0">
              <a:effectLst/>
              <a:latin typeface="Times New Roman" panose="02020603050405020304" pitchFamily="18" charset="0"/>
              <a:ea typeface="宋体" panose="02010600030101010101" pitchFamily="2" charset="-122"/>
            </a:endParaRPr>
          </a:p>
          <a:p>
            <a:pPr marL="266700" indent="266700" algn="just">
              <a:lnSpc>
                <a:spcPts val="1300"/>
              </a:lnSpc>
            </a:pPr>
            <a:r>
              <a:rPr lang="en-US" altLang="zh-CN" sz="1800" dirty="0">
                <a:solidFill>
                  <a:srgbClr val="000000"/>
                </a:solidFill>
                <a:effectLst/>
                <a:latin typeface="Arial" panose="020B0604020202020204" pitchFamily="34" charset="0"/>
                <a:ea typeface="黑体" panose="02010609060101010101" pitchFamily="49" charset="-122"/>
              </a:rPr>
              <a:t>   return </a:t>
            </a:r>
            <a:r>
              <a:rPr lang="zh-CN" altLang="zh-CN" sz="1800" dirty="0">
                <a:solidFill>
                  <a:srgbClr val="000000"/>
                </a:solidFill>
                <a:effectLst/>
                <a:latin typeface="Arial" panose="020B0604020202020204" pitchFamily="34" charset="0"/>
                <a:ea typeface="黑体" panose="02010609060101010101" pitchFamily="49" charset="-122"/>
                <a:cs typeface="Arial" panose="020B0604020202020204" pitchFamily="34" charset="0"/>
              </a:rPr>
              <a:t>函数返回值</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919125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97F50A-ACFE-4E1C-8D15-E129DCDF978E}"/>
              </a:ext>
            </a:extLst>
          </p:cNvPr>
          <p:cNvSpPr>
            <a:spLocks noGrp="1"/>
          </p:cNvSpPr>
          <p:nvPr>
            <p:ph type="title"/>
          </p:nvPr>
        </p:nvSpPr>
        <p:spPr/>
        <p:txBody>
          <a:bodyPr/>
          <a:lstStyle/>
          <a:p>
            <a:pPr marR="0" rtl="0"/>
            <a:r>
              <a:rPr lang="en-US" altLang="zh-CN" b="0" i="0" u="none" strike="noStrike" kern="1800" baseline="0">
                <a:latin typeface="方正大标宋简体"/>
              </a:rPr>
              <a:t>4.3.53 cartesian</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A5FDB266-A27D-463E-9B51-69F5BCBD2F95}"/>
              </a:ext>
            </a:extLst>
          </p:cNvPr>
          <p:cNvSpPr>
            <a:spLocks noGrp="1"/>
          </p:cNvSpPr>
          <p:nvPr>
            <p:ph type="body" idx="1"/>
          </p:nvPr>
        </p:nvSpPr>
        <p:spPr/>
        <p:txBody>
          <a:bodyPr/>
          <a:lstStyle/>
          <a:p>
            <a:pPr marR="0" lvl="5" rtl="0"/>
            <a:r>
              <a:rPr lang="zh-CN" altLang="en-US" b="0" i="0" u="none" strike="noStrike" baseline="0">
                <a:latin typeface="Times New Roman" panose="02020603050405020304" pitchFamily="18" charset="0"/>
              </a:rPr>
              <a:t>注意：如果</a:t>
            </a:r>
            <a:r>
              <a:rPr lang="en-US" altLang="zh-CN" b="0" i="0" u="none" strike="noStrike" baseline="0">
                <a:latin typeface="Times New Roman" panose="02020603050405020304" pitchFamily="18" charset="0"/>
              </a:rPr>
              <a:t>rdd1</a:t>
            </a:r>
            <a:r>
              <a:rPr lang="zh-CN" altLang="en-US" b="0" i="0" u="none" strike="noStrike" baseline="0">
                <a:latin typeface="Times New Roman" panose="02020603050405020304" pitchFamily="18" charset="0"/>
              </a:rPr>
              <a:t>和</a:t>
            </a:r>
            <a:r>
              <a:rPr lang="en-US" altLang="zh-CN" b="0" i="0" u="none" strike="noStrike" baseline="0">
                <a:latin typeface="Times New Roman" panose="02020603050405020304" pitchFamily="18" charset="0"/>
              </a:rPr>
              <a:t>rdd2</a:t>
            </a:r>
            <a:r>
              <a:rPr lang="zh-CN" altLang="en-US" b="0" i="0" u="none" strike="noStrike" baseline="0">
                <a:latin typeface="Times New Roman" panose="02020603050405020304" pitchFamily="18" charset="0"/>
              </a:rPr>
              <a:t>元素个数比较多，那么直接进行</a:t>
            </a:r>
            <a:r>
              <a:rPr lang="en-US" altLang="zh-CN" b="0" i="0" u="none" strike="noStrike" baseline="0">
                <a:latin typeface="Times New Roman" panose="02020603050405020304" pitchFamily="18" charset="0"/>
              </a:rPr>
              <a:t>cartesian</a:t>
            </a:r>
            <a:r>
              <a:rPr lang="zh-CN" altLang="en-US" b="0" i="0" u="none" strike="noStrike" baseline="0">
                <a:latin typeface="Times New Roman" panose="02020603050405020304" pitchFamily="18" charset="0"/>
              </a:rPr>
              <a:t>计算可能会造成内存不够的情况。</a:t>
            </a:r>
          </a:p>
        </p:txBody>
      </p:sp>
      <p:sp>
        <p:nvSpPr>
          <p:cNvPr id="5" name="文本框 4">
            <a:extLst>
              <a:ext uri="{FF2B5EF4-FFF2-40B4-BE49-F238E27FC236}">
                <a16:creationId xmlns:a16="http://schemas.microsoft.com/office/drawing/2014/main" id="{B11300DB-2B56-4F45-A131-C5600A254CA0}"/>
              </a:ext>
            </a:extLst>
          </p:cNvPr>
          <p:cNvSpPr txBox="1"/>
          <p:nvPr/>
        </p:nvSpPr>
        <p:spPr>
          <a:xfrm>
            <a:off x="688157" y="2664921"/>
            <a:ext cx="8453486" cy="913070"/>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cartesian</a:t>
            </a:r>
            <a:r>
              <a:rPr lang="zh-CN" altLang="zh-CN" sz="1800" dirty="0">
                <a:solidFill>
                  <a:srgbClr val="000000"/>
                </a:solidFill>
                <a:effectLst/>
                <a:latin typeface="Times New Roman" panose="02020603050405020304" pitchFamily="18" charset="0"/>
                <a:ea typeface="宋体" panose="02010600030101010101" pitchFamily="2" charset="-122"/>
              </a:rPr>
              <a:t>操作是一个变换操作，它的调用形式为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rdd.cartesian</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，它返回自身元素和另外一个</a:t>
            </a:r>
            <a:r>
              <a:rPr lang="en-US" altLang="zh-CN" sz="1800" dirty="0" err="1">
                <a:solidFill>
                  <a:srgbClr val="000000"/>
                </a:solidFill>
                <a:effectLst/>
                <a:latin typeface="Times New Roman" panose="02020603050405020304" pitchFamily="18" charset="0"/>
                <a:ea typeface="宋体" panose="02010600030101010101" pitchFamily="2" charset="-122"/>
              </a:rPr>
              <a:t>otherRDD</a:t>
            </a:r>
            <a:r>
              <a:rPr lang="zh-CN" altLang="zh-CN" sz="1800" dirty="0">
                <a:solidFill>
                  <a:srgbClr val="000000"/>
                </a:solidFill>
                <a:effectLst/>
                <a:latin typeface="Times New Roman" panose="02020603050405020304" pitchFamily="18" charset="0"/>
                <a:ea typeface="宋体" panose="02010600030101010101" pitchFamily="2" charset="-122"/>
              </a:rPr>
              <a:t>中元素的笛卡尔积。下面给出</a:t>
            </a:r>
            <a:r>
              <a:rPr lang="en-US" altLang="zh-CN" sz="1800" dirty="0">
                <a:solidFill>
                  <a:srgbClr val="000000"/>
                </a:solidFill>
                <a:effectLst/>
                <a:latin typeface="Times New Roman" panose="02020603050405020304" pitchFamily="18" charset="0"/>
                <a:ea typeface="宋体" panose="02010600030101010101" pitchFamily="2" charset="-122"/>
              </a:rPr>
              <a:t>cartesian</a:t>
            </a:r>
            <a:r>
              <a:rPr lang="zh-CN" altLang="zh-CN" sz="1800" dirty="0">
                <a:solidFill>
                  <a:srgbClr val="000000"/>
                </a:solidFill>
                <a:effectLst/>
                <a:latin typeface="Times New Roman" panose="02020603050405020304" pitchFamily="18" charset="0"/>
                <a:ea typeface="宋体" panose="02010600030101010101" pitchFamily="2" charset="-122"/>
              </a:rPr>
              <a:t>操作示例代码，如</a:t>
            </a:r>
            <a:r>
              <a:rPr lang="en-US" altLang="zh-CN" sz="1800" dirty="0">
                <a:solidFill>
                  <a:srgbClr val="000000"/>
                </a:solidFill>
                <a:effectLst/>
                <a:latin typeface="Times New Roman" panose="02020603050405020304" pitchFamily="18" charset="0"/>
                <a:ea typeface="宋体" panose="02010600030101010101" pitchFamily="2" charset="-122"/>
              </a:rPr>
              <a:t>4-76</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4-76 cartesian</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ch04/rdd_cartesian.py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341644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FAB495-E97E-4151-8AED-D9D7E5CECE95}"/>
              </a:ext>
            </a:extLst>
          </p:cNvPr>
          <p:cNvSpPr>
            <a:spLocks noGrp="1"/>
          </p:cNvSpPr>
          <p:nvPr>
            <p:ph type="title"/>
          </p:nvPr>
        </p:nvSpPr>
        <p:spPr/>
        <p:txBody>
          <a:bodyPr/>
          <a:lstStyle/>
          <a:p>
            <a:pPr marR="0" rtl="0"/>
            <a:r>
              <a:rPr lang="en-US" altLang="zh-CN" b="0" i="0" u="none" strike="noStrike" kern="1800" baseline="0">
                <a:latin typeface="方正大标宋简体"/>
              </a:rPr>
              <a:t>4.3.54 cache</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5F36730D-1407-49FD-BEDC-A214A27DE60A}"/>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cache</a:t>
            </a:r>
            <a:r>
              <a:rPr lang="zh-CN" altLang="zh-CN" sz="1800" dirty="0">
                <a:solidFill>
                  <a:srgbClr val="000000"/>
                </a:solidFill>
                <a:effectLst/>
                <a:latin typeface="Times New Roman" panose="02020603050405020304" pitchFamily="18" charset="0"/>
                <a:ea typeface="宋体" panose="02010600030101010101" pitchFamily="2" charset="-122"/>
              </a:rPr>
              <a:t>操作会使用默认存储级别（</a:t>
            </a:r>
            <a:r>
              <a:rPr lang="en-US" altLang="zh-CN" sz="1800" dirty="0">
                <a:solidFill>
                  <a:srgbClr val="000000"/>
                </a:solidFill>
                <a:effectLst/>
                <a:latin typeface="Times New Roman" panose="02020603050405020304" pitchFamily="18" charset="0"/>
                <a:ea typeface="宋体" panose="02010600030101010101" pitchFamily="2" charset="-122"/>
              </a:rPr>
              <a:t>MEMORY_ONLY</a:t>
            </a:r>
            <a:r>
              <a:rPr lang="zh-CN" altLang="zh-CN" sz="1800" dirty="0">
                <a:solidFill>
                  <a:srgbClr val="000000"/>
                </a:solidFill>
                <a:effectLst/>
                <a:latin typeface="Times New Roman" panose="02020603050405020304" pitchFamily="18" charset="0"/>
                <a:ea typeface="宋体" panose="02010600030101010101" pitchFamily="2" charset="-122"/>
              </a:rPr>
              <a:t>）保留该</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，防止多次进行创建，从而非提高效率。它的调用形式为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rdd.cache</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a:solidFill>
                  <a:srgbClr val="000000"/>
                </a:solidFill>
                <a:effectLst/>
                <a:latin typeface="Times New Roman" panose="02020603050405020304" pitchFamily="18" charset="0"/>
                <a:ea typeface="宋体" panose="02010600030101010101" pitchFamily="2" charset="-122"/>
              </a:rPr>
              <a:t>cache</a:t>
            </a:r>
            <a:r>
              <a:rPr lang="zh-CN" altLang="zh-CN" sz="1800" dirty="0">
                <a:solidFill>
                  <a:srgbClr val="000000"/>
                </a:solidFill>
                <a:effectLst/>
                <a:latin typeface="Times New Roman" panose="02020603050405020304" pitchFamily="18" charset="0"/>
                <a:ea typeface="宋体" panose="02010600030101010101" pitchFamily="2" charset="-122"/>
              </a:rPr>
              <a:t>操作示例代码，如</a:t>
            </a:r>
            <a:r>
              <a:rPr lang="en-US" altLang="zh-CN" sz="1800" dirty="0">
                <a:solidFill>
                  <a:srgbClr val="000000"/>
                </a:solidFill>
                <a:effectLst/>
                <a:latin typeface="Times New Roman" panose="02020603050405020304" pitchFamily="18" charset="0"/>
                <a:ea typeface="宋体" panose="02010600030101010101" pitchFamily="2" charset="-122"/>
              </a:rPr>
              <a:t>4-77</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4-77  cache</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ch04/rdd_cache.py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4595977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2E59D-9169-4752-A6F2-C0F7AE169F0C}"/>
              </a:ext>
            </a:extLst>
          </p:cNvPr>
          <p:cNvSpPr>
            <a:spLocks noGrp="1"/>
          </p:cNvSpPr>
          <p:nvPr>
            <p:ph type="title"/>
          </p:nvPr>
        </p:nvSpPr>
        <p:spPr/>
        <p:txBody>
          <a:bodyPr/>
          <a:lstStyle/>
          <a:p>
            <a:pPr marR="0" rtl="0"/>
            <a:r>
              <a:rPr lang="en-US" altLang="zh-CN" b="0" i="0" u="none" strike="noStrike" kern="1800" baseline="0">
                <a:latin typeface="方正大标宋简体"/>
              </a:rPr>
              <a:t>4.3.55 saveAsTextFile</a:t>
            </a:r>
            <a:r>
              <a:rPr lang="zh-CN" altLang="en-US" b="0" i="0" u="none" strike="noStrike" kern="1800" baseline="0">
                <a:latin typeface="方正大标宋简体"/>
              </a:rPr>
              <a:t>操作</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594F05B2-F4A1-4501-8053-3F8CD60F95CE}"/>
              </a:ext>
            </a:extLst>
          </p:cNvPr>
          <p:cNvSpPr>
            <a:spLocks noGrp="1"/>
          </p:cNvSpPr>
          <p:nvPr>
            <p:ph type="body" idx="1"/>
          </p:nvPr>
        </p:nvSpPr>
        <p:spPr/>
        <p:txBody>
          <a:bodyPr/>
          <a:lstStyle/>
          <a:p>
            <a:pPr marR="0" lvl="3" rtl="0"/>
            <a:r>
              <a:rPr lang="en-US" altLang="zh-CN" b="0" i="0" u="none" strike="noStrike" baseline="0">
                <a:latin typeface="Arial" panose="020B0604020202020204" pitchFamily="34" charset="0"/>
                <a:ea typeface="黑体" panose="02010609060101010101" pitchFamily="49" charset="-122"/>
              </a:rPr>
              <a:t>http://spark.apache.org/docs/2.4.5/api/python/pyspark.html#pyspark.RDD</a:t>
            </a:r>
          </a:p>
        </p:txBody>
      </p:sp>
      <p:sp>
        <p:nvSpPr>
          <p:cNvPr id="5" name="文本框 4">
            <a:extLst>
              <a:ext uri="{FF2B5EF4-FFF2-40B4-BE49-F238E27FC236}">
                <a16:creationId xmlns:a16="http://schemas.microsoft.com/office/drawing/2014/main" id="{8219D63B-C438-48CB-8213-F6D86B9EF55E}"/>
              </a:ext>
            </a:extLst>
          </p:cNvPr>
          <p:cNvSpPr txBox="1"/>
          <p:nvPr/>
        </p:nvSpPr>
        <p:spPr>
          <a:xfrm>
            <a:off x="838200" y="2271860"/>
            <a:ext cx="8303443" cy="1323439"/>
          </a:xfrm>
          <a:prstGeom prst="rect">
            <a:avLst/>
          </a:prstGeom>
          <a:noFill/>
        </p:spPr>
        <p:txBody>
          <a:bodyPr wrap="square">
            <a:spAutoFit/>
          </a:bodyPr>
          <a:lstStyle/>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saveAsTextFile</a:t>
            </a:r>
            <a:r>
              <a:rPr lang="zh-CN" altLang="zh-CN" sz="1800" dirty="0">
                <a:solidFill>
                  <a:srgbClr val="000000"/>
                </a:solidFill>
                <a:effectLst/>
                <a:latin typeface="Times New Roman" panose="02020603050405020304" pitchFamily="18" charset="0"/>
                <a:ea typeface="宋体" panose="02010600030101010101" pitchFamily="2" charset="-122"/>
              </a:rPr>
              <a:t>操作的调用形式为</a:t>
            </a:r>
            <a:r>
              <a:rPr lang="en-US" altLang="zh-CN" sz="1800" dirty="0" err="1">
                <a:solidFill>
                  <a:srgbClr val="000000"/>
                </a:solidFill>
                <a:effectLst/>
                <a:latin typeface="Times New Roman" panose="02020603050405020304" pitchFamily="18" charset="0"/>
                <a:ea typeface="宋体" panose="02010600030101010101" pitchFamily="2" charset="-122"/>
              </a:rPr>
              <a:t>rdd.saveAsTextFile</a:t>
            </a:r>
            <a:r>
              <a:rPr lang="en-US" altLang="zh-CN" sz="1800" dirty="0">
                <a:solidFill>
                  <a:srgbClr val="000000"/>
                </a:solidFill>
                <a:effectLst/>
                <a:latin typeface="Times New Roman" panose="02020603050405020304" pitchFamily="18" charset="0"/>
                <a:ea typeface="宋体" panose="02010600030101010101" pitchFamily="2" charset="-122"/>
              </a:rPr>
              <a:t>(path, </a:t>
            </a:r>
            <a:r>
              <a:rPr lang="en-US" altLang="zh-CN" sz="1800" dirty="0" err="1">
                <a:solidFill>
                  <a:srgbClr val="000000"/>
                </a:solidFill>
                <a:effectLst/>
                <a:latin typeface="Times New Roman" panose="02020603050405020304" pitchFamily="18" charset="0"/>
                <a:ea typeface="宋体" panose="02010600030101010101" pitchFamily="2" charset="-122"/>
              </a:rPr>
              <a:t>compressionCodecClass</a:t>
            </a:r>
            <a:r>
              <a:rPr lang="en-US" altLang="zh-CN" sz="1800" dirty="0">
                <a:solidFill>
                  <a:srgbClr val="000000"/>
                </a:solidFill>
                <a:effectLst/>
                <a:latin typeface="Times New Roman" panose="02020603050405020304" pitchFamily="18" charset="0"/>
                <a:ea typeface="宋体" panose="02010600030101010101" pitchFamily="2" charset="-122"/>
              </a:rPr>
              <a:t>=None)</a:t>
            </a:r>
            <a:r>
              <a:rPr lang="zh-CN" altLang="zh-CN" sz="1800" dirty="0">
                <a:solidFill>
                  <a:srgbClr val="000000"/>
                </a:solidFill>
                <a:effectLst/>
                <a:latin typeface="Times New Roman" panose="02020603050405020304" pitchFamily="18" charset="0"/>
                <a:ea typeface="宋体" panose="02010600030101010101" pitchFamily="2" charset="-122"/>
              </a:rPr>
              <a:t>，它的作用是保存</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对象为一个文件，其中元素以字符串的形式体现。</a:t>
            </a:r>
            <a:r>
              <a:rPr lang="en-US" altLang="zh-CN" sz="1800" dirty="0">
                <a:solidFill>
                  <a:srgbClr val="000000"/>
                </a:solidFill>
                <a:effectLst/>
                <a:latin typeface="Times New Roman" panose="02020603050405020304" pitchFamily="18" charset="0"/>
                <a:ea typeface="宋体" panose="02010600030101010101" pitchFamily="2" charset="-122"/>
              </a:rPr>
              <a:t>path</a:t>
            </a:r>
            <a:r>
              <a:rPr lang="zh-CN" altLang="zh-CN" sz="1800" dirty="0">
                <a:solidFill>
                  <a:srgbClr val="000000"/>
                </a:solidFill>
                <a:effectLst/>
                <a:latin typeface="Times New Roman" panose="02020603050405020304" pitchFamily="18" charset="0"/>
                <a:ea typeface="宋体" panose="02010600030101010101" pitchFamily="2" charset="-122"/>
              </a:rPr>
              <a:t>代码保存的文件路径，而</a:t>
            </a:r>
            <a:r>
              <a:rPr lang="en-US" altLang="zh-CN" sz="1800" dirty="0" err="1">
                <a:solidFill>
                  <a:srgbClr val="000000"/>
                </a:solidFill>
                <a:effectLst/>
                <a:latin typeface="Times New Roman" panose="02020603050405020304" pitchFamily="18" charset="0"/>
                <a:ea typeface="宋体" panose="02010600030101010101" pitchFamily="2" charset="-122"/>
              </a:rPr>
              <a:t>compressionCodecClass</a:t>
            </a:r>
            <a:r>
              <a:rPr lang="zh-CN" altLang="zh-CN" sz="1800" dirty="0">
                <a:solidFill>
                  <a:srgbClr val="000000"/>
                </a:solidFill>
                <a:effectLst/>
                <a:latin typeface="Times New Roman" panose="02020603050405020304" pitchFamily="18" charset="0"/>
                <a:ea typeface="宋体" panose="02010600030101010101" pitchFamily="2" charset="-122"/>
              </a:rPr>
              <a:t>参数用于压缩，默认为“</a:t>
            </a:r>
            <a:r>
              <a:rPr lang="en-US" altLang="zh-CN" sz="1800" dirty="0" err="1">
                <a:solidFill>
                  <a:srgbClr val="000000"/>
                </a:solidFill>
                <a:effectLst/>
                <a:latin typeface="Times New Roman" panose="02020603050405020304" pitchFamily="18" charset="0"/>
                <a:ea typeface="宋体" panose="02010600030101010101" pitchFamily="2" charset="-122"/>
              </a:rPr>
              <a:t>org.apache.hadoop.io.compress.GzipCodec</a:t>
            </a:r>
            <a:r>
              <a:rPr lang="zh-CN" altLang="zh-CN" sz="1800" dirty="0">
                <a:solidFill>
                  <a:srgbClr val="000000"/>
                </a:solidFill>
                <a:effectLst/>
                <a:latin typeface="Times New Roman" panose="02020603050405020304" pitchFamily="18" charset="0"/>
                <a:ea typeface="宋体" panose="02010600030101010101" pitchFamily="2" charset="-122"/>
              </a:rPr>
              <a:t>”。下面给出</a:t>
            </a:r>
            <a:r>
              <a:rPr lang="en-US" altLang="zh-CN" sz="1800" dirty="0" err="1">
                <a:solidFill>
                  <a:srgbClr val="000000"/>
                </a:solidFill>
                <a:effectLst/>
                <a:latin typeface="Times New Roman" panose="02020603050405020304" pitchFamily="18" charset="0"/>
                <a:ea typeface="宋体" panose="02010600030101010101" pitchFamily="2" charset="-122"/>
              </a:rPr>
              <a:t>saveAsTextFile</a:t>
            </a:r>
            <a:r>
              <a:rPr lang="zh-CN" altLang="zh-CN" sz="1800" dirty="0">
                <a:solidFill>
                  <a:srgbClr val="000000"/>
                </a:solidFill>
                <a:effectLst/>
                <a:latin typeface="Times New Roman" panose="02020603050405020304" pitchFamily="18" charset="0"/>
                <a:ea typeface="宋体" panose="02010600030101010101" pitchFamily="2" charset="-122"/>
              </a:rPr>
              <a:t>操作示例代码，如</a:t>
            </a:r>
            <a:r>
              <a:rPr lang="en-US" altLang="zh-CN" sz="1800" dirty="0">
                <a:solidFill>
                  <a:srgbClr val="000000"/>
                </a:solidFill>
                <a:effectLst/>
                <a:latin typeface="Times New Roman" panose="02020603050405020304" pitchFamily="18" charset="0"/>
                <a:ea typeface="宋体" panose="02010600030101010101" pitchFamily="2" charset="-122"/>
              </a:rPr>
              <a:t>4-78</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4-78 </a:t>
            </a:r>
            <a:r>
              <a:rPr lang="en-US" altLang="zh-CN" sz="1800" dirty="0" err="1">
                <a:solidFill>
                  <a:srgbClr val="000000"/>
                </a:solidFill>
                <a:effectLst/>
                <a:latin typeface="Times New Roman" panose="02020603050405020304" pitchFamily="18" charset="0"/>
                <a:ea typeface="宋体" panose="02010600030101010101" pitchFamily="2" charset="-122"/>
              </a:rPr>
              <a:t>saveAsTextFile</a:t>
            </a:r>
            <a:r>
              <a:rPr lang="zh-CN" altLang="zh-CN" sz="1800" dirty="0">
                <a:solidFill>
                  <a:srgbClr val="000000"/>
                </a:solidFill>
                <a:effectLst/>
                <a:latin typeface="Times New Roman" panose="02020603050405020304" pitchFamily="18" charset="0"/>
                <a:ea typeface="宋体" panose="02010600030101010101" pitchFamily="2" charset="-122"/>
              </a:rPr>
              <a:t>操作示例</a:t>
            </a:r>
            <a:r>
              <a:rPr lang="en-US" altLang="zh-CN" sz="1800" dirty="0">
                <a:solidFill>
                  <a:srgbClr val="000000"/>
                </a:solidFill>
                <a:effectLst/>
                <a:latin typeface="Times New Roman" panose="02020603050405020304" pitchFamily="18" charset="0"/>
                <a:ea typeface="宋体" panose="02010600030101010101" pitchFamily="2" charset="-122"/>
              </a:rPr>
              <a:t>: ch04/rdd_saveAsTextFile.py</a:t>
            </a:r>
            <a:endParaRPr lang="zh-CN" altLang="zh-CN" sz="1800" dirty="0">
              <a:effectLst/>
              <a:latin typeface="Times New Roman" panose="02020603050405020304" pitchFamily="18" charset="0"/>
              <a:ea typeface="宋体" panose="02010600030101010101" pitchFamily="2" charset="-122"/>
            </a:endParaRPr>
          </a:p>
        </p:txBody>
      </p:sp>
      <p:pic>
        <p:nvPicPr>
          <p:cNvPr id="1026" name="图片 163">
            <a:extLst>
              <a:ext uri="{FF2B5EF4-FFF2-40B4-BE49-F238E27FC236}">
                <a16:creationId xmlns:a16="http://schemas.microsoft.com/office/drawing/2014/main" id="{F6508DEE-7F83-4BC0-9053-2D94D44E4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315" y="4039993"/>
            <a:ext cx="3154363"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13490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A9AC3-1CF7-4913-8D92-892AEF5B5AF9}"/>
              </a:ext>
            </a:extLst>
          </p:cNvPr>
          <p:cNvSpPr>
            <a:spLocks noGrp="1"/>
          </p:cNvSpPr>
          <p:nvPr>
            <p:ph type="title"/>
          </p:nvPr>
        </p:nvSpPr>
        <p:spPr/>
        <p:txBody>
          <a:bodyPr/>
          <a:lstStyle/>
          <a:p>
            <a:pPr marR="0" rtl="0"/>
            <a:r>
              <a:rPr lang="en-US" altLang="zh-CN" b="0" i="0" u="none" strike="noStrike" kern="1800" baseline="0">
                <a:latin typeface="方正大标宋简体"/>
              </a:rPr>
              <a:t>4.4  </a:t>
            </a:r>
            <a:r>
              <a:rPr lang="zh-CN" altLang="en-US" b="0" i="0" u="none" strike="noStrike" kern="1800" baseline="0">
                <a:latin typeface="方正大标宋简体"/>
              </a:rPr>
              <a:t>共享变数</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BA1B39FF-DA95-4BD4-934E-954CEB32A29B}"/>
              </a:ext>
            </a:extLst>
          </p:cNvPr>
          <p:cNvSpPr>
            <a:spLocks noGrp="1"/>
          </p:cNvSpPr>
          <p:nvPr>
            <p:ph type="body" idx="1"/>
          </p:nvPr>
        </p:nvSpPr>
        <p:spPr/>
        <p:txBody>
          <a:bodyPr/>
          <a:lstStyle/>
          <a:p>
            <a:r>
              <a:rPr lang="zh-CN" altLang="zh-CN" sz="1800" dirty="0">
                <a:solidFill>
                  <a:srgbClr val="000000"/>
                </a:solidFill>
                <a:effectLst/>
                <a:latin typeface="Times New Roman" panose="02020603050405020304" pitchFamily="18" charset="0"/>
                <a:ea typeface="宋体" panose="02010600030101010101" pitchFamily="2" charset="-122"/>
              </a:rPr>
              <a:t>如果想在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集群中的不同节点之间共享变数（变量），那么</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软件提供了两种特定的共享方式：即广播变量和累加器。下面分别进行具体的阐述。</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8427573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F11836-E086-40A2-8E07-0F05E30505B9}"/>
              </a:ext>
            </a:extLst>
          </p:cNvPr>
          <p:cNvSpPr>
            <a:spLocks noGrp="1"/>
          </p:cNvSpPr>
          <p:nvPr>
            <p:ph type="title"/>
          </p:nvPr>
        </p:nvSpPr>
        <p:spPr/>
        <p:txBody>
          <a:bodyPr/>
          <a:lstStyle/>
          <a:p>
            <a:pPr marR="0" rtl="0"/>
            <a:r>
              <a:rPr lang="en-US" altLang="zh-CN" b="0" i="0" u="none" strike="noStrike" kern="1800" baseline="0">
                <a:latin typeface="方正大标宋简体"/>
              </a:rPr>
              <a:t>4.4.1 </a:t>
            </a:r>
            <a:r>
              <a:rPr lang="zh-CN" altLang="en-US" b="0" i="0" u="none" strike="noStrike" kern="1800" baseline="0">
                <a:latin typeface="方正大标宋简体"/>
              </a:rPr>
              <a:t>广播变量</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69906C9B-A415-4297-8571-1BD87DD544CB}"/>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广播变量允许程序缓存一个只读的变量在集群的每台机器上，而不是每个任务保存一个拷贝。借助广播变量，可以用一种更高率的方式来共享一些数据，比如一个全局配置文件，可以通过广播变量共享给所有节点。</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具体来说，一个广播变量</a:t>
            </a:r>
            <a:r>
              <a:rPr lang="en-US" altLang="zh-CN" sz="1800" dirty="0" err="1">
                <a:solidFill>
                  <a:srgbClr val="000000"/>
                </a:solidFill>
                <a:effectLst/>
                <a:latin typeface="Times New Roman" panose="02020603050405020304" pitchFamily="18" charset="0"/>
                <a:ea typeface="宋体" panose="02010600030101010101" pitchFamily="2" charset="-122"/>
              </a:rPr>
              <a:t>brVar</a:t>
            </a:r>
            <a:r>
              <a:rPr lang="en-US" altLang="zh-CN" sz="1800" dirty="0">
                <a:solidFill>
                  <a:srgbClr val="000000"/>
                </a:solidFill>
                <a:effectLst/>
                <a:latin typeface="Times New Roman" panose="02020603050405020304" pitchFamily="18" charset="0"/>
                <a:ea typeface="宋体" panose="02010600030101010101" pitchFamily="2" charset="-122"/>
              </a:rPr>
              <a:t> </a:t>
            </a:r>
            <a:r>
              <a:rPr lang="zh-CN" altLang="zh-CN" sz="1800" dirty="0">
                <a:solidFill>
                  <a:srgbClr val="000000"/>
                </a:solidFill>
                <a:effectLst/>
                <a:latin typeface="Times New Roman" panose="02020603050405020304" pitchFamily="18" charset="0"/>
                <a:ea typeface="宋体" panose="02010600030101010101" pitchFamily="2" charset="-122"/>
              </a:rPr>
              <a:t>可以通过调用</a:t>
            </a:r>
            <a:r>
              <a:rPr lang="en-US" altLang="zh-CN" sz="1800" dirty="0" err="1">
                <a:solidFill>
                  <a:srgbClr val="000000"/>
                </a:solidFill>
                <a:effectLst/>
                <a:latin typeface="Times New Roman" panose="02020603050405020304" pitchFamily="18" charset="0"/>
                <a:ea typeface="宋体" panose="02010600030101010101" pitchFamily="2" charset="-122"/>
              </a:rPr>
              <a:t>brVar</a:t>
            </a:r>
            <a:r>
              <a:rPr lang="en-US" altLang="zh-CN" sz="1800" dirty="0">
                <a:solidFill>
                  <a:srgbClr val="000000"/>
                </a:solidFill>
                <a:effectLst/>
                <a:latin typeface="Times New Roman" panose="02020603050405020304" pitchFamily="18" charset="0"/>
                <a:ea typeface="宋体" panose="02010600030101010101" pitchFamily="2" charset="-122"/>
              </a:rPr>
              <a:t> = </a:t>
            </a:r>
            <a:r>
              <a:rPr lang="en-US" altLang="zh-CN" sz="1800" dirty="0" err="1">
                <a:solidFill>
                  <a:srgbClr val="000000"/>
                </a:solidFill>
                <a:effectLst/>
                <a:latin typeface="Times New Roman" panose="02020603050405020304" pitchFamily="18" charset="0"/>
                <a:ea typeface="宋体" panose="02010600030101010101" pitchFamily="2" charset="-122"/>
              </a:rPr>
              <a:t>SparkContext.broadcast</a:t>
            </a:r>
            <a:r>
              <a:rPr lang="en-US" altLang="zh-CN" sz="1800" dirty="0">
                <a:solidFill>
                  <a:srgbClr val="000000"/>
                </a:solidFill>
                <a:effectLst/>
                <a:latin typeface="Times New Roman" panose="02020603050405020304" pitchFamily="18" charset="0"/>
                <a:ea typeface="宋体" panose="02010600030101010101" pitchFamily="2" charset="-122"/>
              </a:rPr>
              <a:t>(v)</a:t>
            </a:r>
            <a:r>
              <a:rPr lang="zh-CN" altLang="zh-CN" sz="1800" dirty="0">
                <a:solidFill>
                  <a:srgbClr val="000000"/>
                </a:solidFill>
                <a:effectLst/>
                <a:latin typeface="Times New Roman" panose="02020603050405020304" pitchFamily="18" charset="0"/>
                <a:ea typeface="宋体" panose="02010600030101010101" pitchFamily="2" charset="-122"/>
              </a:rPr>
              <a:t>方法从一个普通变量</a:t>
            </a:r>
            <a:r>
              <a:rPr lang="en-US" altLang="zh-CN" sz="1800" dirty="0">
                <a:solidFill>
                  <a:srgbClr val="000000"/>
                </a:solidFill>
                <a:effectLst/>
                <a:latin typeface="Times New Roman" panose="02020603050405020304" pitchFamily="18" charset="0"/>
                <a:ea typeface="宋体" panose="02010600030101010101" pitchFamily="2" charset="-122"/>
              </a:rPr>
              <a:t>v</a:t>
            </a:r>
            <a:r>
              <a:rPr lang="zh-CN" altLang="zh-CN" sz="1800" dirty="0">
                <a:solidFill>
                  <a:srgbClr val="000000"/>
                </a:solidFill>
                <a:effectLst/>
                <a:latin typeface="Times New Roman" panose="02020603050405020304" pitchFamily="18" charset="0"/>
                <a:ea typeface="宋体" panose="02010600030101010101" pitchFamily="2" charset="-122"/>
              </a:rPr>
              <a:t>中创建出来。广播变量是</a:t>
            </a:r>
            <a:r>
              <a:rPr lang="en-US" altLang="zh-CN" sz="1800" dirty="0">
                <a:solidFill>
                  <a:srgbClr val="000000"/>
                </a:solidFill>
                <a:effectLst/>
                <a:latin typeface="Times New Roman" panose="02020603050405020304" pitchFamily="18" charset="0"/>
                <a:ea typeface="宋体" panose="02010600030101010101" pitchFamily="2" charset="-122"/>
              </a:rPr>
              <a:t>v</a:t>
            </a:r>
            <a:r>
              <a:rPr lang="zh-CN" altLang="zh-CN" sz="1800" dirty="0">
                <a:solidFill>
                  <a:srgbClr val="000000"/>
                </a:solidFill>
                <a:effectLst/>
                <a:latin typeface="Times New Roman" panose="02020603050405020304" pitchFamily="18" charset="0"/>
                <a:ea typeface="宋体" panose="02010600030101010101" pitchFamily="2" charset="-122"/>
              </a:rPr>
              <a:t>的一个包装变量，它的值可以通过</a:t>
            </a:r>
            <a:r>
              <a:rPr lang="en-US" altLang="zh-CN" sz="1800" dirty="0">
                <a:solidFill>
                  <a:srgbClr val="000000"/>
                </a:solidFill>
                <a:effectLst/>
                <a:latin typeface="Times New Roman" panose="02020603050405020304" pitchFamily="18" charset="0"/>
                <a:ea typeface="宋体" panose="02010600030101010101" pitchFamily="2" charset="-122"/>
              </a:rPr>
              <a:t>value</a:t>
            </a:r>
            <a:r>
              <a:rPr lang="zh-CN" altLang="zh-CN" sz="1800" dirty="0">
                <a:solidFill>
                  <a:srgbClr val="000000"/>
                </a:solidFill>
                <a:effectLst/>
                <a:latin typeface="Times New Roman" panose="02020603050405020304" pitchFamily="18" charset="0"/>
                <a:ea typeface="宋体" panose="02010600030101010101" pitchFamily="2" charset="-122"/>
              </a:rPr>
              <a:t>方法访问。几各个节点都可以通过</a:t>
            </a:r>
            <a:r>
              <a:rPr lang="en-US" altLang="zh-CN" sz="1800" dirty="0" err="1">
                <a:solidFill>
                  <a:srgbClr val="000000"/>
                </a:solidFill>
                <a:effectLst/>
                <a:latin typeface="Times New Roman" panose="02020603050405020304" pitchFamily="18" charset="0"/>
                <a:ea typeface="宋体" panose="02010600030101010101" pitchFamily="2" charset="-122"/>
              </a:rPr>
              <a:t>brVar</a:t>
            </a:r>
            <a:r>
              <a:rPr lang="en-US" altLang="zh-CN" sz="1800" dirty="0">
                <a:solidFill>
                  <a:srgbClr val="000000"/>
                </a:solidFill>
                <a:effectLst/>
                <a:latin typeface="Times New Roman" panose="02020603050405020304" pitchFamily="18" charset="0"/>
                <a:ea typeface="宋体" panose="02010600030101010101" pitchFamily="2" charset="-122"/>
              </a:rPr>
              <a:t> .value</a:t>
            </a:r>
            <a:r>
              <a:rPr lang="zh-CN" altLang="zh-CN" sz="1800" dirty="0">
                <a:solidFill>
                  <a:srgbClr val="000000"/>
                </a:solidFill>
                <a:effectLst/>
                <a:latin typeface="Times New Roman" panose="02020603050405020304" pitchFamily="18" charset="0"/>
                <a:ea typeface="宋体" panose="02010600030101010101" pitchFamily="2" charset="-122"/>
              </a:rPr>
              <a:t>来引用广播的数据。下面给出一个广播变量的示例，具体如代码</a:t>
            </a:r>
            <a:r>
              <a:rPr lang="en-US" altLang="zh-CN" sz="1800" dirty="0">
                <a:solidFill>
                  <a:srgbClr val="000000"/>
                </a:solidFill>
                <a:effectLst/>
                <a:latin typeface="Times New Roman" panose="02020603050405020304" pitchFamily="18" charset="0"/>
                <a:ea typeface="宋体" panose="02010600030101010101" pitchFamily="2" charset="-122"/>
              </a:rPr>
              <a:t>4-79</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4-79 </a:t>
            </a:r>
            <a:r>
              <a:rPr lang="zh-CN" altLang="zh-CN" sz="1800" dirty="0">
                <a:solidFill>
                  <a:srgbClr val="000000"/>
                </a:solidFill>
                <a:effectLst/>
                <a:latin typeface="Times New Roman" panose="02020603050405020304" pitchFamily="18" charset="0"/>
                <a:ea typeface="宋体" panose="02010600030101010101" pitchFamily="2" charset="-122"/>
              </a:rPr>
              <a:t>广播变量的示例</a:t>
            </a:r>
            <a:r>
              <a:rPr lang="en-US" altLang="zh-CN" sz="1800" dirty="0">
                <a:solidFill>
                  <a:srgbClr val="000000"/>
                </a:solidFill>
                <a:effectLst/>
                <a:latin typeface="Times New Roman" panose="02020603050405020304" pitchFamily="18" charset="0"/>
                <a:ea typeface="宋体" panose="02010600030101010101" pitchFamily="2" charset="-122"/>
              </a:rPr>
              <a:t>: ch04/broadcast.py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3157238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2A431-2F0A-4157-8BA3-C5EF3BCE19E4}"/>
              </a:ext>
            </a:extLst>
          </p:cNvPr>
          <p:cNvSpPr>
            <a:spLocks noGrp="1"/>
          </p:cNvSpPr>
          <p:nvPr>
            <p:ph type="title"/>
          </p:nvPr>
        </p:nvSpPr>
        <p:spPr/>
        <p:txBody>
          <a:bodyPr/>
          <a:lstStyle/>
          <a:p>
            <a:pPr marR="0" rtl="0"/>
            <a:r>
              <a:rPr lang="en-US" altLang="zh-CN" b="0" i="0" u="none" strike="noStrike" kern="1800" baseline="0">
                <a:latin typeface="方正大标宋简体"/>
              </a:rPr>
              <a:t>4.4.2 </a:t>
            </a:r>
            <a:r>
              <a:rPr lang="zh-CN" altLang="en-US" b="0" i="0" u="none" strike="noStrike" kern="1800" baseline="0">
                <a:latin typeface="方正大标宋简体"/>
              </a:rPr>
              <a:t>累加器</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87385BC6-5B50-45B1-944D-40DD16B30CA2}"/>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除了广播变量进行变数共享外，</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还提供了一种累加器用于在集群中共享数据，它是一种只能利用关联操作做“加”操作的变数，因此他能够快速执行操作。</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原生支援数值类型的累加器，开发人员可以根据自己的需求来支持其他数据类型。</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累加器的一个常见的作用是在调试时对作业的执行过程中的相关事件进行计数。调用</a:t>
            </a:r>
            <a:r>
              <a:rPr lang="en-US" altLang="zh-CN" sz="1800" dirty="0" err="1">
                <a:solidFill>
                  <a:srgbClr val="000000"/>
                </a:solidFill>
                <a:effectLst/>
                <a:latin typeface="Times New Roman" panose="02020603050405020304" pitchFamily="18" charset="0"/>
                <a:ea typeface="宋体" panose="02010600030101010101" pitchFamily="2" charset="-122"/>
              </a:rPr>
              <a:t>SparkContext.accumulator</a:t>
            </a:r>
            <a:r>
              <a:rPr lang="en-US" altLang="zh-CN" sz="1800" dirty="0">
                <a:solidFill>
                  <a:srgbClr val="000000"/>
                </a:solidFill>
                <a:effectLst/>
                <a:latin typeface="Times New Roman" panose="02020603050405020304" pitchFamily="18" charset="0"/>
                <a:ea typeface="宋体" panose="02010600030101010101" pitchFamily="2" charset="-122"/>
              </a:rPr>
              <a:t>(v)</a:t>
            </a:r>
            <a:r>
              <a:rPr lang="zh-CN" altLang="zh-CN" sz="1800" dirty="0">
                <a:solidFill>
                  <a:srgbClr val="000000"/>
                </a:solidFill>
                <a:effectLst/>
                <a:latin typeface="Times New Roman" panose="02020603050405020304" pitchFamily="18" charset="0"/>
                <a:ea typeface="宋体" panose="02010600030101010101" pitchFamily="2" charset="-122"/>
              </a:rPr>
              <a:t>方法可对初始变量</a:t>
            </a:r>
            <a:r>
              <a:rPr lang="en-US" altLang="zh-CN" sz="1800" dirty="0">
                <a:solidFill>
                  <a:srgbClr val="000000"/>
                </a:solidFill>
                <a:effectLst/>
                <a:latin typeface="Times New Roman" panose="02020603050405020304" pitchFamily="18" charset="0"/>
                <a:ea typeface="宋体" panose="02010600030101010101" pitchFamily="2" charset="-122"/>
              </a:rPr>
              <a:t>v</a:t>
            </a:r>
            <a:r>
              <a:rPr lang="zh-CN" altLang="zh-CN" sz="1800" dirty="0">
                <a:solidFill>
                  <a:srgbClr val="000000"/>
                </a:solidFill>
                <a:effectLst/>
                <a:latin typeface="Times New Roman" panose="02020603050405020304" pitchFamily="18" charset="0"/>
                <a:ea typeface="宋体" panose="02010600030101010101" pitchFamily="2" charset="-122"/>
              </a:rPr>
              <a:t>中创建出累加器对象。</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集群上，不同节点上的计算任务都可以利用</a:t>
            </a:r>
            <a:r>
              <a:rPr lang="en-US" altLang="zh-CN" sz="1800" dirty="0">
                <a:solidFill>
                  <a:srgbClr val="000000"/>
                </a:solidFill>
                <a:effectLst/>
                <a:latin typeface="Times New Roman" panose="02020603050405020304" pitchFamily="18" charset="0"/>
                <a:ea typeface="宋体" panose="02010600030101010101" pitchFamily="2" charset="-122"/>
              </a:rPr>
              <a:t>add</a:t>
            </a:r>
            <a:r>
              <a:rPr lang="zh-CN" altLang="zh-CN" sz="1800" dirty="0">
                <a:solidFill>
                  <a:srgbClr val="000000"/>
                </a:solidFill>
                <a:effectLst/>
                <a:latin typeface="Times New Roman" panose="02020603050405020304" pitchFamily="18" charset="0"/>
                <a:ea typeface="宋体" panose="02010600030101010101" pitchFamily="2" charset="-122"/>
              </a:rPr>
              <a:t>方法或者使用</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操作来给累加器加值。累加器是一种只可加的变数对象，比如不能执行</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rPr>
              <a:t>操作。下面给出累加器示例，具体如代码</a:t>
            </a:r>
            <a:r>
              <a:rPr lang="en-US" altLang="zh-CN" sz="1800" dirty="0">
                <a:solidFill>
                  <a:srgbClr val="000000"/>
                </a:solidFill>
                <a:effectLst/>
                <a:latin typeface="Times New Roman" panose="02020603050405020304" pitchFamily="18" charset="0"/>
                <a:ea typeface="宋体" panose="02010600030101010101" pitchFamily="2" charset="-122"/>
              </a:rPr>
              <a:t>4-80</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4-80</a:t>
            </a:r>
            <a:r>
              <a:rPr lang="zh-CN" altLang="zh-CN" sz="1800" dirty="0">
                <a:solidFill>
                  <a:srgbClr val="000000"/>
                </a:solidFill>
                <a:effectLst/>
                <a:latin typeface="Times New Roman" panose="02020603050405020304" pitchFamily="18" charset="0"/>
                <a:ea typeface="宋体" panose="02010600030101010101" pitchFamily="2" charset="-122"/>
              </a:rPr>
              <a:t>累加器示例</a:t>
            </a:r>
            <a:r>
              <a:rPr lang="en-US" altLang="zh-CN" sz="1800" dirty="0">
                <a:solidFill>
                  <a:srgbClr val="000000"/>
                </a:solidFill>
                <a:effectLst/>
                <a:latin typeface="Times New Roman" panose="02020603050405020304" pitchFamily="18" charset="0"/>
                <a:ea typeface="宋体" panose="02010600030101010101" pitchFamily="2" charset="-122"/>
              </a:rPr>
              <a:t>: ch04/accumulator.py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6949234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7A83D-8809-4E77-8EAE-DBB816BC6584}"/>
              </a:ext>
            </a:extLst>
          </p:cNvPr>
          <p:cNvSpPr>
            <a:spLocks noGrp="1"/>
          </p:cNvSpPr>
          <p:nvPr>
            <p:ph type="title"/>
          </p:nvPr>
        </p:nvSpPr>
        <p:spPr/>
        <p:txBody>
          <a:bodyPr/>
          <a:lstStyle/>
          <a:p>
            <a:pPr marR="0" rtl="0"/>
            <a:r>
              <a:rPr lang="en-US" altLang="zh-CN" b="0" i="0" u="none" strike="noStrike" kern="1800" baseline="0">
                <a:latin typeface="方正大标宋简体"/>
              </a:rPr>
              <a:t>4.5  DataFrames</a:t>
            </a:r>
            <a:r>
              <a:rPr lang="zh-CN" altLang="en-US" b="0" i="0" u="none" strike="noStrike" kern="1800" baseline="0">
                <a:latin typeface="方正大标宋简体"/>
              </a:rPr>
              <a:t>与</a:t>
            </a:r>
            <a:r>
              <a:rPr lang="en-US" altLang="zh-CN" b="0" i="0" u="none" strike="noStrike" kern="1800" baseline="0">
                <a:latin typeface="方正大标宋简体"/>
              </a:rPr>
              <a:t>Spark SQL</a:t>
            </a:r>
          </a:p>
        </p:txBody>
      </p:sp>
      <p:sp>
        <p:nvSpPr>
          <p:cNvPr id="3" name="文本占位符 2">
            <a:extLst>
              <a:ext uri="{FF2B5EF4-FFF2-40B4-BE49-F238E27FC236}">
                <a16:creationId xmlns:a16="http://schemas.microsoft.com/office/drawing/2014/main" id="{471AAF28-3D72-48EA-86D3-62228EEAEDD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329573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23C248-CF05-45BA-B05A-6197CC44BF46}"/>
              </a:ext>
            </a:extLst>
          </p:cNvPr>
          <p:cNvSpPr>
            <a:spLocks noGrp="1"/>
          </p:cNvSpPr>
          <p:nvPr>
            <p:ph type="title"/>
          </p:nvPr>
        </p:nvSpPr>
        <p:spPr/>
        <p:txBody>
          <a:bodyPr/>
          <a:lstStyle/>
          <a:p>
            <a:pPr marR="0" rtl="0"/>
            <a:r>
              <a:rPr lang="en-US" altLang="zh-CN" b="0" i="0" u="none" strike="noStrike" kern="1800" baseline="0">
                <a:latin typeface="方正大标宋简体"/>
              </a:rPr>
              <a:t>4.5.1 DataFrame</a:t>
            </a:r>
            <a:r>
              <a:rPr lang="zh-CN" altLang="en-US" b="0" i="0" u="none" strike="noStrike" kern="1800" baseline="0">
                <a:latin typeface="方正大标宋简体"/>
              </a:rPr>
              <a:t>建立</a:t>
            </a:r>
            <a:endParaRPr lang="zh-CN" altLang="en-US" b="0" i="0" u="none" strike="noStrike" kern="1800" baseline="0">
              <a:latin typeface="Times New Roman" panose="02020603050405020304" pitchFamily="18" charset="0"/>
            </a:endParaRPr>
          </a:p>
        </p:txBody>
      </p:sp>
      <p:sp>
        <p:nvSpPr>
          <p:cNvPr id="5" name="文本占位符 4">
            <a:extLst>
              <a:ext uri="{FF2B5EF4-FFF2-40B4-BE49-F238E27FC236}">
                <a16:creationId xmlns:a16="http://schemas.microsoft.com/office/drawing/2014/main" id="{28C3847D-736B-45D0-94D7-CBE859226B42}"/>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中，除了</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这种数据容器外，还有一种更容易操作的一个分布式数据容器</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，它更像传统关系型数据库的二维表，除了包括数据自身以外，还包括数据的结构信息（</a:t>
            </a:r>
            <a:r>
              <a:rPr lang="en-US" altLang="zh-CN" sz="1800" dirty="0">
                <a:solidFill>
                  <a:srgbClr val="000000"/>
                </a:solidFill>
                <a:effectLst/>
                <a:latin typeface="Times New Roman" panose="02020603050405020304" pitchFamily="18" charset="0"/>
                <a:ea typeface="宋体" panose="02010600030101010101" pitchFamily="2" charset="-122"/>
              </a:rPr>
              <a:t>Schema</a:t>
            </a:r>
            <a:r>
              <a:rPr lang="zh-CN" altLang="zh-CN" sz="1800" dirty="0">
                <a:solidFill>
                  <a:srgbClr val="000000"/>
                </a:solidFill>
                <a:effectLst/>
                <a:latin typeface="Times New Roman" panose="02020603050405020304" pitchFamily="18" charset="0"/>
                <a:ea typeface="宋体" panose="02010600030101010101" pitchFamily="2" charset="-122"/>
              </a:rPr>
              <a:t>），这就可以利用类似</a:t>
            </a:r>
            <a:r>
              <a:rPr lang="en-US" altLang="zh-CN" sz="1800" dirty="0">
                <a:solidFill>
                  <a:srgbClr val="000000"/>
                </a:solidFill>
                <a:effectLst/>
                <a:latin typeface="Times New Roman" panose="02020603050405020304" pitchFamily="18" charset="0"/>
                <a:ea typeface="宋体" panose="02010600030101010101" pitchFamily="2" charset="-122"/>
              </a:rPr>
              <a:t>SQL</a:t>
            </a:r>
            <a:r>
              <a:rPr lang="zh-CN" altLang="zh-CN" sz="1800" dirty="0">
                <a:solidFill>
                  <a:srgbClr val="000000"/>
                </a:solidFill>
                <a:effectLst/>
                <a:latin typeface="Times New Roman" panose="02020603050405020304" pitchFamily="18" charset="0"/>
                <a:ea typeface="宋体" panose="02010600030101010101" pitchFamily="2" charset="-122"/>
              </a:rPr>
              <a:t>这种语言来进行数据访问。</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中，</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也支持嵌套数据类型，如</a:t>
            </a:r>
            <a:r>
              <a:rPr lang="en-US" altLang="zh-CN" sz="1800" dirty="0">
                <a:solidFill>
                  <a:srgbClr val="000000"/>
                </a:solidFill>
                <a:effectLst/>
                <a:latin typeface="Times New Roman" panose="02020603050405020304" pitchFamily="18" charset="0"/>
                <a:ea typeface="宋体" panose="02010600030101010101" pitchFamily="2" charset="-122"/>
              </a:rPr>
              <a:t>array</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map</a:t>
            </a:r>
            <a:r>
              <a:rPr lang="zh-CN" altLang="zh-CN" sz="1800" dirty="0">
                <a:solidFill>
                  <a:srgbClr val="000000"/>
                </a:solidFill>
                <a:effectLst/>
                <a:latin typeface="Times New Roman" panose="02020603050405020304" pitchFamily="18" charset="0"/>
                <a:ea typeface="宋体" panose="02010600030101010101" pitchFamily="2" charset="-122"/>
              </a:rPr>
              <a:t>。从易用性的上来说，</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en-US" altLang="zh-CN" sz="1800" dirty="0">
                <a:solidFill>
                  <a:srgbClr val="000000"/>
                </a:solidFill>
                <a:effectLst/>
                <a:latin typeface="Times New Roman" panose="02020603050405020304" pitchFamily="18" charset="0"/>
                <a:ea typeface="宋体" panose="02010600030101010101" pitchFamily="2" charset="-122"/>
              </a:rPr>
              <a:t> API</a:t>
            </a:r>
            <a:r>
              <a:rPr lang="zh-CN" altLang="zh-CN" sz="1800" dirty="0">
                <a:solidFill>
                  <a:srgbClr val="000000"/>
                </a:solidFill>
                <a:effectLst/>
                <a:latin typeface="Times New Roman" panose="02020603050405020304" pitchFamily="18" charset="0"/>
                <a:ea typeface="宋体" panose="02010600030101010101" pitchFamily="2" charset="-122"/>
              </a:rPr>
              <a:t>提供的是一套更高层的关系操作，比函数式的</a:t>
            </a:r>
            <a:r>
              <a:rPr lang="en-US" altLang="zh-CN" sz="1800" dirty="0">
                <a:solidFill>
                  <a:srgbClr val="000000"/>
                </a:solidFill>
                <a:effectLst/>
                <a:latin typeface="Times New Roman" panose="02020603050405020304" pitchFamily="18" charset="0"/>
                <a:ea typeface="宋体" panose="02010600030101010101" pitchFamily="2" charset="-122"/>
              </a:rPr>
              <a:t>RDD API</a:t>
            </a:r>
            <a:r>
              <a:rPr lang="zh-CN" altLang="zh-CN" sz="1800" dirty="0">
                <a:solidFill>
                  <a:srgbClr val="000000"/>
                </a:solidFill>
                <a:effectLst/>
                <a:latin typeface="Times New Roman" panose="02020603050405020304" pitchFamily="18" charset="0"/>
                <a:ea typeface="宋体" panose="02010600030101010101" pitchFamily="2" charset="-122"/>
              </a:rPr>
              <a:t>要更加友好，门槛也更低。因此，</a:t>
            </a:r>
            <a:r>
              <a:rPr lang="en-US" altLang="zh-CN" sz="1800" dirty="0">
                <a:solidFill>
                  <a:srgbClr val="000000"/>
                </a:solidFill>
                <a:effectLst/>
                <a:latin typeface="Times New Roman" panose="02020603050405020304" pitchFamily="18" charset="0"/>
                <a:ea typeface="宋体" panose="02010600030101010101" pitchFamily="2" charset="-122"/>
              </a:rPr>
              <a:t>Spark </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具备传统单机数据分析的开发体验。</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可以从多种数据来源上进行构建，比如结构化数据文件，</a:t>
            </a:r>
            <a:r>
              <a:rPr lang="en-US" altLang="zh-CN" sz="1800" dirty="0">
                <a:solidFill>
                  <a:srgbClr val="000000"/>
                </a:solidFill>
                <a:effectLst/>
                <a:latin typeface="Times New Roman" panose="02020603050405020304" pitchFamily="18" charset="0"/>
                <a:ea typeface="宋体" panose="02010600030101010101" pitchFamily="2" charset="-122"/>
              </a:rPr>
              <a:t>Hive</a:t>
            </a:r>
            <a:r>
              <a:rPr lang="zh-CN" altLang="zh-CN" sz="1800" dirty="0">
                <a:solidFill>
                  <a:srgbClr val="000000"/>
                </a:solidFill>
                <a:effectLst/>
                <a:latin typeface="Times New Roman" panose="02020603050405020304" pitchFamily="18" charset="0"/>
                <a:ea typeface="宋体" panose="02010600030101010101" pitchFamily="2" charset="-122"/>
              </a:rPr>
              <a:t>中的表，外部数据库或现有</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en-US" altLang="zh-CN" sz="1800" dirty="0">
                <a:solidFill>
                  <a:srgbClr val="000000"/>
                </a:solidFill>
                <a:effectLst/>
                <a:latin typeface="Times New Roman" panose="02020603050405020304" pitchFamily="18" charset="0"/>
                <a:ea typeface="宋体" panose="02010600030101010101" pitchFamily="2" charset="-122"/>
              </a:rPr>
              <a:t> API</a:t>
            </a:r>
            <a:r>
              <a:rPr lang="zh-CN" altLang="zh-CN" sz="1800" dirty="0">
                <a:solidFill>
                  <a:srgbClr val="000000"/>
                </a:solidFill>
                <a:effectLst/>
                <a:latin typeface="Times New Roman" panose="02020603050405020304" pitchFamily="18" charset="0"/>
                <a:ea typeface="宋体" panose="02010600030101010101" pitchFamily="2" charset="-122"/>
              </a:rPr>
              <a:t>在</a:t>
            </a:r>
            <a:r>
              <a:rPr lang="en-US" altLang="zh-CN" sz="1800" dirty="0">
                <a:solidFill>
                  <a:srgbClr val="000000"/>
                </a:solidFill>
                <a:effectLst/>
                <a:latin typeface="Times New Roman" panose="02020603050405020304" pitchFamily="18" charset="0"/>
                <a:ea typeface="宋体" panose="02010600030101010101" pitchFamily="2" charset="-122"/>
              </a:rPr>
              <a:t>Scala</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Java</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R</a:t>
            </a:r>
            <a:r>
              <a:rPr lang="zh-CN" altLang="zh-CN" sz="1800" dirty="0">
                <a:solidFill>
                  <a:srgbClr val="000000"/>
                </a:solidFill>
                <a:effectLst/>
                <a:latin typeface="Times New Roman" panose="02020603050405020304" pitchFamily="18" charset="0"/>
                <a:ea typeface="宋体" panose="02010600030101010101" pitchFamily="2" charset="-122"/>
              </a:rPr>
              <a:t>中都是可用的。因此</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zh-CN" altLang="zh-CN" sz="1800" dirty="0">
                <a:solidFill>
                  <a:srgbClr val="000000"/>
                </a:solidFill>
                <a:effectLst/>
                <a:latin typeface="Times New Roman" panose="02020603050405020304" pitchFamily="18" charset="0"/>
                <a:ea typeface="宋体" panose="02010600030101010101" pitchFamily="2" charset="-122"/>
              </a:rPr>
              <a:t>中同样可以使用</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那么</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这种数据结构如何创建呢？下面给出一个基本的</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示例，如代码</a:t>
            </a:r>
            <a:r>
              <a:rPr lang="en-US" altLang="zh-CN" sz="1800" dirty="0">
                <a:solidFill>
                  <a:srgbClr val="000000"/>
                </a:solidFill>
                <a:effectLst/>
                <a:latin typeface="Times New Roman" panose="02020603050405020304" pitchFamily="18" charset="0"/>
                <a:ea typeface="宋体" panose="02010600030101010101" pitchFamily="2" charset="-122"/>
              </a:rPr>
              <a:t>4-81</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4-81 </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基本示例</a:t>
            </a:r>
            <a:r>
              <a:rPr lang="en-US" altLang="zh-CN" sz="1800" dirty="0">
                <a:solidFill>
                  <a:srgbClr val="000000"/>
                </a:solidFill>
                <a:effectLst/>
                <a:latin typeface="Times New Roman" panose="02020603050405020304" pitchFamily="18" charset="0"/>
                <a:ea typeface="宋体" panose="02010600030101010101" pitchFamily="2" charset="-122"/>
              </a:rPr>
              <a:t>: ch04/df_demo01.py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8077483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0AA8B7-9B7A-4D53-9639-4D5268F3E274}"/>
              </a:ext>
            </a:extLst>
          </p:cNvPr>
          <p:cNvSpPr>
            <a:spLocks noGrp="1"/>
          </p:cNvSpPr>
          <p:nvPr>
            <p:ph type="title"/>
          </p:nvPr>
        </p:nvSpPr>
        <p:spPr/>
        <p:txBody>
          <a:bodyPr/>
          <a:lstStyle/>
          <a:p>
            <a:pPr marR="0" rtl="0"/>
            <a:r>
              <a:rPr lang="en-US" altLang="zh-CN" b="0" i="0" u="none" strike="noStrike" kern="1800" baseline="0">
                <a:latin typeface="方正大标宋简体"/>
              </a:rPr>
              <a:t>4.5.2 Spark SQL</a:t>
            </a:r>
            <a:r>
              <a:rPr lang="zh-CN" altLang="en-US" b="0" i="0" u="none" strike="noStrike" kern="1800" baseline="0">
                <a:latin typeface="方正大标宋简体"/>
              </a:rPr>
              <a:t>基本用法</a:t>
            </a:r>
            <a:endParaRPr lang="zh-CN" altLang="en-US" b="0" i="0" u="none" strike="noStrike" kern="1800" baseline="0">
              <a:latin typeface="Times New Roman" panose="02020603050405020304" pitchFamily="18" charset="0"/>
            </a:endParaRPr>
          </a:p>
        </p:txBody>
      </p:sp>
      <p:sp>
        <p:nvSpPr>
          <p:cNvPr id="5" name="文本占位符 4">
            <a:extLst>
              <a:ext uri="{FF2B5EF4-FFF2-40B4-BE49-F238E27FC236}">
                <a16:creationId xmlns:a16="http://schemas.microsoft.com/office/drawing/2014/main" id="{EDEAB79F-60EE-4221-8EE9-4027438B560D}"/>
              </a:ext>
            </a:extLst>
          </p:cNvPr>
          <p:cNvSpPr>
            <a:spLocks noGrp="1"/>
          </p:cNvSpPr>
          <p:nvPr>
            <p:ph type="body" idx="1"/>
          </p:nvPr>
        </p:nvSpPr>
        <p:spPr/>
        <p:txBody>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rPr>
              <a:t>可以用类似</a:t>
            </a:r>
            <a:r>
              <a:rPr lang="en-US" altLang="zh-CN" sz="1800" dirty="0">
                <a:solidFill>
                  <a:srgbClr val="000000"/>
                </a:solidFill>
                <a:effectLst/>
                <a:latin typeface="Times New Roman" panose="02020603050405020304" pitchFamily="18" charset="0"/>
                <a:ea typeface="宋体" panose="02010600030101010101" pitchFamily="2" charset="-122"/>
              </a:rPr>
              <a:t>SQL</a:t>
            </a:r>
            <a:r>
              <a:rPr lang="zh-CN" altLang="zh-CN" sz="1800" dirty="0">
                <a:solidFill>
                  <a:srgbClr val="000000"/>
                </a:solidFill>
                <a:effectLst/>
                <a:latin typeface="Times New Roman" panose="02020603050405020304" pitchFamily="18" charset="0"/>
                <a:ea typeface="宋体" panose="02010600030101010101" pitchFamily="2" charset="-122"/>
              </a:rPr>
              <a:t>的语句对</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对象中的数据进行各种操作，比如查询，过滤，分组统计和变换等。这也是很多大数据工具的发展方向，用标准的</a:t>
            </a:r>
            <a:r>
              <a:rPr lang="en-US" altLang="zh-CN" sz="1800" dirty="0">
                <a:solidFill>
                  <a:srgbClr val="000000"/>
                </a:solidFill>
                <a:effectLst/>
                <a:latin typeface="Times New Roman" panose="02020603050405020304" pitchFamily="18" charset="0"/>
                <a:ea typeface="宋体" panose="02010600030101010101" pitchFamily="2" charset="-122"/>
              </a:rPr>
              <a:t>SQL</a:t>
            </a:r>
            <a:r>
              <a:rPr lang="zh-CN" altLang="zh-CN" sz="1800" dirty="0">
                <a:solidFill>
                  <a:srgbClr val="000000"/>
                </a:solidFill>
                <a:effectLst/>
                <a:latin typeface="Times New Roman" panose="02020603050405020304" pitchFamily="18" charset="0"/>
                <a:ea typeface="宋体" panose="02010600030101010101" pitchFamily="2" charset="-122"/>
              </a:rPr>
              <a:t>来对大数据进行操作可以进一步降低</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的学习门槛，让更多的人员上手。</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下面给出一个</a:t>
            </a:r>
            <a:r>
              <a:rPr lang="en-US" altLang="zh-CN" sz="1800" dirty="0">
                <a:solidFill>
                  <a:srgbClr val="000000"/>
                </a:solidFill>
                <a:effectLst/>
                <a:latin typeface="Times New Roman" panose="02020603050405020304" pitchFamily="18" charset="0"/>
                <a:ea typeface="宋体" panose="02010600030101010101" pitchFamily="2" charset="-122"/>
              </a:rPr>
              <a:t> Spark SQL</a:t>
            </a:r>
            <a:r>
              <a:rPr lang="zh-CN" altLang="zh-CN" sz="1800" dirty="0">
                <a:solidFill>
                  <a:srgbClr val="000000"/>
                </a:solidFill>
                <a:effectLst/>
                <a:latin typeface="Times New Roman" panose="02020603050405020304" pitchFamily="18" charset="0"/>
                <a:ea typeface="宋体" panose="02010600030101010101" pitchFamily="2" charset="-122"/>
              </a:rPr>
              <a:t>的查询示例，具体代码</a:t>
            </a:r>
            <a:r>
              <a:rPr lang="en-US" altLang="zh-CN" sz="1800" dirty="0">
                <a:solidFill>
                  <a:srgbClr val="000000"/>
                </a:solidFill>
                <a:effectLst/>
                <a:latin typeface="Times New Roman" panose="02020603050405020304" pitchFamily="18" charset="0"/>
                <a:ea typeface="宋体" panose="02010600030101010101" pitchFamily="2" charset="-122"/>
              </a:rPr>
              <a:t>4-84</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4-84 Spark SQL</a:t>
            </a:r>
            <a:r>
              <a:rPr lang="zh-CN" altLang="zh-CN" sz="1800" dirty="0">
                <a:solidFill>
                  <a:srgbClr val="000000"/>
                </a:solidFill>
                <a:effectLst/>
                <a:latin typeface="Times New Roman" panose="02020603050405020304" pitchFamily="18" charset="0"/>
                <a:ea typeface="宋体" panose="02010600030101010101" pitchFamily="2" charset="-122"/>
              </a:rPr>
              <a:t>的查询示例</a:t>
            </a:r>
            <a:r>
              <a:rPr lang="en-US" altLang="zh-CN" sz="1800" dirty="0">
                <a:solidFill>
                  <a:srgbClr val="000000"/>
                </a:solidFill>
                <a:effectLst/>
                <a:latin typeface="Times New Roman" panose="02020603050405020304" pitchFamily="18" charset="0"/>
                <a:ea typeface="宋体" panose="02010600030101010101" pitchFamily="2" charset="-122"/>
              </a:rPr>
              <a:t>: ch04/df_demo05.py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442815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3EF12-1E7E-4475-BBCC-42BF2A657FD5}"/>
              </a:ext>
            </a:extLst>
          </p:cNvPr>
          <p:cNvSpPr>
            <a:spLocks noGrp="1"/>
          </p:cNvSpPr>
          <p:nvPr>
            <p:ph type="title"/>
          </p:nvPr>
        </p:nvSpPr>
        <p:spPr/>
        <p:txBody>
          <a:bodyPr/>
          <a:lstStyle/>
          <a:p>
            <a:pPr marR="0" rtl="0"/>
            <a:r>
              <a:rPr lang="en-US" altLang="zh-CN" b="0" i="0" u="none" strike="noStrike" kern="1800" baseline="0">
                <a:latin typeface="方正大标宋简体"/>
              </a:rPr>
              <a:t>4.5.3 DataFrame</a:t>
            </a:r>
            <a:r>
              <a:rPr lang="zh-CN" altLang="en-US" b="0" i="0" u="none" strike="noStrike" kern="1800" baseline="0">
                <a:latin typeface="方正大标宋简体"/>
              </a:rPr>
              <a:t>基本操作</a:t>
            </a:r>
            <a:endParaRPr lang="zh-CN" altLang="en-US" b="0" i="0" u="none" strike="noStrike" kern="1800" baseline="0">
              <a:latin typeface="Times New Roman" panose="02020603050405020304" pitchFamily="18" charset="0"/>
            </a:endParaRPr>
          </a:p>
        </p:txBody>
      </p:sp>
      <p:sp>
        <p:nvSpPr>
          <p:cNvPr id="5" name="文本占位符 4">
            <a:extLst>
              <a:ext uri="{FF2B5EF4-FFF2-40B4-BE49-F238E27FC236}">
                <a16:creationId xmlns:a16="http://schemas.microsoft.com/office/drawing/2014/main" id="{0022F9B2-E727-48D3-921A-561AE09E221A}"/>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除了用</a:t>
            </a:r>
            <a:r>
              <a:rPr lang="en-US" altLang="zh-CN" sz="1800" dirty="0">
                <a:solidFill>
                  <a:srgbClr val="000000"/>
                </a:solidFill>
                <a:effectLst/>
                <a:latin typeface="Times New Roman" panose="02020603050405020304" pitchFamily="18" charset="0"/>
                <a:ea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rPr>
              <a:t>对</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对象进行操作外，</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一样，自身也支持很多操作可以完成各类数据操作。下面给出</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基本操作示例，具体代码</a:t>
            </a:r>
            <a:r>
              <a:rPr lang="en-US" altLang="zh-CN" sz="1800" dirty="0">
                <a:solidFill>
                  <a:srgbClr val="000000"/>
                </a:solidFill>
                <a:effectLst/>
                <a:latin typeface="Times New Roman" panose="02020603050405020304" pitchFamily="18" charset="0"/>
                <a:ea typeface="宋体" panose="02010600030101010101" pitchFamily="2" charset="-122"/>
              </a:rPr>
              <a:t>4-86</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4-86 </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基本操作示例</a:t>
            </a:r>
            <a:r>
              <a:rPr lang="en-US" altLang="zh-CN" sz="1800" dirty="0">
                <a:solidFill>
                  <a:srgbClr val="000000"/>
                </a:solidFill>
                <a:effectLst/>
                <a:latin typeface="Times New Roman" panose="02020603050405020304" pitchFamily="18" charset="0"/>
                <a:ea typeface="宋体" panose="02010600030101010101" pitchFamily="2" charset="-122"/>
              </a:rPr>
              <a:t>: ch04/df_demo07.py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80475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84DD8B-2612-4A42-B68A-694DDB0E582D}"/>
              </a:ext>
            </a:extLst>
          </p:cNvPr>
          <p:cNvSpPr>
            <a:spLocks noGrp="1"/>
          </p:cNvSpPr>
          <p:nvPr>
            <p:ph type="title"/>
          </p:nvPr>
        </p:nvSpPr>
        <p:spPr/>
        <p:txBody>
          <a:bodyPr>
            <a:normAutofit fontScale="90000"/>
          </a:bodyPr>
          <a:lstStyle/>
          <a:p>
            <a:pPr indent="266700" algn="just">
              <a:lnSpc>
                <a:spcPts val="1570"/>
              </a:lnSpc>
            </a:pPr>
            <a:r>
              <a:rPr lang="en-US" altLang="zh-CN" b="0" i="0" u="none" strike="noStrike" kern="1800" baseline="0" dirty="0">
                <a:latin typeface="方正大标宋简体"/>
              </a:rPr>
              <a:t>4.1.6 Python</a:t>
            </a:r>
            <a:r>
              <a:rPr lang="zh-CN" altLang="en-US" b="0" i="0" u="none" strike="noStrike" kern="1800" baseline="0" dirty="0">
                <a:latin typeface="方正大标宋简体"/>
              </a:rPr>
              <a:t>模块和包</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语言中，除了函数外，还有模块和包的概念，所谓的模块，是一个包含若干函数定义和变量的文件，其后缀名是</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py</a:t>
            </a:r>
            <a:r>
              <a:rPr lang="zh-CN" altLang="zh-CN" sz="1800" dirty="0">
                <a:solidFill>
                  <a:srgbClr val="000000"/>
                </a:solidFill>
                <a:effectLst/>
                <a:latin typeface="Times New Roman" panose="02020603050405020304" pitchFamily="18" charset="0"/>
                <a:ea typeface="宋体" panose="02010600030101010101" pitchFamily="2" charset="-122"/>
              </a:rPr>
              <a:t>。模块可以被其他模块导入，并复用。</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标准库本质上就可以看作是模块。</a:t>
            </a:r>
            <a:br>
              <a:rPr lang="zh-CN" altLang="zh-CN" sz="1800" dirty="0">
                <a:effectLst/>
                <a:latin typeface="Times New Roman" panose="02020603050405020304" pitchFamily="18" charset="0"/>
                <a:ea typeface="宋体" panose="02010600030101010101" pitchFamily="2" charset="-122"/>
              </a:rPr>
            </a:b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一组模块可以构成</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包。模块是用来从逻辑上组织</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代码</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变量、函数、类、逻辑</a:t>
            </a:r>
            <a:r>
              <a:rPr lang="en-US" altLang="zh-CN" sz="1800" dirty="0">
                <a:solidFill>
                  <a:srgbClr val="000000"/>
                </a:solidFill>
                <a:effectLst/>
                <a:latin typeface="Times New Roman" panose="02020603050405020304" pitchFamily="18" charset="0"/>
                <a:ea typeface="宋体" panose="02010600030101010101" pitchFamily="2" charset="-122"/>
              </a:rPr>
              <a:t>)</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去实现一个功能。本质上是</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结尾的</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文件。而包是用来从逻辑上组织模块的，本质上是一个目录（必须带有一个</a:t>
            </a:r>
            <a:r>
              <a:rPr lang="en-US" altLang="zh-CN" sz="1800" dirty="0">
                <a:solidFill>
                  <a:srgbClr val="000000"/>
                </a:solidFill>
                <a:effectLst/>
                <a:latin typeface="Times New Roman" panose="02020603050405020304" pitchFamily="18" charset="0"/>
                <a:ea typeface="宋体" panose="02010600030101010101" pitchFamily="2" charset="-122"/>
              </a:rPr>
              <a:t>__init__.py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文件），同一个目录下可以放多个模块文件。模块名一般为</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文件名，而包名一般为包含</a:t>
            </a:r>
            <a:r>
              <a:rPr lang="en-US" altLang="zh-CN" sz="1800" dirty="0">
                <a:solidFill>
                  <a:srgbClr val="000000"/>
                </a:solidFill>
                <a:effectLst/>
                <a:latin typeface="Times New Roman" panose="02020603050405020304" pitchFamily="18" charset="0"/>
                <a:ea typeface="宋体" panose="02010600030101010101" pitchFamily="2" charset="-122"/>
              </a:rPr>
              <a:t>__init__.py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目录的目录名，包目录中包含</a:t>
            </a:r>
            <a:r>
              <a:rPr lang="en-US" altLang="zh-CN" sz="1800" dirty="0">
                <a:solidFill>
                  <a:srgbClr val="000000"/>
                </a:solidFill>
                <a:effectLst/>
                <a:latin typeface="Times New Roman" panose="02020603050405020304" pitchFamily="18" charset="0"/>
                <a:ea typeface="宋体" panose="02010600030101010101" pitchFamily="2" charset="-122"/>
              </a:rPr>
              <a:t>__init__.py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文件、一些模块文件和子目录，假如子目录中也包含</a:t>
            </a:r>
            <a:r>
              <a:rPr lang="en-US" altLang="zh-CN" sz="1800" dirty="0">
                <a:solidFill>
                  <a:srgbClr val="000000"/>
                </a:solidFill>
                <a:effectLst/>
                <a:latin typeface="Times New Roman" panose="02020603050405020304" pitchFamily="18" charset="0"/>
                <a:ea typeface="宋体" panose="02010600030101010101" pitchFamily="2" charset="-122"/>
              </a:rPr>
              <a:t>__init__.py</a:t>
            </a:r>
            <a:r>
              <a:rPr lang="zh-CN" altLang="zh-CN" sz="18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，那么说明这个包包含子包</a:t>
            </a:r>
            <a:endParaRPr lang="zh-CN" altLang="en-US" b="0" i="0" u="none" strike="noStrike" kern="1800" baseline="0" dirty="0">
              <a:latin typeface="Times New Roman" panose="02020603050405020304" pitchFamily="18" charset="0"/>
            </a:endParaRPr>
          </a:p>
        </p:txBody>
      </p:sp>
      <p:sp>
        <p:nvSpPr>
          <p:cNvPr id="3" name="文本占位符 2">
            <a:extLst>
              <a:ext uri="{FF2B5EF4-FFF2-40B4-BE49-F238E27FC236}">
                <a16:creationId xmlns:a16="http://schemas.microsoft.com/office/drawing/2014/main" id="{9A644408-D508-49DB-9C3C-887A99C1DB3C}"/>
              </a:ext>
            </a:extLst>
          </p:cNvPr>
          <p:cNvSpPr>
            <a:spLocks noGrp="1"/>
          </p:cNvSpPr>
          <p:nvPr>
            <p:ph type="body" idx="1"/>
          </p:nvPr>
        </p:nvSpPr>
        <p:spPr/>
        <p:txBody>
          <a:bodyPr>
            <a:normAutofit fontScale="25000" lnSpcReduction="20000"/>
          </a:bodyPr>
          <a:lstStyle/>
          <a:p>
            <a:pPr marR="0" lvl="3" rtl="0"/>
            <a:r>
              <a:rPr lang="en-US" altLang="zh-CN" b="0" i="0" u="none" strike="noStrike" baseline="0" dirty="0" err="1">
                <a:latin typeface="Arial" panose="020B0604020202020204" pitchFamily="34" charset="0"/>
                <a:ea typeface="黑体" panose="02010609060101010101" pitchFamily="49" charset="-122"/>
              </a:rPr>
              <a:t>package_name</a:t>
            </a:r>
            <a:endParaRPr lang="en-US" altLang="zh-CN" b="0" i="0" u="none" strike="noStrike" baseline="0" dirty="0">
              <a:latin typeface="Arial" panose="020B0604020202020204" pitchFamily="34" charset="0"/>
              <a:ea typeface="黑体" panose="02010609060101010101" pitchFamily="49" charset="-122"/>
            </a:endParaRPr>
          </a:p>
          <a:p>
            <a:pPr marR="0" lvl="3" rtl="0"/>
            <a:r>
              <a:rPr lang="en-US" altLang="zh-CN" b="0" i="0" u="none" strike="noStrike" baseline="0" dirty="0">
                <a:latin typeface="Arial" panose="020B0604020202020204" pitchFamily="34" charset="0"/>
                <a:ea typeface="黑体" panose="02010609060101010101" pitchFamily="49" charset="-122"/>
              </a:rPr>
              <a:t>├── __init__.py</a:t>
            </a:r>
          </a:p>
          <a:p>
            <a:pPr marR="0" lvl="3" rtl="0"/>
            <a:r>
              <a:rPr lang="en-US" altLang="zh-CN" b="0" i="0" u="none" strike="noStrike" baseline="0" dirty="0">
                <a:latin typeface="Arial" panose="020B0604020202020204" pitchFamily="34" charset="0"/>
                <a:ea typeface="黑体" panose="02010609060101010101" pitchFamily="49" charset="-122"/>
              </a:rPr>
              <a:t>├── module_a1.py</a:t>
            </a:r>
          </a:p>
          <a:p>
            <a:pPr marR="0" lvl="3" rtl="0"/>
            <a:r>
              <a:rPr lang="en-US" altLang="zh-CN" b="0" i="0" u="none" strike="noStrike" baseline="0" dirty="0">
                <a:latin typeface="Arial" panose="020B0604020202020204" pitchFamily="34" charset="0"/>
                <a:ea typeface="黑体" panose="02010609060101010101" pitchFamily="49" charset="-122"/>
              </a:rPr>
              <a:t>└── module_a2.py</a:t>
            </a:r>
          </a:p>
          <a:p>
            <a:pPr marR="0" lvl="4" rtl="0"/>
            <a:r>
              <a:rPr lang="en-US" altLang="zh-CN" b="0" i="0" u="none" strike="noStrike" baseline="0" dirty="0">
                <a:latin typeface="Times New Roman" panose="02020603050405020304" pitchFamily="18" charset="0"/>
                <a:ea typeface="宋体" panose="02010600030101010101" pitchFamily="2" charset="-122"/>
              </a:rPr>
              <a:t>import </a:t>
            </a:r>
            <a:r>
              <a:rPr lang="en-US" altLang="zh-CN" b="0" i="0" u="none" strike="noStrike" baseline="0" dirty="0" err="1">
                <a:latin typeface="Times New Roman" panose="02020603050405020304" pitchFamily="18" charset="0"/>
                <a:ea typeface="宋体" panose="02010600030101010101" pitchFamily="2" charset="-122"/>
              </a:rPr>
              <a:t>moduleA</a:t>
            </a:r>
            <a:endParaRPr lang="en-US" altLang="zh-CN" b="0" i="0" u="none" strike="noStrike" baseline="0" dirty="0">
              <a:latin typeface="Times New Roman" panose="02020603050405020304" pitchFamily="18" charset="0"/>
              <a:ea typeface="宋体" panose="02010600030101010101" pitchFamily="2" charset="-122"/>
            </a:endParaRPr>
          </a:p>
          <a:p>
            <a:pPr marR="0" lvl="4" rtl="0"/>
            <a:r>
              <a:rPr lang="zh-CN" altLang="en-US" b="0" i="0" u="none" strike="noStrike" baseline="0" dirty="0">
                <a:latin typeface="Times New Roman" panose="02020603050405020304" pitchFamily="18" charset="0"/>
                <a:ea typeface="宋体" panose="02010600030101010101" pitchFamily="2" charset="-122"/>
              </a:rPr>
              <a:t>这种方式在调用模块</a:t>
            </a:r>
            <a:r>
              <a:rPr lang="en-US" altLang="zh-CN" b="0" i="0" u="none" strike="noStrike" baseline="0" dirty="0" err="1">
                <a:latin typeface="Times New Roman" panose="02020603050405020304" pitchFamily="18" charset="0"/>
                <a:ea typeface="宋体" panose="02010600030101010101" pitchFamily="2" charset="-122"/>
              </a:rPr>
              <a:t>moduleA</a:t>
            </a:r>
            <a:r>
              <a:rPr lang="zh-CN" altLang="en-US" b="0" i="0" u="none" strike="noStrike" baseline="0" dirty="0">
                <a:latin typeface="Times New Roman" panose="02020603050405020304" pitchFamily="18" charset="0"/>
                <a:ea typeface="宋体" panose="02010600030101010101" pitchFamily="2" charset="-122"/>
              </a:rPr>
              <a:t>中的方法时，需要用</a:t>
            </a:r>
            <a:r>
              <a:rPr lang="en-US" altLang="zh-CN" b="0" i="0" u="none" strike="noStrike" baseline="0" dirty="0" err="1">
                <a:latin typeface="Times New Roman" panose="02020603050405020304" pitchFamily="18" charset="0"/>
                <a:ea typeface="宋体" panose="02010600030101010101" pitchFamily="2" charset="-122"/>
              </a:rPr>
              <a:t>moduleA.func</a:t>
            </a:r>
            <a:r>
              <a:rPr lang="en-US" altLang="zh-CN" b="0" i="0" u="none" strike="noStrike" baseline="0" dirty="0">
                <a:latin typeface="Times New Roman" panose="02020603050405020304" pitchFamily="18" charset="0"/>
                <a:ea typeface="宋体" panose="02010600030101010101" pitchFamily="2" charset="-122"/>
              </a:rPr>
              <a:t>()</a:t>
            </a:r>
            <a:r>
              <a:rPr lang="zh-CN" altLang="en-US" b="0" i="0" u="none" strike="noStrike" baseline="0" dirty="0">
                <a:latin typeface="Times New Roman" panose="02020603050405020304" pitchFamily="18" charset="0"/>
                <a:ea typeface="宋体" panose="02010600030101010101" pitchFamily="2" charset="-122"/>
              </a:rPr>
              <a:t>进行调用。但要注意这种方式会将模块</a:t>
            </a:r>
            <a:r>
              <a:rPr lang="en-US" altLang="zh-CN" b="0" i="0" u="none" strike="noStrike" baseline="0" dirty="0" err="1">
                <a:latin typeface="Times New Roman" panose="02020603050405020304" pitchFamily="18" charset="0"/>
                <a:ea typeface="宋体" panose="02010600030101010101" pitchFamily="2" charset="-122"/>
              </a:rPr>
              <a:t>moduleA</a:t>
            </a:r>
            <a:r>
              <a:rPr lang="zh-CN" altLang="en-US" b="0" i="0" u="none" strike="noStrike" baseline="0" dirty="0">
                <a:latin typeface="Times New Roman" panose="02020603050405020304" pitchFamily="18" charset="0"/>
                <a:ea typeface="宋体" panose="02010600030101010101" pitchFamily="2" charset="-122"/>
              </a:rPr>
              <a:t>中所有的方法进行导入。</a:t>
            </a:r>
          </a:p>
          <a:p>
            <a:pPr marR="0" lvl="4" rtl="0"/>
            <a:r>
              <a:rPr lang="en-US" altLang="zh-CN" b="0" i="0" u="none" strike="noStrike" baseline="0" dirty="0">
                <a:latin typeface="Times New Roman" panose="02020603050405020304" pitchFamily="18" charset="0"/>
                <a:ea typeface="宋体" panose="02010600030101010101" pitchFamily="2" charset="-122"/>
              </a:rPr>
              <a:t>from </a:t>
            </a:r>
            <a:r>
              <a:rPr lang="en-US" altLang="zh-CN" b="0" i="0" u="none" strike="noStrike" baseline="0" dirty="0" err="1">
                <a:latin typeface="Times New Roman" panose="02020603050405020304" pitchFamily="18" charset="0"/>
                <a:ea typeface="宋体" panose="02010600030101010101" pitchFamily="2" charset="-122"/>
              </a:rPr>
              <a:t>moduleA</a:t>
            </a:r>
            <a:r>
              <a:rPr lang="en-US" altLang="zh-CN" b="0" i="0" u="none" strike="noStrike" baseline="0" dirty="0">
                <a:latin typeface="Times New Roman" panose="02020603050405020304" pitchFamily="18" charset="0"/>
                <a:ea typeface="宋体" panose="02010600030101010101" pitchFamily="2" charset="-122"/>
              </a:rPr>
              <a:t> import </a:t>
            </a:r>
            <a:r>
              <a:rPr lang="en-US" altLang="zh-CN" b="0" i="0" u="none" strike="noStrike" baseline="0" dirty="0" err="1">
                <a:latin typeface="Times New Roman" panose="02020603050405020304" pitchFamily="18" charset="0"/>
                <a:ea typeface="宋体" panose="02010600030101010101" pitchFamily="2" charset="-122"/>
              </a:rPr>
              <a:t>funcA</a:t>
            </a:r>
            <a:endParaRPr lang="en-US" altLang="zh-CN" b="0" i="0" u="none" strike="noStrike" baseline="0" dirty="0">
              <a:latin typeface="Times New Roman" panose="02020603050405020304" pitchFamily="18" charset="0"/>
              <a:ea typeface="宋体" panose="02010600030101010101" pitchFamily="2" charset="-122"/>
            </a:endParaRPr>
          </a:p>
          <a:p>
            <a:pPr marR="0" lvl="4" rtl="0"/>
            <a:r>
              <a:rPr lang="zh-CN" altLang="en-US" b="0" i="0" u="none" strike="noStrike" baseline="0" dirty="0">
                <a:latin typeface="Times New Roman" panose="02020603050405020304" pitchFamily="18" charset="0"/>
                <a:ea typeface="宋体" panose="02010600030101010101" pitchFamily="2" charset="-122"/>
              </a:rPr>
              <a:t>这种方式在调用模块</a:t>
            </a:r>
            <a:r>
              <a:rPr lang="en-US" altLang="zh-CN" b="0" i="0" u="none" strike="noStrike" baseline="0" dirty="0" err="1">
                <a:latin typeface="Times New Roman" panose="02020603050405020304" pitchFamily="18" charset="0"/>
                <a:ea typeface="宋体" panose="02010600030101010101" pitchFamily="2" charset="-122"/>
              </a:rPr>
              <a:t>moduleA</a:t>
            </a:r>
            <a:r>
              <a:rPr lang="zh-CN" altLang="en-US" b="0" i="0" u="none" strike="noStrike" baseline="0" dirty="0">
                <a:latin typeface="Times New Roman" panose="02020603050405020304" pitchFamily="18" charset="0"/>
                <a:ea typeface="宋体" panose="02010600030101010101" pitchFamily="2" charset="-122"/>
              </a:rPr>
              <a:t>中的</a:t>
            </a:r>
            <a:r>
              <a:rPr lang="en-US" altLang="zh-CN" b="0" i="0" u="none" strike="noStrike" baseline="0" dirty="0" err="1">
                <a:latin typeface="Times New Roman" panose="02020603050405020304" pitchFamily="18" charset="0"/>
                <a:ea typeface="宋体" panose="02010600030101010101" pitchFamily="2" charset="-122"/>
              </a:rPr>
              <a:t>funcA</a:t>
            </a:r>
            <a:r>
              <a:rPr lang="zh-CN" altLang="en-US" b="0" i="0" u="none" strike="noStrike" baseline="0" dirty="0">
                <a:latin typeface="Times New Roman" panose="02020603050405020304" pitchFamily="18" charset="0"/>
                <a:ea typeface="宋体" panose="02010600030101010101" pitchFamily="2" charset="-122"/>
              </a:rPr>
              <a:t>方法时，可直接用</a:t>
            </a:r>
            <a:r>
              <a:rPr lang="en-US" altLang="zh-CN" b="0" i="0" u="none" strike="noStrike" baseline="0" dirty="0" err="1">
                <a:latin typeface="Times New Roman" panose="02020603050405020304" pitchFamily="18" charset="0"/>
                <a:ea typeface="宋体" panose="02010600030101010101" pitchFamily="2" charset="-122"/>
              </a:rPr>
              <a:t>funcA</a:t>
            </a:r>
            <a:r>
              <a:rPr lang="en-US" altLang="zh-CN" b="0" i="0" u="none" strike="noStrike" baseline="0" dirty="0">
                <a:latin typeface="Times New Roman" panose="02020603050405020304" pitchFamily="18" charset="0"/>
                <a:ea typeface="宋体" panose="02010600030101010101" pitchFamily="2" charset="-122"/>
              </a:rPr>
              <a:t>()</a:t>
            </a:r>
            <a:r>
              <a:rPr lang="zh-CN" altLang="en-US" b="0" i="0" u="none" strike="noStrike" baseline="0" dirty="0">
                <a:latin typeface="Times New Roman" panose="02020603050405020304" pitchFamily="18" charset="0"/>
                <a:ea typeface="宋体" panose="02010600030101010101" pitchFamily="2" charset="-122"/>
              </a:rPr>
              <a:t>进行调用。这种方式只会将模块</a:t>
            </a:r>
            <a:r>
              <a:rPr lang="en-US" altLang="zh-CN" b="0" i="0" u="none" strike="noStrike" baseline="0" dirty="0" err="1">
                <a:latin typeface="Times New Roman" panose="02020603050405020304" pitchFamily="18" charset="0"/>
                <a:ea typeface="宋体" panose="02010600030101010101" pitchFamily="2" charset="-122"/>
              </a:rPr>
              <a:t>moduleA</a:t>
            </a:r>
            <a:r>
              <a:rPr lang="zh-CN" altLang="en-US" b="0" i="0" u="none" strike="noStrike" baseline="0" dirty="0">
                <a:latin typeface="Times New Roman" panose="02020603050405020304" pitchFamily="18" charset="0"/>
                <a:ea typeface="宋体" panose="02010600030101010101" pitchFamily="2" charset="-122"/>
              </a:rPr>
              <a:t>中</a:t>
            </a:r>
            <a:r>
              <a:rPr lang="en-US" altLang="zh-CN" b="0" i="0" u="none" strike="noStrike" baseline="0" dirty="0" err="1">
                <a:latin typeface="Times New Roman" panose="02020603050405020304" pitchFamily="18" charset="0"/>
                <a:ea typeface="宋体" panose="02010600030101010101" pitchFamily="2" charset="-122"/>
              </a:rPr>
              <a:t>funcA</a:t>
            </a:r>
            <a:r>
              <a:rPr lang="zh-CN" altLang="en-US" b="0" i="0" u="none" strike="noStrike" baseline="0" dirty="0">
                <a:latin typeface="Times New Roman" panose="02020603050405020304" pitchFamily="18" charset="0"/>
                <a:ea typeface="宋体" panose="02010600030101010101" pitchFamily="2" charset="-122"/>
              </a:rPr>
              <a:t>方法进行导入。</a:t>
            </a:r>
          </a:p>
          <a:p>
            <a:pPr marR="0" lvl="4" rtl="0"/>
            <a:r>
              <a:rPr lang="pt-BR" altLang="zh-CN" b="0" i="0" u="none" strike="noStrike" baseline="0" dirty="0">
                <a:latin typeface="Times New Roman" panose="02020603050405020304" pitchFamily="18" charset="0"/>
                <a:ea typeface="宋体" panose="02010600030101010101" pitchFamily="2" charset="-122"/>
              </a:rPr>
              <a:t>from moduleA import funcA as funB</a:t>
            </a:r>
          </a:p>
          <a:p>
            <a:pPr marR="0" lvl="4" rtl="0"/>
            <a:r>
              <a:rPr lang="zh-CN" altLang="en-US" b="0" i="0" u="none" strike="noStrike" baseline="0" dirty="0">
                <a:latin typeface="Times New Roman" panose="02020603050405020304" pitchFamily="18" charset="0"/>
                <a:ea typeface="宋体" panose="02010600030101010101" pitchFamily="2" charset="-122"/>
              </a:rPr>
              <a:t>这种方式在调用模块</a:t>
            </a:r>
            <a:r>
              <a:rPr lang="en-US" altLang="zh-CN" b="0" i="0" u="none" strike="noStrike" baseline="0" dirty="0" err="1">
                <a:latin typeface="Times New Roman" panose="02020603050405020304" pitchFamily="18" charset="0"/>
                <a:ea typeface="宋体" panose="02010600030101010101" pitchFamily="2" charset="-122"/>
              </a:rPr>
              <a:t>moduleA</a:t>
            </a:r>
            <a:r>
              <a:rPr lang="zh-CN" altLang="en-US" b="0" i="0" u="none" strike="noStrike" baseline="0" dirty="0">
                <a:latin typeface="Times New Roman" panose="02020603050405020304" pitchFamily="18" charset="0"/>
                <a:ea typeface="宋体" panose="02010600030101010101" pitchFamily="2" charset="-122"/>
              </a:rPr>
              <a:t>中的</a:t>
            </a:r>
            <a:r>
              <a:rPr lang="en-US" altLang="zh-CN" b="0" i="0" u="none" strike="noStrike" baseline="0" dirty="0" err="1">
                <a:latin typeface="Times New Roman" panose="02020603050405020304" pitchFamily="18" charset="0"/>
                <a:ea typeface="宋体" panose="02010600030101010101" pitchFamily="2" charset="-122"/>
              </a:rPr>
              <a:t>funcA</a:t>
            </a:r>
            <a:r>
              <a:rPr lang="zh-CN" altLang="en-US" b="0" i="0" u="none" strike="noStrike" baseline="0" dirty="0">
                <a:latin typeface="Times New Roman" panose="02020603050405020304" pitchFamily="18" charset="0"/>
                <a:ea typeface="宋体" panose="02010600030101010101" pitchFamily="2" charset="-122"/>
              </a:rPr>
              <a:t>方法时，可直接用别名</a:t>
            </a:r>
            <a:r>
              <a:rPr lang="en-US" altLang="zh-CN" b="0" i="0" u="none" strike="noStrike" baseline="0" dirty="0" err="1">
                <a:latin typeface="Times New Roman" panose="02020603050405020304" pitchFamily="18" charset="0"/>
                <a:ea typeface="宋体" panose="02010600030101010101" pitchFamily="2" charset="-122"/>
              </a:rPr>
              <a:t>funB</a:t>
            </a:r>
            <a:r>
              <a:rPr lang="en-US" altLang="zh-CN" b="0" i="0" u="none" strike="noStrike" baseline="0" dirty="0">
                <a:latin typeface="Times New Roman" panose="02020603050405020304" pitchFamily="18" charset="0"/>
                <a:ea typeface="宋体" panose="02010600030101010101" pitchFamily="2" charset="-122"/>
              </a:rPr>
              <a:t>()</a:t>
            </a:r>
            <a:r>
              <a:rPr lang="zh-CN" altLang="en-US" b="0" i="0" u="none" strike="noStrike" baseline="0" dirty="0">
                <a:latin typeface="Times New Roman" panose="02020603050405020304" pitchFamily="18" charset="0"/>
                <a:ea typeface="宋体" panose="02010600030101010101" pitchFamily="2" charset="-122"/>
              </a:rPr>
              <a:t>进行调用。</a:t>
            </a:r>
          </a:p>
          <a:p>
            <a:pPr marR="0" lvl="4" rtl="0"/>
            <a:r>
              <a:rPr lang="en-US" altLang="zh-CN" b="0" i="0" u="none" strike="noStrike" baseline="0" dirty="0">
                <a:latin typeface="Times New Roman" panose="02020603050405020304" pitchFamily="18" charset="0"/>
                <a:ea typeface="宋体" panose="02010600030101010101" pitchFamily="2" charset="-122"/>
              </a:rPr>
              <a:t>from </a:t>
            </a:r>
            <a:r>
              <a:rPr lang="en-US" altLang="zh-CN" b="0" i="0" u="none" strike="noStrike" baseline="0" dirty="0" err="1">
                <a:latin typeface="Times New Roman" panose="02020603050405020304" pitchFamily="18" charset="0"/>
                <a:ea typeface="宋体" panose="02010600030101010101" pitchFamily="2" charset="-122"/>
              </a:rPr>
              <a:t>moduleA</a:t>
            </a:r>
            <a:r>
              <a:rPr lang="en-US" altLang="zh-CN" b="0" i="0" u="none" strike="noStrike" baseline="0" dirty="0">
                <a:latin typeface="Times New Roman" panose="02020603050405020304" pitchFamily="18" charset="0"/>
                <a:ea typeface="宋体" panose="02010600030101010101" pitchFamily="2" charset="-122"/>
              </a:rPr>
              <a:t> import *</a:t>
            </a:r>
          </a:p>
          <a:p>
            <a:pPr marR="0" lvl="4" rtl="0"/>
            <a:r>
              <a:rPr lang="zh-CN" altLang="en-US" b="0" i="0" u="none" strike="noStrike" baseline="0" dirty="0">
                <a:latin typeface="Times New Roman" panose="02020603050405020304" pitchFamily="18" charset="0"/>
                <a:ea typeface="宋体" panose="02010600030101010101" pitchFamily="2" charset="-122"/>
              </a:rPr>
              <a:t>这种方式在调用模块</a:t>
            </a:r>
            <a:r>
              <a:rPr lang="en-US" altLang="zh-CN" b="0" i="0" u="none" strike="noStrike" baseline="0" dirty="0" err="1">
                <a:latin typeface="Times New Roman" panose="02020603050405020304" pitchFamily="18" charset="0"/>
                <a:ea typeface="宋体" panose="02010600030101010101" pitchFamily="2" charset="-122"/>
              </a:rPr>
              <a:t>moduleA</a:t>
            </a:r>
            <a:r>
              <a:rPr lang="zh-CN" altLang="en-US" b="0" i="0" u="none" strike="noStrike" baseline="0" dirty="0">
                <a:latin typeface="Times New Roman" panose="02020603050405020304" pitchFamily="18" charset="0"/>
                <a:ea typeface="宋体" panose="02010600030101010101" pitchFamily="2" charset="-122"/>
              </a:rPr>
              <a:t>中的方法时，由于导入了所有函数，可直接用函数名进行调用。</a:t>
            </a:r>
          </a:p>
          <a:p>
            <a:pPr marR="0" lvl="3" rtl="0"/>
            <a:r>
              <a:rPr lang="en-US" altLang="zh-CN" b="0" i="0" u="none" strike="noStrike" baseline="0" dirty="0">
                <a:latin typeface="Arial" panose="020B0604020202020204" pitchFamily="34" charset="0"/>
                <a:ea typeface="黑体" panose="02010609060101010101" pitchFamily="49" charset="-122"/>
              </a:rPr>
              <a:t>import sys</a:t>
            </a:r>
          </a:p>
          <a:p>
            <a:pPr marR="0" lvl="3" rtl="0"/>
            <a:r>
              <a:rPr lang="en-US" altLang="zh-CN" b="0" i="0" u="none" strike="noStrike" baseline="0" dirty="0" err="1">
                <a:latin typeface="Arial" panose="020B0604020202020204" pitchFamily="34" charset="0"/>
                <a:ea typeface="黑体" panose="02010609060101010101" pitchFamily="49" charset="-122"/>
              </a:rPr>
              <a:t>sys.path.append</a:t>
            </a:r>
            <a:r>
              <a:rPr lang="en-US" altLang="zh-CN" b="0" i="0" u="none" strike="noStrike" baseline="0" dirty="0">
                <a:latin typeface="Arial" panose="020B0604020202020204" pitchFamily="34" charset="0"/>
                <a:ea typeface="黑体" panose="02010609060101010101" pitchFamily="49" charset="-122"/>
              </a:rPr>
              <a:t>('C:\\</a:t>
            </a:r>
            <a:r>
              <a:rPr lang="en-US" altLang="zh-CN" b="0" i="0" u="none" strike="noStrike" baseline="0" dirty="0" err="1">
                <a:latin typeface="Arial" panose="020B0604020202020204" pitchFamily="34" charset="0"/>
                <a:ea typeface="黑体" panose="02010609060101010101" pitchFamily="49" charset="-122"/>
              </a:rPr>
              <a:t>mymodule</a:t>
            </a:r>
            <a:r>
              <a:rPr lang="en-US" altLang="zh-CN" b="0" i="0" u="none" strike="noStrike" baseline="0" dirty="0">
                <a:latin typeface="Arial" panose="020B0604020202020204" pitchFamily="34" charset="0"/>
                <a:ea typeface="黑体" panose="02010609060101010101" pitchFamily="49" charset="-122"/>
              </a:rPr>
              <a:t>')</a:t>
            </a:r>
          </a:p>
          <a:p>
            <a:pPr marR="0" lvl="3" rtl="0"/>
            <a:r>
              <a:rPr lang="en-US" altLang="zh-CN" b="0" i="0" u="none" strike="noStrike" baseline="0" dirty="0">
                <a:latin typeface="Arial" panose="020B0604020202020204" pitchFamily="34" charset="0"/>
                <a:ea typeface="黑体" panose="02010609060101010101" pitchFamily="49" charset="-122"/>
              </a:rPr>
              <a:t>try:</a:t>
            </a:r>
          </a:p>
          <a:p>
            <a:pPr marR="0" lvl="3" rtl="0"/>
            <a:r>
              <a:rPr lang="en-US" altLang="zh-CN" b="0" i="0" u="none" strike="noStrike" baseline="0" dirty="0">
                <a:latin typeface="Arial" panose="020B0604020202020204" pitchFamily="34" charset="0"/>
                <a:ea typeface="黑体" panose="02010609060101010101" pitchFamily="49" charset="-122"/>
              </a:rPr>
              <a:t>    # For Python 3.x</a:t>
            </a:r>
          </a:p>
          <a:p>
            <a:pPr marR="0" lvl="3" rtl="0"/>
            <a:r>
              <a:rPr lang="en-US" altLang="zh-CN" b="0" i="0" u="none" strike="noStrike" baseline="0" dirty="0">
                <a:latin typeface="Arial" panose="020B0604020202020204" pitchFamily="34" charset="0"/>
                <a:ea typeface="黑体" panose="02010609060101010101" pitchFamily="49" charset="-122"/>
              </a:rPr>
              <a:t>    from </a:t>
            </a:r>
            <a:r>
              <a:rPr lang="en-US" altLang="zh-CN" b="0" i="0" u="none" strike="noStrike" baseline="0" dirty="0" err="1">
                <a:latin typeface="Arial" panose="020B0604020202020204" pitchFamily="34" charset="0"/>
                <a:ea typeface="黑体" panose="02010609060101010101" pitchFamily="49" charset="-122"/>
              </a:rPr>
              <a:t>http.client</a:t>
            </a:r>
            <a:r>
              <a:rPr lang="en-US" altLang="zh-CN" b="0" i="0" u="none" strike="noStrike" baseline="0" dirty="0">
                <a:latin typeface="Arial" panose="020B0604020202020204" pitchFamily="34" charset="0"/>
                <a:ea typeface="黑体" panose="02010609060101010101" pitchFamily="49" charset="-122"/>
              </a:rPr>
              <a:t> import responses</a:t>
            </a:r>
          </a:p>
          <a:p>
            <a:pPr marR="0" lvl="3" rtl="0"/>
            <a:r>
              <a:rPr lang="en-US" altLang="zh-CN" b="0" i="0" u="none" strike="noStrike" baseline="0" dirty="0">
                <a:latin typeface="Arial" panose="020B0604020202020204" pitchFamily="34" charset="0"/>
                <a:ea typeface="黑体" panose="02010609060101010101" pitchFamily="49" charset="-122"/>
              </a:rPr>
              <a:t>except </a:t>
            </a:r>
            <a:r>
              <a:rPr lang="en-US" altLang="zh-CN" b="0" i="0" u="none" strike="noStrike" baseline="0" dirty="0" err="1">
                <a:latin typeface="Arial" panose="020B0604020202020204" pitchFamily="34" charset="0"/>
                <a:ea typeface="黑体" panose="02010609060101010101" pitchFamily="49" charset="-122"/>
              </a:rPr>
              <a:t>ImportError</a:t>
            </a:r>
            <a:r>
              <a:rPr lang="en-US" altLang="zh-CN" b="0" i="0" u="none" strike="noStrike" baseline="0" dirty="0">
                <a:latin typeface="Arial" panose="020B0604020202020204" pitchFamily="34" charset="0"/>
                <a:ea typeface="黑体" panose="02010609060101010101" pitchFamily="49" charset="-122"/>
              </a:rPr>
              <a:t>:</a:t>
            </a:r>
          </a:p>
          <a:p>
            <a:pPr marR="0" lvl="3" rtl="0"/>
            <a:r>
              <a:rPr lang="en-US" altLang="zh-CN" b="0" i="0" u="none" strike="noStrike" baseline="0" dirty="0">
                <a:latin typeface="Arial" panose="020B0604020202020204" pitchFamily="34" charset="0"/>
                <a:ea typeface="黑体" panose="02010609060101010101" pitchFamily="49" charset="-122"/>
              </a:rPr>
              <a:t># For Python 2.x</a:t>
            </a:r>
          </a:p>
          <a:p>
            <a:pPr marR="0" lvl="3" rtl="0"/>
            <a:r>
              <a:rPr lang="en-US" altLang="zh-CN" b="0" i="0" u="none" strike="noStrike" baseline="0" dirty="0">
                <a:latin typeface="Arial" panose="020B0604020202020204" pitchFamily="34" charset="0"/>
                <a:ea typeface="黑体" panose="02010609060101010101" pitchFamily="49" charset="-122"/>
              </a:rPr>
              <a:t>    try:</a:t>
            </a:r>
          </a:p>
          <a:p>
            <a:pPr marR="0" lvl="3" rtl="0"/>
            <a:r>
              <a:rPr lang="en-US" altLang="zh-CN" b="0" i="0" u="none" strike="noStrike" baseline="0" dirty="0">
                <a:latin typeface="Arial" panose="020B0604020202020204" pitchFamily="34" charset="0"/>
                <a:ea typeface="黑体" panose="02010609060101010101" pitchFamily="49" charset="-122"/>
              </a:rPr>
              <a:t>        from </a:t>
            </a:r>
            <a:r>
              <a:rPr lang="en-US" altLang="zh-CN" b="0" i="0" u="none" strike="noStrike" baseline="0" dirty="0" err="1">
                <a:latin typeface="Arial" panose="020B0604020202020204" pitchFamily="34" charset="0"/>
                <a:ea typeface="黑体" panose="02010609060101010101" pitchFamily="49" charset="-122"/>
              </a:rPr>
              <a:t>httplib</a:t>
            </a:r>
            <a:r>
              <a:rPr lang="en-US" altLang="zh-CN" b="0" i="0" u="none" strike="noStrike" baseline="0" dirty="0">
                <a:latin typeface="Arial" panose="020B0604020202020204" pitchFamily="34" charset="0"/>
                <a:ea typeface="黑体" panose="02010609060101010101" pitchFamily="49" charset="-122"/>
              </a:rPr>
              <a:t> import responses </a:t>
            </a:r>
          </a:p>
          <a:p>
            <a:pPr marR="0" lvl="3" rtl="0"/>
            <a:r>
              <a:rPr lang="en-US" altLang="zh-CN" b="0" i="0" u="none" strike="noStrike" baseline="0" dirty="0">
                <a:latin typeface="Arial" panose="020B0604020202020204" pitchFamily="34" charset="0"/>
                <a:ea typeface="黑体" panose="02010609060101010101" pitchFamily="49" charset="-122"/>
              </a:rPr>
              <a:t>    except </a:t>
            </a:r>
            <a:r>
              <a:rPr lang="en-US" altLang="zh-CN" b="0" i="0" u="none" strike="noStrike" baseline="0" dirty="0" err="1">
                <a:latin typeface="Arial" panose="020B0604020202020204" pitchFamily="34" charset="0"/>
                <a:ea typeface="黑体" panose="02010609060101010101" pitchFamily="49" charset="-122"/>
              </a:rPr>
              <a:t>ImportError</a:t>
            </a:r>
            <a:r>
              <a:rPr lang="en-US" altLang="zh-CN" b="0" i="0" u="none" strike="noStrike" baseline="0" dirty="0">
                <a:latin typeface="Arial" panose="020B0604020202020204" pitchFamily="34" charset="0"/>
                <a:ea typeface="黑体" panose="02010609060101010101" pitchFamily="49" charset="-122"/>
              </a:rPr>
              <a:t>:         </a:t>
            </a:r>
          </a:p>
          <a:p>
            <a:pPr marR="0" lvl="3" rtl="0"/>
            <a:r>
              <a:rPr lang="en-US" altLang="zh-CN" b="0" i="0" u="none" strike="noStrike" baseline="0" dirty="0">
                <a:latin typeface="Arial" panose="020B0604020202020204" pitchFamily="34" charset="0"/>
                <a:ea typeface="黑体" panose="02010609060101010101" pitchFamily="49" charset="-122"/>
              </a:rPr>
              <a:t>        print('Hello')</a:t>
            </a:r>
          </a:p>
          <a:p>
            <a:pPr marR="0" lvl="3" rtl="0"/>
            <a:r>
              <a:rPr lang="en-US" altLang="zh-CN" b="0" i="0" u="none" strike="noStrike" baseline="0" dirty="0">
                <a:latin typeface="Arial" panose="020B0604020202020204" pitchFamily="34" charset="0"/>
                <a:ea typeface="黑体" panose="02010609060101010101" pitchFamily="49" charset="-122"/>
              </a:rPr>
              <a:t>#</a:t>
            </a:r>
            <a:r>
              <a:rPr lang="zh-CN" altLang="en-US" b="0" i="0" u="none" strike="noStrike" baseline="0" dirty="0">
                <a:latin typeface="Arial" panose="020B0604020202020204" pitchFamily="34" charset="0"/>
                <a:ea typeface="黑体" panose="02010609060101010101" pitchFamily="49" charset="-122"/>
              </a:rPr>
              <a:t>全局导入</a:t>
            </a:r>
          </a:p>
          <a:p>
            <a:pPr marR="0" lvl="3" rtl="0"/>
            <a:r>
              <a:rPr lang="en-US" altLang="zh-CN" b="0" i="0" u="none" strike="noStrike" baseline="0" dirty="0">
                <a:latin typeface="Arial" panose="020B0604020202020204" pitchFamily="34" charset="0"/>
                <a:ea typeface="黑体" panose="02010609060101010101" pitchFamily="49" charset="-122"/>
              </a:rPr>
              <a:t>import sys  </a:t>
            </a:r>
          </a:p>
          <a:p>
            <a:pPr marR="0" lvl="3" rtl="0"/>
            <a:r>
              <a:rPr lang="en-US" altLang="zh-CN" b="0" i="0" u="none" strike="noStrike" baseline="0" dirty="0">
                <a:latin typeface="Arial" panose="020B0604020202020204" pitchFamily="34" charset="0"/>
                <a:ea typeface="黑体" panose="02010609060101010101" pitchFamily="49" charset="-122"/>
              </a:rPr>
              <a:t>def </a:t>
            </a:r>
            <a:r>
              <a:rPr lang="en-US" altLang="zh-CN" b="0" i="0" u="none" strike="noStrike" baseline="0" dirty="0" err="1">
                <a:latin typeface="Arial" panose="020B0604020202020204" pitchFamily="34" charset="0"/>
                <a:ea typeface="黑体" panose="02010609060101010101" pitchFamily="49" charset="-122"/>
              </a:rPr>
              <a:t>mysqrt</a:t>
            </a:r>
            <a:r>
              <a:rPr lang="en-US" altLang="zh-CN" b="0" i="0" u="none" strike="noStrike" baseline="0" dirty="0">
                <a:latin typeface="Arial" panose="020B0604020202020204" pitchFamily="34" charset="0"/>
                <a:ea typeface="黑体" panose="02010609060101010101" pitchFamily="49" charset="-122"/>
              </a:rPr>
              <a:t>(a):</a:t>
            </a:r>
          </a:p>
          <a:p>
            <a:pPr marR="0" lvl="3" rtl="0"/>
            <a:r>
              <a:rPr lang="zh-CN" altLang="en-US" b="0" i="0" u="none" strike="noStrike" baseline="0" dirty="0">
                <a:latin typeface="Arial" panose="020B0604020202020204" pitchFamily="34" charset="0"/>
                <a:ea typeface="黑体" panose="02010609060101010101" pitchFamily="49" charset="-122"/>
              </a:rPr>
              <a:t>    </a:t>
            </a:r>
            <a:r>
              <a:rPr lang="en-US" altLang="zh-CN" b="0" i="0" u="none" strike="noStrike" baseline="0" dirty="0">
                <a:latin typeface="Arial" panose="020B0604020202020204" pitchFamily="34" charset="0"/>
                <a:ea typeface="黑体" panose="02010609060101010101" pitchFamily="49" charset="-122"/>
              </a:rPr>
              <a:t># </a:t>
            </a:r>
            <a:r>
              <a:rPr lang="zh-CN" altLang="en-US" b="0" i="0" u="none" strike="noStrike" baseline="0" dirty="0">
                <a:latin typeface="Arial" panose="020B0604020202020204" pitchFamily="34" charset="0"/>
                <a:ea typeface="黑体" panose="02010609060101010101" pitchFamily="49" charset="-122"/>
              </a:rPr>
              <a:t>局部导入</a:t>
            </a:r>
          </a:p>
          <a:p>
            <a:pPr marR="0" lvl="3" rtl="0"/>
            <a:r>
              <a:rPr lang="en-US" altLang="zh-CN" b="0" i="0" u="none" strike="noStrike" baseline="0" dirty="0">
                <a:latin typeface="Arial" panose="020B0604020202020204" pitchFamily="34" charset="0"/>
                <a:ea typeface="黑体" panose="02010609060101010101" pitchFamily="49" charset="-122"/>
              </a:rPr>
              <a:t>    import math</a:t>
            </a:r>
          </a:p>
          <a:p>
            <a:pPr marR="0" lvl="3" rtl="0"/>
            <a:r>
              <a:rPr lang="en-US" altLang="zh-CN" b="0" i="0" u="none" strike="noStrike" baseline="0" dirty="0">
                <a:latin typeface="Arial" panose="020B0604020202020204" pitchFamily="34" charset="0"/>
                <a:ea typeface="黑体" panose="02010609060101010101" pitchFamily="49" charset="-122"/>
              </a:rPr>
              <a:t>    return </a:t>
            </a:r>
            <a:r>
              <a:rPr lang="en-US" altLang="zh-CN" b="0" i="0" u="none" strike="noStrike" baseline="0" dirty="0" err="1">
                <a:latin typeface="Arial" panose="020B0604020202020204" pitchFamily="34" charset="0"/>
                <a:ea typeface="黑体" panose="02010609060101010101" pitchFamily="49" charset="-122"/>
              </a:rPr>
              <a:t>math.sqrt</a:t>
            </a:r>
            <a:r>
              <a:rPr lang="en-US" altLang="zh-CN" b="0" i="0" u="none" strike="noStrike" baseline="0" dirty="0">
                <a:latin typeface="Arial" panose="020B0604020202020204" pitchFamily="34" charset="0"/>
                <a:ea typeface="黑体" panose="02010609060101010101" pitchFamily="49" charset="-122"/>
              </a:rPr>
              <a:t>(a)</a:t>
            </a:r>
          </a:p>
          <a:p>
            <a:pPr marR="0" lvl="3" rtl="0"/>
            <a:r>
              <a:rPr lang="en-US" altLang="zh-CN" b="0" i="0" u="none" strike="noStrike" baseline="0" dirty="0">
                <a:latin typeface="Arial" panose="020B0604020202020204" pitchFamily="34" charset="0"/>
                <a:ea typeface="黑体" panose="02010609060101010101" pitchFamily="49" charset="-122"/>
              </a:rPr>
              <a:t>def </a:t>
            </a:r>
            <a:r>
              <a:rPr lang="en-US" altLang="zh-CN" b="0" i="0" u="none" strike="noStrike" baseline="0" dirty="0" err="1">
                <a:latin typeface="Arial" panose="020B0604020202020204" pitchFamily="34" charset="0"/>
                <a:ea typeface="黑体" panose="02010609060101010101" pitchFamily="49" charset="-122"/>
              </a:rPr>
              <a:t>mypow</a:t>
            </a:r>
            <a:r>
              <a:rPr lang="en-US" altLang="zh-CN" b="0" i="0" u="none" strike="noStrike" baseline="0" dirty="0">
                <a:latin typeface="Arial" panose="020B0604020202020204" pitchFamily="34" charset="0"/>
                <a:ea typeface="黑体" panose="02010609060101010101" pitchFamily="49" charset="-122"/>
              </a:rPr>
              <a:t>(b, n):</a:t>
            </a:r>
          </a:p>
          <a:p>
            <a:pPr marR="0" lvl="3" rtl="0"/>
            <a:r>
              <a:rPr lang="zh-CN" altLang="en-US" b="0" i="0" u="none" strike="noStrike" baseline="0" dirty="0">
                <a:latin typeface="Arial" panose="020B0604020202020204" pitchFamily="34" charset="0"/>
                <a:ea typeface="黑体" panose="02010609060101010101" pitchFamily="49" charset="-122"/>
              </a:rPr>
              <a:t>    </a:t>
            </a:r>
            <a:r>
              <a:rPr lang="en-US" altLang="zh-CN" b="0" i="0" u="none" strike="noStrike" baseline="0" dirty="0">
                <a:latin typeface="Arial" panose="020B0604020202020204" pitchFamily="34" charset="0"/>
                <a:ea typeface="黑体" panose="02010609060101010101" pitchFamily="49" charset="-122"/>
              </a:rPr>
              <a:t>#</a:t>
            </a:r>
            <a:r>
              <a:rPr lang="zh-CN" altLang="en-US" b="0" i="0" u="none" strike="noStrike" baseline="0" dirty="0">
                <a:latin typeface="Arial" panose="020B0604020202020204" pitchFamily="34" charset="0"/>
                <a:ea typeface="黑体" panose="02010609060101010101" pitchFamily="49" charset="-122"/>
              </a:rPr>
              <a:t>无法访问</a:t>
            </a:r>
            <a:r>
              <a:rPr lang="en-US" altLang="zh-CN" b="0" i="0" u="none" strike="noStrike" baseline="0" dirty="0">
                <a:latin typeface="Arial" panose="020B0604020202020204" pitchFamily="34" charset="0"/>
                <a:ea typeface="黑体" panose="02010609060101010101" pitchFamily="49" charset="-122"/>
              </a:rPr>
              <a:t>math</a:t>
            </a:r>
            <a:r>
              <a:rPr lang="zh-CN" altLang="en-US" b="0" i="0" u="none" strike="noStrike" baseline="0" dirty="0">
                <a:latin typeface="Arial" panose="020B0604020202020204" pitchFamily="34" charset="0"/>
                <a:ea typeface="黑体" panose="02010609060101010101" pitchFamily="49" charset="-122"/>
              </a:rPr>
              <a:t>模块</a:t>
            </a:r>
          </a:p>
          <a:p>
            <a:pPr marR="0" lvl="3" rtl="0"/>
            <a:r>
              <a:rPr lang="en-US" altLang="zh-CN" b="0" i="0" u="none" strike="noStrike" baseline="0" dirty="0">
                <a:latin typeface="Arial" panose="020B0604020202020204" pitchFamily="34" charset="0"/>
                <a:ea typeface="黑体" panose="02010609060101010101" pitchFamily="49" charset="-122"/>
              </a:rPr>
              <a:t>    return </a:t>
            </a:r>
            <a:r>
              <a:rPr lang="en-US" altLang="zh-CN" b="0" i="0" u="none" strike="noStrike" baseline="0" dirty="0" err="1">
                <a:latin typeface="Arial" panose="020B0604020202020204" pitchFamily="34" charset="0"/>
                <a:ea typeface="黑体" panose="02010609060101010101" pitchFamily="49" charset="-122"/>
              </a:rPr>
              <a:t>math.pow</a:t>
            </a:r>
            <a:r>
              <a:rPr lang="en-US" altLang="zh-CN" b="0" i="0" u="none" strike="noStrike" baseline="0" dirty="0">
                <a:latin typeface="Arial" panose="020B0604020202020204" pitchFamily="34" charset="0"/>
                <a:ea typeface="黑体" panose="02010609060101010101" pitchFamily="49" charset="-122"/>
              </a:rPr>
              <a:t>(b, n)</a:t>
            </a:r>
          </a:p>
          <a:p>
            <a:pPr marR="0" lvl="3" rtl="0"/>
            <a:r>
              <a:rPr lang="en-US" altLang="zh-CN" b="0" i="0" u="none" strike="noStrike" baseline="0" dirty="0">
                <a:latin typeface="Arial" panose="020B0604020202020204" pitchFamily="34" charset="0"/>
                <a:ea typeface="黑体" panose="02010609060101010101" pitchFamily="49" charset="-122"/>
              </a:rPr>
              <a:t>import </a:t>
            </a:r>
            <a:r>
              <a:rPr lang="en-US" altLang="zh-CN" b="0" i="0" u="none" strike="noStrike" baseline="0" dirty="0" err="1">
                <a:latin typeface="Arial" panose="020B0604020202020204" pitchFamily="34" charset="0"/>
                <a:ea typeface="黑体" panose="02010609060101010101" pitchFamily="49" charset="-122"/>
              </a:rPr>
              <a:t>packageName</a:t>
            </a:r>
            <a:endParaRPr lang="en-US" altLang="zh-CN" b="0" i="0" u="none" strike="noStrike" baseline="0" dirty="0">
              <a:latin typeface="Arial" panose="020B0604020202020204" pitchFamily="34" charset="0"/>
              <a:ea typeface="黑体" panose="02010609060101010101" pitchFamily="49" charset="-122"/>
            </a:endParaRPr>
          </a:p>
          <a:p>
            <a:pPr marR="0" lvl="3" rtl="0"/>
            <a:r>
              <a:rPr lang="en-US" altLang="zh-CN" b="0" i="0" u="none" strike="noStrike" baseline="0" dirty="0">
                <a:latin typeface="Arial" panose="020B0604020202020204" pitchFamily="34" charset="0"/>
                <a:ea typeface="黑体" panose="02010609060101010101" pitchFamily="49" charset="-122"/>
              </a:rPr>
              <a:t>from . import </a:t>
            </a:r>
            <a:r>
              <a:rPr lang="en-US" altLang="zh-CN" b="0" i="0" u="none" strike="noStrike" baseline="0" dirty="0" err="1">
                <a:latin typeface="Arial" panose="020B0604020202020204" pitchFamily="34" charset="0"/>
                <a:ea typeface="黑体" panose="02010609060101010101" pitchFamily="49" charset="-122"/>
              </a:rPr>
              <a:t>moduleA</a:t>
            </a:r>
            <a:endParaRPr lang="en-US" altLang="zh-CN" b="0" i="0" u="none" strike="noStrike" baseline="0" dirty="0">
              <a:latin typeface="Arial" panose="020B0604020202020204" pitchFamily="34" charset="0"/>
              <a:ea typeface="黑体" panose="02010609060101010101" pitchFamily="49" charset="-122"/>
            </a:endParaRPr>
          </a:p>
          <a:p>
            <a:pPr marR="0" lvl="3" rtl="0"/>
            <a:r>
              <a:rPr lang="en-US" altLang="zh-CN" b="0" i="0" u="none" strike="noStrike" baseline="0" dirty="0" err="1">
                <a:latin typeface="Arial" panose="020B0604020202020204" pitchFamily="34" charset="0"/>
                <a:ea typeface="黑体" panose="02010609060101010101" pitchFamily="49" charset="-122"/>
              </a:rPr>
              <a:t>packageName.moduleA.funcA</a:t>
            </a:r>
            <a:r>
              <a:rPr lang="en-US" altLang="zh-CN" b="0" i="0" u="none" strike="noStrike" baseline="0" dirty="0">
                <a:latin typeface="Arial" panose="020B0604020202020204" pitchFamily="34" charset="0"/>
                <a:ea typeface="黑体" panose="02010609060101010101" pitchFamily="49" charset="-122"/>
              </a:rPr>
              <a:t>()</a:t>
            </a:r>
          </a:p>
          <a:p>
            <a:pPr marR="0" lvl="5" rtl="0"/>
            <a:r>
              <a:rPr lang="zh-CN" altLang="en-US" b="0" i="0" u="none" strike="noStrike" baseline="0" dirty="0">
                <a:latin typeface="Times New Roman" panose="02020603050405020304" pitchFamily="18" charset="0"/>
              </a:rPr>
              <a:t>注意：自定义模块只能在当前路径下的程序里才能导入，如果换一个目录再导入，则可能会抛出模块找不到的错误。这个可用</a:t>
            </a:r>
            <a:r>
              <a:rPr lang="en-US" altLang="zh-CN" b="0" i="0" u="none" strike="noStrike" baseline="0" dirty="0" err="1">
                <a:latin typeface="Times New Roman" panose="02020603050405020304" pitchFamily="18" charset="0"/>
              </a:rPr>
              <a:t>sys.path.append</a:t>
            </a:r>
            <a:r>
              <a:rPr lang="zh-CN" altLang="en-US" b="0" i="0" u="none" strike="noStrike" baseline="0" dirty="0">
                <a:latin typeface="Times New Roman" panose="02020603050405020304" pitchFamily="18" charset="0"/>
              </a:rPr>
              <a:t>进行解决。</a:t>
            </a:r>
          </a:p>
          <a:p>
            <a:pPr marR="0" lvl="3" rtl="0"/>
            <a:r>
              <a:rPr lang="en-US" altLang="zh-CN" b="0" i="0" u="none" strike="noStrike" baseline="0" dirty="0" err="1">
                <a:latin typeface="Arial" panose="020B0604020202020204" pitchFamily="34" charset="0"/>
                <a:ea typeface="黑体" panose="02010609060101010101" pitchFamily="49" charset="-122"/>
              </a:rPr>
              <a:t>m_sum</a:t>
            </a:r>
            <a:r>
              <a:rPr lang="en-US" altLang="zh-CN" b="0" i="0" u="none" strike="noStrike" baseline="0" dirty="0">
                <a:latin typeface="Arial" panose="020B0604020202020204" pitchFamily="34" charset="0"/>
                <a:ea typeface="黑体" panose="02010609060101010101" pitchFamily="49" charset="-122"/>
              </a:rPr>
              <a:t> load</a:t>
            </a:r>
          </a:p>
          <a:p>
            <a:pPr marR="0" lvl="3" rtl="0"/>
            <a:r>
              <a:rPr lang="en-US" altLang="zh-CN" b="0" i="0" u="none" strike="noStrike" baseline="0" dirty="0">
                <a:latin typeface="Arial" panose="020B0604020202020204" pitchFamily="34" charset="0"/>
                <a:ea typeface="黑体" panose="02010609060101010101" pitchFamily="49" charset="-122"/>
              </a:rPr>
              <a:t>12</a:t>
            </a:r>
          </a:p>
          <a:p>
            <a:pPr marR="0" lvl="3" rtl="0"/>
            <a:r>
              <a:rPr lang="en-US" altLang="zh-CN" b="0" i="0" u="none" strike="noStrike" baseline="0" dirty="0" err="1">
                <a:latin typeface="Arial" panose="020B0604020202020204" pitchFamily="34" charset="0"/>
                <a:ea typeface="黑体" panose="02010609060101010101" pitchFamily="49" charset="-122"/>
              </a:rPr>
              <a:t>m_prod</a:t>
            </a:r>
            <a:r>
              <a:rPr lang="en-US" altLang="zh-CN" b="0" i="0" u="none" strike="noStrike" baseline="0" dirty="0">
                <a:latin typeface="Arial" panose="020B0604020202020204" pitchFamily="34" charset="0"/>
                <a:ea typeface="黑体" panose="02010609060101010101" pitchFamily="49" charset="-122"/>
              </a:rPr>
              <a:t> load</a:t>
            </a:r>
          </a:p>
          <a:p>
            <a:pPr marR="0" lvl="3" rtl="0"/>
            <a:r>
              <a:rPr lang="en-US" altLang="zh-CN" b="0" i="0" u="none" strike="noStrike" baseline="0" dirty="0">
                <a:latin typeface="Arial" panose="020B0604020202020204" pitchFamily="34" charset="0"/>
                <a:ea typeface="黑体" panose="02010609060101010101" pitchFamily="49" charset="-122"/>
              </a:rPr>
              <a:t>60</a:t>
            </a:r>
          </a:p>
          <a:p>
            <a:pPr marR="0" lvl="3" rtl="0"/>
            <a:r>
              <a:rPr lang="en-US" altLang="zh-CN" b="0" i="0" u="none" strike="noStrike" baseline="0" dirty="0">
                <a:latin typeface="Arial" panose="020B0604020202020204" pitchFamily="34" charset="0"/>
                <a:ea typeface="黑体" panose="02010609060101010101" pitchFamily="49" charset="-122"/>
              </a:rPr>
              <a:t>60</a:t>
            </a:r>
          </a:p>
          <a:p>
            <a:pPr marR="0" lvl="3" rtl="0"/>
            <a:r>
              <a:rPr lang="en-US" altLang="zh-CN" b="0" i="0" u="none" strike="noStrike" baseline="0" dirty="0">
                <a:latin typeface="Arial" panose="020B0604020202020204" pitchFamily="34" charset="0"/>
                <a:ea typeface="黑体" panose="02010609060101010101" pitchFamily="49" charset="-122"/>
              </a:rPr>
              <a:t>60</a:t>
            </a:r>
          </a:p>
          <a:p>
            <a:pPr marR="0" lvl="3" rtl="0"/>
            <a:r>
              <a:rPr lang="en-US" altLang="zh-CN" b="0" i="0" u="none" strike="noStrike" baseline="0" dirty="0">
                <a:latin typeface="Arial" panose="020B0604020202020204" pitchFamily="34" charset="0"/>
                <a:ea typeface="黑体" panose="02010609060101010101" pitchFamily="49" charset="-122"/>
              </a:rPr>
              <a:t>Jack</a:t>
            </a:r>
          </a:p>
          <a:p>
            <a:pPr marR="0" lvl="3" rtl="0"/>
            <a:r>
              <a:rPr lang="en-US" altLang="zh-CN" b="0" i="0" u="none" strike="noStrike" baseline="0" dirty="0">
                <a:latin typeface="Arial" panose="020B0604020202020204" pitchFamily="34" charset="0"/>
                <a:ea typeface="黑体" panose="02010609060101010101" pitchFamily="49" charset="-122"/>
              </a:rPr>
              <a:t>1.0</a:t>
            </a:r>
          </a:p>
          <a:p>
            <a:pPr marR="0" lvl="3" rtl="0"/>
            <a:r>
              <a:rPr lang="en-US" altLang="zh-CN" b="0" i="0" u="none" strike="noStrike" baseline="0" dirty="0" err="1">
                <a:latin typeface="Arial" panose="020B0604020202020204" pitchFamily="34" charset="0"/>
                <a:ea typeface="黑体" panose="02010609060101010101" pitchFamily="49" charset="-122"/>
              </a:rPr>
              <a:t>JackWang</a:t>
            </a:r>
            <a:endParaRPr lang="en-US" altLang="zh-CN" b="0" i="0" u="none" strike="noStrike" baseline="0" dirty="0">
              <a:latin typeface="Arial" panose="020B0604020202020204" pitchFamily="34" charset="0"/>
              <a:ea typeface="黑体" panose="02010609060101010101" pitchFamily="49" charset="-122"/>
            </a:endParaRPr>
          </a:p>
          <a:p>
            <a:pPr marR="0" lvl="3" rtl="0"/>
            <a:r>
              <a:rPr lang="en-US" altLang="zh-CN" b="0" i="0" u="none" strike="noStrike" baseline="0" dirty="0" err="1">
                <a:latin typeface="Arial" panose="020B0604020202020204" pitchFamily="34" charset="0"/>
                <a:ea typeface="黑体" panose="02010609060101010101" pitchFamily="49" charset="-122"/>
              </a:rPr>
              <a:t>m_sum</a:t>
            </a:r>
            <a:r>
              <a:rPr lang="en-US" altLang="zh-CN" b="0" i="0" u="none" strike="noStrike" baseline="0" dirty="0">
                <a:latin typeface="Arial" panose="020B0604020202020204" pitchFamily="34" charset="0"/>
                <a:ea typeface="黑体" panose="02010609060101010101" pitchFamily="49" charset="-122"/>
              </a:rPr>
              <a:t> load</a:t>
            </a:r>
          </a:p>
          <a:p>
            <a:pPr marR="0" lvl="3" rtl="0"/>
            <a:r>
              <a:rPr lang="en-US" altLang="zh-CN" b="0" i="0" u="none" strike="noStrike" baseline="0" dirty="0" err="1">
                <a:latin typeface="Arial" panose="020B0604020202020204" pitchFamily="34" charset="0"/>
                <a:ea typeface="黑体" panose="02010609060101010101" pitchFamily="49" charset="-122"/>
              </a:rPr>
              <a:t>m_prod</a:t>
            </a:r>
            <a:r>
              <a:rPr lang="en-US" altLang="zh-CN" b="0" i="0" u="none" strike="noStrike" baseline="0" dirty="0">
                <a:latin typeface="Arial" panose="020B0604020202020204" pitchFamily="34" charset="0"/>
                <a:ea typeface="黑体" panose="02010609060101010101" pitchFamily="49" charset="-122"/>
              </a:rPr>
              <a:t> load</a:t>
            </a:r>
          </a:p>
          <a:p>
            <a:pPr marR="0" lvl="3" rtl="0"/>
            <a:r>
              <a:rPr lang="en-US" altLang="zh-CN" b="0" i="0" u="none" strike="noStrike" baseline="0" dirty="0">
                <a:latin typeface="Arial" panose="020B0604020202020204" pitchFamily="34" charset="0"/>
                <a:ea typeface="黑体" panose="02010609060101010101" pitchFamily="49" charset="-122"/>
              </a:rPr>
              <a:t>12</a:t>
            </a:r>
          </a:p>
          <a:p>
            <a:pPr marR="0" lvl="3" rtl="0"/>
            <a:r>
              <a:rPr lang="en-US" altLang="zh-CN" b="0" i="0" u="none" strike="noStrike" baseline="0" dirty="0">
                <a:latin typeface="Arial" panose="020B0604020202020204" pitchFamily="34" charset="0"/>
                <a:ea typeface="黑体" panose="02010609060101010101" pitchFamily="49" charset="-122"/>
              </a:rPr>
              <a:t>Jack</a:t>
            </a:r>
          </a:p>
          <a:p>
            <a:pPr marR="0" lvl="3" rtl="0"/>
            <a:r>
              <a:rPr lang="en-US" altLang="zh-CN" b="0" i="0" u="none" strike="noStrike" baseline="0" dirty="0">
                <a:latin typeface="Arial" panose="020B0604020202020204" pitchFamily="34" charset="0"/>
                <a:ea typeface="黑体" panose="02010609060101010101" pitchFamily="49" charset="-122"/>
              </a:rPr>
              <a:t>60</a:t>
            </a:r>
          </a:p>
        </p:txBody>
      </p:sp>
    </p:spTree>
    <p:extLst>
      <p:ext uri="{BB962C8B-B14F-4D97-AF65-F5344CB8AC3E}">
        <p14:creationId xmlns:p14="http://schemas.microsoft.com/office/powerpoint/2010/main" val="36847257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6B5DB6-CC30-4925-90B2-D3D4153443AB}"/>
              </a:ext>
            </a:extLst>
          </p:cNvPr>
          <p:cNvSpPr>
            <a:spLocks noGrp="1"/>
          </p:cNvSpPr>
          <p:nvPr>
            <p:ph type="title"/>
          </p:nvPr>
        </p:nvSpPr>
        <p:spPr/>
        <p:txBody>
          <a:bodyPr/>
          <a:lstStyle/>
          <a:p>
            <a:pPr marR="0" rtl="0"/>
            <a:r>
              <a:rPr lang="en-US" altLang="zh-CN" b="0" i="0" u="none" strike="noStrike" kern="1800" baseline="0">
                <a:latin typeface="方正大标宋简体"/>
              </a:rPr>
              <a:t>4.6  </a:t>
            </a:r>
            <a:r>
              <a:rPr lang="zh-CN" altLang="en-US" b="0" i="0" u="none" strike="noStrike" kern="1800" baseline="0">
                <a:latin typeface="方正大标宋简体"/>
              </a:rPr>
              <a:t>撰写第一个</a:t>
            </a:r>
            <a:r>
              <a:rPr lang="en-US" altLang="zh-CN" b="0" i="0" u="none" strike="noStrike" kern="1800" baseline="0">
                <a:latin typeface="方正大标宋简体"/>
              </a:rPr>
              <a:t>Spark</a:t>
            </a:r>
            <a:r>
              <a:rPr lang="zh-CN" altLang="en-US" b="0" i="0" u="none" strike="noStrike" kern="1800" baseline="0">
                <a:latin typeface="方正大标宋简体"/>
              </a:rPr>
              <a:t>程序</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7042F8CC-B0BA-4CED-93E1-46549213A42C}"/>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前面用来大量的篇幅介绍了</a:t>
            </a:r>
            <a:r>
              <a:rPr lang="en-US" altLang="zh-CN" sz="1800" dirty="0" err="1">
                <a:solidFill>
                  <a:srgbClr val="000000"/>
                </a:solidFill>
                <a:effectLst/>
                <a:latin typeface="Times New Roman" panose="02020603050405020304" pitchFamily="18" charset="0"/>
                <a:ea typeface="宋体" panose="02010600030101010101" pitchFamily="2" charset="-122"/>
              </a:rPr>
              <a:t>PySpark</a:t>
            </a:r>
            <a:r>
              <a:rPr lang="zh-CN" altLang="zh-CN" sz="1800" dirty="0">
                <a:solidFill>
                  <a:srgbClr val="000000"/>
                </a:solidFill>
                <a:effectLst/>
                <a:latin typeface="Times New Roman" panose="02020603050405020304" pitchFamily="18" charset="0"/>
                <a:ea typeface="宋体" panose="02010600030101010101" pitchFamily="2" charset="-122"/>
              </a:rPr>
              <a:t>如何对</a:t>
            </a:r>
            <a:r>
              <a:rPr lang="en-US" altLang="zh-CN" sz="1800" dirty="0">
                <a:solidFill>
                  <a:srgbClr val="000000"/>
                </a:solidFill>
                <a:effectLst/>
                <a:latin typeface="Times New Roman" panose="02020603050405020304" pitchFamily="18" charset="0"/>
                <a:ea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err="1">
                <a:solidFill>
                  <a:srgbClr val="000000"/>
                </a:solidFill>
                <a:effectLst/>
                <a:latin typeface="Times New Roman" panose="02020603050405020304" pitchFamily="18" charset="0"/>
                <a:ea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rPr>
              <a:t>进行相关操作，这些操作的熟练掌握，对于高效利用</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进行大数据处理来说，至关重要。之前的大部分示例都可以在命令行或者</a:t>
            </a:r>
            <a:r>
              <a:rPr lang="en-US" altLang="zh-CN" sz="1800" dirty="0">
                <a:solidFill>
                  <a:srgbClr val="000000"/>
                </a:solidFill>
                <a:effectLst/>
                <a:latin typeface="Times New Roman" panose="02020603050405020304" pitchFamily="18" charset="0"/>
                <a:ea typeface="宋体" panose="02010600030101010101" pitchFamily="2" charset="-122"/>
              </a:rPr>
              <a:t>Visual Studio Code</a:t>
            </a:r>
            <a:r>
              <a:rPr lang="zh-CN" altLang="zh-CN" sz="1800" dirty="0">
                <a:solidFill>
                  <a:srgbClr val="000000"/>
                </a:solidFill>
                <a:effectLst/>
                <a:latin typeface="Times New Roman" panose="02020603050405020304" pitchFamily="18" charset="0"/>
                <a:ea typeface="宋体" panose="02010600030101010101" pitchFamily="2" charset="-122"/>
              </a:rPr>
              <a:t>中直接用</a:t>
            </a:r>
            <a:r>
              <a:rPr lang="en-US" altLang="zh-CN" sz="1800" dirty="0">
                <a:solidFill>
                  <a:srgbClr val="000000"/>
                </a:solidFill>
                <a:effectLst/>
                <a:latin typeface="Times New Roman" panose="02020603050405020304" pitchFamily="18" charset="0"/>
                <a:ea typeface="宋体" panose="02010600030101010101" pitchFamily="2" charset="-122"/>
              </a:rPr>
              <a:t>python file.py</a:t>
            </a:r>
            <a:r>
              <a:rPr lang="zh-CN" altLang="zh-CN" sz="1800" dirty="0">
                <a:solidFill>
                  <a:srgbClr val="000000"/>
                </a:solidFill>
                <a:effectLst/>
                <a:latin typeface="Times New Roman" panose="02020603050405020304" pitchFamily="18" charset="0"/>
                <a:ea typeface="宋体" panose="02010600030101010101" pitchFamily="2" charset="-122"/>
              </a:rPr>
              <a:t>这种方式来执行。</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下面给出一个计算圆周率</a:t>
            </a:r>
            <a:r>
              <a:rPr lang="en-US" altLang="zh-CN" sz="1800" dirty="0">
                <a:solidFill>
                  <a:srgbClr val="000000"/>
                </a:solidFill>
                <a:effectLst/>
                <a:latin typeface="Times New Roman" panose="02020603050405020304" pitchFamily="18" charset="0"/>
                <a:ea typeface="宋体" panose="02010600030101010101" pitchFamily="2" charset="-122"/>
              </a:rPr>
              <a:t>Pi</a:t>
            </a:r>
            <a:r>
              <a:rPr lang="zh-CN" altLang="zh-CN" sz="1800" dirty="0">
                <a:solidFill>
                  <a:srgbClr val="000000"/>
                </a:solidFill>
                <a:effectLst/>
                <a:latin typeface="Times New Roman" panose="02020603050405020304" pitchFamily="18" charset="0"/>
                <a:ea typeface="宋体" panose="02010600030101010101" pitchFamily="2" charset="-122"/>
              </a:rPr>
              <a:t>值的</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程序，这也是官方安装包下给出的一个示例，具体代码如</a:t>
            </a:r>
            <a:r>
              <a:rPr lang="en-US" altLang="zh-CN" sz="1800" dirty="0">
                <a:solidFill>
                  <a:srgbClr val="000000"/>
                </a:solidFill>
                <a:effectLst/>
                <a:latin typeface="Times New Roman" panose="02020603050405020304" pitchFamily="18" charset="0"/>
                <a:ea typeface="宋体" panose="02010600030101010101" pitchFamily="2" charset="-122"/>
              </a:rPr>
              <a:t>4-97</a:t>
            </a:r>
            <a:r>
              <a:rPr lang="zh-CN" altLang="zh-CN" sz="1800" dirty="0">
                <a:solidFill>
                  <a:srgbClr val="000000"/>
                </a:solidFill>
                <a:effectLst/>
                <a:latin typeface="Times New Roman" panose="02020603050405020304" pitchFamily="18" charset="0"/>
                <a:ea typeface="宋体" panose="02010600030101010101" pitchFamily="2" charset="-122"/>
              </a:rPr>
              <a:t>所示。</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4-97</a:t>
            </a:r>
            <a:r>
              <a:rPr lang="zh-CN" altLang="zh-CN" sz="1800" dirty="0">
                <a:solidFill>
                  <a:srgbClr val="000000"/>
                </a:solidFill>
                <a:effectLst/>
                <a:latin typeface="Times New Roman" panose="02020603050405020304" pitchFamily="18" charset="0"/>
                <a:ea typeface="宋体" panose="02010600030101010101" pitchFamily="2" charset="-122"/>
              </a:rPr>
              <a:t>计算圆周率</a:t>
            </a:r>
            <a:r>
              <a:rPr lang="en-US" altLang="zh-CN" sz="1800" dirty="0">
                <a:solidFill>
                  <a:srgbClr val="000000"/>
                </a:solidFill>
                <a:effectLst/>
                <a:latin typeface="Times New Roman" panose="02020603050405020304" pitchFamily="18" charset="0"/>
                <a:ea typeface="宋体" panose="02010600030101010101" pitchFamily="2" charset="-122"/>
              </a:rPr>
              <a:t>Pi</a:t>
            </a:r>
            <a:r>
              <a:rPr lang="zh-CN" altLang="zh-CN" sz="1800" dirty="0">
                <a:solidFill>
                  <a:srgbClr val="000000"/>
                </a:solidFill>
                <a:effectLst/>
                <a:latin typeface="Times New Roman" panose="02020603050405020304" pitchFamily="18" charset="0"/>
                <a:ea typeface="宋体" panose="02010600030101010101" pitchFamily="2" charset="-122"/>
              </a:rPr>
              <a:t>值的</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程序示例</a:t>
            </a:r>
            <a:r>
              <a:rPr lang="en-US" altLang="zh-CN" sz="1800" dirty="0">
                <a:solidFill>
                  <a:srgbClr val="000000"/>
                </a:solidFill>
                <a:effectLst/>
                <a:latin typeface="Times New Roman" panose="02020603050405020304" pitchFamily="18" charset="0"/>
                <a:ea typeface="宋体" panose="02010600030101010101" pitchFamily="2" charset="-122"/>
              </a:rPr>
              <a:t>: ch04/first_pyspark_pi.py</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21884947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32230F-BFE6-4D6F-B946-C2CA8026CE80}"/>
              </a:ext>
            </a:extLst>
          </p:cNvPr>
          <p:cNvSpPr>
            <a:spLocks noGrp="1"/>
          </p:cNvSpPr>
          <p:nvPr>
            <p:ph type="title"/>
          </p:nvPr>
        </p:nvSpPr>
        <p:spPr/>
        <p:txBody>
          <a:bodyPr/>
          <a:lstStyle/>
          <a:p>
            <a:pPr marR="0" rtl="0"/>
            <a:r>
              <a:rPr lang="en-US" altLang="zh-CN" b="0" i="0" u="none" strike="noStrike" kern="1800" baseline="0">
                <a:latin typeface="方正大标宋简体"/>
              </a:rPr>
              <a:t>4.7  </a:t>
            </a:r>
            <a:r>
              <a:rPr lang="zh-CN" altLang="en-US" b="0" i="0" u="none" strike="noStrike" kern="1800" baseline="0">
                <a:latin typeface="方正大标宋简体"/>
              </a:rPr>
              <a:t>递交你的 </a:t>
            </a:r>
            <a:r>
              <a:rPr lang="en-US" altLang="zh-CN" b="0" i="0" u="none" strike="noStrike" kern="1800" baseline="0">
                <a:latin typeface="方正大标宋简体"/>
              </a:rPr>
              <a:t>Spark </a:t>
            </a:r>
            <a:r>
              <a:rPr lang="zh-CN" altLang="en-US" b="0" i="0" u="none" strike="noStrike" kern="1800" baseline="0">
                <a:latin typeface="方正大标宋简体"/>
              </a:rPr>
              <a:t>程序</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41C134A3-E039-4FEA-8A53-B3DBD9847315}"/>
              </a:ext>
            </a:extLst>
          </p:cNvPr>
          <p:cNvSpPr>
            <a:spLocks noGrp="1"/>
          </p:cNvSpPr>
          <p:nvPr>
            <p:ph type="body" idx="1"/>
          </p:nvPr>
        </p:nvSpPr>
        <p:spPr/>
        <p:txBody>
          <a:bodyPr>
            <a:normAutofit fontScale="25000" lnSpcReduction="20000"/>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一般来说，当</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编写完成一个脚本文件</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py</a:t>
            </a:r>
            <a:r>
              <a:rPr lang="zh-CN" altLang="zh-CN" sz="1800" dirty="0">
                <a:solidFill>
                  <a:srgbClr val="000000"/>
                </a:solidFill>
                <a:effectLst/>
                <a:latin typeface="Times New Roman" panose="02020603050405020304" pitchFamily="18" charset="0"/>
                <a:ea typeface="宋体" panose="02010600030101010101" pitchFamily="2" charset="-122"/>
              </a:rPr>
              <a:t>时，需要提交到</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集群上进行执行，那么就需要将开发好的</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py</a:t>
            </a:r>
            <a:r>
              <a:rPr lang="zh-CN" altLang="zh-CN" sz="1800" dirty="0">
                <a:solidFill>
                  <a:srgbClr val="000000"/>
                </a:solidFill>
                <a:effectLst/>
                <a:latin typeface="Times New Roman" panose="02020603050405020304" pitchFamily="18" charset="0"/>
                <a:ea typeface="宋体" panose="02010600030101010101" pitchFamily="2" charset="-122"/>
              </a:rPr>
              <a:t>文件进行递交（提交），此时需要用到的命令为</a:t>
            </a:r>
            <a:r>
              <a:rPr lang="en-US" altLang="zh-CN" sz="1800" dirty="0">
                <a:solidFill>
                  <a:srgbClr val="000000"/>
                </a:solidFill>
                <a:effectLst/>
                <a:latin typeface="Times New Roman" panose="02020603050405020304" pitchFamily="18" charset="0"/>
                <a:ea typeface="宋体" panose="02010600030101010101" pitchFamily="2" charset="-122"/>
              </a:rPr>
              <a:t>spark-submit</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该命令有多个参数，且</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的提交有多种方式。下面介绍</a:t>
            </a:r>
            <a:r>
              <a:rPr lang="en-US" altLang="zh-CN" sz="1800" dirty="0">
                <a:solidFill>
                  <a:srgbClr val="000000"/>
                </a:solidFill>
                <a:effectLst/>
                <a:latin typeface="Times New Roman" panose="02020603050405020304" pitchFamily="18" charset="0"/>
                <a:ea typeface="宋体" panose="02010600030101010101" pitchFamily="2" charset="-122"/>
              </a:rPr>
              <a:t>spark-submit</a:t>
            </a:r>
            <a:r>
              <a:rPr lang="zh-CN" altLang="zh-CN" sz="1800" dirty="0">
                <a:solidFill>
                  <a:srgbClr val="000000"/>
                </a:solidFill>
                <a:effectLst/>
                <a:latin typeface="Times New Roman" panose="02020603050405020304" pitchFamily="18" charset="0"/>
                <a:ea typeface="宋体" panose="02010600030101010101" pitchFamily="2" charset="-122"/>
              </a:rPr>
              <a:t>的主要参数说明：</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--master local</a:t>
            </a:r>
            <a:r>
              <a:rPr lang="zh-CN" altLang="zh-CN" sz="1800" dirty="0">
                <a:solidFill>
                  <a:srgbClr val="000000"/>
                </a:solidFill>
                <a:effectLst/>
                <a:latin typeface="Times New Roman" panose="02020603050405020304" pitchFamily="18" charset="0"/>
                <a:ea typeface="宋体" panose="02010600030101010101" pitchFamily="2" charset="-122"/>
              </a:rPr>
              <a:t>或</a:t>
            </a:r>
            <a:r>
              <a:rPr lang="en-US" altLang="zh-CN" sz="1800" dirty="0">
                <a:solidFill>
                  <a:srgbClr val="000000"/>
                </a:solidFill>
                <a:effectLst/>
                <a:latin typeface="Times New Roman" panose="02020603050405020304" pitchFamily="18" charset="0"/>
                <a:ea typeface="宋体" panose="02010600030101010101" pitchFamily="2" charset="-122"/>
              </a:rPr>
              <a:t>local[k]</a:t>
            </a:r>
            <a:r>
              <a:rPr lang="zh-CN" altLang="zh-CN" sz="1800" dirty="0">
                <a:solidFill>
                  <a:srgbClr val="000000"/>
                </a:solidFill>
                <a:effectLst/>
                <a:latin typeface="Times New Roman" panose="02020603050405020304" pitchFamily="18" charset="0"/>
                <a:ea typeface="宋体" panose="02010600030101010101" pitchFamily="2" charset="-122"/>
              </a:rPr>
              <a:t>或</a:t>
            </a:r>
            <a:r>
              <a:rPr lang="en-US" altLang="zh-CN" sz="1800" dirty="0">
                <a:solidFill>
                  <a:srgbClr val="000000"/>
                </a:solidFill>
                <a:effectLst/>
                <a:latin typeface="Times New Roman" panose="02020603050405020304" pitchFamily="18" charset="0"/>
                <a:ea typeface="宋体" panose="02010600030101010101" pitchFamily="2" charset="-122"/>
              </a:rPr>
              <a:t>spark://HOST:PORT</a:t>
            </a:r>
            <a:r>
              <a:rPr lang="zh-CN" altLang="zh-CN" sz="1800" dirty="0">
                <a:solidFill>
                  <a:srgbClr val="000000"/>
                </a:solidFill>
                <a:effectLst/>
                <a:latin typeface="Times New Roman" panose="02020603050405020304" pitchFamily="18" charset="0"/>
                <a:ea typeface="宋体" panose="02010600030101010101" pitchFamily="2" charset="-122"/>
              </a:rPr>
              <a:t>或</a:t>
            </a:r>
            <a:r>
              <a:rPr lang="en-US" altLang="zh-CN" sz="1800" dirty="0">
                <a:solidFill>
                  <a:srgbClr val="000000"/>
                </a:solidFill>
                <a:effectLst/>
                <a:latin typeface="Times New Roman" panose="02020603050405020304" pitchFamily="18" charset="0"/>
                <a:ea typeface="宋体" panose="02010600030101010101" pitchFamily="2" charset="-122"/>
              </a:rPr>
              <a:t>yarn</a:t>
            </a:r>
            <a:r>
              <a:rPr lang="zh-CN" altLang="zh-CN" sz="1800" dirty="0">
                <a:solidFill>
                  <a:srgbClr val="000000"/>
                </a:solidFill>
                <a:effectLst/>
                <a:latin typeface="Times New Roman" panose="02020603050405020304" pitchFamily="18" charset="0"/>
                <a:ea typeface="宋体" panose="02010600030101010101" pitchFamily="2" charset="-122"/>
              </a:rPr>
              <a:t>或</a:t>
            </a:r>
            <a:r>
              <a:rPr lang="en-US" altLang="zh-CN" sz="1800" dirty="0">
                <a:solidFill>
                  <a:srgbClr val="000000"/>
                </a:solidFill>
                <a:effectLst/>
                <a:latin typeface="Times New Roman" panose="02020603050405020304" pitchFamily="18" charset="0"/>
                <a:ea typeface="宋体" panose="02010600030101010101" pitchFamily="2" charset="-122"/>
              </a:rPr>
              <a:t>mesos://HOST:PORT</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设置集群的</a:t>
            </a:r>
            <a:r>
              <a:rPr lang="en-US" altLang="zh-CN" sz="1800" dirty="0">
                <a:solidFill>
                  <a:srgbClr val="000000"/>
                </a:solidFill>
                <a:effectLst/>
                <a:latin typeface="Times New Roman" panose="02020603050405020304" pitchFamily="18" charset="0"/>
                <a:ea typeface="宋体" panose="02010600030101010101" pitchFamily="2" charset="-122"/>
              </a:rPr>
              <a:t>URL</a:t>
            </a:r>
            <a:r>
              <a:rPr lang="zh-CN" altLang="zh-CN" sz="1800" dirty="0">
                <a:solidFill>
                  <a:srgbClr val="000000"/>
                </a:solidFill>
                <a:effectLst/>
                <a:latin typeface="Times New Roman" panose="02020603050405020304" pitchFamily="18" charset="0"/>
                <a:ea typeface="宋体" panose="02010600030101010101" pitchFamily="2" charset="-122"/>
              </a:rPr>
              <a:t>，用于决定任务提交到何处执行。其中，</a:t>
            </a:r>
            <a:r>
              <a:rPr lang="en-US" altLang="zh-CN" sz="1800" dirty="0">
                <a:solidFill>
                  <a:srgbClr val="000000"/>
                </a:solidFill>
                <a:effectLst/>
                <a:latin typeface="Times New Roman" panose="02020603050405020304" pitchFamily="18" charset="0"/>
                <a:ea typeface="宋体" panose="02010600030101010101" pitchFamily="2" charset="-122"/>
              </a:rPr>
              <a:t>local</a:t>
            </a:r>
            <a:r>
              <a:rPr lang="zh-CN" altLang="zh-CN" sz="1800" dirty="0">
                <a:solidFill>
                  <a:srgbClr val="000000"/>
                </a:solidFill>
                <a:effectLst/>
                <a:latin typeface="Times New Roman" panose="02020603050405020304" pitchFamily="18" charset="0"/>
                <a:ea typeface="宋体" panose="02010600030101010101" pitchFamily="2" charset="-122"/>
              </a:rPr>
              <a:t>提交到本地服务器执行，并分配单个线程。</a:t>
            </a:r>
            <a:r>
              <a:rPr lang="en-US" altLang="zh-CN" sz="1800" dirty="0">
                <a:solidFill>
                  <a:srgbClr val="000000"/>
                </a:solidFill>
                <a:effectLst/>
                <a:latin typeface="Times New Roman" panose="02020603050405020304" pitchFamily="18" charset="0"/>
                <a:ea typeface="宋体" panose="02010600030101010101" pitchFamily="2" charset="-122"/>
              </a:rPr>
              <a:t>local[k]</a:t>
            </a:r>
            <a:r>
              <a:rPr lang="zh-CN" altLang="zh-CN" sz="1800" dirty="0">
                <a:solidFill>
                  <a:srgbClr val="000000"/>
                </a:solidFill>
                <a:effectLst/>
                <a:latin typeface="Times New Roman" panose="02020603050405020304" pitchFamily="18" charset="0"/>
                <a:ea typeface="宋体" panose="02010600030101010101" pitchFamily="2" charset="-122"/>
              </a:rPr>
              <a:t>提交到本地服务器执行，并分配</a:t>
            </a:r>
            <a:r>
              <a:rPr lang="en-US" altLang="zh-CN" sz="1800" dirty="0">
                <a:solidFill>
                  <a:srgbClr val="000000"/>
                </a:solidFill>
                <a:effectLst/>
                <a:latin typeface="Times New Roman" panose="02020603050405020304" pitchFamily="18" charset="0"/>
                <a:ea typeface="宋体" panose="02010600030101010101" pitchFamily="2" charset="-122"/>
              </a:rPr>
              <a:t>k</a:t>
            </a:r>
            <a:r>
              <a:rPr lang="zh-CN" altLang="zh-CN" sz="1800" dirty="0">
                <a:solidFill>
                  <a:srgbClr val="000000"/>
                </a:solidFill>
                <a:effectLst/>
                <a:latin typeface="Times New Roman" panose="02020603050405020304" pitchFamily="18" charset="0"/>
                <a:ea typeface="宋体" panose="02010600030101010101" pitchFamily="2" charset="-122"/>
              </a:rPr>
              <a:t>个线程。</a:t>
            </a:r>
            <a:r>
              <a:rPr lang="en-US" altLang="zh-CN" sz="1800" dirty="0">
                <a:solidFill>
                  <a:srgbClr val="000000"/>
                </a:solidFill>
                <a:effectLst/>
                <a:latin typeface="Times New Roman" panose="02020603050405020304" pitchFamily="18" charset="0"/>
                <a:ea typeface="宋体" panose="02010600030101010101" pitchFamily="2" charset="-122"/>
              </a:rPr>
              <a:t>spark://HOST:PORT</a:t>
            </a:r>
            <a:r>
              <a:rPr lang="zh-CN" altLang="zh-CN" sz="1800" dirty="0">
                <a:solidFill>
                  <a:srgbClr val="000000"/>
                </a:solidFill>
                <a:effectLst/>
                <a:latin typeface="Times New Roman" panose="02020603050405020304" pitchFamily="18" charset="0"/>
                <a:ea typeface="宋体" panose="02010600030101010101" pitchFamily="2" charset="-122"/>
              </a:rPr>
              <a:t>提交到</a:t>
            </a:r>
            <a:r>
              <a:rPr lang="en-US" altLang="zh-CN" sz="1800" dirty="0">
                <a:solidFill>
                  <a:srgbClr val="000000"/>
                </a:solidFill>
                <a:effectLst/>
                <a:latin typeface="Times New Roman" panose="02020603050405020304" pitchFamily="18" charset="0"/>
                <a:ea typeface="宋体" panose="02010600030101010101" pitchFamily="2" charset="-122"/>
              </a:rPr>
              <a:t>Standalone</a:t>
            </a:r>
            <a:r>
              <a:rPr lang="zh-CN" altLang="zh-CN" sz="1800" dirty="0">
                <a:solidFill>
                  <a:srgbClr val="000000"/>
                </a:solidFill>
                <a:effectLst/>
                <a:latin typeface="Times New Roman" panose="02020603050405020304" pitchFamily="18" charset="0"/>
                <a:ea typeface="宋体" panose="02010600030101010101" pitchFamily="2" charset="-122"/>
              </a:rPr>
              <a:t>模式部署的</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集群中，并指定主节点的</a:t>
            </a:r>
            <a:r>
              <a:rPr lang="en-US" altLang="zh-CN" sz="1800" dirty="0">
                <a:solidFill>
                  <a:srgbClr val="000000"/>
                </a:solidFill>
                <a:effectLst/>
                <a:latin typeface="Times New Roman" panose="02020603050405020304" pitchFamily="18" charset="0"/>
                <a:ea typeface="宋体" panose="02010600030101010101" pitchFamily="2" charset="-122"/>
              </a:rPr>
              <a:t>IP</a:t>
            </a:r>
            <a:r>
              <a:rPr lang="zh-CN" altLang="zh-CN" sz="1800" dirty="0">
                <a:solidFill>
                  <a:srgbClr val="000000"/>
                </a:solidFill>
                <a:effectLst/>
                <a:latin typeface="Times New Roman" panose="02020603050405020304" pitchFamily="18" charset="0"/>
                <a:ea typeface="宋体" panose="02010600030101010101" pitchFamily="2" charset="-122"/>
              </a:rPr>
              <a:t>与端口。</a:t>
            </a:r>
            <a:r>
              <a:rPr lang="en-US" altLang="zh-CN" sz="1800" dirty="0">
                <a:solidFill>
                  <a:srgbClr val="000000"/>
                </a:solidFill>
                <a:effectLst/>
                <a:latin typeface="Times New Roman" panose="02020603050405020304" pitchFamily="18" charset="0"/>
                <a:ea typeface="宋体" panose="02010600030101010101" pitchFamily="2" charset="-122"/>
              </a:rPr>
              <a:t>yarn</a:t>
            </a:r>
            <a:r>
              <a:rPr lang="zh-CN" altLang="zh-CN" sz="1800" dirty="0">
                <a:solidFill>
                  <a:srgbClr val="000000"/>
                </a:solidFill>
                <a:effectLst/>
                <a:latin typeface="Times New Roman" panose="02020603050405020304" pitchFamily="18" charset="0"/>
                <a:ea typeface="宋体" panose="02010600030101010101" pitchFamily="2" charset="-122"/>
              </a:rPr>
              <a:t>提交到</a:t>
            </a:r>
            <a:r>
              <a:rPr lang="en-US" altLang="zh-CN" sz="1800" dirty="0">
                <a:solidFill>
                  <a:srgbClr val="000000"/>
                </a:solidFill>
                <a:effectLst/>
                <a:latin typeface="Times New Roman" panose="02020603050405020304" pitchFamily="18" charset="0"/>
                <a:ea typeface="宋体" panose="02010600030101010101" pitchFamily="2" charset="-122"/>
              </a:rPr>
              <a:t>yarn</a:t>
            </a:r>
            <a:r>
              <a:rPr lang="zh-CN" altLang="zh-CN" sz="1800" dirty="0">
                <a:solidFill>
                  <a:srgbClr val="000000"/>
                </a:solidFill>
                <a:effectLst/>
                <a:latin typeface="Times New Roman" panose="02020603050405020304" pitchFamily="18" charset="0"/>
                <a:ea typeface="宋体" panose="02010600030101010101" pitchFamily="2" charset="-122"/>
              </a:rPr>
              <a:t>模式部署的集群中。</a:t>
            </a:r>
            <a:r>
              <a:rPr lang="en-US" altLang="zh-CN" sz="1800" dirty="0">
                <a:solidFill>
                  <a:srgbClr val="000000"/>
                </a:solidFill>
                <a:effectLst/>
                <a:latin typeface="Times New Roman" panose="02020603050405020304" pitchFamily="18" charset="0"/>
                <a:ea typeface="宋体" panose="02010600030101010101" pitchFamily="2" charset="-122"/>
              </a:rPr>
              <a:t>mesos://HOST:PORT</a:t>
            </a:r>
            <a:r>
              <a:rPr lang="zh-CN" altLang="zh-CN" sz="1800" dirty="0">
                <a:solidFill>
                  <a:srgbClr val="000000"/>
                </a:solidFill>
                <a:effectLst/>
                <a:latin typeface="Times New Roman" panose="02020603050405020304" pitchFamily="18" charset="0"/>
                <a:ea typeface="宋体" panose="02010600030101010101" pitchFamily="2" charset="-122"/>
              </a:rPr>
              <a:t>提交到</a:t>
            </a:r>
            <a:r>
              <a:rPr lang="en-US" altLang="zh-CN" sz="1800" dirty="0" err="1">
                <a:solidFill>
                  <a:srgbClr val="000000"/>
                </a:solidFill>
                <a:effectLst/>
                <a:latin typeface="Times New Roman" panose="02020603050405020304" pitchFamily="18" charset="0"/>
                <a:ea typeface="宋体" panose="02010600030101010101" pitchFamily="2" charset="-122"/>
              </a:rPr>
              <a:t>mesos</a:t>
            </a:r>
            <a:r>
              <a:rPr lang="zh-CN" altLang="zh-CN" sz="1800" dirty="0">
                <a:solidFill>
                  <a:srgbClr val="000000"/>
                </a:solidFill>
                <a:effectLst/>
                <a:latin typeface="Times New Roman" panose="02020603050405020304" pitchFamily="18" charset="0"/>
                <a:ea typeface="宋体" panose="02010600030101010101" pitchFamily="2" charset="-122"/>
              </a:rPr>
              <a:t>模式部署的集群中，并指定主节点的</a:t>
            </a:r>
            <a:r>
              <a:rPr lang="en-US" altLang="zh-CN" sz="1800" dirty="0">
                <a:solidFill>
                  <a:srgbClr val="000000"/>
                </a:solidFill>
                <a:effectLst/>
                <a:latin typeface="Times New Roman" panose="02020603050405020304" pitchFamily="18" charset="0"/>
                <a:ea typeface="宋体" panose="02010600030101010101" pitchFamily="2" charset="-122"/>
              </a:rPr>
              <a:t>IP</a:t>
            </a:r>
            <a:r>
              <a:rPr lang="zh-CN" altLang="zh-CN" sz="1800" dirty="0">
                <a:solidFill>
                  <a:srgbClr val="000000"/>
                </a:solidFill>
                <a:effectLst/>
                <a:latin typeface="Times New Roman" panose="02020603050405020304" pitchFamily="18" charset="0"/>
                <a:ea typeface="宋体" panose="02010600030101010101" pitchFamily="2" charset="-122"/>
              </a:rPr>
              <a:t>与端口。</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--deploy-mode client</a:t>
            </a:r>
            <a:r>
              <a:rPr lang="zh-CN" altLang="zh-CN" sz="1800" dirty="0">
                <a:solidFill>
                  <a:srgbClr val="000000"/>
                </a:solidFill>
                <a:effectLst/>
                <a:latin typeface="Times New Roman" panose="02020603050405020304" pitchFamily="18" charset="0"/>
                <a:ea typeface="宋体" panose="02010600030101010101" pitchFamily="2" charset="-122"/>
              </a:rPr>
              <a:t>或</a:t>
            </a:r>
            <a:r>
              <a:rPr lang="en-US" altLang="zh-CN" sz="1800" dirty="0">
                <a:solidFill>
                  <a:srgbClr val="000000"/>
                </a:solidFill>
                <a:effectLst/>
                <a:latin typeface="Times New Roman" panose="02020603050405020304" pitchFamily="18" charset="0"/>
                <a:ea typeface="宋体" panose="02010600030101010101" pitchFamily="2" charset="-122"/>
              </a:rPr>
              <a:t>cluster</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client</a:t>
            </a:r>
            <a:r>
              <a:rPr lang="zh-CN" altLang="zh-CN" sz="1800" dirty="0">
                <a:solidFill>
                  <a:srgbClr val="000000"/>
                </a:solidFill>
                <a:effectLst/>
                <a:latin typeface="Times New Roman" panose="02020603050405020304" pitchFamily="18" charset="0"/>
                <a:ea typeface="宋体" panose="02010600030101010101" pitchFamily="2" charset="-122"/>
              </a:rPr>
              <a:t>默认的方式，在客户端上启动</a:t>
            </a:r>
            <a:r>
              <a:rPr lang="en-US" altLang="zh-CN" sz="1800" dirty="0">
                <a:solidFill>
                  <a:srgbClr val="000000"/>
                </a:solidFill>
                <a:effectLst/>
                <a:latin typeface="Times New Roman" panose="02020603050405020304" pitchFamily="18" charset="0"/>
                <a:ea typeface="宋体" panose="02010600030101010101" pitchFamily="2" charset="-122"/>
              </a:rPr>
              <a:t>Driver</a:t>
            </a:r>
            <a:r>
              <a:rPr lang="zh-CN" altLang="zh-CN" sz="1800" dirty="0">
                <a:solidFill>
                  <a:srgbClr val="000000"/>
                </a:solidFill>
                <a:effectLst/>
                <a:latin typeface="Times New Roman" panose="02020603050405020304" pitchFamily="18" charset="0"/>
                <a:ea typeface="宋体" panose="02010600030101010101" pitchFamily="2" charset="-122"/>
              </a:rPr>
              <a:t>，这样逻辑运算在</a:t>
            </a:r>
            <a:r>
              <a:rPr lang="en-US" altLang="zh-CN" sz="1800" dirty="0">
                <a:solidFill>
                  <a:srgbClr val="000000"/>
                </a:solidFill>
                <a:effectLst/>
                <a:latin typeface="Times New Roman" panose="02020603050405020304" pitchFamily="18" charset="0"/>
                <a:ea typeface="宋体" panose="02010600030101010101" pitchFamily="2" charset="-122"/>
              </a:rPr>
              <a:t>Client</a:t>
            </a:r>
            <a:r>
              <a:rPr lang="zh-CN" altLang="zh-CN" sz="1800" dirty="0">
                <a:solidFill>
                  <a:srgbClr val="000000"/>
                </a:solidFill>
                <a:effectLst/>
                <a:latin typeface="Times New Roman" panose="02020603050405020304" pitchFamily="18" charset="0"/>
                <a:ea typeface="宋体" panose="02010600030101010101" pitchFamily="2" charset="-122"/>
              </a:rPr>
              <a:t>上执行，任务执行在集群上。</a:t>
            </a:r>
            <a:r>
              <a:rPr lang="en-US" altLang="zh-CN" sz="1800" dirty="0">
                <a:solidFill>
                  <a:srgbClr val="000000"/>
                </a:solidFill>
                <a:effectLst/>
                <a:latin typeface="Times New Roman" panose="02020603050405020304" pitchFamily="18" charset="0"/>
                <a:ea typeface="宋体" panose="02010600030101010101" pitchFamily="2" charset="-122"/>
              </a:rPr>
              <a:t>cluster</a:t>
            </a:r>
            <a:r>
              <a:rPr lang="zh-CN" altLang="zh-CN" sz="1800" dirty="0">
                <a:solidFill>
                  <a:srgbClr val="000000"/>
                </a:solidFill>
                <a:effectLst/>
                <a:latin typeface="Times New Roman" panose="02020603050405020304" pitchFamily="18" charset="0"/>
                <a:ea typeface="宋体" panose="02010600030101010101" pitchFamily="2" charset="-122"/>
              </a:rPr>
              <a:t>逻辑运算与任务执行均在集群上，该模式暂时不支持于</a:t>
            </a:r>
            <a:r>
              <a:rPr lang="en-US" altLang="zh-CN" sz="1800" dirty="0">
                <a:solidFill>
                  <a:srgbClr val="000000"/>
                </a:solidFill>
                <a:effectLst/>
                <a:latin typeface="Times New Roman" panose="02020603050405020304" pitchFamily="18" charset="0"/>
                <a:ea typeface="宋体" panose="02010600030101010101" pitchFamily="2" charset="-122"/>
              </a:rPr>
              <a:t>Mesos</a:t>
            </a:r>
            <a:r>
              <a:rPr lang="zh-CN" altLang="zh-CN" sz="1800" dirty="0">
                <a:solidFill>
                  <a:srgbClr val="000000"/>
                </a:solidFill>
                <a:effectLst/>
                <a:latin typeface="Times New Roman" panose="02020603050405020304" pitchFamily="18" charset="0"/>
                <a:ea typeface="宋体" panose="02010600030101010101" pitchFamily="2" charset="-122"/>
              </a:rPr>
              <a:t>集群或</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应用程序</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--class CLASS_NAME </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指定应用程序的类入口，即主类，仅针对</a:t>
            </a:r>
            <a:r>
              <a:rPr lang="en-US" altLang="zh-CN" sz="1800" dirty="0">
                <a:solidFill>
                  <a:srgbClr val="000000"/>
                </a:solidFill>
                <a:effectLst/>
                <a:latin typeface="Times New Roman" panose="02020603050405020304" pitchFamily="18" charset="0"/>
                <a:ea typeface="宋体" panose="02010600030101010101" pitchFamily="2" charset="-122"/>
              </a:rPr>
              <a:t>Java</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Scala</a:t>
            </a:r>
            <a:r>
              <a:rPr lang="zh-CN" altLang="zh-CN" sz="1800" dirty="0">
                <a:solidFill>
                  <a:srgbClr val="000000"/>
                </a:solidFill>
                <a:effectLst/>
                <a:latin typeface="Times New Roman" panose="02020603050405020304" pitchFamily="18" charset="0"/>
                <a:ea typeface="宋体" panose="02010600030101010101" pitchFamily="2" charset="-122"/>
              </a:rPr>
              <a:t>程序，不作用于</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程序。</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--name </a:t>
            </a:r>
            <a:r>
              <a:rPr lang="en-US" altLang="zh-CN" sz="1800" dirty="0" err="1">
                <a:solidFill>
                  <a:srgbClr val="000000"/>
                </a:solidFill>
                <a:effectLst/>
                <a:latin typeface="Times New Roman" panose="02020603050405020304" pitchFamily="18" charset="0"/>
                <a:ea typeface="宋体" panose="02010600030101010101" pitchFamily="2" charset="-122"/>
              </a:rPr>
              <a:t>NAME</a:t>
            </a:r>
            <a:r>
              <a:rPr lang="en-US" altLang="zh-CN" sz="1800" dirty="0">
                <a:solidFill>
                  <a:srgbClr val="000000"/>
                </a:solidFill>
                <a:effectLst/>
                <a:latin typeface="Times New Roman" panose="02020603050405020304" pitchFamily="18" charset="0"/>
                <a:ea typeface="宋体" panose="02010600030101010101" pitchFamily="2" charset="-122"/>
              </a:rPr>
              <a:t> </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应用程序的名称，用于区分不同的程序。</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--jars </a:t>
            </a:r>
            <a:r>
              <a:rPr lang="en-US" altLang="zh-CN" sz="1800" dirty="0" err="1">
                <a:solidFill>
                  <a:srgbClr val="000000"/>
                </a:solidFill>
                <a:effectLst/>
                <a:latin typeface="Times New Roman" panose="02020603050405020304" pitchFamily="18" charset="0"/>
                <a:ea typeface="宋体" panose="02010600030101010101" pitchFamily="2" charset="-122"/>
              </a:rPr>
              <a:t>JARS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用逗号隔开的</a:t>
            </a:r>
            <a:r>
              <a:rPr lang="en-US" altLang="zh-CN" sz="1800" dirty="0">
                <a:solidFill>
                  <a:srgbClr val="000000"/>
                </a:solidFill>
                <a:effectLst/>
                <a:latin typeface="Times New Roman" panose="02020603050405020304" pitchFamily="18" charset="0"/>
                <a:ea typeface="宋体" panose="02010600030101010101" pitchFamily="2" charset="-122"/>
              </a:rPr>
              <a:t>driver</a:t>
            </a:r>
            <a:r>
              <a:rPr lang="zh-CN" altLang="zh-CN" sz="1800" dirty="0">
                <a:solidFill>
                  <a:srgbClr val="000000"/>
                </a:solidFill>
                <a:effectLst/>
                <a:latin typeface="Times New Roman" panose="02020603050405020304" pitchFamily="18" charset="0"/>
                <a:ea typeface="宋体" panose="02010600030101010101" pitchFamily="2" charset="-122"/>
              </a:rPr>
              <a:t>本地</a:t>
            </a:r>
            <a:r>
              <a:rPr lang="en-US" altLang="zh-CN" sz="1800" dirty="0">
                <a:solidFill>
                  <a:srgbClr val="000000"/>
                </a:solidFill>
                <a:effectLst/>
                <a:latin typeface="Times New Roman" panose="02020603050405020304" pitchFamily="18" charset="0"/>
                <a:ea typeface="宋体" panose="02010600030101010101" pitchFamily="2" charset="-122"/>
              </a:rPr>
              <a:t>jar</a:t>
            </a:r>
            <a:r>
              <a:rPr lang="zh-CN" altLang="zh-CN" sz="1800" dirty="0">
                <a:solidFill>
                  <a:srgbClr val="000000"/>
                </a:solidFill>
                <a:effectLst/>
                <a:latin typeface="Times New Roman" panose="02020603050405020304" pitchFamily="18" charset="0"/>
                <a:ea typeface="宋体" panose="02010600030101010101" pitchFamily="2" charset="-122"/>
              </a:rPr>
              <a:t>包列表以及</a:t>
            </a:r>
            <a:r>
              <a:rPr lang="en-US" altLang="zh-CN" sz="1800" dirty="0">
                <a:solidFill>
                  <a:srgbClr val="000000"/>
                </a:solidFill>
                <a:effectLst/>
                <a:latin typeface="Times New Roman" panose="02020603050405020304" pitchFamily="18" charset="0"/>
                <a:ea typeface="宋体" panose="02010600030101010101" pitchFamily="2" charset="-122"/>
              </a:rPr>
              <a:t>Executor</a:t>
            </a:r>
            <a:r>
              <a:rPr lang="zh-CN" altLang="zh-CN" sz="1800" dirty="0">
                <a:solidFill>
                  <a:srgbClr val="000000"/>
                </a:solidFill>
                <a:effectLst/>
                <a:latin typeface="Times New Roman" panose="02020603050405020304" pitchFamily="18" charset="0"/>
                <a:ea typeface="宋体" panose="02010600030101010101" pitchFamily="2" charset="-122"/>
              </a:rPr>
              <a:t>类路径，将程序代码及依赖资源打包成</a:t>
            </a:r>
            <a:r>
              <a:rPr lang="en-US" altLang="zh-CN" sz="1800" dirty="0">
                <a:solidFill>
                  <a:srgbClr val="000000"/>
                </a:solidFill>
                <a:effectLst/>
                <a:latin typeface="Times New Roman" panose="02020603050405020304" pitchFamily="18" charset="0"/>
                <a:ea typeface="宋体" panose="02010600030101010101" pitchFamily="2" charset="-122"/>
              </a:rPr>
              <a:t>jar</a:t>
            </a:r>
            <a:r>
              <a:rPr lang="zh-CN" altLang="zh-CN" sz="1800" dirty="0">
                <a:solidFill>
                  <a:srgbClr val="000000"/>
                </a:solidFill>
                <a:effectLst/>
                <a:latin typeface="Times New Roman" panose="02020603050405020304" pitchFamily="18" charset="0"/>
                <a:ea typeface="宋体" panose="02010600030101010101" pitchFamily="2" charset="-122"/>
              </a:rPr>
              <a:t>包。</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--packages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包含在</a:t>
            </a:r>
            <a:r>
              <a:rPr lang="en-US" altLang="zh-CN" sz="1800" dirty="0">
                <a:solidFill>
                  <a:srgbClr val="000000"/>
                </a:solidFill>
                <a:effectLst/>
                <a:latin typeface="Times New Roman" panose="02020603050405020304" pitchFamily="18" charset="0"/>
                <a:ea typeface="宋体" panose="02010600030101010101" pitchFamily="2" charset="-122"/>
              </a:rPr>
              <a:t>driver </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Executor</a:t>
            </a:r>
            <a:r>
              <a:rPr lang="zh-CN" altLang="zh-CN" sz="1800" dirty="0">
                <a:solidFill>
                  <a:srgbClr val="000000"/>
                </a:solidFill>
                <a:effectLst/>
                <a:latin typeface="Times New Roman" panose="02020603050405020304" pitchFamily="18" charset="0"/>
                <a:ea typeface="宋体" panose="02010600030101010101" pitchFamily="2" charset="-122"/>
              </a:rPr>
              <a:t>的</a:t>
            </a:r>
            <a:r>
              <a:rPr lang="en-US" altLang="zh-CN" sz="1800" dirty="0">
                <a:solidFill>
                  <a:srgbClr val="000000"/>
                </a:solidFill>
                <a:effectLst/>
                <a:latin typeface="Times New Roman" panose="02020603050405020304" pitchFamily="18" charset="0"/>
                <a:ea typeface="宋体" panose="02010600030101010101" pitchFamily="2" charset="-122"/>
              </a:rPr>
              <a:t>CLASSPATH</a:t>
            </a:r>
            <a:r>
              <a:rPr lang="zh-CN" altLang="zh-CN" sz="1800" dirty="0">
                <a:solidFill>
                  <a:srgbClr val="000000"/>
                </a:solidFill>
                <a:effectLst/>
                <a:latin typeface="Times New Roman" panose="02020603050405020304" pitchFamily="18" charset="0"/>
                <a:ea typeface="宋体" panose="02010600030101010101" pitchFamily="2" charset="-122"/>
              </a:rPr>
              <a:t>中的</a:t>
            </a:r>
            <a:r>
              <a:rPr lang="en-US" altLang="zh-CN" sz="1800" dirty="0">
                <a:solidFill>
                  <a:srgbClr val="000000"/>
                </a:solidFill>
                <a:effectLst/>
                <a:latin typeface="Times New Roman" panose="02020603050405020304" pitchFamily="18" charset="0"/>
                <a:ea typeface="宋体" panose="02010600030101010101" pitchFamily="2" charset="-122"/>
              </a:rPr>
              <a:t>jar</a:t>
            </a:r>
            <a:r>
              <a:rPr lang="zh-CN" altLang="zh-CN" sz="1800" dirty="0">
                <a:solidFill>
                  <a:srgbClr val="000000"/>
                </a:solidFill>
                <a:effectLst/>
                <a:latin typeface="Times New Roman" panose="02020603050405020304" pitchFamily="18" charset="0"/>
                <a:ea typeface="宋体" panose="02010600030101010101" pitchFamily="2" charset="-122"/>
              </a:rPr>
              <a:t>包。</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--exclude-packages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为了避免冲突，指定的参数从</a:t>
            </a:r>
            <a:r>
              <a:rPr lang="en-US" altLang="zh-CN" sz="1800" dirty="0">
                <a:solidFill>
                  <a:srgbClr val="000000"/>
                </a:solidFill>
                <a:effectLst/>
                <a:latin typeface="Times New Roman" panose="02020603050405020304" pitchFamily="18" charset="0"/>
                <a:ea typeface="宋体" panose="02010600030101010101" pitchFamily="2" charset="-122"/>
              </a:rPr>
              <a:t>--package</a:t>
            </a:r>
            <a:r>
              <a:rPr lang="zh-CN" altLang="zh-CN" sz="1800" dirty="0">
                <a:solidFill>
                  <a:srgbClr val="000000"/>
                </a:solidFill>
                <a:effectLst/>
                <a:latin typeface="Times New Roman" panose="02020603050405020304" pitchFamily="18" charset="0"/>
                <a:ea typeface="宋体" panose="02010600030101010101" pitchFamily="2" charset="-122"/>
              </a:rPr>
              <a:t>中排除的</a:t>
            </a:r>
            <a:r>
              <a:rPr lang="en-US" altLang="zh-CN" sz="1800" dirty="0">
                <a:solidFill>
                  <a:srgbClr val="000000"/>
                </a:solidFill>
                <a:effectLst/>
                <a:latin typeface="Times New Roman" panose="02020603050405020304" pitchFamily="18" charset="0"/>
                <a:ea typeface="宋体" panose="02010600030101010101" pitchFamily="2" charset="-122"/>
              </a:rPr>
              <a:t>jars</a:t>
            </a:r>
            <a:r>
              <a:rPr lang="zh-CN" altLang="zh-CN" sz="1800" dirty="0">
                <a:solidFill>
                  <a:srgbClr val="000000"/>
                </a:solidFill>
                <a:effectLst/>
                <a:latin typeface="Times New Roman" panose="02020603050405020304" pitchFamily="18" charset="0"/>
                <a:ea typeface="宋体" panose="02010600030101010101" pitchFamily="2" charset="-122"/>
              </a:rPr>
              <a:t>包。</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py</a:t>
            </a:r>
            <a:r>
              <a:rPr lang="en-US" altLang="zh-CN" sz="1800" dirty="0">
                <a:solidFill>
                  <a:srgbClr val="000000"/>
                </a:solidFill>
                <a:effectLst/>
                <a:latin typeface="Times New Roman" panose="02020603050405020304" pitchFamily="18" charset="0"/>
                <a:ea typeface="宋体" panose="02010600030101010101" pitchFamily="2" charset="-122"/>
              </a:rPr>
              <a:t>-files PY_FILES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逗号隔开的的</a:t>
            </a:r>
            <a:r>
              <a:rPr lang="en-US" altLang="zh-CN" sz="1800" dirty="0">
                <a:solidFill>
                  <a:srgbClr val="000000"/>
                </a:solidFill>
                <a:effectLst/>
                <a:latin typeface="Times New Roman" panose="02020603050405020304" pitchFamily="18" charset="0"/>
                <a:ea typeface="宋体" panose="02010600030101010101" pitchFamily="2" charset="-122"/>
              </a:rPr>
              <a:t>.zip</a:t>
            </a:r>
            <a:r>
              <a:rPr lang="zh-CN"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a:solidFill>
                  <a:srgbClr val="000000"/>
                </a:solidFill>
                <a:effectLst/>
                <a:latin typeface="Times New Roman" panose="02020603050405020304" pitchFamily="18" charset="0"/>
                <a:ea typeface="宋体" panose="02010600030101010101" pitchFamily="2" charset="-122"/>
              </a:rPr>
              <a:t>.egg</a:t>
            </a:r>
            <a:r>
              <a:rPr lang="zh-CN" altLang="zh-CN" sz="1800" dirty="0">
                <a:solidFill>
                  <a:srgbClr val="000000"/>
                </a:solidFill>
                <a:effectLst/>
                <a:latin typeface="Times New Roman" panose="02020603050405020304" pitchFamily="18" charset="0"/>
                <a:ea typeface="宋体" panose="02010600030101010101" pitchFamily="2" charset="-122"/>
              </a:rPr>
              <a:t>和</a:t>
            </a: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py</a:t>
            </a:r>
            <a:r>
              <a:rPr lang="zh-CN" altLang="zh-CN" sz="1800" dirty="0">
                <a:solidFill>
                  <a:srgbClr val="000000"/>
                </a:solidFill>
                <a:effectLst/>
                <a:latin typeface="Times New Roman" panose="02020603050405020304" pitchFamily="18" charset="0"/>
                <a:ea typeface="宋体" panose="02010600030101010101" pitchFamily="2" charset="-122"/>
              </a:rPr>
              <a:t>文件，这些文件会放置在</a:t>
            </a:r>
            <a:r>
              <a:rPr lang="en-US" altLang="zh-CN" sz="1800" dirty="0">
                <a:solidFill>
                  <a:srgbClr val="000000"/>
                </a:solidFill>
                <a:effectLst/>
                <a:latin typeface="Times New Roman" panose="02020603050405020304" pitchFamily="18" charset="0"/>
                <a:ea typeface="宋体" panose="02010600030101010101" pitchFamily="2" charset="-122"/>
              </a:rPr>
              <a:t>PYTHONPATH</a:t>
            </a:r>
            <a:r>
              <a:rPr lang="zh-CN" altLang="zh-CN" sz="1800" dirty="0">
                <a:solidFill>
                  <a:srgbClr val="000000"/>
                </a:solidFill>
                <a:effectLst/>
                <a:latin typeface="Times New Roman" panose="02020603050405020304" pitchFamily="18" charset="0"/>
                <a:ea typeface="宋体" panose="02010600030101010101" pitchFamily="2" charset="-122"/>
              </a:rPr>
              <a:t>下，该参数仅针对</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应用程序。</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--conf PROP=VALUE</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指定</a:t>
            </a:r>
            <a:r>
              <a:rPr lang="en-US" altLang="zh-CN" sz="1800" dirty="0">
                <a:solidFill>
                  <a:srgbClr val="000000"/>
                </a:solidFill>
                <a:effectLst/>
                <a:latin typeface="Times New Roman" panose="02020603050405020304" pitchFamily="18" charset="0"/>
                <a:ea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rPr>
              <a:t>配置属性的值，格式为</a:t>
            </a:r>
            <a:r>
              <a:rPr lang="en-US" altLang="zh-CN" sz="1800" dirty="0">
                <a:solidFill>
                  <a:srgbClr val="000000"/>
                </a:solidFill>
                <a:effectLst/>
                <a:latin typeface="Times New Roman" panose="02020603050405020304" pitchFamily="18" charset="0"/>
                <a:ea typeface="宋体" panose="02010600030101010101" pitchFamily="2" charset="-122"/>
              </a:rPr>
              <a:t>PROP=VALUE</a:t>
            </a:r>
            <a:r>
              <a:rPr lang="zh-CN" altLang="zh-CN" sz="1800" dirty="0">
                <a:solidFill>
                  <a:srgbClr val="000000"/>
                </a:solidFill>
                <a:effectLst/>
                <a:latin typeface="Times New Roman" panose="02020603050405020304" pitchFamily="18" charset="0"/>
                <a:ea typeface="宋体" panose="02010600030101010101" pitchFamily="2" charset="-122"/>
              </a:rPr>
              <a:t>， 例如</a:t>
            </a:r>
            <a:r>
              <a:rPr lang="en-US" altLang="zh-CN" sz="1800" dirty="0" err="1">
                <a:solidFill>
                  <a:srgbClr val="000000"/>
                </a:solidFill>
                <a:effectLst/>
                <a:latin typeface="Times New Roman" panose="02020603050405020304" pitchFamily="18" charset="0"/>
                <a:ea typeface="宋体" panose="02010600030101010101" pitchFamily="2" charset="-122"/>
              </a:rPr>
              <a:t>spark.executor.extraJavaOptions</a:t>
            </a:r>
            <a:r>
              <a:rPr lang="en-US"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rPr>
              <a:t>XX:MaxPermSize</a:t>
            </a:r>
            <a:r>
              <a:rPr lang="en-US" altLang="zh-CN" sz="1800" dirty="0">
                <a:solidFill>
                  <a:srgbClr val="000000"/>
                </a:solidFill>
                <a:effectLst/>
                <a:latin typeface="Times New Roman" panose="02020603050405020304" pitchFamily="18" charset="0"/>
                <a:ea typeface="宋体" panose="02010600030101010101" pitchFamily="2" charset="-122"/>
              </a:rPr>
              <a:t>=512m"</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--properties-file FILE</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指定需要额外加载的配置文件，用逗号分隔，如果不指定，默认为</a:t>
            </a:r>
            <a:r>
              <a:rPr lang="en-US" altLang="zh-CN" sz="1800" dirty="0">
                <a:solidFill>
                  <a:srgbClr val="000000"/>
                </a:solidFill>
                <a:effectLst/>
                <a:latin typeface="Times New Roman" panose="02020603050405020304" pitchFamily="18" charset="0"/>
                <a:ea typeface="宋体" panose="02010600030101010101" pitchFamily="2" charset="-122"/>
              </a:rPr>
              <a:t> conf/spark-</a:t>
            </a:r>
            <a:r>
              <a:rPr lang="en-US" altLang="zh-CN" sz="1800" dirty="0" err="1">
                <a:solidFill>
                  <a:srgbClr val="000000"/>
                </a:solidFill>
                <a:effectLst/>
                <a:latin typeface="Times New Roman" panose="02020603050405020304" pitchFamily="18" charset="0"/>
                <a:ea typeface="宋体" panose="02010600030101010101" pitchFamily="2" charset="-122"/>
              </a:rPr>
              <a:t>defaults.conf</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--driver-memory MEM </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配置</a:t>
            </a:r>
            <a:r>
              <a:rPr lang="en-US" altLang="zh-CN" sz="1800" dirty="0">
                <a:solidFill>
                  <a:srgbClr val="000000"/>
                </a:solidFill>
                <a:effectLst/>
                <a:latin typeface="Times New Roman" panose="02020603050405020304" pitchFamily="18" charset="0"/>
                <a:ea typeface="宋体" panose="02010600030101010101" pitchFamily="2" charset="-122"/>
              </a:rPr>
              <a:t>driver</a:t>
            </a:r>
            <a:r>
              <a:rPr lang="zh-CN" altLang="zh-CN" sz="1800" dirty="0">
                <a:solidFill>
                  <a:srgbClr val="000000"/>
                </a:solidFill>
                <a:effectLst/>
                <a:latin typeface="Times New Roman" panose="02020603050405020304" pitchFamily="18" charset="0"/>
                <a:ea typeface="宋体" panose="02010600030101010101" pitchFamily="2" charset="-122"/>
              </a:rPr>
              <a:t>内存，默认为</a:t>
            </a:r>
            <a:r>
              <a:rPr lang="en-US" altLang="zh-CN" sz="1800" dirty="0">
                <a:solidFill>
                  <a:srgbClr val="000000"/>
                </a:solidFill>
                <a:effectLst/>
                <a:latin typeface="Times New Roman" panose="02020603050405020304" pitchFamily="18" charset="0"/>
                <a:ea typeface="宋体" panose="02010600030101010101" pitchFamily="2" charset="-122"/>
              </a:rPr>
              <a:t>1G</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--driver-java-options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传递给</a:t>
            </a:r>
            <a:r>
              <a:rPr lang="en-US" altLang="zh-CN" sz="1800" dirty="0">
                <a:solidFill>
                  <a:srgbClr val="000000"/>
                </a:solidFill>
                <a:effectLst/>
                <a:latin typeface="Times New Roman" panose="02020603050405020304" pitchFamily="18" charset="0"/>
                <a:ea typeface="宋体" panose="02010600030101010101" pitchFamily="2" charset="-122"/>
              </a:rPr>
              <a:t>driver</a:t>
            </a:r>
            <a:r>
              <a:rPr lang="zh-CN" altLang="zh-CN" sz="1800" dirty="0">
                <a:solidFill>
                  <a:srgbClr val="000000"/>
                </a:solidFill>
                <a:effectLst/>
                <a:latin typeface="Times New Roman" panose="02020603050405020304" pitchFamily="18" charset="0"/>
                <a:ea typeface="宋体" panose="02010600030101010101" pitchFamily="2" charset="-122"/>
              </a:rPr>
              <a:t>的额外选项。</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--driver-library-path</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传递给</a:t>
            </a:r>
            <a:r>
              <a:rPr lang="en-US" altLang="zh-CN" sz="1800" dirty="0">
                <a:solidFill>
                  <a:srgbClr val="000000"/>
                </a:solidFill>
                <a:effectLst/>
                <a:latin typeface="Times New Roman" panose="02020603050405020304" pitchFamily="18" charset="0"/>
                <a:ea typeface="宋体" panose="02010600030101010101" pitchFamily="2" charset="-122"/>
              </a:rPr>
              <a:t>driver</a:t>
            </a:r>
            <a:r>
              <a:rPr lang="zh-CN" altLang="zh-CN" sz="1800" dirty="0">
                <a:solidFill>
                  <a:srgbClr val="000000"/>
                </a:solidFill>
                <a:effectLst/>
                <a:latin typeface="Times New Roman" panose="02020603050405020304" pitchFamily="18" charset="0"/>
                <a:ea typeface="宋体" panose="02010600030101010101" pitchFamily="2" charset="-122"/>
              </a:rPr>
              <a:t>的额外的库路径。</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--driver-class-path</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传递给</a:t>
            </a:r>
            <a:r>
              <a:rPr lang="en-US" altLang="zh-CN" sz="1800" dirty="0">
                <a:solidFill>
                  <a:srgbClr val="000000"/>
                </a:solidFill>
                <a:effectLst/>
                <a:latin typeface="Times New Roman" panose="02020603050405020304" pitchFamily="18" charset="0"/>
                <a:ea typeface="宋体" panose="02010600030101010101" pitchFamily="2" charset="-122"/>
              </a:rPr>
              <a:t>driver </a:t>
            </a:r>
            <a:r>
              <a:rPr lang="zh-CN" altLang="zh-CN" sz="1800" dirty="0">
                <a:solidFill>
                  <a:srgbClr val="000000"/>
                </a:solidFill>
                <a:effectLst/>
                <a:latin typeface="Times New Roman" panose="02020603050405020304" pitchFamily="18" charset="0"/>
                <a:ea typeface="宋体" panose="02010600030101010101" pitchFamily="2" charset="-122"/>
              </a:rPr>
              <a:t>的额外的类路径，用</a:t>
            </a:r>
            <a:r>
              <a:rPr lang="en-US" altLang="zh-CN" sz="1800" dirty="0">
                <a:solidFill>
                  <a:srgbClr val="000000"/>
                </a:solidFill>
                <a:effectLst/>
                <a:latin typeface="Times New Roman" panose="02020603050405020304" pitchFamily="18" charset="0"/>
                <a:ea typeface="宋体" panose="02010600030101010101" pitchFamily="2" charset="-122"/>
              </a:rPr>
              <a:t>--jars </a:t>
            </a:r>
            <a:r>
              <a:rPr lang="zh-CN" altLang="zh-CN" sz="1800" dirty="0">
                <a:solidFill>
                  <a:srgbClr val="000000"/>
                </a:solidFill>
                <a:effectLst/>
                <a:latin typeface="Times New Roman" panose="02020603050405020304" pitchFamily="18" charset="0"/>
                <a:ea typeface="宋体" panose="02010600030101010101" pitchFamily="2" charset="-122"/>
              </a:rPr>
              <a:t>添加的</a:t>
            </a:r>
            <a:r>
              <a:rPr lang="en-US" altLang="zh-CN" sz="1800" dirty="0">
                <a:solidFill>
                  <a:srgbClr val="000000"/>
                </a:solidFill>
                <a:effectLst/>
                <a:latin typeface="Times New Roman" panose="02020603050405020304" pitchFamily="18" charset="0"/>
                <a:ea typeface="宋体" panose="02010600030101010101" pitchFamily="2" charset="-122"/>
              </a:rPr>
              <a:t>jar</a:t>
            </a:r>
            <a:r>
              <a:rPr lang="zh-CN" altLang="zh-CN" sz="1800" dirty="0">
                <a:solidFill>
                  <a:srgbClr val="000000"/>
                </a:solidFill>
                <a:effectLst/>
                <a:latin typeface="Times New Roman" panose="02020603050405020304" pitchFamily="18" charset="0"/>
                <a:ea typeface="宋体" panose="02010600030101010101" pitchFamily="2" charset="-122"/>
              </a:rPr>
              <a:t>包会自动包含在类路径里。</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en-US" altLang="zh-CN" sz="1800" dirty="0">
                <a:solidFill>
                  <a:srgbClr val="000000"/>
                </a:solidFill>
                <a:effectLst/>
                <a:latin typeface="Times New Roman" panose="02020603050405020304" pitchFamily="18" charset="0"/>
                <a:ea typeface="宋体" panose="02010600030101010101" pitchFamily="2" charset="-122"/>
              </a:rPr>
              <a:t>--executor-memory MEM </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每个</a:t>
            </a:r>
            <a:r>
              <a:rPr lang="en-US" altLang="zh-CN" sz="1800" dirty="0">
                <a:solidFill>
                  <a:srgbClr val="000000"/>
                </a:solidFill>
                <a:effectLst/>
                <a:latin typeface="Times New Roman" panose="02020603050405020304" pitchFamily="18" charset="0"/>
                <a:ea typeface="宋体" panose="02010600030101010101" pitchFamily="2" charset="-122"/>
              </a:rPr>
              <a:t>executor</a:t>
            </a:r>
            <a:r>
              <a:rPr lang="zh-CN" altLang="zh-CN" sz="1800" dirty="0">
                <a:solidFill>
                  <a:srgbClr val="000000"/>
                </a:solidFill>
                <a:effectLst/>
                <a:latin typeface="Times New Roman" panose="02020603050405020304" pitchFamily="18" charset="0"/>
                <a:ea typeface="宋体" panose="02010600030101010101" pitchFamily="2" charset="-122"/>
              </a:rPr>
              <a:t>的内存，默认是</a:t>
            </a:r>
            <a:r>
              <a:rPr lang="en-US" altLang="zh-CN" sz="1800" dirty="0">
                <a:solidFill>
                  <a:srgbClr val="000000"/>
                </a:solidFill>
                <a:effectLst/>
                <a:latin typeface="Times New Roman" panose="02020603050405020304" pitchFamily="18" charset="0"/>
                <a:ea typeface="宋体" panose="02010600030101010101" pitchFamily="2" charset="-122"/>
              </a:rPr>
              <a:t>1G</a:t>
            </a:r>
            <a:r>
              <a:rPr lang="zh-CN" altLang="zh-CN" sz="1800" dirty="0">
                <a:solidFill>
                  <a:srgbClr val="000000"/>
                </a:solidFill>
                <a:effectLst/>
                <a:latin typeface="Times New Roman" panose="02020603050405020304" pitchFamily="18" charset="0"/>
                <a:ea typeface="宋体" panose="02010600030101010101" pitchFamily="2" charset="-122"/>
              </a:rPr>
              <a:t>。</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pic>
        <p:nvPicPr>
          <p:cNvPr id="2050" name="图片 166">
            <a:extLst>
              <a:ext uri="{FF2B5EF4-FFF2-40B4-BE49-F238E27FC236}">
                <a16:creationId xmlns:a16="http://schemas.microsoft.com/office/drawing/2014/main" id="{9D27AD1A-B314-46D4-9020-FAD5EF5030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0792" y="5197475"/>
            <a:ext cx="42291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137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7853B-ABA8-4748-9E94-128E97E6EE54}"/>
              </a:ext>
            </a:extLst>
          </p:cNvPr>
          <p:cNvSpPr>
            <a:spLocks noGrp="1"/>
          </p:cNvSpPr>
          <p:nvPr>
            <p:ph type="title"/>
          </p:nvPr>
        </p:nvSpPr>
        <p:spPr/>
        <p:txBody>
          <a:bodyPr/>
          <a:lstStyle/>
          <a:p>
            <a:pPr marR="0" rtl="0"/>
            <a:r>
              <a:rPr lang="en-US" altLang="zh-CN" b="0" i="0" u="none" strike="noStrike" kern="1800" baseline="0">
                <a:latin typeface="方正大标宋简体"/>
              </a:rPr>
              <a:t>4.8 </a:t>
            </a:r>
            <a:r>
              <a:rPr lang="zh-CN" altLang="en-US" b="0" i="0" u="none" strike="noStrike" kern="1800" baseline="0">
                <a:latin typeface="方正大标宋简体"/>
              </a:rPr>
              <a:t>小结</a:t>
            </a:r>
            <a:endParaRPr lang="zh-CN" altLang="en-US" b="0" i="0" u="none" strike="noStrike" kern="1800" baseline="0">
              <a:latin typeface="Times New Roman" panose="02020603050405020304" pitchFamily="18" charset="0"/>
            </a:endParaRPr>
          </a:p>
        </p:txBody>
      </p:sp>
      <p:sp>
        <p:nvSpPr>
          <p:cNvPr id="3" name="文本占位符 2">
            <a:extLst>
              <a:ext uri="{FF2B5EF4-FFF2-40B4-BE49-F238E27FC236}">
                <a16:creationId xmlns:a16="http://schemas.microsoft.com/office/drawing/2014/main" id="{FE9C5383-D7B2-4802-BB4A-06F3DA29F48A}"/>
              </a:ext>
            </a:extLst>
          </p:cNvPr>
          <p:cNvSpPr>
            <a:spLocks noGrp="1"/>
          </p:cNvSpPr>
          <p:nvPr>
            <p:ph type="body" idx="1"/>
          </p:nvPr>
        </p:nvSpPr>
        <p:spPr/>
        <p:txBody>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本章是全书最核心的一章，涉及到大量的知识点，非常重要。首先就</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的基本语法进行了说明，包括变量和数据类型，列表、元组和字典相关操作，基本的逻辑控制语句、运算符、函数和模块等。</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的基本语法是学习</a:t>
            </a:r>
            <a:r>
              <a:rPr lang="en-US" altLang="zh-CN" sz="18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PySpark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的基础，必须要夯实基础。</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然后，对</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中的核心概念</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进行介绍，并详细介绍了</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上的相关操作，总的来讲，有两类操作，一个是变换操作，一个是动作操作，在执行变换操作时，实际并不会触发计算，直至调用动作计算才会真正的触发计算。熟练掌握</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RDD</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上的各种操作，对于利用</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进行大数据处理来说，非常重要。</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其次，为了解决在</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集群中进行全局变数的共享，介绍了两种方式：广播变量和累计器。</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再次，对</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中的结构化数据集合</a:t>
            </a:r>
            <a:r>
              <a:rPr lang="en-US" altLang="zh-CN" sz="18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DataFrame</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进行了详细的介绍，它就如同传统数据库当中的二维表，具有字段和字段类型等信息，可以用</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 SQL</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进行相关操作，非常方便。</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最后，对编写</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程序以及如何提交</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程序进行了介绍，实际生产环境下，编写的</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a:t>
            </a:r>
            <a:r>
              <a:rPr lang="en-US" altLang="zh-CN" sz="1800" dirty="0" err="1">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py</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文件必须要通过</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spark-submit</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提交到</a:t>
            </a: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Spark</a:t>
            </a:r>
            <a:r>
              <a:rPr lang="zh-CN"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集群中进行执行。</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cs typeface="宋体" panose="02010600030101010101" pitchFamily="2" charset="-122"/>
              </a:rPr>
              <a:t> </a:t>
            </a:r>
            <a:endParaRPr lang="zh-CN" altLang="zh-CN" sz="1800" dirty="0">
              <a:effectLst/>
              <a:latin typeface="Times New Roman" panose="02020603050405020304" pitchFamily="18" charset="0"/>
              <a:ea typeface="宋体" panose="02010600030101010101" pitchFamily="2" charset="-122"/>
            </a:endParaRPr>
          </a:p>
          <a:p>
            <a:endParaRPr lang="zh-CN" altLang="en-US" dirty="0"/>
          </a:p>
        </p:txBody>
      </p:sp>
    </p:spTree>
    <p:extLst>
      <p:ext uri="{BB962C8B-B14F-4D97-AF65-F5344CB8AC3E}">
        <p14:creationId xmlns:p14="http://schemas.microsoft.com/office/powerpoint/2010/main" val="1464062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81BFE-1CF9-4DFB-8499-F4EF96CEF1F4}"/>
              </a:ext>
            </a:extLst>
          </p:cNvPr>
          <p:cNvSpPr>
            <a:spLocks noGrp="1"/>
          </p:cNvSpPr>
          <p:nvPr>
            <p:ph type="title"/>
          </p:nvPr>
        </p:nvSpPr>
        <p:spPr/>
        <p:txBody>
          <a:bodyPr/>
          <a:lstStyle/>
          <a:p>
            <a:pPr marR="0" rtl="0"/>
            <a:r>
              <a:rPr lang="en-US" altLang="zh-CN" b="0" i="0" u="none" strike="noStrike" kern="1800" baseline="0">
                <a:latin typeface="方正大标宋简体"/>
              </a:rPr>
              <a:t>4.1.7 Python</a:t>
            </a:r>
            <a:r>
              <a:rPr lang="zh-CN" altLang="en-US" b="0" i="0" u="none" strike="noStrike" kern="1800" baseline="0">
                <a:latin typeface="方正大标宋简体"/>
              </a:rPr>
              <a:t>面向对象</a:t>
            </a:r>
            <a:endParaRPr lang="zh-CN" altLang="en-US" b="0" i="0" u="none" strike="noStrike" kern="1800" baseline="0">
              <a:latin typeface="Times New Roman" panose="02020603050405020304" pitchFamily="18" charset="0"/>
            </a:endParaRPr>
          </a:p>
        </p:txBody>
      </p:sp>
      <p:sp>
        <p:nvSpPr>
          <p:cNvPr id="9" name="文本框 8">
            <a:extLst>
              <a:ext uri="{FF2B5EF4-FFF2-40B4-BE49-F238E27FC236}">
                <a16:creationId xmlns:a16="http://schemas.microsoft.com/office/drawing/2014/main" id="{C8D65B10-C27E-419B-8F2A-1211E6934F40}"/>
              </a:ext>
            </a:extLst>
          </p:cNvPr>
          <p:cNvSpPr txBox="1"/>
          <p:nvPr/>
        </p:nvSpPr>
        <p:spPr>
          <a:xfrm>
            <a:off x="723900" y="1617573"/>
            <a:ext cx="8305800" cy="4196020"/>
          </a:xfrm>
          <a:prstGeom prst="rect">
            <a:avLst/>
          </a:prstGeom>
          <a:noFill/>
        </p:spPr>
        <p:txBody>
          <a:bodyPr wrap="square">
            <a:spAutoFit/>
          </a:bodyPr>
          <a:lstStyle/>
          <a:p>
            <a:pPr indent="266700" algn="just">
              <a:lnSpc>
                <a:spcPts val="1570"/>
              </a:lnSpc>
            </a:pP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当前来说，已经是一门面向对象的编程语言了，因此，在</a:t>
            </a:r>
            <a:r>
              <a:rPr lang="en-US" altLang="zh-CN" sz="1800" dirty="0">
                <a:solidFill>
                  <a:srgbClr val="000000"/>
                </a:solidFill>
                <a:effectLst/>
                <a:latin typeface="Times New Roman" panose="02020603050405020304" pitchFamily="18" charset="0"/>
                <a:ea typeface="宋体" panose="02010600030101010101" pitchFamily="2" charset="-122"/>
              </a:rPr>
              <a:t>Python</a:t>
            </a:r>
            <a:r>
              <a:rPr lang="zh-CN" altLang="zh-CN" sz="1800" dirty="0">
                <a:solidFill>
                  <a:srgbClr val="000000"/>
                </a:solidFill>
                <a:effectLst/>
                <a:latin typeface="Times New Roman" panose="02020603050405020304" pitchFamily="18" charset="0"/>
                <a:ea typeface="宋体" panose="02010600030101010101" pitchFamily="2" charset="-122"/>
              </a:rPr>
              <a:t>中定义一个类和对象是很容易的。下面给出若干面向对象的基本概念：</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类</a:t>
            </a:r>
            <a:r>
              <a:rPr lang="en-US" altLang="zh-CN" sz="1800" dirty="0">
                <a:solidFill>
                  <a:srgbClr val="000000"/>
                </a:solidFill>
                <a:effectLst/>
                <a:latin typeface="Times New Roman" panose="02020603050405020304" pitchFamily="18" charset="0"/>
                <a:ea typeface="宋体" panose="02010600030101010101" pitchFamily="2" charset="-122"/>
              </a:rPr>
              <a:t>(Class)</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用来描述具有相同的属性和方法的对象的集合。它定义了该集合中每个对象所共有的属性和方法。</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实例化</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创建一个类的实例，类的具体对象。</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对象</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通过类定义的数据结构进行实例化得到对象。对象包括两个数据成员（类变量和实例变量）和方法。例如，人是一个类，那么张三和李四则是人这个类的实例，也就是对象。</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方法</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类中定义的函数。</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类变量</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类变量在整个实例化的对象中是公用的。类变量定义在类中且在函数体之外。</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局部变量</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定义在方法中的变量，只作用于当前实例的类。</a:t>
            </a:r>
            <a:endParaRPr lang="zh-CN" altLang="zh-CN" sz="1800" dirty="0">
              <a:effectLst/>
              <a:latin typeface="Times New Roman" panose="02020603050405020304" pitchFamily="18" charset="0"/>
              <a:ea typeface="宋体" panose="02010600030101010101" pitchFamily="2" charset="-122"/>
            </a:endParaRPr>
          </a:p>
          <a:p>
            <a:pPr marL="342900" lvl="0" indent="-342900" algn="just">
              <a:lnSpc>
                <a:spcPts val="1570"/>
              </a:lnSpc>
              <a:buFont typeface="Wingdings" panose="05000000000000000000" pitchFamily="2" charset="2"/>
              <a:buChar char=""/>
            </a:pPr>
            <a:r>
              <a:rPr lang="zh-CN" altLang="zh-CN" sz="1800" dirty="0">
                <a:solidFill>
                  <a:srgbClr val="000000"/>
                </a:solidFill>
                <a:effectLst/>
                <a:latin typeface="Times New Roman" panose="02020603050405020304" pitchFamily="18" charset="0"/>
                <a:ea typeface="宋体" panose="02010600030101010101" pitchFamily="2" charset="-122"/>
              </a:rPr>
              <a:t>实例变量</a:t>
            </a:r>
            <a:endParaRPr lang="zh-CN" altLang="zh-CN" sz="1800" dirty="0">
              <a:effectLst/>
              <a:latin typeface="Times New Roman" panose="02020603050405020304" pitchFamily="18" charset="0"/>
              <a:ea typeface="宋体" panose="02010600030101010101" pitchFamily="2" charset="-122"/>
            </a:endParaRPr>
          </a:p>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在类的声明中，属性是用变量来表示的，这种变量就称为实例变量，实例变量就是一个用</a:t>
            </a:r>
            <a:r>
              <a:rPr lang="en-US" altLang="zh-CN" sz="1800" dirty="0">
                <a:solidFill>
                  <a:srgbClr val="000000"/>
                </a:solidFill>
                <a:effectLst/>
                <a:latin typeface="Times New Roman" panose="02020603050405020304" pitchFamily="18" charset="0"/>
                <a:ea typeface="宋体" panose="02010600030101010101" pitchFamily="2" charset="-122"/>
              </a:rPr>
              <a:t>self</a:t>
            </a:r>
            <a:r>
              <a:rPr lang="zh-CN" altLang="zh-CN" sz="1800" dirty="0">
                <a:solidFill>
                  <a:srgbClr val="000000"/>
                </a:solidFill>
                <a:effectLst/>
                <a:latin typeface="Times New Roman" panose="02020603050405020304" pitchFamily="18" charset="0"/>
                <a:ea typeface="宋体" panose="02010600030101010101" pitchFamily="2" charset="-122"/>
              </a:rPr>
              <a:t>修饰的变量。</a:t>
            </a:r>
            <a:endParaRPr lang="zh-CN" altLang="zh-CN" sz="1800" dirty="0">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36703D27-C068-49E0-9D99-1B2E19E2224B}"/>
              </a:ext>
            </a:extLst>
          </p:cNvPr>
          <p:cNvSpPr txBox="1"/>
          <p:nvPr/>
        </p:nvSpPr>
        <p:spPr>
          <a:xfrm>
            <a:off x="8100060" y="3981282"/>
            <a:ext cx="6096000" cy="297517"/>
          </a:xfrm>
          <a:prstGeom prst="rect">
            <a:avLst/>
          </a:prstGeom>
          <a:noFill/>
        </p:spPr>
        <p:txBody>
          <a:bodyPr wrap="square">
            <a:spAutoFit/>
          </a:bodyPr>
          <a:lstStyle/>
          <a:p>
            <a:pPr indent="266700" algn="just">
              <a:lnSpc>
                <a:spcPts val="1570"/>
              </a:lnSpc>
            </a:pPr>
            <a:r>
              <a:rPr lang="zh-CN" altLang="zh-CN" sz="1800" dirty="0">
                <a:solidFill>
                  <a:srgbClr val="000000"/>
                </a:solidFill>
                <a:effectLst/>
                <a:latin typeface="Times New Roman" panose="02020603050405020304" pitchFamily="18" charset="0"/>
                <a:ea typeface="宋体" panose="02010600030101010101" pitchFamily="2" charset="-122"/>
              </a:rPr>
              <a:t>代码</a:t>
            </a:r>
            <a:r>
              <a:rPr lang="en-US" altLang="zh-CN" sz="1800" dirty="0">
                <a:solidFill>
                  <a:srgbClr val="000000"/>
                </a:solidFill>
                <a:effectLst/>
                <a:latin typeface="Times New Roman" panose="02020603050405020304" pitchFamily="18" charset="0"/>
                <a:ea typeface="宋体" panose="02010600030101010101" pitchFamily="2" charset="-122"/>
              </a:rPr>
              <a:t>4-17 person</a:t>
            </a:r>
            <a:r>
              <a:rPr lang="zh-CN" altLang="zh-CN" sz="1800" dirty="0">
                <a:solidFill>
                  <a:srgbClr val="000000"/>
                </a:solidFill>
                <a:effectLst/>
                <a:latin typeface="Times New Roman" panose="02020603050405020304" pitchFamily="18" charset="0"/>
                <a:ea typeface="宋体" panose="02010600030101010101" pitchFamily="2" charset="-122"/>
              </a:rPr>
              <a:t>类示例</a:t>
            </a:r>
            <a:r>
              <a:rPr lang="en-US" altLang="zh-CN" sz="1800" dirty="0">
                <a:solidFill>
                  <a:srgbClr val="000000"/>
                </a:solidFill>
                <a:effectLst/>
                <a:latin typeface="Times New Roman" panose="02020603050405020304" pitchFamily="18" charset="0"/>
                <a:ea typeface="宋体" panose="02010600030101010101" pitchFamily="2" charset="-122"/>
              </a:rPr>
              <a:t>: ch04/demo14.py</a:t>
            </a:r>
            <a:endParaRPr lang="zh-CN" altLang="zh-CN" sz="1800" dirty="0">
              <a:effectLst/>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4557545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18</TotalTime>
  <Words>11600</Words>
  <Application>Microsoft Office PowerPoint</Application>
  <PresentationFormat>宽屏</PresentationFormat>
  <Paragraphs>582</Paragraphs>
  <Slides>82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82</vt:i4>
      </vt:variant>
    </vt:vector>
  </HeadingPairs>
  <TitlesOfParts>
    <vt:vector size="89" baseType="lpstr">
      <vt:lpstr>等线</vt:lpstr>
      <vt:lpstr>等线 Light</vt:lpstr>
      <vt:lpstr>方正大标宋简体</vt:lpstr>
      <vt:lpstr>Arial</vt:lpstr>
      <vt:lpstr>Times New Roman</vt:lpstr>
      <vt:lpstr>Wingdings</vt:lpstr>
      <vt:lpstr>Office 主题​​</vt:lpstr>
      <vt:lpstr>第4章  活用 PySpark</vt:lpstr>
      <vt:lpstr>4.1  Python 语法复习</vt:lpstr>
      <vt:lpstr>4.1.1 Python基础语法</vt:lpstr>
      <vt:lpstr>4.1.2 Python变量类型</vt:lpstr>
      <vt:lpstr>4.1.3 Python运算符</vt:lpstr>
      <vt:lpstr>4.1.4 Python控制语句</vt:lpstr>
      <vt:lpstr>4.1.5 Python函数</vt:lpstr>
      <vt:lpstr>4.1.6 Python模块和包Python语言中，除了函数外，还有模块和包的概念，所谓的模块，是一个包含若干函数定义和变量的文件，其后缀名是.py。模块可以被其他模块导入，并复用。Python标准库本质上就可以看作是模块。 一组模块可以构成Python包。模块是用来从逻辑上组织Python代码(变量、函数、类、逻辑)去实现一个功能。本质上是.py结尾的Python文件。而包是用来从逻辑上组织模块的，本质上是一个目录（必须带有一个__init__.py文件），同一个目录下可以放多个模块文件。模块名一般为.py文件名，而包名一般为包含__init__.py目录的目录名，包目录中包含__init__.py文件、一些模块文件和子目录，假如子目录中也包含__init__.py，那么说明这个包包含子包</vt:lpstr>
      <vt:lpstr>4.1.7 Python面向对象</vt:lpstr>
      <vt:lpstr>4.1.8 Python异常处理</vt:lpstr>
      <vt:lpstr>4.1.9 Python JSON处理</vt:lpstr>
      <vt:lpstr>4.1.10 Python日期处理</vt:lpstr>
      <vt:lpstr>4.2  用PySpark建立第一个Spark RDD</vt:lpstr>
      <vt:lpstr>4.2.1 PySpark Shell 建立RDD</vt:lpstr>
      <vt:lpstr>4.2.2 VSCode编程建立RDD</vt:lpstr>
      <vt:lpstr>4.2.3 Jupyter 编程建立RDD</vt:lpstr>
      <vt:lpstr>4.3  RDD 的操作与观察</vt:lpstr>
      <vt:lpstr>4.3.1 first操作</vt:lpstr>
      <vt:lpstr>4.3.2 max操作</vt:lpstr>
      <vt:lpstr>4.3.3 sum操作</vt:lpstr>
      <vt:lpstr>4.3.4 take操作</vt:lpstr>
      <vt:lpstr>4.3.5 top操作</vt:lpstr>
      <vt:lpstr>4.3.6 count操作</vt:lpstr>
      <vt:lpstr>4.3.7 collect操作</vt:lpstr>
      <vt:lpstr>4.3.8 collectAsMap操作</vt:lpstr>
      <vt:lpstr>4.3.9 countByKey操作</vt:lpstr>
      <vt:lpstr>4.3.10 countByValue操作</vt:lpstr>
      <vt:lpstr>4.3.11 glom操作</vt:lpstr>
      <vt:lpstr>4.3.12 coalesce操作</vt:lpstr>
      <vt:lpstr>4.3.13 combineByKey操作</vt:lpstr>
      <vt:lpstr>4.3.14 distinct操作</vt:lpstr>
      <vt:lpstr>4.3.15 filter操作</vt:lpstr>
      <vt:lpstr>4.3.16 flatMap操作</vt:lpstr>
      <vt:lpstr>4.3.17 flatMapValues操作</vt:lpstr>
      <vt:lpstr>4.3.18 fold操作</vt:lpstr>
      <vt:lpstr>4.3.19 foldByKey操作</vt:lpstr>
      <vt:lpstr>4.3.20 foreach操作</vt:lpstr>
      <vt:lpstr>4.3.21 foreachPartition操作</vt:lpstr>
      <vt:lpstr>4.3.22 map操作</vt:lpstr>
      <vt:lpstr>4.3.23 mapPartitions操作</vt:lpstr>
      <vt:lpstr>4.3.24 mapPartitionsWithIndex操作</vt:lpstr>
      <vt:lpstr>4.3.25 mapValues操作</vt:lpstr>
      <vt:lpstr>4.3.26 groupBy操作</vt:lpstr>
      <vt:lpstr>4.3.27 groupByKey操作</vt:lpstr>
      <vt:lpstr>4.3.28 keyBy操作</vt:lpstr>
      <vt:lpstr>4.3.29 keys操作</vt:lpstr>
      <vt:lpstr>4.3.30 zip操作</vt:lpstr>
      <vt:lpstr>4.3.31 zipWithIndex操作</vt:lpstr>
      <vt:lpstr>4.3.32 values操作</vt:lpstr>
      <vt:lpstr>4.3.33 union操作</vt:lpstr>
      <vt:lpstr>4.3.34 takeOrdered操作</vt:lpstr>
      <vt:lpstr>4.3.35 takeSample操作</vt:lpstr>
      <vt:lpstr>4.3.36 subtract操作</vt:lpstr>
      <vt:lpstr>4.3.37 subtractByKey操作</vt:lpstr>
      <vt:lpstr>4.3.38 stats操作</vt:lpstr>
      <vt:lpstr>4.3.39 sortBy操作</vt:lpstr>
      <vt:lpstr>4.3.40 sortByKey操作</vt:lpstr>
      <vt:lpstr>4.3.41 sample操作</vt:lpstr>
      <vt:lpstr>4.3.42 repartition操作</vt:lpstr>
      <vt:lpstr>4.3.43 reduce操作</vt:lpstr>
      <vt:lpstr>4.3.44 reduceByKey操作</vt:lpstr>
      <vt:lpstr>4.3.45 randomSplit操作</vt:lpstr>
      <vt:lpstr>4.3.46 lookup操作</vt:lpstr>
      <vt:lpstr>4.3.47 join操作</vt:lpstr>
      <vt:lpstr>4.3.48 intersection操作</vt:lpstr>
      <vt:lpstr>4.3.49 fullOuterJoin操作</vt:lpstr>
      <vt:lpstr>4.3.50 leftOuterJoin操作</vt:lpstr>
      <vt:lpstr>4.3.51 aggregate操作</vt:lpstr>
      <vt:lpstr>4.3.52 aggregateByKey操作</vt:lpstr>
      <vt:lpstr>4.3.53 cartesian操作</vt:lpstr>
      <vt:lpstr>4.3.54 cache操作</vt:lpstr>
      <vt:lpstr>4.3.55 saveAsTextFile操作</vt:lpstr>
      <vt:lpstr>4.4  共享变数</vt:lpstr>
      <vt:lpstr>4.4.1 广播变量</vt:lpstr>
      <vt:lpstr>4.4.2 累加器</vt:lpstr>
      <vt:lpstr>4.5  DataFrames与Spark SQL</vt:lpstr>
      <vt:lpstr>4.5.1 DataFrame建立</vt:lpstr>
      <vt:lpstr>4.5.2 Spark SQL基本用法</vt:lpstr>
      <vt:lpstr>4.5.3 DataFrame基本操作</vt:lpstr>
      <vt:lpstr>4.6  撰写第一个Spark程序</vt:lpstr>
      <vt:lpstr>4.7  递交你的 Spark 程序</vt:lpstr>
      <vt:lpstr>4.8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第4章  活用 PySpark</dc:title>
  <dc:creator>lenovo</dc:creator>
  <cp:lastModifiedBy>lenovo</cp:lastModifiedBy>
  <cp:revision>2</cp:revision>
  <dcterms:created xsi:type="dcterms:W3CDTF">2021-10-24T08:07:42Z</dcterms:created>
  <dcterms:modified xsi:type="dcterms:W3CDTF">2021-10-24T08:26:21Z</dcterms:modified>
</cp:coreProperties>
</file>