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E50BE-3F74-4732-B5E0-2669F135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440D2-389B-47D3-8B40-78E8416C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AFF38-4D35-4CBC-A96C-DA074BFE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3393-D6B8-40CA-A875-85B583C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DC4A7-64DD-4391-AAB6-7056F030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3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70FE7-1029-4528-AF1D-F5C9A01A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D912A-C5D3-44CC-AF48-2F1D5C83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A774D-E3EF-498B-A487-E81A7A73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2625B-9627-4A79-9D83-BED10233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79337-3499-4674-AEE7-09C1341F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B3DD9-A147-44A8-852C-3D48057B6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D6944-262B-4CAC-86E8-0C31BB87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A4452-6F47-4C37-BD71-655DD774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01721-4D78-4932-AD58-0EC00086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F153-F497-442E-B825-39856A53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43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AA96-749C-4F05-91F6-DCCC13B7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362F7-5EF7-405C-AF13-25BE3E542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9AE4C-A0D5-4B20-9BE5-693FAED6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EB53D-BA2F-47BA-8E03-44826F7B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EF67D-4214-484A-AF9B-A173F784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B15A-2E60-49B7-9882-75BF26D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6E289-AEA0-4665-89E3-5E64FE49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C0007-822C-4350-B28B-6F34D7B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77AB3-C6F4-4EDA-A007-1F81999F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509E9-35C5-4F45-B65E-5C92A082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3079D-A24F-4D8A-9416-F0B6BD88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87690-AD48-4E74-BF23-6DE40236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B62F9-184B-4F0C-AE53-73791898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BD188-3F95-49D9-AF81-16AB112E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0FBCE-5CE4-4974-ABBF-16A7D33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9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6A50E-85FB-43C1-AF25-38A9CFB9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D518B-75DD-465C-87AE-F9C92762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C9270-E1C3-4356-AD25-9228E25E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9827D-845F-4552-BE72-D691DB2D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64602-1A0E-4BAC-AAAA-1A8DA9D1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68DA7-4AF8-4E92-89FE-7A05B255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3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C02C-A0B4-4B22-9F40-D98ED218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026BD-93F6-4333-BEF1-2131F64C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42326-A533-42F5-BD8E-62017852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0AFEDF-2E4E-4917-A983-1C17BDD27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B7F919-BC75-4BAA-A4D9-2221816D1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86A259-92A6-4446-B6CF-D36E0F4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4F110-A72B-4FD1-92F9-F6D48DE4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BF8A97-AF00-4F6E-8433-3474854D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132A2-FF72-4351-BA41-AA9EA53D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8C308-BB3B-4386-BB1B-C0B03E4B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CC4BEB-D23D-4093-8B89-08BF35BF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10EF5-493A-4333-AD87-7BD20609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FE7BA-E93A-432B-97FE-6FB03668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46C8E-B942-4AC6-B50F-62B6AF22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C3DCF-25B0-48C2-BECE-A2B31729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8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6F2C-3FAB-44FD-94A6-94BE8107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ABCFA-5693-44D2-9730-5D5252D2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FC7B7-F60E-4180-8F25-0BC33ABC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CF511-1CBE-4BEC-BFE5-A341993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AE9DE-3A8A-41F5-8428-497F46A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01D17-63F5-4F95-8074-197D979B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71F4A-5652-46F2-BA03-15E4B7B2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950588-73BF-4B9C-962A-54E27CB68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A72F5-5485-4205-A8EF-BED3AA89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F2685-2A0C-46C2-8877-D99D0ED2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9267A-5138-4548-B139-12642B73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A7F19-688D-4E30-86CE-7C568E03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6FBF4-A9FB-48C6-8691-FF9D510A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A8FE7-40EF-4E6A-90DE-34C56014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28E5D-7B3F-4B55-A386-E7FEEFBD5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DCE6-C843-4468-8DFE-00A2897D6CD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B4120-455D-4844-A2F3-E3D7215FB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5008A-DE35-40DB-A675-114CBBB34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73A0-4747-4860-84F1-3FA33EC45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912D7-6808-402B-9719-4415FAF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5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章  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Spark ETL 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实战</a:t>
            </a:r>
            <a:endParaRPr lang="zh-CN" altLang="en-US" b="0" i="0" u="none" strike="noStrike" kern="1800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6A28-5A19-4A20-9417-F7440B305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对数据进行抽取。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对数据进行转换。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对数据进行存储。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B4409A-7EAD-4F23-BB99-D45B7B7A772E}"/>
              </a:ext>
            </a:extLst>
          </p:cNvPr>
          <p:cNvSpPr txBox="1"/>
          <p:nvPr/>
        </p:nvSpPr>
        <p:spPr>
          <a:xfrm>
            <a:off x="5451050" y="3281992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可以说是大数据分析、数据挖掘和机器学习必不可少的一个重要环节，它是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Extract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的简写，用来描述将数据从数据源经过抽取（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Extract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）、转换（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和加载（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）至终端的一系列过程。在不少大数据或者机器学习项目中，大部分的精力与时间都用在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工具进行数据处理上。本章重点介绍如何用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对数据进行基本的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处理，其中涉及到一些数据的加载和观察、数据的选择、筛选和聚合，最后要将处理好的数据进行保存。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1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FC63-DC2B-4E03-942D-895F894A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5.1  </a:t>
            </a:r>
            <a:r>
              <a:rPr lang="zh-CN" altLang="en-US" b="0" i="0" u="none" strike="noStrike" kern="1800" baseline="0">
                <a:latin typeface="方正大标宋简体"/>
              </a:rPr>
              <a:t>认识资料单元格式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5B6FA-47E0-40C0-8B09-BBC7408D2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extract01.py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extract02.py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B7B3AA-2CB1-43F5-A70A-F4927DF1BECB}"/>
              </a:ext>
            </a:extLst>
          </p:cNvPr>
          <p:cNvSpPr txBox="1"/>
          <p:nvPr/>
        </p:nvSpPr>
        <p:spPr>
          <a:xfrm>
            <a:off x="266308" y="2661314"/>
            <a:ext cx="96035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实际项目中，要对客户需求进行深入调研，并掌握客户已经上线了哪些管理信息系统，各个系统能够提供什么数据，以及数据的格式是什么。在综合考虑后，要给出一套合理的，符合客户实际的技术方案来确定数据源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对于一个大型项目来说，数据源可能非常多，来自不同的异构数据库，采用的文件格式也不同，有的用的是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Oracle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的数据库，有的用的是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 Server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数据库，也有的可能是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，这些数据都是结构化的。还有一些非结构化的数据，比如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文档，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.txt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文档以及日志文件等，最后可能还有一些音视频数据。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对于这些结构化的、半结构化和非结构化数据，如何经过数据处理来解决客户问题，是一个值得深入思考的课题，也非常具有挑战性。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有一个普遍的难题是，异构系统中的基础数据不统一，由于是不同时期上线的系统，在组织、职工、类别等数据上可能各个系统都不一样，例如同样的职工性别字段，有的系统用字符串男和女来表示，而用的系统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来表示。这种情况就是字段只和字段类型都不一致。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那么在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进行整合的时候，就需要对数据进行观察和综合考虑，汇总到一处时，要取一个统一的数据存储方式以及数据格式。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同样的，在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中，对大数据进行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处理，首先就是要确定数据源，并明确从数据源中获取哪些数据，并通过观察来确定每个数据资料单元格的格式，即确定单元格的数据类型、字段长度、取值范围和是否能空等。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有些数据，有些字段的值可能缺失非常厉害，那么要考虑如何进行补全或者处理，如何通过其他字段进行推断，比如年龄可以通过职工的身份证号进行推断。合理的数据类型是机器学习或者数据分析的基础，至关重要。很多机器学习算法不能直接处理文本数据，而是将文本数据先转换成数值，比如性别是男或者女，那么可以转换成数值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的处理前提是需要有数据，这里采用公开的数据集进行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处理。在浏览器中输入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https://grouplens.org/datasets/movielens/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下载电影评价的数据集，具体界面如图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图片 167">
            <a:extLst>
              <a:ext uri="{FF2B5EF4-FFF2-40B4-BE49-F238E27FC236}">
                <a16:creationId xmlns:a16="http://schemas.microsoft.com/office/drawing/2014/main" id="{564AF753-6214-458C-B98F-06DD39E7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36" y="324516"/>
            <a:ext cx="4122737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3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72D3-F521-4428-B5A6-0C199F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5.2  </a:t>
            </a:r>
            <a:r>
              <a:rPr lang="zh-CN" altLang="en-US" b="0" i="0" u="none" strike="noStrike" kern="1800" baseline="0">
                <a:latin typeface="方正大标宋简体"/>
              </a:rPr>
              <a:t>观察资料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BD96-99BC-449F-AF4E-1DFF8CC32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pip3 install numpy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pip3 install matplotlib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pip3 install pandas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matplot01.py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matplot02.py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matplot03.py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matplot04.py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observe.py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DataFrame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对象上执行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df.toPandas()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操作，必须要安装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Pandas 0.19.2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及以上版本，否则报错。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031F1-BE4B-4835-8D2B-2FCD5D09CA7B}"/>
              </a:ext>
            </a:extLst>
          </p:cNvPr>
          <p:cNvSpPr txBox="1"/>
          <p:nvPr/>
        </p:nvSpPr>
        <p:spPr>
          <a:xfrm>
            <a:off x="5542961" y="681037"/>
            <a:ext cx="5976594" cy="645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通过上述的资料读取，并显示前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条记录，可以基本了解资料的单元格式，比如数据的类型和值等。但是由于默认识别的资料单元格式类型可能推断不合理，需要重新转换，才能更好的进行资料的分析和后续的机器学习。比如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movieId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既可以当做数值类型也可以当做字符串类型，具体还是要看实际的问题进行分析。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了基本的认识资料单元格式，有时候还需要对资料进行深入的观察，比如看看每个字段的基本统计信息，如均值，最大值和最小值等。另外，可以借助图形的方式直观对数据进行观察，比如数据是否符合正态分布等，有没有野点（异常点），比如脱离其他点非常多，那么这个点是不是有异常，具体在运用模型进行计算时，是否需要剔除该点的数据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除此之外，某些情况下，还需要观察，其中若干字段数据是否线性相关，对于线性相关的数据，往往只需要保留一个即可。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述的这些常见问题，就涉及到对资料的进一步转换、观察和统计，当然转换不限于字段类型的转换，比如将字符串转换成数值，数值转换成日期类型等，有时还需要更加复杂的操作，比如增加一列，这个列是基于某一列或者其他列进行逻辑计算而来，比如可以通过评价时间字段推断用户给电影评价距现在的年份数，这就需要用当前日期减去评价时间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后，通过对资料进行全面的观察和分析，可能会发现资料中的某些字段值缺失，或者存在错误数据，这时就需要对缺失的字段值进行修复处理，从而最终构建一个数据质量高的资料，以便后续的机器学习或数据挖掘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对于资料数据的图形化分析，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有不少非常好用的工具。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进行数据分析和计算，经常需要用到一些开源的库，这里先安装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pandas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matplotlib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。打开命令行终端，输入如下命令：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3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7B7C4-97A7-44D8-BB19-FFA7687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5.3  </a:t>
            </a:r>
            <a:r>
              <a:rPr lang="zh-CN" altLang="en-US" b="0" i="0" u="none" strike="noStrike" kern="1800" baseline="0">
                <a:latin typeface="方正大标宋简体"/>
              </a:rPr>
              <a:t>选择，筛选与聚合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542E6-E5F6-4786-84F5-C46EE8C07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transform.py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0E50F-CF22-4541-9299-CC0D31E5F368}"/>
              </a:ext>
            </a:extLst>
          </p:cNvPr>
          <p:cNvSpPr txBox="1"/>
          <p:nvPr/>
        </p:nvSpPr>
        <p:spPr>
          <a:xfrm>
            <a:off x="220980" y="2379124"/>
            <a:ext cx="7452360" cy="1284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数据资料的观察的目的，是根据需求对特定数据进行预处理，比如转换数据类型，删除一些列，添加一些列等。在这过程中，涉及到数据的选择、筛选和过滤和聚合等操作。下面介绍如何用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对数据资料进行观察。下面给出一个观察资料示例，具体如代码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5-8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5-8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资料选择，筛选与聚合示例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ch05\transform.py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01    import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findspark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050" name="图片 180">
            <a:extLst>
              <a:ext uri="{FF2B5EF4-FFF2-40B4-BE49-F238E27FC236}">
                <a16:creationId xmlns:a16="http://schemas.microsoft.com/office/drawing/2014/main" id="{8A0F477C-5DFD-452E-9E1D-9E653468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23" y="2876550"/>
            <a:ext cx="52578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11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FF905-6B6C-4450-B50D-1B0EE21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5.4  </a:t>
            </a:r>
            <a:r>
              <a:rPr lang="zh-CN" altLang="en-US" b="0" i="0" u="none" strike="noStrike" kern="1800" baseline="0">
                <a:latin typeface="方正大标宋简体"/>
              </a:rPr>
              <a:t>储存数据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9991F-0EA1-4858-AEAF-24C400EB1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load.py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saveAsTextFile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在进行数据存储时，如果目录存在，则会报错。另外，对于实际项目来说，数据可能非常大，那么存储需要放到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Hadoop HDFS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系统上。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55C98-110F-493E-B4A0-E040087D5A8F}"/>
              </a:ext>
            </a:extLst>
          </p:cNvPr>
          <p:cNvSpPr txBox="1"/>
          <p:nvPr/>
        </p:nvSpPr>
        <p:spPr>
          <a:xfrm>
            <a:off x="213360" y="276728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经过观察，并根据业务需求进行数据类型转换、数据选择、筛选和聚合等处理后，需要将处理后的结果进行存储，否则下次还需要重新再执行以下预处理的操作，费时费力。下面给出一个存储数据的示例，具体如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5-9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5-9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存储数据示例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ch05\load.py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图片 181">
            <a:extLst>
              <a:ext uri="{FF2B5EF4-FFF2-40B4-BE49-F238E27FC236}">
                <a16:creationId xmlns:a16="http://schemas.microsoft.com/office/drawing/2014/main" id="{B082D0B8-EBA6-4369-A7E6-39833A94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027906"/>
            <a:ext cx="346392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15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E5138-2165-437A-9481-388D4F91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5.5  </a:t>
            </a:r>
            <a:r>
              <a:rPr lang="zh-CN" altLang="en-US" b="0" i="0" u="none" strike="noStrike" kern="1800" baseline="0">
                <a:latin typeface="方正大标宋简体"/>
              </a:rPr>
              <a:t>用 </a:t>
            </a:r>
            <a:r>
              <a:rPr lang="en-US" altLang="zh-CN" b="0" i="0" u="none" strike="noStrike" kern="1800" baseline="0">
                <a:latin typeface="方正大标宋简体"/>
              </a:rPr>
              <a:t>Spark </a:t>
            </a:r>
            <a:r>
              <a:rPr lang="zh-CN" altLang="en-US" b="0" i="0" u="none" strike="noStrike" kern="1800" baseline="0">
                <a:latin typeface="方正大标宋简体"/>
              </a:rPr>
              <a:t>建立 </a:t>
            </a:r>
            <a:r>
              <a:rPr lang="en-US" altLang="zh-CN" b="0" i="0" u="none" strike="noStrike" kern="1800" baseline="0">
                <a:latin typeface="方正大标宋简体"/>
              </a:rPr>
              <a:t>SQL Server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E031F-94BA-4944-A5E6-FAE2E97CE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jdbc:sqlserver://localhost:1433;databaseName=bg_data;user=root;password=root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ch05&gt;python loadSqlServer.py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157033-60C3-45C0-A2E0-B70E9EB126AB}"/>
              </a:ext>
            </a:extLst>
          </p:cNvPr>
          <p:cNvSpPr txBox="1"/>
          <p:nvPr/>
        </p:nvSpPr>
        <p:spPr>
          <a:xfrm>
            <a:off x="327660" y="2560685"/>
            <a:ext cx="8275320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处理的数据，如果要显示到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，比如从日志里面计算出不同页面的访问次数，即使原始数据量很大，但是分组统计的数量并不太大，每日增量统计后可以存储到关系型数据库当中，这样可以在秒级进行开始的数据查询和展现。下面给出一个将数据存储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 Server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数据库的示例，具体如代码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5-10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5-10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存储数据到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 Server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ch05\loadSqlServer.py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182">
            <a:extLst>
              <a:ext uri="{FF2B5EF4-FFF2-40B4-BE49-F238E27FC236}">
                <a16:creationId xmlns:a16="http://schemas.microsoft.com/office/drawing/2014/main" id="{F47E4A38-7C58-4C3A-B077-6F797B477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55" y="2190115"/>
            <a:ext cx="4668838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83">
            <a:extLst>
              <a:ext uri="{FF2B5EF4-FFF2-40B4-BE49-F238E27FC236}">
                <a16:creationId xmlns:a16="http://schemas.microsoft.com/office/drawing/2014/main" id="{075E3926-2953-4137-9F6F-66379448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119812"/>
            <a:ext cx="25622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84">
            <a:extLst>
              <a:ext uri="{FF2B5EF4-FFF2-40B4-BE49-F238E27FC236}">
                <a16:creationId xmlns:a16="http://schemas.microsoft.com/office/drawing/2014/main" id="{30AA3EB5-AD46-48E6-98DC-AFAB5310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70" y="3081385"/>
            <a:ext cx="52578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34A9A-6DD1-4650-8AD4-BE5FE51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5.6  </a:t>
            </a:r>
            <a:r>
              <a:rPr lang="zh-CN" altLang="en-US" b="0" i="0" u="none" strike="noStrike" kern="1800" baseline="0">
                <a:latin typeface="方正大标宋简体"/>
              </a:rPr>
              <a:t>小结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27D62-0F3E-4120-A82E-2CF0A474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本章主要对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Spark ETL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处理的基本过程进行了介绍，首先通过从文件系统中加载资料数据，并进行资料的观察和统计分析，为后期的数据预处理提供基础。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其次，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提供了许多方法对数据进行转换操作，其中可以对数据类型进行转换，对数据进行删除列，增加列，也支持对空值数据进行删除或者替换。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在此基础上，可以对数据进行选择、筛选和过滤，也可以将数据聚合，这些处理后的数据应该要存储到物理文件中，这样下次可以直接进行再次加工和处理。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95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2</TotalTime>
  <Words>1608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方正大标宋简体</vt:lpstr>
      <vt:lpstr>Arial</vt:lpstr>
      <vt:lpstr>Times New Roman</vt:lpstr>
      <vt:lpstr>Office 主题​​</vt:lpstr>
      <vt:lpstr>第5章  Spark ETL 实战</vt:lpstr>
      <vt:lpstr>5.1  认识资料单元格式</vt:lpstr>
      <vt:lpstr>5.2  观察资料</vt:lpstr>
      <vt:lpstr>5.3  选择，筛选与聚合</vt:lpstr>
      <vt:lpstr>5.4  储存数据</vt:lpstr>
      <vt:lpstr>5.5  用 Spark 建立 SQL Server</vt:lpstr>
      <vt:lpstr>5.6 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Spark ETL 实战</dc:title>
  <dc:creator>lenovo</dc:creator>
  <cp:lastModifiedBy>lenovo</cp:lastModifiedBy>
  <cp:revision>1</cp:revision>
  <dcterms:created xsi:type="dcterms:W3CDTF">2021-10-24T08:28:49Z</dcterms:created>
  <dcterms:modified xsi:type="dcterms:W3CDTF">2021-10-24T08:31:35Z</dcterms:modified>
</cp:coreProperties>
</file>