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6947E-DB75-4DB9-8F3C-E261FF869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33D3B-A3A0-47D4-8B30-9E82D4C7D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2AA88-D30D-452B-9F1E-BE0DB4CA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AEAD0-C70E-4708-BC9B-C07349BD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B1886-3D8F-4FD3-97DA-8A37B8B8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BCD2D-E061-4B27-B1BD-701F14F5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B27216-1910-42C1-9719-4C36EA7DB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9182E-AA37-448B-AB86-EC1DFD8E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435C4-D166-4A2F-B4E8-4982F0C0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29D26-1219-49C7-A898-E0FBD2E6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0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100EA3-93EF-48EE-B53E-C43322ACD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A0BF6-8229-4BB1-99EF-0D138E31D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219AE-EA17-4506-BA81-AF9E7B7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0EE8B-2828-48AA-8261-68F75E1F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6288C-14ED-4F59-BAE8-A6AB28F5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6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5FED2-592B-4CA4-87E4-FDB30FDB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CC728-7438-4D41-AA77-C0C4FCCE1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ACEAB-0158-416B-8F1D-541E55F6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59798-D0FD-4937-BE89-058E9740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1C214-042D-4634-AC9A-8F332B44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F603E-DD46-47CC-9CCB-EA3738F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BE7EA-E94C-49FA-B5B9-59E0AA2E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D912C-9B51-4844-8500-340EAF63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B74C4-A993-42AC-B5A8-A057436E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AB1D0-002D-4848-8E2E-09DAD39E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3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2577B-49AE-4763-A035-9D606C39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DCC10-7E55-472E-9EA1-CC2F5C98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AA624-9EB1-4517-876C-0B95D4D2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E8E4-1FF7-4299-85D1-91794E0B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297F9-8737-471D-AEAE-D715676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8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7F2F7-4283-4702-8AD4-E2AB88E2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12AF-963B-49BE-AA37-5F744A287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11062-5BC5-4111-8333-D6EDFA24D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71A98-5F29-4933-B57F-6B7B03E5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CFA7C-728F-4677-B9D1-CAA21826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72406-931F-46CC-AFA3-B47206D3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B40C8-078E-421A-95D7-72FB832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4A5D5-ED2D-4052-A419-E1ADA413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9677E-43DB-40B4-856B-0B484371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9BB1B-6B9A-4A3E-81BF-4F17D847A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11FFD-3220-40D0-AE7A-BDDC5A571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949B9-47AD-4B73-A39E-5E24DA85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A3FE73-1CB8-45D9-A4EE-667C3D19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1DF87C-0D16-4CD6-A511-150FD4B3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8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B3D1-E844-4351-9401-401993E7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95499D-D78E-470B-8BC6-C29DFA9F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6F3BC5-A518-47AF-A248-0D625485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E9F6B0-6FD2-4F06-A8EA-9E47213E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1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8746D0-2DFC-4F7C-A959-88FCE4F2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042A9-5DAA-4249-A92F-A7999C7B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00177-3B81-4F87-A2B9-8D6ABA4B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0E55-9722-4A8C-9BC2-F2BB04B9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EF122-72BA-46B2-AE97-622DDA31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7A6B1-4BA0-47ED-A96D-16E07DCF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DF0D7-3C74-4D19-B72E-D3C11128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AA52F-AF4F-433A-AB03-902D0DC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78DA2-390F-4A2F-AD89-FD35BF7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7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93F82-999E-48C4-8BA8-9570F08D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5A0C0-D63D-45CA-BA1B-BE0D19F76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F8BBB-0766-40EC-BFF0-C8862946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30A0B-2F1F-4440-A952-75FC696A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C7723-89C7-4EFB-BC3B-5447AF4F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49259-1B2C-4848-929E-3857F127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4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8CE8EA-9BE9-4368-95AB-F97272F0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17A8F-B4D4-47C9-8E08-2E2DC966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5B553-BCFF-4F30-BC96-0AC5C17EF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8DEF-220D-49B7-BF27-F376FE41AEC7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49C05-F55C-4779-8F90-E4CC7AF4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6C239-69E3-4BB9-8EF2-C81ED2819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91C4-E514-4D41-8E9B-2A0F14134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2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6C09E-5CB7-4A05-8548-7D7701E9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第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6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章  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Spark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与分布式机器学习</a:t>
            </a:r>
            <a:endParaRPr lang="zh-CN" altLang="en-US" b="0" i="0" u="none" strike="noStrike" kern="1800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50B10-4BA9-4600-B788-CC56AC545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认识数据格式和描述统计：掌握对数据资料格式的理解，并能对数据进行描述统计。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资料清理与变形：根据业务需求，对原始数据进行清理和变形处理，以符合特定模型的需要。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认识 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Pipeline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：机器学习是一个任务流，可以用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Pipeline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将数据加载、清理、变形、训练和预测等过程有序组织到一起。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罗吉斯回归原理与应用：了解罗吉斯回归原理和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ML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中如何应用罗吉斯回归算法来进行预测。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判定树原理与应用：了解判定树原理和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ML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中如何应用判定树算法来进行分类。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建立预测模型：掌握如何用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建立预测模型。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9BDD40-EBD2-406A-9BE3-6C8398341844}"/>
              </a:ext>
            </a:extLst>
          </p:cNvPr>
          <p:cNvSpPr txBox="1"/>
          <p:nvPr/>
        </p:nvSpPr>
        <p:spPr>
          <a:xfrm>
            <a:off x="3504415" y="4454768"/>
            <a:ext cx="6094428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不但能对分布式数据进行处理，同时还内置分布式机器学习算法给应用添加智能。这里所谓的智能，可以理解为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 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库通过对历史数据的学习，可以对未来的数据进行预测，从而辅助管理决策。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人类步入大数据时代，人类正面临着被数据所淹没，但却难于发现有价值的信息和知识的困境。面对海量的、杂乱无序的数据，人们迫切需要一种将大数据处理与分布式机器算法有机结合的技术。值得庆幸的是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正好满足一些要求，它提供了统一的框架，可以在大数据处理和智能预测算法上做到兼顾。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70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1787-617E-4417-8807-D8F966E8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6.5.2 </a:t>
            </a:r>
            <a:r>
              <a:rPr lang="zh-CN" altLang="en-US" b="0" i="0" u="none" strike="noStrike" kern="1800" baseline="0">
                <a:latin typeface="方正大标宋简体"/>
              </a:rPr>
              <a:t>罗吉斯回归应用示例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F08311-7362-4D64-B66C-5D0C835F3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下面利用罗吉斯回归模型对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幸存者进行预测。这里需要从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pyspark.ml.classification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模块中导入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LogisticRegression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算法。下面给出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模型训练的示例，代码如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6-5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6-5  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模型训练示例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ch06\05logisticRegressionTrain.py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一般来说，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曲线下面的面积（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trainingSummary.areaUnderROC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）越大（趋近于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），则模型对于训练集的评估效果越好（但要注意过拟合的问题）。执行上述代码，则输出如图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6.10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3" name="图片 196">
            <a:extLst>
              <a:ext uri="{FF2B5EF4-FFF2-40B4-BE49-F238E27FC236}">
                <a16:creationId xmlns:a16="http://schemas.microsoft.com/office/drawing/2014/main" id="{0B4114AE-8594-4773-A441-53F4EB6D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783" y="3171825"/>
            <a:ext cx="2286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91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23B9-A52A-48A4-B1C3-72F326A5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6.6  </a:t>
            </a:r>
            <a:r>
              <a:rPr lang="zh-CN" altLang="en-US" b="0" i="0" u="none" strike="noStrike" kern="1800" baseline="0">
                <a:latin typeface="方正大标宋简体"/>
              </a:rPr>
              <a:t>判定树原理与应用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3CD3FD-B5B9-46A5-9F1C-1A9215E6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840" y="40919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025B42B-9830-4F6A-92F2-5F3D2D500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28073"/>
              </p:ext>
            </p:extLst>
          </p:nvPr>
        </p:nvGraphicFramePr>
        <p:xfrm>
          <a:off x="7101840" y="4549140"/>
          <a:ext cx="1508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1280" imgH="431640" progId="Equation.KSEE3">
                  <p:embed/>
                </p:oleObj>
              </mc:Choice>
              <mc:Fallback>
                <p:oleObj r:id="rId2" imgW="1511280" imgH="431640" progId="Equation.KSEE3">
                  <p:embed/>
                  <p:pic>
                    <p:nvPicPr>
                      <p:cNvPr id="0" name="对象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1840" y="4549140"/>
                        <a:ext cx="15081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5E72323-073A-43B0-9A4C-C569744E7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8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23B9-A52A-48A4-B1C3-72F326A5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6.6.1 </a:t>
            </a:r>
            <a:r>
              <a:rPr lang="zh-CN" altLang="en-US" b="0" i="0" u="none" strike="noStrike" kern="1800" baseline="0" dirty="0">
                <a:latin typeface="方正大标宋简体"/>
              </a:rPr>
              <a:t>判定树基本原理</a:t>
            </a:r>
            <a:endParaRPr lang="zh-CN" altLang="en-US" b="0" i="0" u="none" strike="noStrike" kern="18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36C01-7B43-4B7C-801B-B89DB31BA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判定树，也称为决策树（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Decision Tree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），是在已知各种情况发生概率的基础上，通过构成决策树来求取期望值大于等于零的概率，是直观运用概率分析的一种图解法。由于这种决策分支画成图形很像一棵树的枝干，故称决策树。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决策树是一种十分常用的分类方法。他是一种监管学习，所谓监管学习就是给定一堆样本，每个样本都有一组属性和一个类别，这些类别是事先确定的，那么通过学习得到一个分类器，这个分类器能够对新出现的对象给出正确的分类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的数据最终都会落到叶子节点，即可以应用于分类也可以做回归。决策树通过层次递进的属性判断，对样本进行划分。那么生成决策树的过程，核心就是确定一个最优的属性进行分支。一般而言，判定树遵循这样一个方法来选择属性，即分支结点所包含的样本尽可能属于同一类别，即结点的纯度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(purity)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越来越高。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结点的纯度可以用信息增益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(information gain)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来进行度量，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l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给定样本集合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，信息熵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Ent(D)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计算公式如下：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3CD3FD-B5B9-46A5-9F1C-1A9215E6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840" y="40919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025B42B-9830-4F6A-92F2-5F3D2D500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1840" y="4549140"/>
          <a:ext cx="1508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1280" imgH="431640" progId="Equation.KSEE3">
                  <p:embed/>
                </p:oleObj>
              </mc:Choice>
              <mc:Fallback>
                <p:oleObj r:id="rId2" imgW="1511280" imgH="431640" progId="Equation.KSEE3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025B42B-9830-4F6A-92F2-5F3D2D500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1840" y="4549140"/>
                        <a:ext cx="15081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28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51017-08A3-44E3-8733-A8655BC8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6.6.2 </a:t>
            </a:r>
            <a:r>
              <a:rPr lang="zh-CN" altLang="en-US" b="0" i="0" u="none" strike="noStrike" kern="1800" baseline="0">
                <a:latin typeface="方正大标宋简体"/>
              </a:rPr>
              <a:t>判定树应用示例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7A188-779D-457A-ABAD-A884F1E95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l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算法库进行机器学习模型构建，基本步骤几乎一致，下面给出利用决策树算法对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幸存者进行预测。下面将模型的训练和预测放在一起完成，判定树应用的示例代码如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6-8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判定树示例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ch06\06decisionTree.py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9218" name="图片 200">
            <a:extLst>
              <a:ext uri="{FF2B5EF4-FFF2-40B4-BE49-F238E27FC236}">
                <a16:creationId xmlns:a16="http://schemas.microsoft.com/office/drawing/2014/main" id="{D7DAA29F-AB27-4705-AFE8-F6DE4A7F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95" y="2304415"/>
            <a:ext cx="2613025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85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CFE26-60A2-4F13-9ADD-4BF6D074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6.7  </a:t>
            </a:r>
            <a:r>
              <a:rPr lang="zh-CN" altLang="en-US" b="0" i="0" u="none" strike="noStrike" kern="1800" baseline="0">
                <a:latin typeface="方正大标宋简体"/>
              </a:rPr>
              <a:t>小结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DD32F-4A45-4E08-BAE4-FAECBCB46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新基建的提出，政府或者企业中将各项业务逐步数字化，而数字需要资产化，后续才能更好的数据资产价值化。由于数据种类繁多，因此需要分布式存储，而对分布式存储的数据进行挖掘和利用机器学习算法构建模型，则需要系统能够完成分布式机器学习模型的构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Spark 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库进行了简单的介绍，其中重点结束了罗吉斯回归模型和决策树模型，在这过程中，涉及到数据格式的观察、资料的清理和格式转换等操作，只有高质量的数据才可能构建出高质量的机器学习模型，用于生产环境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4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375D-3156-47CA-ACD0-0E0EDFA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6.1  </a:t>
            </a:r>
            <a:r>
              <a:rPr lang="zh-CN" altLang="en-US" b="0" i="0" u="none" strike="noStrike" kern="1800" baseline="0" dirty="0">
                <a:latin typeface="方正大标宋简体"/>
              </a:rPr>
              <a:t>认识数据格式</a:t>
            </a:r>
            <a:endParaRPr lang="zh-CN" altLang="en-US" b="0" i="0" u="none" strike="noStrike" kern="1800" baseline="0" dirty="0">
              <a:latin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62861B-E6AD-4677-8555-6BE6577CB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Kaggle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站主要为开发商和数据科学家提供举办机器学习竞赛、托管数据、编写和分享代码的平台。该平台已经吸引了数百万名用户的关注。通过这个平台，不但可以阅读他人提交的代码来进行学习，而且可以从平台上获取开放的数据集，可以用于实践，如果能在比赛中获得好的名次，那么还可以获得奖金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本章选用泰塔尼克（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）幸存者预测这个数据集作为研究对象，一方面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幸存预测是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Kaggle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网站上参赛人数最多的竞赛之一，它要求参赛选手通过训练数据集分析出哪些乘客更可能幸存。该竞赛的网址为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https://www.kaggle.com/c/titanic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，通过浏览器打开后，界面如图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5">
            <a:extLst>
              <a:ext uri="{FF2B5EF4-FFF2-40B4-BE49-F238E27FC236}">
                <a16:creationId xmlns:a16="http://schemas.microsoft.com/office/drawing/2014/main" id="{2B231A5D-4EB7-4F6E-8F20-7E672ADB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55" y="3429000"/>
            <a:ext cx="395605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0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375D-3156-47CA-ACD0-0E0EDFA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6.1  </a:t>
            </a:r>
            <a:r>
              <a:rPr lang="zh-CN" altLang="en-US" b="0" i="0" u="none" strike="noStrike" kern="1800" baseline="0" dirty="0">
                <a:latin typeface="方正大标宋简体"/>
              </a:rPr>
              <a:t>认识数据格式</a:t>
            </a:r>
            <a:endParaRPr lang="zh-CN" altLang="en-US" b="0" i="0" u="none" strike="noStrike" kern="1800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1A6B3-9BB1-483C-9007-C6F088331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4" rtl="0"/>
            <a:r>
              <a:rPr lang="en-US" altLang="zh-CN" b="0" i="0" u="none" strike="noStrike" baseline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PassengerId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：整型（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），代表乘客的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，递增变量，一般来说对预测无帮助。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Survived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：整型（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），代表该乘客是否幸存。其中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表示幸存，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表示遇难。</a:t>
            </a:r>
          </a:p>
          <a:p>
            <a:pPr marR="0" lvl="4" rtl="0"/>
            <a:r>
              <a:rPr lang="en-US" altLang="zh-CN" b="0" i="0" u="none" strike="noStrike" baseline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Pclass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：整型（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），代表乘客的社会经济状态，其中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Upper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Middle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Lower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：字符型（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），代表乘客姓名，一般来说对预测无帮助。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Sex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：字符型（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），代表乘客性别，其中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female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代表女，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male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代表男。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：数值类型（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double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），代表乘客年龄，其中有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，即有缺失值。</a:t>
            </a:r>
          </a:p>
          <a:p>
            <a:pPr marR="0" lvl="4" rtl="0"/>
            <a:r>
              <a:rPr lang="en-US" altLang="zh-CN" b="0" i="0" u="none" strike="noStrike" baseline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SibSp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：整型（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），代表兄弟姐妹及配偶的个数。其中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Sib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Sibling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也即兄弟姐妹，</a:t>
            </a:r>
            <a:r>
              <a:rPr lang="en-US" altLang="zh-CN" b="0" i="0" u="none" strike="noStrike" baseline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Spouse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，也即配偶。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Parch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：整型（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），代表父母或子女的个数。其中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Par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也即父母，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代表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，也即子女。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Ticket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：字符型（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），代表乘客的船票号，一般来说对预测无帮助。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Fare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：数值型（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double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），代表乘客的船票价。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Cabin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：字符型（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），代表乘客所在的舱位，有缺失值</a:t>
            </a:r>
          </a:p>
          <a:p>
            <a:pPr marR="0" lvl="4" rtl="0"/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Embarked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：字符型（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），代表乘客登船口岸。</a:t>
            </a:r>
          </a:p>
        </p:txBody>
      </p:sp>
      <p:pic>
        <p:nvPicPr>
          <p:cNvPr id="2050" name="图片 187">
            <a:extLst>
              <a:ext uri="{FF2B5EF4-FFF2-40B4-BE49-F238E27FC236}">
                <a16:creationId xmlns:a16="http://schemas.microsoft.com/office/drawing/2014/main" id="{DF9C557C-8D5A-4B38-B5D9-69A0AF42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15" y="555308"/>
            <a:ext cx="525145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5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660D-563E-407E-AF44-5BEF32A9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6.2  </a:t>
            </a:r>
            <a:r>
              <a:rPr lang="zh-CN" altLang="en-US" b="0" i="0" u="none" strike="noStrike" kern="1800" baseline="0">
                <a:latin typeface="方正大标宋简体"/>
              </a:rPr>
              <a:t>描述统计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9CA43-6759-45CD-A675-BE0D4F9AD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一般来说，统计分描述统计和推论统计。所谓的描述统计是通过图表或数学方法，对数据资料进行整理、分析，并对数据的分布状态、字段数字特征和字段数值之间关系进行估计和描述的方法。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描述统计分为集中趋势分析、离中趋势分析和相关分析三大部分。其中的集中趋势分析指标主要有平均数、中数、众数等，表示数据的集中趋势。离中趋势分析主要靠最大值与最小值距离、四分差、平均差、方差、标准差等统计指标来研究数据的离中趋势。相关分析可以发现数据之间是否具有统计学上的关联性。例如样本中某几个字段数据之间是否存在相关关系，比如人的收入和学历之间的相关关系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幸存者预测数据的进行描述统计，其中包含平均值和方差等，同时通过统计汇总，分析是否幸存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(Survived)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与性别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(Sex)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和社会经济状态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等关系。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幸存者预测数据的描述统计示例，代码如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6-2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数据描述统计示例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ch06\02dataDesc.py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0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660D-563E-407E-AF44-5BEF32A9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6.2  </a:t>
            </a:r>
            <a:r>
              <a:rPr lang="zh-CN" altLang="en-US" b="0" i="0" u="none" strike="noStrike" kern="1800" baseline="0">
                <a:latin typeface="方正大标宋简体"/>
              </a:rPr>
              <a:t>描述统计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9CA43-6759-45CD-A675-BE0D4F9AD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239450"/>
          </a:xfrm>
        </p:spPr>
        <p:txBody>
          <a:bodyPr>
            <a:normAutofit fontScale="25000" lnSpcReduction="20000"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统计的个数小于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891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的都说明其中有缺失数据，需要进行处理。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行通过在对象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df_train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上调用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groupBy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('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sex','Survived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').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agg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({'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PassengerId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': 'count'})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操作对字段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Survived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两个字段分组求乘客数，计算出的结果如下所示：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       sex  Survived  count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 0  female         1    233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 1  female         0     81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 2    male         0    468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 3    male         1    109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通过这个汇总统计，可以从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数量上分析出，什么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sex 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更容易幸存。当然，为了更容易观察数据，可以通过图形的方式，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male_vs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=pdf[pdf["Survived"]== 1]["count"]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可以获取到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Survived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数据。首先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pdf[pdf["Survived"]== 1]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会输出如下结果：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sex  Survived  count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  female         1    233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    male         1    109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其次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pdf[pdf["Survived"]== 1]["count"]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则是从上述数据中获取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列，即数据如下：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count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233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ts val="13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109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3074" name="图片 188">
            <a:extLst>
              <a:ext uri="{FF2B5EF4-FFF2-40B4-BE49-F238E27FC236}">
                <a16:creationId xmlns:a16="http://schemas.microsoft.com/office/drawing/2014/main" id="{18E9DDE2-0E75-44FB-8917-C1F2D943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39" y="2686684"/>
            <a:ext cx="6430781" cy="310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4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20391-56B7-4E8C-9E50-43B60D0B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6.3  </a:t>
            </a:r>
            <a:r>
              <a:rPr lang="zh-CN" altLang="en-US" b="0" i="0" u="none" strike="noStrike" kern="1800" baseline="0">
                <a:latin typeface="方正大标宋简体"/>
              </a:rPr>
              <a:t>资料清理与变形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BA67E-F263-46A3-AD5A-48A259F9C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一般来说，现实采集的数据，往往都有缺值，或者说数据格式不符合特定机器学习算法的要求，因此需要进行资料的清理和变形。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通过上述的认识数据格式和描述统计分析，发现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数据中有不少缺省值，因此需要进行特殊处理，关于如何处理，需要根据实际情况来确定，比如有的数值可以通过均值来替换缺失值，有的字段缺失可以删除整行记录。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在机器学习处理过程中，为了方便相关算法的实现，经常需要把字符串类型的标签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(label)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数据转化成数值类型索引。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当中的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StringIndexer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转换器可以把一列标签型的特征进行数值化编码，这个过程可提高机器学习算法构建模型的效率。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下面给出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Titanic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幸存者预测数据进行资料清理与变形的进行示例，代码如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6-3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资料清理与变形示例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ch06\03dataTrans.py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098" name="图片 190">
            <a:extLst>
              <a:ext uri="{FF2B5EF4-FFF2-40B4-BE49-F238E27FC236}">
                <a16:creationId xmlns:a16="http://schemas.microsoft.com/office/drawing/2014/main" id="{9A06A1D5-CE16-4531-BA90-FB7EC501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15" y="3925888"/>
            <a:ext cx="525145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45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91CD1-B9BE-42C3-B279-3D6A2C6B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6.4  </a:t>
            </a:r>
            <a:r>
              <a:rPr lang="zh-CN" altLang="en-US" b="0" i="0" u="none" strike="noStrike" kern="1800" baseline="0" dirty="0">
                <a:latin typeface="方正大标宋简体"/>
              </a:rPr>
              <a:t>认识 </a:t>
            </a:r>
            <a:r>
              <a:rPr lang="en-US" altLang="zh-CN" b="0" i="0" u="none" strike="noStrike" kern="1800" baseline="0" dirty="0">
                <a:latin typeface="方正大标宋简体"/>
              </a:rPr>
              <a:t>Pipeline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9CE2B-5B40-4F64-9CEB-2BDF67697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将机器学习过程可以看作是由一系列步骤组成的，就和做菜一样，第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步需要采购食材，第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步对食材进行清洗，第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步将食材进行加工，切分成块或者丝，第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步烹饪，第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步装盘。这些步骤就像一条流水线一样，工序前后衔接。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同样的，在机器学习过程中，也需要运行一系列算法来处理数据并从中学习。例如，一个简单的文本数据处理工作流程可能包括几个阶段：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将每个文本拆分为单词。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将单词转换为数值特征向量。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使用特征向量和标签构建预测模型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用预测模型对新数据进行预测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当中的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库将这样的工作流程表示为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Pipeline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，其中包含要按特定顺序运行的一系列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Pipeline Stages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Estimators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）。一般来说，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Pipeline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的基本过程如图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6.9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123" name="图片 201">
            <a:extLst>
              <a:ext uri="{FF2B5EF4-FFF2-40B4-BE49-F238E27FC236}">
                <a16:creationId xmlns:a16="http://schemas.microsoft.com/office/drawing/2014/main" id="{D9F86A8F-6DBD-4273-A1A5-DD15E392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3051175"/>
            <a:ext cx="356552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35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CFD62-768A-4DB0-93EF-6B35ACCE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6.5  </a:t>
            </a:r>
            <a:r>
              <a:rPr lang="zh-CN" altLang="en-US" b="0" i="0" u="none" strike="noStrike" kern="1800" baseline="0">
                <a:latin typeface="方正大标宋简体"/>
              </a:rPr>
              <a:t>罗吉斯回归原理与应用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444D5-BA0A-4CA9-AE66-3DF556FEC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4FAB3-6859-412C-A4B1-9F860A6B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6.5.1 </a:t>
            </a:r>
            <a:r>
              <a:rPr lang="zh-CN" altLang="en-US" b="0" i="0" u="none" strike="noStrike" kern="1800" baseline="0">
                <a:latin typeface="方正大标宋简体"/>
              </a:rPr>
              <a:t>罗吉斯回归基本原理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B8DEF-C52E-4367-B963-FB2CEDA88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根据百度百科，罗吉斯回归实际上就是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回归分析，它是一种广义的线性回归分析模型，常用于数据挖掘、疾病自动诊断和经济预测等领域。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回归为概率型非线性回归模型，是研究二分类观察结果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与一些影响因素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(x1,x2,x3,...,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之间关系的一种多变量分析方法。通常的问题是，研究某些影响因素条件下，某个结果是否发生的概率，比如医学中根据病人的一些症状来判断它是否患有某种病。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举例来说，探讨引发疾病的危险因素，并根据危险因素预测疾病发生的概率等。以胃癌病情分析为例，选择两组人群，一组是胃癌组，一组是非胃癌组，两组人群必定具有不同的体征与生活方式等。因此因变量就为是否胃癌，值为“是”或“否”，自变量就可以包括很多了，如年龄、性别、饮食习惯、幽门螺杆菌感染等。自变量既可以是连续的，也可以是分类的。然后通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回归分析，可以得到自变量的权重，从而可以大致了解到底哪些因素是胃癌的危险因素。同时根据该权值可以根据危险因素预测一个人患癌症的可能性。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影响关系研究是所有研究中最为常见的。我们都知道当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是定量数据时，线性回归可以用来分析影响关系。如果现在想对某件事情发生的概率进行预估，比如一件衣服的是否有人想购买？这里的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是“是否愿意购买”，属于分类数据，所以不能使用回归分析。如果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为定类数据，研究影响关系，正确做法是选择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回归分析。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回归模型是有适用条件的，简要说明如下：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因变量为二分类的分类变量或某事件的发生率，并且是数值型变量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各观测对象间相互独立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自变量和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概率是线性关系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考虑具有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个独立变量的向量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x=(x1,x2,x3,...,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，设条件慨率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p=P(y=1|x)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为观测量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相对于某事件发生的概率。那么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Logistic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回归模型可以表示为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4BC27A8-710E-4BB7-A487-9AABD58E4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880" y="38557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3EBE3C7-64BF-4DF9-9FE1-3A140016D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73341"/>
              </p:ext>
            </p:extLst>
          </p:nvPr>
        </p:nvGraphicFramePr>
        <p:xfrm>
          <a:off x="8183880" y="4312920"/>
          <a:ext cx="2514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14600" imgH="634680" progId="Equation.KSEE3">
                  <p:embed/>
                </p:oleObj>
              </mc:Choice>
              <mc:Fallback>
                <p:oleObj r:id="rId2" imgW="2514600" imgH="634680" progId="Equation.KSEE3">
                  <p:embed/>
                  <p:pic>
                    <p:nvPicPr>
                      <p:cNvPr id="0" name="对象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880" y="4312920"/>
                        <a:ext cx="25146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25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5</TotalTime>
  <Words>2468</Words>
  <Application>Microsoft Office PowerPoint</Application>
  <PresentationFormat>宽屏</PresentationFormat>
  <Paragraphs>88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方正大标宋简体</vt:lpstr>
      <vt:lpstr>Arial</vt:lpstr>
      <vt:lpstr>Times New Roman</vt:lpstr>
      <vt:lpstr>Wingdings</vt:lpstr>
      <vt:lpstr>Office 主题​​</vt:lpstr>
      <vt:lpstr>Equation.KSEE3</vt:lpstr>
      <vt:lpstr>第6章  Spark与分布式机器学习</vt:lpstr>
      <vt:lpstr>6.1  认识数据格式</vt:lpstr>
      <vt:lpstr>6.1  认识数据格式</vt:lpstr>
      <vt:lpstr>6.2  描述统计</vt:lpstr>
      <vt:lpstr>6.2  描述统计</vt:lpstr>
      <vt:lpstr>6.3  资料清理与变形</vt:lpstr>
      <vt:lpstr>6.4  认识 Pipeline</vt:lpstr>
      <vt:lpstr>6.5  罗吉斯回归原理与应用</vt:lpstr>
      <vt:lpstr>6.5.1 罗吉斯回归基本原理</vt:lpstr>
      <vt:lpstr>6.5.2 罗吉斯回归应用示例</vt:lpstr>
      <vt:lpstr>6.6  判定树原理与应用</vt:lpstr>
      <vt:lpstr>6.6.1 判定树基本原理</vt:lpstr>
      <vt:lpstr>6.6.2 判定树应用示例</vt:lpstr>
      <vt:lpstr>6.7 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Spark与分布式机器学习</dc:title>
  <dc:creator>lenovo</dc:creator>
  <cp:lastModifiedBy>lenovo</cp:lastModifiedBy>
  <cp:revision>2</cp:revision>
  <dcterms:created xsi:type="dcterms:W3CDTF">2021-10-24T08:33:27Z</dcterms:created>
  <dcterms:modified xsi:type="dcterms:W3CDTF">2021-10-24T08:38:39Z</dcterms:modified>
</cp:coreProperties>
</file>