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Public Sans" panose="020B0604020202020204" charset="0"/>
      <p:regular r:id="rId31"/>
    </p:embeddedFont>
    <p:embeddedFont>
      <p:font typeface="Public Sans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sv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svg"/><Relationship Id="rId20" Type="http://schemas.openxmlformats.org/officeDocument/2006/relationships/image" Target="../media/image19.svg"/><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sv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svg"/><Relationship Id="rId10" Type="http://schemas.openxmlformats.org/officeDocument/2006/relationships/image" Target="../media/image9.svg"/><Relationship Id="rId19" Type="http://schemas.openxmlformats.org/officeDocument/2006/relationships/image" Target="../media/image18.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svg"/><Relationship Id="rId27" Type="http://schemas.openxmlformats.org/officeDocument/2006/relationships/image" Target="../media/image26.png"/><Relationship Id="rId30" Type="http://schemas.openxmlformats.org/officeDocument/2006/relationships/image" Target="../media/image29.svg"/></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42.png"/></Relationships>
</file>

<file path=ppt/slides/_rels/slide18.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20.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46.png"/></Relationships>
</file>

<file path=ppt/slides/_rels/slide2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48.png"/></Relationships>
</file>

<file path=ppt/slides/_rels/slide2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50.png"/></Relationships>
</file>

<file path=ppt/slides/_rels/slide23.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4.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29"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 Id="rId30" Type="http://schemas.openxmlformats.org/officeDocument/2006/relationships/image" Target="../media/image53.png"/></Relationships>
</file>

<file path=ppt/slides/_rels/slide2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26.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8.pn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4.png"/><Relationship Id="rId5" Type="http://schemas.openxmlformats.org/officeDocument/2006/relationships/image" Target="../media/image10.png"/><Relationship Id="rId15" Type="http://schemas.openxmlformats.org/officeDocument/2006/relationships/image" Target="../media/image54.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 Id="rId14" Type="http://schemas.openxmlformats.org/officeDocument/2006/relationships/image" Target="../media/image29.sv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26" Type="http://schemas.openxmlformats.org/officeDocument/2006/relationships/image" Target="../media/image27.svg"/><Relationship Id="rId3" Type="http://schemas.openxmlformats.org/officeDocument/2006/relationships/image" Target="../media/image2.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1.png"/><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4.png"/><Relationship Id="rId15" Type="http://schemas.openxmlformats.org/officeDocument/2006/relationships/image" Target="../media/image16.png"/><Relationship Id="rId23" Type="http://schemas.openxmlformats.org/officeDocument/2006/relationships/image" Target="../media/image24.png"/><Relationship Id="rId28" Type="http://schemas.openxmlformats.org/officeDocument/2006/relationships/image" Target="../media/image29.sv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3.sv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 Id="rId27" Type="http://schemas.openxmlformats.org/officeDocument/2006/relationships/image" Target="../media/image28.png"/></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4.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30.png"/><Relationship Id="rId5" Type="http://schemas.openxmlformats.org/officeDocument/2006/relationships/image" Target="../media/image16.png"/><Relationship Id="rId10" Type="http://schemas.openxmlformats.org/officeDocument/2006/relationships/image" Target="../media/image29.svg"/><Relationship Id="rId4" Type="http://schemas.openxmlformats.org/officeDocument/2006/relationships/image" Target="../media/image5.sv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8.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26.png"/><Relationship Id="rId5" Type="http://schemas.openxmlformats.org/officeDocument/2006/relationships/image" Target="../media/image10.png"/><Relationship Id="rId10" Type="http://schemas.openxmlformats.org/officeDocument/2006/relationships/image" Target="../media/image21.svg"/><Relationship Id="rId4" Type="http://schemas.openxmlformats.org/officeDocument/2006/relationships/image" Target="../media/image9.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vi-VN"/>
          </a:p>
        </p:txBody>
      </p:sp>
      <p:sp>
        <p:nvSpPr>
          <p:cNvPr id="6" name="Freeform 6"/>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Freeform 16"/>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a:stretch>
          </a:blipFill>
          <a:ln cap="sq">
            <a:noFill/>
            <a:prstDash val="solid"/>
            <a:miter/>
          </a:ln>
        </p:spPr>
        <p:txBody>
          <a:bodyPr/>
          <a:lstStyle/>
          <a:p>
            <a:endParaRPr lang="vi-VN"/>
          </a:p>
        </p:txBody>
      </p:sp>
      <p:sp>
        <p:nvSpPr>
          <p:cNvPr id="17" name="TextBox 17"/>
          <p:cNvSpPr txBox="1"/>
          <p:nvPr/>
        </p:nvSpPr>
        <p:spPr>
          <a:xfrm>
            <a:off x="3259626" y="1989473"/>
            <a:ext cx="11661824" cy="3224275"/>
          </a:xfrm>
          <a:prstGeom prst="rect">
            <a:avLst/>
          </a:prstGeom>
        </p:spPr>
        <p:txBody>
          <a:bodyPr lIns="0" tIns="0" rIns="0" bIns="0" rtlCol="0" anchor="t">
            <a:spAutoFit/>
          </a:bodyPr>
          <a:lstStyle/>
          <a:p>
            <a:pPr algn="ctr">
              <a:lnSpc>
                <a:spcPts val="8271"/>
              </a:lnSpc>
            </a:pPr>
            <a:r>
              <a:rPr lang="en-US" sz="8799" b="1">
                <a:solidFill>
                  <a:srgbClr val="000000"/>
                </a:solidFill>
                <a:latin typeface="Public Sans Bold"/>
                <a:ea typeface="Public Sans Bold"/>
                <a:cs typeface="Public Sans Bold"/>
                <a:sym typeface="Public Sans Bold"/>
              </a:rPr>
              <a:t>Xây dựng mô hình dự đoán khả năng người mắc bệnh gan ở Mỹ </a:t>
            </a: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vi-VN"/>
          </a:p>
        </p:txBody>
      </p:sp>
      <p:sp>
        <p:nvSpPr>
          <p:cNvPr id="19" name="TextBox 19"/>
          <p:cNvSpPr txBox="1"/>
          <p:nvPr/>
        </p:nvSpPr>
        <p:spPr>
          <a:xfrm>
            <a:off x="2434688" y="5892605"/>
            <a:ext cx="6056446" cy="1976755"/>
          </a:xfrm>
          <a:prstGeom prst="rect">
            <a:avLst/>
          </a:prstGeom>
        </p:spPr>
        <p:txBody>
          <a:bodyPr lIns="0" tIns="0" rIns="0" bIns="0" rtlCol="0" anchor="t">
            <a:spAutoFit/>
          </a:bodyPr>
          <a:lstStyle/>
          <a:p>
            <a:pPr algn="ctr">
              <a:lnSpc>
                <a:spcPts val="3919"/>
              </a:lnSpc>
            </a:pPr>
            <a:r>
              <a:rPr lang="en-US" sz="2799" b="1">
                <a:solidFill>
                  <a:srgbClr val="000000"/>
                </a:solidFill>
                <a:latin typeface="Public Sans Bold"/>
                <a:ea typeface="Public Sans Bold"/>
                <a:cs typeface="Public Sans Bold"/>
                <a:sym typeface="Public Sans Bold"/>
              </a:rPr>
              <a:t>Thành viên nhóm</a:t>
            </a:r>
          </a:p>
          <a:p>
            <a:pPr algn="ctr">
              <a:lnSpc>
                <a:spcPts val="3919"/>
              </a:lnSpc>
            </a:pPr>
            <a:r>
              <a:rPr lang="en-US" sz="2799">
                <a:solidFill>
                  <a:srgbClr val="000000"/>
                </a:solidFill>
                <a:latin typeface="Public Sans"/>
                <a:ea typeface="Public Sans"/>
                <a:cs typeface="Public Sans"/>
                <a:sym typeface="Public Sans"/>
              </a:rPr>
              <a:t>Phạm Anh Tuấn</a:t>
            </a:r>
          </a:p>
          <a:p>
            <a:pPr algn="ctr">
              <a:lnSpc>
                <a:spcPts val="3919"/>
              </a:lnSpc>
              <a:spcBef>
                <a:spcPct val="0"/>
              </a:spcBef>
            </a:pPr>
            <a:r>
              <a:rPr lang="en-US" sz="2799">
                <a:solidFill>
                  <a:srgbClr val="000000"/>
                </a:solidFill>
                <a:latin typeface="Public Sans"/>
                <a:ea typeface="Public Sans"/>
                <a:cs typeface="Public Sans"/>
                <a:sym typeface="Public Sans"/>
              </a:rPr>
              <a:t>Đỗ Phương Mai Anh</a:t>
            </a:r>
          </a:p>
          <a:p>
            <a:pPr algn="ctr">
              <a:lnSpc>
                <a:spcPts val="3919"/>
              </a:lnSpc>
              <a:spcBef>
                <a:spcPct val="0"/>
              </a:spcBef>
            </a:pPr>
            <a:r>
              <a:rPr lang="en-US" sz="2799">
                <a:solidFill>
                  <a:srgbClr val="000000"/>
                </a:solidFill>
                <a:latin typeface="Public Sans"/>
                <a:ea typeface="Public Sans"/>
                <a:cs typeface="Public Sans"/>
                <a:sym typeface="Public Sans"/>
              </a:rPr>
              <a:t>Nguyễn Hồng Khanh</a:t>
            </a:r>
          </a:p>
        </p:txBody>
      </p:sp>
      <p:sp>
        <p:nvSpPr>
          <p:cNvPr id="20" name="TextBox 20"/>
          <p:cNvSpPr txBox="1"/>
          <p:nvPr/>
        </p:nvSpPr>
        <p:spPr>
          <a:xfrm>
            <a:off x="9450453" y="5944137"/>
            <a:ext cx="6471521" cy="986155"/>
          </a:xfrm>
          <a:prstGeom prst="rect">
            <a:avLst/>
          </a:prstGeom>
        </p:spPr>
        <p:txBody>
          <a:bodyPr lIns="0" tIns="0" rIns="0" bIns="0" rtlCol="0" anchor="t">
            <a:spAutoFit/>
          </a:bodyPr>
          <a:lstStyle/>
          <a:p>
            <a:pPr algn="ctr">
              <a:lnSpc>
                <a:spcPts val="3919"/>
              </a:lnSpc>
            </a:pPr>
            <a:r>
              <a:rPr lang="en-US" sz="2799" b="1">
                <a:solidFill>
                  <a:srgbClr val="000000"/>
                </a:solidFill>
                <a:latin typeface="Public Sans Bold"/>
                <a:ea typeface="Public Sans Bold"/>
                <a:cs typeface="Public Sans Bold"/>
                <a:sym typeface="Public Sans Bold"/>
              </a:rPr>
              <a:t>Giảng viên hướng dẫn</a:t>
            </a:r>
          </a:p>
          <a:p>
            <a:pPr algn="ctr">
              <a:lnSpc>
                <a:spcPts val="3919"/>
              </a:lnSpc>
              <a:spcBef>
                <a:spcPct val="0"/>
              </a:spcBef>
            </a:pPr>
            <a:r>
              <a:rPr lang="en-US" sz="2799">
                <a:solidFill>
                  <a:srgbClr val="000000"/>
                </a:solidFill>
                <a:latin typeface="Public Sans"/>
                <a:ea typeface="Public Sans"/>
                <a:cs typeface="Public Sans"/>
                <a:sym typeface="Public Sans"/>
              </a:rPr>
              <a:t>TS. Nguyễn Hoàng Long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10699398" y="1576769"/>
            <a:ext cx="5925588" cy="4288645"/>
          </a:xfrm>
          <a:custGeom>
            <a:avLst/>
            <a:gdLst/>
            <a:ahLst/>
            <a:cxnLst/>
            <a:rect l="l" t="t" r="r" b="b"/>
            <a:pathLst>
              <a:path w="5925588" h="4288645">
                <a:moveTo>
                  <a:pt x="0" y="0"/>
                </a:moveTo>
                <a:lnTo>
                  <a:pt x="5925588" y="0"/>
                </a:lnTo>
                <a:lnTo>
                  <a:pt x="5925588" y="4288644"/>
                </a:lnTo>
                <a:lnTo>
                  <a:pt x="0" y="4288644"/>
                </a:lnTo>
                <a:lnTo>
                  <a:pt x="0" y="0"/>
                </a:lnTo>
                <a:close/>
              </a:path>
            </a:pathLst>
          </a:custGeom>
          <a:blipFill>
            <a:blip r:embed="rId3"/>
            <a:stretch>
              <a:fillRect/>
            </a:stretch>
          </a:blipFill>
        </p:spPr>
        <p:txBody>
          <a:bodyPr/>
          <a:lstStyle/>
          <a:p>
            <a:endParaRPr lang="vi-VN"/>
          </a:p>
        </p:txBody>
      </p:sp>
      <p:sp>
        <p:nvSpPr>
          <p:cNvPr id="4" name="Freeform 4"/>
          <p:cNvSpPr/>
          <p:nvPr/>
        </p:nvSpPr>
        <p:spPr>
          <a:xfrm>
            <a:off x="1028700" y="4670778"/>
            <a:ext cx="9266273" cy="4587522"/>
          </a:xfrm>
          <a:custGeom>
            <a:avLst/>
            <a:gdLst/>
            <a:ahLst/>
            <a:cxnLst/>
            <a:rect l="l" t="t" r="r" b="b"/>
            <a:pathLst>
              <a:path w="9266273" h="4587522">
                <a:moveTo>
                  <a:pt x="0" y="0"/>
                </a:moveTo>
                <a:lnTo>
                  <a:pt x="9266273" y="0"/>
                </a:lnTo>
                <a:lnTo>
                  <a:pt x="9266273" y="4587522"/>
                </a:lnTo>
                <a:lnTo>
                  <a:pt x="0" y="4587522"/>
                </a:lnTo>
                <a:lnTo>
                  <a:pt x="0" y="0"/>
                </a:lnTo>
                <a:close/>
              </a:path>
            </a:pathLst>
          </a:custGeom>
          <a:blipFill>
            <a:blip r:embed="rId4"/>
            <a:stretch>
              <a:fillRect/>
            </a:stretch>
          </a:blipFill>
        </p:spPr>
        <p:txBody>
          <a:bodyPr/>
          <a:lstStyle/>
          <a:p>
            <a:endParaRPr lang="vi-VN"/>
          </a:p>
        </p:txBody>
      </p:sp>
      <p:sp>
        <p:nvSpPr>
          <p:cNvPr id="5" name="TextBox 5"/>
          <p:cNvSpPr txBox="1"/>
          <p:nvPr/>
        </p:nvSpPr>
        <p:spPr>
          <a:xfrm>
            <a:off x="5097953" y="633032"/>
            <a:ext cx="8092094" cy="943737"/>
          </a:xfrm>
          <a:prstGeom prst="rect">
            <a:avLst/>
          </a:prstGeom>
        </p:spPr>
        <p:txBody>
          <a:bodyPr lIns="0" tIns="0" rIns="0" bIns="0" rtlCol="0" anchor="t">
            <a:spAutoFit/>
          </a:bodyPr>
          <a:lstStyle/>
          <a:p>
            <a:pPr algn="l">
              <a:lnSpc>
                <a:spcPts val="6984"/>
              </a:lnSpc>
            </a:pPr>
            <a:r>
              <a:rPr lang="en-US" sz="7200" b="1">
                <a:solidFill>
                  <a:srgbClr val="000000"/>
                </a:solidFill>
                <a:latin typeface="Public Sans Bold"/>
                <a:ea typeface="Public Sans Bold"/>
                <a:cs typeface="Public Sans Bold"/>
                <a:sym typeface="Public Sans Bold"/>
              </a:rPr>
              <a:t>Chuẩn bị dữ liệu</a:t>
            </a:r>
          </a:p>
        </p:txBody>
      </p:sp>
      <p:sp>
        <p:nvSpPr>
          <p:cNvPr id="6" name="TextBox 6"/>
          <p:cNvSpPr txBox="1"/>
          <p:nvPr/>
        </p:nvSpPr>
        <p:spPr>
          <a:xfrm>
            <a:off x="1240382" y="2034113"/>
            <a:ext cx="7903618" cy="2131695"/>
          </a:xfrm>
          <a:prstGeom prst="rect">
            <a:avLst/>
          </a:prstGeom>
        </p:spPr>
        <p:txBody>
          <a:bodyPr lIns="0" tIns="0" rIns="0" bIns="0" rtlCol="0" anchor="t">
            <a:spAutoFit/>
          </a:bodyPr>
          <a:lstStyle/>
          <a:p>
            <a:pPr algn="l">
              <a:lnSpc>
                <a:spcPts val="3644"/>
              </a:lnSpc>
            </a:pPr>
            <a:r>
              <a:rPr lang="en-US" sz="2699" b="1" spc="161">
                <a:solidFill>
                  <a:srgbClr val="000000"/>
                </a:solidFill>
                <a:latin typeface="Public Sans Bold"/>
                <a:ea typeface="Public Sans Bold"/>
                <a:cs typeface="Public Sans Bold"/>
                <a:sym typeface="Public Sans Bold"/>
              </a:rPr>
              <a:t>Xử lý giá trị trùng lặp </a:t>
            </a:r>
          </a:p>
          <a:p>
            <a:pPr marL="0" lvl="0" indent="0" algn="l">
              <a:lnSpc>
                <a:spcPts val="3374"/>
              </a:lnSpc>
              <a:spcBef>
                <a:spcPct val="0"/>
              </a:spcBef>
            </a:pPr>
            <a:r>
              <a:rPr lang="en-US" sz="2499" spc="149">
                <a:solidFill>
                  <a:srgbClr val="000000"/>
                </a:solidFill>
                <a:latin typeface="Public Sans"/>
                <a:ea typeface="Public Sans"/>
                <a:cs typeface="Public Sans"/>
                <a:sym typeface="Public Sans"/>
              </a:rPr>
              <a:t>Sau khi phân tích và đánh giá tình hình dữ liệu, chúng ta đã quyết định xử lý các bản ghi trùng lặp bằng cách xóa bỏ tất cả các bản ghi trùng lặp và giữ lại bản ghi cuối cùng.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10691204" y="2124837"/>
            <a:ext cx="5800736" cy="4292635"/>
          </a:xfrm>
          <a:custGeom>
            <a:avLst/>
            <a:gdLst/>
            <a:ahLst/>
            <a:cxnLst/>
            <a:rect l="l" t="t" r="r" b="b"/>
            <a:pathLst>
              <a:path w="5800736" h="4292635">
                <a:moveTo>
                  <a:pt x="0" y="0"/>
                </a:moveTo>
                <a:lnTo>
                  <a:pt x="5800736" y="0"/>
                </a:lnTo>
                <a:lnTo>
                  <a:pt x="5800736" y="4292635"/>
                </a:lnTo>
                <a:lnTo>
                  <a:pt x="0" y="4292635"/>
                </a:lnTo>
                <a:lnTo>
                  <a:pt x="0" y="0"/>
                </a:lnTo>
                <a:close/>
              </a:path>
            </a:pathLst>
          </a:custGeom>
          <a:blipFill>
            <a:blip r:embed="rId3"/>
            <a:stretch>
              <a:fillRect b="-1245"/>
            </a:stretch>
          </a:blipFill>
        </p:spPr>
        <p:txBody>
          <a:bodyPr/>
          <a:lstStyle/>
          <a:p>
            <a:endParaRPr lang="vi-VN"/>
          </a:p>
        </p:txBody>
      </p:sp>
      <p:sp>
        <p:nvSpPr>
          <p:cNvPr id="4" name="Freeform 4"/>
          <p:cNvSpPr/>
          <p:nvPr/>
        </p:nvSpPr>
        <p:spPr>
          <a:xfrm>
            <a:off x="1167687" y="5390332"/>
            <a:ext cx="8844111" cy="4303885"/>
          </a:xfrm>
          <a:custGeom>
            <a:avLst/>
            <a:gdLst/>
            <a:ahLst/>
            <a:cxnLst/>
            <a:rect l="l" t="t" r="r" b="b"/>
            <a:pathLst>
              <a:path w="8844111" h="4303885">
                <a:moveTo>
                  <a:pt x="0" y="0"/>
                </a:moveTo>
                <a:lnTo>
                  <a:pt x="8844111" y="0"/>
                </a:lnTo>
                <a:lnTo>
                  <a:pt x="8844111" y="4303885"/>
                </a:lnTo>
                <a:lnTo>
                  <a:pt x="0" y="4303885"/>
                </a:lnTo>
                <a:lnTo>
                  <a:pt x="0" y="0"/>
                </a:lnTo>
                <a:close/>
              </a:path>
            </a:pathLst>
          </a:custGeom>
          <a:blipFill>
            <a:blip r:embed="rId4"/>
            <a:stretch>
              <a:fillRect/>
            </a:stretch>
          </a:blipFill>
        </p:spPr>
        <p:txBody>
          <a:bodyPr/>
          <a:lstStyle/>
          <a:p>
            <a:endParaRPr lang="vi-VN"/>
          </a:p>
        </p:txBody>
      </p:sp>
      <p:sp>
        <p:nvSpPr>
          <p:cNvPr id="5" name="TextBox 5"/>
          <p:cNvSpPr txBox="1"/>
          <p:nvPr/>
        </p:nvSpPr>
        <p:spPr>
          <a:xfrm>
            <a:off x="5097953" y="1181100"/>
            <a:ext cx="8092094" cy="943737"/>
          </a:xfrm>
          <a:prstGeom prst="rect">
            <a:avLst/>
          </a:prstGeom>
        </p:spPr>
        <p:txBody>
          <a:bodyPr lIns="0" tIns="0" rIns="0" bIns="0" rtlCol="0" anchor="t">
            <a:spAutoFit/>
          </a:bodyPr>
          <a:lstStyle/>
          <a:p>
            <a:pPr algn="l">
              <a:lnSpc>
                <a:spcPts val="6984"/>
              </a:lnSpc>
            </a:pPr>
            <a:r>
              <a:rPr lang="en-US" sz="7200" b="1">
                <a:solidFill>
                  <a:srgbClr val="000000"/>
                </a:solidFill>
                <a:latin typeface="Public Sans Bold"/>
                <a:ea typeface="Public Sans Bold"/>
                <a:cs typeface="Public Sans Bold"/>
                <a:sym typeface="Public Sans Bold"/>
              </a:rPr>
              <a:t>Chuẩn bị dữ liệu</a:t>
            </a:r>
          </a:p>
        </p:txBody>
      </p:sp>
      <p:sp>
        <p:nvSpPr>
          <p:cNvPr id="6" name="TextBox 6"/>
          <p:cNvSpPr txBox="1"/>
          <p:nvPr/>
        </p:nvSpPr>
        <p:spPr>
          <a:xfrm>
            <a:off x="1167687" y="2266132"/>
            <a:ext cx="7903618" cy="2933700"/>
          </a:xfrm>
          <a:prstGeom prst="rect">
            <a:avLst/>
          </a:prstGeom>
        </p:spPr>
        <p:txBody>
          <a:bodyPr lIns="0" tIns="0" rIns="0" bIns="0" rtlCol="0" anchor="t">
            <a:spAutoFit/>
          </a:bodyPr>
          <a:lstStyle/>
          <a:p>
            <a:pPr algn="l">
              <a:lnSpc>
                <a:spcPts val="3374"/>
              </a:lnSpc>
            </a:pPr>
            <a:r>
              <a:rPr lang="en-US" sz="2499" b="1" spc="149">
                <a:solidFill>
                  <a:srgbClr val="000000"/>
                </a:solidFill>
                <a:latin typeface="Public Sans Bold"/>
                <a:ea typeface="Public Sans Bold"/>
                <a:cs typeface="Public Sans Bold"/>
                <a:sym typeface="Public Sans Bold"/>
              </a:rPr>
              <a:t>Xử lý giá trị thiếu </a:t>
            </a:r>
          </a:p>
          <a:p>
            <a:pPr marL="0" lvl="0" indent="0" algn="l">
              <a:lnSpc>
                <a:spcPts val="3374"/>
              </a:lnSpc>
              <a:spcBef>
                <a:spcPct val="0"/>
              </a:spcBef>
            </a:pPr>
            <a:r>
              <a:rPr lang="en-US" sz="2499" spc="149">
                <a:solidFill>
                  <a:srgbClr val="000000"/>
                </a:solidFill>
                <a:latin typeface="Public Sans"/>
                <a:ea typeface="Public Sans"/>
                <a:cs typeface="Public Sans"/>
                <a:sym typeface="Public Sans"/>
              </a:rPr>
              <a:t>Để đảm bảo chất lượng và độ chính xác của tập dữ liệu, các bản ghi có giá trị thiếu cần được loại bỏ. Việc xoá các bản ghi thiếu này giúp loại bỏ nhiễu và đảm bảo rằng các mô hình học máy được xây dựng dựa trên dữ liệu đầy đủ và đáng tin cậy.</a:t>
            </a:r>
            <a:r>
              <a:rPr lang="en-US" sz="2499" b="1" spc="149">
                <a:solidFill>
                  <a:srgbClr val="000000"/>
                </a:solidFill>
                <a:latin typeface="Public Sans Bold"/>
                <a:ea typeface="Public Sans Bold"/>
                <a:cs typeface="Public Sans Bold"/>
                <a:sym typeface="Public Sans Bold"/>
              </a:rPr>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10958234" y="2124837"/>
            <a:ext cx="5684167" cy="5024263"/>
          </a:xfrm>
          <a:custGeom>
            <a:avLst/>
            <a:gdLst/>
            <a:ahLst/>
            <a:cxnLst/>
            <a:rect l="l" t="t" r="r" b="b"/>
            <a:pathLst>
              <a:path w="5684167" h="5024263">
                <a:moveTo>
                  <a:pt x="0" y="0"/>
                </a:moveTo>
                <a:lnTo>
                  <a:pt x="5684167" y="0"/>
                </a:lnTo>
                <a:lnTo>
                  <a:pt x="5684167" y="5024263"/>
                </a:lnTo>
                <a:lnTo>
                  <a:pt x="0" y="5024263"/>
                </a:lnTo>
                <a:lnTo>
                  <a:pt x="0" y="0"/>
                </a:lnTo>
                <a:close/>
              </a:path>
            </a:pathLst>
          </a:custGeom>
          <a:blipFill>
            <a:blip r:embed="rId3"/>
            <a:stretch>
              <a:fillRect/>
            </a:stretch>
          </a:blipFill>
        </p:spPr>
        <p:txBody>
          <a:bodyPr/>
          <a:lstStyle/>
          <a:p>
            <a:endParaRPr lang="vi-VN"/>
          </a:p>
        </p:txBody>
      </p:sp>
      <p:sp>
        <p:nvSpPr>
          <p:cNvPr id="4" name="Freeform 4"/>
          <p:cNvSpPr/>
          <p:nvPr/>
        </p:nvSpPr>
        <p:spPr>
          <a:xfrm>
            <a:off x="1167687" y="5143500"/>
            <a:ext cx="9576525" cy="4511255"/>
          </a:xfrm>
          <a:custGeom>
            <a:avLst/>
            <a:gdLst/>
            <a:ahLst/>
            <a:cxnLst/>
            <a:rect l="l" t="t" r="r" b="b"/>
            <a:pathLst>
              <a:path w="9576525" h="4511255">
                <a:moveTo>
                  <a:pt x="0" y="0"/>
                </a:moveTo>
                <a:lnTo>
                  <a:pt x="9576525" y="0"/>
                </a:lnTo>
                <a:lnTo>
                  <a:pt x="9576525" y="4511255"/>
                </a:lnTo>
                <a:lnTo>
                  <a:pt x="0" y="4511255"/>
                </a:lnTo>
                <a:lnTo>
                  <a:pt x="0" y="0"/>
                </a:lnTo>
                <a:close/>
              </a:path>
            </a:pathLst>
          </a:custGeom>
          <a:blipFill>
            <a:blip r:embed="rId4"/>
            <a:stretch>
              <a:fillRect/>
            </a:stretch>
          </a:blipFill>
        </p:spPr>
        <p:txBody>
          <a:bodyPr/>
          <a:lstStyle/>
          <a:p>
            <a:endParaRPr lang="vi-VN"/>
          </a:p>
        </p:txBody>
      </p:sp>
      <p:sp>
        <p:nvSpPr>
          <p:cNvPr id="5" name="TextBox 5"/>
          <p:cNvSpPr txBox="1"/>
          <p:nvPr/>
        </p:nvSpPr>
        <p:spPr>
          <a:xfrm>
            <a:off x="5097953" y="1181100"/>
            <a:ext cx="8092094" cy="943737"/>
          </a:xfrm>
          <a:prstGeom prst="rect">
            <a:avLst/>
          </a:prstGeom>
        </p:spPr>
        <p:txBody>
          <a:bodyPr lIns="0" tIns="0" rIns="0" bIns="0" rtlCol="0" anchor="t">
            <a:spAutoFit/>
          </a:bodyPr>
          <a:lstStyle/>
          <a:p>
            <a:pPr algn="l">
              <a:lnSpc>
                <a:spcPts val="6984"/>
              </a:lnSpc>
            </a:pPr>
            <a:r>
              <a:rPr lang="en-US" sz="7200" b="1">
                <a:solidFill>
                  <a:srgbClr val="000000"/>
                </a:solidFill>
                <a:latin typeface="Public Sans Bold"/>
                <a:ea typeface="Public Sans Bold"/>
                <a:cs typeface="Public Sans Bold"/>
                <a:sym typeface="Public Sans Bold"/>
              </a:rPr>
              <a:t>Chuẩn bị dữ liệu</a:t>
            </a:r>
          </a:p>
        </p:txBody>
      </p:sp>
      <p:sp>
        <p:nvSpPr>
          <p:cNvPr id="6" name="TextBox 6"/>
          <p:cNvSpPr txBox="1"/>
          <p:nvPr/>
        </p:nvSpPr>
        <p:spPr>
          <a:xfrm>
            <a:off x="1167687" y="2256607"/>
            <a:ext cx="7903618" cy="2913698"/>
          </a:xfrm>
          <a:prstGeom prst="rect">
            <a:avLst/>
          </a:prstGeom>
        </p:spPr>
        <p:txBody>
          <a:bodyPr lIns="0" tIns="0" rIns="0" bIns="0" rtlCol="0" anchor="t">
            <a:spAutoFit/>
          </a:bodyPr>
          <a:lstStyle/>
          <a:p>
            <a:pPr algn="l">
              <a:lnSpc>
                <a:spcPts val="3509"/>
              </a:lnSpc>
            </a:pPr>
            <a:r>
              <a:rPr lang="en-US" sz="2599" b="1" spc="155">
                <a:solidFill>
                  <a:srgbClr val="000000"/>
                </a:solidFill>
                <a:latin typeface="Public Sans Bold"/>
                <a:ea typeface="Public Sans Bold"/>
                <a:cs typeface="Public Sans Bold"/>
                <a:sym typeface="Public Sans Bold"/>
              </a:rPr>
              <a:t>Kiểm tra lỗi cấu trúc và sửa lỗi</a:t>
            </a:r>
          </a:p>
          <a:p>
            <a:pPr marL="518157" lvl="1" indent="-259078" algn="l">
              <a:lnSpc>
                <a:spcPts val="3239"/>
              </a:lnSpc>
              <a:buFont typeface="Arial"/>
              <a:buChar char="•"/>
            </a:pPr>
            <a:r>
              <a:rPr lang="en-US" sz="2399" spc="143">
                <a:solidFill>
                  <a:srgbClr val="000000"/>
                </a:solidFill>
                <a:latin typeface="Public Sans"/>
                <a:ea typeface="Public Sans"/>
                <a:cs typeface="Public Sans"/>
                <a:sym typeface="Public Sans"/>
              </a:rPr>
              <a:t>Biến Age nên đổi thành kiểu số nguyên.</a:t>
            </a:r>
          </a:p>
          <a:p>
            <a:pPr marL="518157" lvl="1" indent="-259078" algn="l">
              <a:lnSpc>
                <a:spcPts val="3239"/>
              </a:lnSpc>
              <a:buFont typeface="Arial"/>
              <a:buChar char="•"/>
            </a:pPr>
            <a:r>
              <a:rPr lang="en-US" sz="2399" spc="143">
                <a:solidFill>
                  <a:srgbClr val="000000"/>
                </a:solidFill>
                <a:latin typeface="Public Sans"/>
                <a:ea typeface="Public Sans"/>
                <a:cs typeface="Public Sans"/>
                <a:sym typeface="Public Sans"/>
              </a:rPr>
              <a:t>Biến Gender là biến phân loại (Male / Female) nên đổi thành giá trị 0 và 1 trước khi xây mô hình.</a:t>
            </a:r>
          </a:p>
          <a:p>
            <a:pPr marL="518157" lvl="1" indent="-259078" algn="l">
              <a:lnSpc>
                <a:spcPts val="3239"/>
              </a:lnSpc>
              <a:buFont typeface="Arial"/>
              <a:buChar char="•"/>
            </a:pPr>
            <a:r>
              <a:rPr lang="en-US" sz="2399" spc="143">
                <a:solidFill>
                  <a:srgbClr val="000000"/>
                </a:solidFill>
                <a:latin typeface="Public Sans"/>
                <a:ea typeface="Public Sans"/>
                <a:cs typeface="Public Sans"/>
                <a:sym typeface="Public Sans"/>
              </a:rPr>
              <a:t>Các biến còn lại đều có kiểu dữ liệu chính xác.</a:t>
            </a:r>
          </a:p>
          <a:p>
            <a:pPr marL="0" lvl="0" indent="0" algn="l">
              <a:lnSpc>
                <a:spcPts val="3374"/>
              </a:lnSpc>
              <a:spcBef>
                <a:spcPct val="0"/>
              </a:spcBef>
            </a:pPr>
            <a:endParaRPr lang="en-US" sz="2399" spc="143">
              <a:solidFill>
                <a:srgbClr val="000000"/>
              </a:solidFill>
              <a:latin typeface="Public Sans"/>
              <a:ea typeface="Public Sans"/>
              <a:cs typeface="Public Sans"/>
              <a:sym typeface="Public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1713119" y="5505705"/>
            <a:ext cx="14861761" cy="3752595"/>
          </a:xfrm>
          <a:custGeom>
            <a:avLst/>
            <a:gdLst/>
            <a:ahLst/>
            <a:cxnLst/>
            <a:rect l="l" t="t" r="r" b="b"/>
            <a:pathLst>
              <a:path w="14861761" h="3752595">
                <a:moveTo>
                  <a:pt x="0" y="0"/>
                </a:moveTo>
                <a:lnTo>
                  <a:pt x="14861762" y="0"/>
                </a:lnTo>
                <a:lnTo>
                  <a:pt x="14861762" y="3752595"/>
                </a:lnTo>
                <a:lnTo>
                  <a:pt x="0" y="3752595"/>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5097953" y="1181100"/>
            <a:ext cx="8092094" cy="943737"/>
          </a:xfrm>
          <a:prstGeom prst="rect">
            <a:avLst/>
          </a:prstGeom>
        </p:spPr>
        <p:txBody>
          <a:bodyPr lIns="0" tIns="0" rIns="0" bIns="0" rtlCol="0" anchor="t">
            <a:spAutoFit/>
          </a:bodyPr>
          <a:lstStyle/>
          <a:p>
            <a:pPr algn="l">
              <a:lnSpc>
                <a:spcPts val="6984"/>
              </a:lnSpc>
            </a:pPr>
            <a:r>
              <a:rPr lang="en-US" sz="7200" b="1">
                <a:solidFill>
                  <a:srgbClr val="000000"/>
                </a:solidFill>
                <a:latin typeface="Public Sans Bold"/>
                <a:ea typeface="Public Sans Bold"/>
                <a:cs typeface="Public Sans Bold"/>
                <a:sym typeface="Public Sans Bold"/>
              </a:rPr>
              <a:t>Chuẩn bị dữ liệu</a:t>
            </a:r>
          </a:p>
        </p:txBody>
      </p:sp>
      <p:sp>
        <p:nvSpPr>
          <p:cNvPr id="5" name="TextBox 5"/>
          <p:cNvSpPr txBox="1"/>
          <p:nvPr/>
        </p:nvSpPr>
        <p:spPr>
          <a:xfrm>
            <a:off x="1028700" y="2182432"/>
            <a:ext cx="16230600" cy="3323273"/>
          </a:xfrm>
          <a:prstGeom prst="rect">
            <a:avLst/>
          </a:prstGeom>
        </p:spPr>
        <p:txBody>
          <a:bodyPr lIns="0" tIns="0" rIns="0" bIns="0" rtlCol="0" anchor="t">
            <a:spAutoFit/>
          </a:bodyPr>
          <a:lstStyle/>
          <a:p>
            <a:pPr algn="l">
              <a:lnSpc>
                <a:spcPts val="3509"/>
              </a:lnSpc>
            </a:pPr>
            <a:r>
              <a:rPr lang="en-US" sz="2599" b="1" spc="155">
                <a:solidFill>
                  <a:srgbClr val="000000"/>
                </a:solidFill>
                <a:latin typeface="Public Sans Bold"/>
                <a:ea typeface="Public Sans Bold"/>
                <a:cs typeface="Public Sans Bold"/>
                <a:sym typeface="Public Sans Bold"/>
              </a:rPr>
              <a:t>Các thống kê mô tả</a:t>
            </a:r>
          </a:p>
          <a:p>
            <a:pPr marL="518157" lvl="1" indent="-259078" algn="l">
              <a:lnSpc>
                <a:spcPts val="3239"/>
              </a:lnSpc>
              <a:buFont typeface="Arial"/>
              <a:buChar char="•"/>
            </a:pPr>
            <a:r>
              <a:rPr lang="en-US" sz="2399" spc="143">
                <a:solidFill>
                  <a:srgbClr val="000000"/>
                </a:solidFill>
                <a:latin typeface="Public Sans"/>
                <a:ea typeface="Public Sans"/>
                <a:cs typeface="Public Sans"/>
                <a:sym typeface="Public Sans"/>
              </a:rPr>
              <a:t>Các giá trị trung bình của nhiều biến như Total Bilirubin, Direct Bilirubin, Sgpt, Sgot, và ALP đều cao hơn ngưỡng bình thường, phản ánh tình trạng tổn thương gan phổ biến trong dữ liệu.</a:t>
            </a:r>
          </a:p>
          <a:p>
            <a:pPr marL="518157" lvl="1" indent="-259078" algn="l">
              <a:lnSpc>
                <a:spcPts val="3239"/>
              </a:lnSpc>
              <a:buFont typeface="Arial"/>
              <a:buChar char="•"/>
            </a:pPr>
            <a:r>
              <a:rPr lang="en-US" sz="2399" spc="143">
                <a:solidFill>
                  <a:srgbClr val="000000"/>
                </a:solidFill>
                <a:latin typeface="Public Sans"/>
                <a:ea typeface="Public Sans"/>
                <a:cs typeface="Public Sans"/>
                <a:sym typeface="Public Sans"/>
              </a:rPr>
              <a:t>Một số giá trị lớn nhất của các biến (như Total Bilirubin, ALP, Sgpt, Sgot) rất cao, có thể liên quan đến các bệnh lý nghiêm trọng như xơ gan, ung thư gan, hoặc viêm gan cấp.</a:t>
            </a:r>
          </a:p>
          <a:p>
            <a:pPr marL="518157" lvl="1" indent="-259078" algn="l">
              <a:lnSpc>
                <a:spcPts val="3239"/>
              </a:lnSpc>
              <a:buFont typeface="Arial"/>
              <a:buChar char="•"/>
            </a:pPr>
            <a:r>
              <a:rPr lang="en-US" sz="2399" spc="143">
                <a:solidFill>
                  <a:srgbClr val="000000"/>
                </a:solidFill>
                <a:latin typeface="Public Sans"/>
                <a:ea typeface="Public Sans"/>
                <a:cs typeface="Public Sans"/>
                <a:sym typeface="Public Sans"/>
              </a:rPr>
              <a:t>Biến ALB và A/G Ratio thấp hơn mức bình thường ở đa số quan sát, cho thấy tình trạng suy giảm chức năng gan và mất cân bằng protein.</a:t>
            </a:r>
          </a:p>
          <a:p>
            <a:pPr marL="0" lvl="0" indent="0" algn="l">
              <a:lnSpc>
                <a:spcPts val="3374"/>
              </a:lnSpc>
              <a:spcBef>
                <a:spcPct val="0"/>
              </a:spcBef>
            </a:pPr>
            <a:endParaRPr lang="en-US" sz="2399" spc="143">
              <a:solidFill>
                <a:srgbClr val="000000"/>
              </a:solidFill>
              <a:latin typeface="Public Sans"/>
              <a:ea typeface="Public Sans"/>
              <a:cs typeface="Public Sans"/>
              <a:sym typeface="Public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8363443" y="2530578"/>
            <a:ext cx="8895857" cy="5225844"/>
          </a:xfrm>
          <a:custGeom>
            <a:avLst/>
            <a:gdLst/>
            <a:ahLst/>
            <a:cxnLst/>
            <a:rect l="l" t="t" r="r" b="b"/>
            <a:pathLst>
              <a:path w="8895857" h="5225844">
                <a:moveTo>
                  <a:pt x="0" y="0"/>
                </a:moveTo>
                <a:lnTo>
                  <a:pt x="8895857" y="0"/>
                </a:lnTo>
                <a:lnTo>
                  <a:pt x="8895857" y="5225844"/>
                </a:lnTo>
                <a:lnTo>
                  <a:pt x="0" y="5225844"/>
                </a:lnTo>
                <a:lnTo>
                  <a:pt x="0" y="0"/>
                </a:lnTo>
                <a:close/>
              </a:path>
            </a:pathLst>
          </a:custGeom>
          <a:blipFill>
            <a:blip r:embed="rId3"/>
            <a:stretch>
              <a:fillRect r="-703" b="-10784"/>
            </a:stretch>
          </a:blipFill>
        </p:spPr>
        <p:txBody>
          <a:bodyPr/>
          <a:lstStyle/>
          <a:p>
            <a:endParaRPr lang="vi-VN"/>
          </a:p>
        </p:txBody>
      </p:sp>
      <p:sp>
        <p:nvSpPr>
          <p:cNvPr id="4" name="TextBox 4"/>
          <p:cNvSpPr txBox="1"/>
          <p:nvPr/>
        </p:nvSpPr>
        <p:spPr>
          <a:xfrm>
            <a:off x="5097953" y="1181100"/>
            <a:ext cx="8092094" cy="943737"/>
          </a:xfrm>
          <a:prstGeom prst="rect">
            <a:avLst/>
          </a:prstGeom>
        </p:spPr>
        <p:txBody>
          <a:bodyPr lIns="0" tIns="0" rIns="0" bIns="0" rtlCol="0" anchor="t">
            <a:spAutoFit/>
          </a:bodyPr>
          <a:lstStyle/>
          <a:p>
            <a:pPr algn="l">
              <a:lnSpc>
                <a:spcPts val="6984"/>
              </a:lnSpc>
            </a:pPr>
            <a:r>
              <a:rPr lang="en-US" sz="7200" b="1">
                <a:solidFill>
                  <a:srgbClr val="000000"/>
                </a:solidFill>
                <a:latin typeface="Public Sans Bold"/>
                <a:ea typeface="Public Sans Bold"/>
                <a:cs typeface="Public Sans Bold"/>
                <a:sym typeface="Public Sans Bold"/>
              </a:rPr>
              <a:t>Chuẩn bị dữ liệu</a:t>
            </a:r>
          </a:p>
        </p:txBody>
      </p:sp>
      <p:sp>
        <p:nvSpPr>
          <p:cNvPr id="5" name="TextBox 5"/>
          <p:cNvSpPr txBox="1"/>
          <p:nvPr/>
        </p:nvSpPr>
        <p:spPr>
          <a:xfrm>
            <a:off x="1028700" y="2473428"/>
            <a:ext cx="7334743" cy="1760220"/>
          </a:xfrm>
          <a:prstGeom prst="rect">
            <a:avLst/>
          </a:prstGeom>
        </p:spPr>
        <p:txBody>
          <a:bodyPr lIns="0" tIns="0" rIns="0" bIns="0" rtlCol="0" anchor="t">
            <a:spAutoFit/>
          </a:bodyPr>
          <a:lstStyle/>
          <a:p>
            <a:pPr algn="l">
              <a:lnSpc>
                <a:spcPts val="3509"/>
              </a:lnSpc>
            </a:pPr>
            <a:r>
              <a:rPr lang="en-US" sz="2599" b="1" spc="155">
                <a:solidFill>
                  <a:srgbClr val="000000"/>
                </a:solidFill>
                <a:latin typeface="Public Sans Bold"/>
                <a:ea typeface="Public Sans Bold"/>
                <a:cs typeface="Public Sans Bold"/>
                <a:sym typeface="Public Sans Bold"/>
              </a:rPr>
              <a:t>Kiểm tra tính cân bằng dữ liệu</a:t>
            </a:r>
          </a:p>
          <a:p>
            <a:pPr marL="0" lvl="0" indent="0" algn="l">
              <a:lnSpc>
                <a:spcPts val="3509"/>
              </a:lnSpc>
              <a:spcBef>
                <a:spcPct val="0"/>
              </a:spcBef>
            </a:pPr>
            <a:r>
              <a:rPr lang="en-US" sz="2599" spc="155">
                <a:solidFill>
                  <a:srgbClr val="000000"/>
                </a:solidFill>
                <a:latin typeface="Public Sans"/>
                <a:ea typeface="Public Sans"/>
                <a:cs typeface="Public Sans"/>
                <a:sym typeface="Public Sans"/>
              </a:rPr>
              <a:t>Dữ liệu không cân bằng, lớp 1 (mắc bệnh gan) chiếm ưu thế so với lớp 2 (không mắc bệnh gan).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TextBox 3"/>
          <p:cNvSpPr txBox="1"/>
          <p:nvPr/>
        </p:nvSpPr>
        <p:spPr>
          <a:xfrm>
            <a:off x="856492" y="3418610"/>
            <a:ext cx="6542404" cy="3601212"/>
          </a:xfrm>
          <a:prstGeom prst="rect">
            <a:avLst/>
          </a:prstGeom>
        </p:spPr>
        <p:txBody>
          <a:bodyPr lIns="0" tIns="0" rIns="0" bIns="0" rtlCol="0" anchor="t">
            <a:spAutoFit/>
          </a:bodyPr>
          <a:lstStyle/>
          <a:p>
            <a:pPr algn="l">
              <a:lnSpc>
                <a:spcPts val="6984"/>
              </a:lnSpc>
            </a:pPr>
            <a:r>
              <a:rPr lang="en-US" sz="7200" b="1">
                <a:solidFill>
                  <a:srgbClr val="000000"/>
                </a:solidFill>
                <a:latin typeface="Public Sans Bold"/>
                <a:ea typeface="Public Sans Bold"/>
                <a:cs typeface="Public Sans Bold"/>
                <a:sym typeface="Public Sans Bold"/>
              </a:rPr>
              <a:t>Xây dựng và huấn luyện mô hình Random Forest</a:t>
            </a:r>
          </a:p>
        </p:txBody>
      </p:sp>
      <p:grpSp>
        <p:nvGrpSpPr>
          <p:cNvPr id="4" name="Group 4"/>
          <p:cNvGrpSpPr/>
          <p:nvPr/>
        </p:nvGrpSpPr>
        <p:grpSpPr>
          <a:xfrm>
            <a:off x="7398896" y="2369148"/>
            <a:ext cx="9261616" cy="5548705"/>
            <a:chOff x="0" y="0"/>
            <a:chExt cx="3100402" cy="1857475"/>
          </a:xfrm>
        </p:grpSpPr>
        <p:sp>
          <p:nvSpPr>
            <p:cNvPr id="5" name="Freeform 5"/>
            <p:cNvSpPr/>
            <p:nvPr/>
          </p:nvSpPr>
          <p:spPr>
            <a:xfrm>
              <a:off x="0" y="0"/>
              <a:ext cx="3100402" cy="1857475"/>
            </a:xfrm>
            <a:custGeom>
              <a:avLst/>
              <a:gdLst/>
              <a:ahLst/>
              <a:cxnLst/>
              <a:rect l="l" t="t" r="r" b="b"/>
              <a:pathLst>
                <a:path w="3100402" h="1857475">
                  <a:moveTo>
                    <a:pt x="12539" y="0"/>
                  </a:moveTo>
                  <a:lnTo>
                    <a:pt x="3087863" y="0"/>
                  </a:lnTo>
                  <a:cubicBezTo>
                    <a:pt x="3091189" y="0"/>
                    <a:pt x="3094378" y="1321"/>
                    <a:pt x="3096730" y="3673"/>
                  </a:cubicBezTo>
                  <a:cubicBezTo>
                    <a:pt x="3099081" y="6024"/>
                    <a:pt x="3100402" y="9213"/>
                    <a:pt x="3100402" y="12539"/>
                  </a:cubicBezTo>
                  <a:lnTo>
                    <a:pt x="3100402" y="1844936"/>
                  </a:lnTo>
                  <a:cubicBezTo>
                    <a:pt x="3100402" y="1848261"/>
                    <a:pt x="3099081" y="1851451"/>
                    <a:pt x="3096730" y="1853802"/>
                  </a:cubicBezTo>
                  <a:cubicBezTo>
                    <a:pt x="3094378" y="1856154"/>
                    <a:pt x="3091189" y="1857475"/>
                    <a:pt x="3087863" y="1857475"/>
                  </a:cubicBezTo>
                  <a:lnTo>
                    <a:pt x="12539" y="1857475"/>
                  </a:lnTo>
                  <a:cubicBezTo>
                    <a:pt x="5614" y="1857475"/>
                    <a:pt x="0" y="1851861"/>
                    <a:pt x="0" y="1844936"/>
                  </a:cubicBezTo>
                  <a:lnTo>
                    <a:pt x="0" y="12539"/>
                  </a:lnTo>
                  <a:cubicBezTo>
                    <a:pt x="0" y="5614"/>
                    <a:pt x="5614" y="0"/>
                    <a:pt x="12539" y="0"/>
                  </a:cubicBezTo>
                  <a:close/>
                </a:path>
              </a:pathLst>
            </a:custGeom>
            <a:solidFill>
              <a:srgbClr val="B6D6F6"/>
            </a:solidFill>
          </p:spPr>
          <p:txBody>
            <a:bodyPr/>
            <a:lstStyle/>
            <a:p>
              <a:endParaRPr lang="vi-VN"/>
            </a:p>
          </p:txBody>
        </p:sp>
        <p:sp>
          <p:nvSpPr>
            <p:cNvPr id="6" name="TextBox 6"/>
            <p:cNvSpPr txBox="1"/>
            <p:nvPr/>
          </p:nvSpPr>
          <p:spPr>
            <a:xfrm>
              <a:off x="0" y="85725"/>
              <a:ext cx="3100402" cy="1771750"/>
            </a:xfrm>
            <a:prstGeom prst="rect">
              <a:avLst/>
            </a:prstGeom>
          </p:spPr>
          <p:txBody>
            <a:bodyPr lIns="50800" tIns="50800" rIns="50800" bIns="50800" rtlCol="0" anchor="ctr"/>
            <a:lstStyle/>
            <a:p>
              <a:pPr algn="ctr">
                <a:lnSpc>
                  <a:spcPts val="1925"/>
                </a:lnSpc>
              </a:pPr>
              <a:endParaRPr/>
            </a:p>
          </p:txBody>
        </p:sp>
      </p:grpSp>
      <p:sp>
        <p:nvSpPr>
          <p:cNvPr id="7" name="Freeform 7"/>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8" name="Freeform 8"/>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vi-VN"/>
          </a:p>
        </p:txBody>
      </p:sp>
      <p:sp>
        <p:nvSpPr>
          <p:cNvPr id="9" name="Freeform 9"/>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10" name="Freeform 10"/>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11" name="TextBox 11"/>
          <p:cNvSpPr txBox="1"/>
          <p:nvPr/>
        </p:nvSpPr>
        <p:spPr>
          <a:xfrm>
            <a:off x="7821517" y="2824480"/>
            <a:ext cx="8416374" cy="4561840"/>
          </a:xfrm>
          <a:prstGeom prst="rect">
            <a:avLst/>
          </a:prstGeom>
        </p:spPr>
        <p:txBody>
          <a:bodyPr lIns="0" tIns="0" rIns="0" bIns="0" rtlCol="0" anchor="t">
            <a:spAutoFit/>
          </a:bodyPr>
          <a:lstStyle/>
          <a:p>
            <a:pPr algn="l">
              <a:lnSpc>
                <a:spcPts val="5040"/>
              </a:lnSpc>
            </a:pPr>
            <a:r>
              <a:rPr lang="en-US" sz="3600" b="1">
                <a:solidFill>
                  <a:srgbClr val="000000"/>
                </a:solidFill>
                <a:latin typeface="Public Sans Bold"/>
                <a:ea typeface="Public Sans Bold"/>
                <a:cs typeface="Public Sans Bold"/>
                <a:sym typeface="Public Sans Bold"/>
              </a:rPr>
              <a:t>Các bước triển khai </a:t>
            </a:r>
          </a:p>
          <a:p>
            <a:pPr marL="690881" lvl="1" indent="-345440" algn="l">
              <a:lnSpc>
                <a:spcPts val="4480"/>
              </a:lnSpc>
              <a:buFont typeface="Arial"/>
              <a:buChar char="•"/>
            </a:pPr>
            <a:r>
              <a:rPr lang="en-US" sz="3200">
                <a:solidFill>
                  <a:srgbClr val="000000"/>
                </a:solidFill>
                <a:latin typeface="Public Sans"/>
                <a:ea typeface="Public Sans"/>
                <a:cs typeface="Public Sans"/>
                <a:sym typeface="Public Sans"/>
              </a:rPr>
              <a:t>Gán biến và chia train test  </a:t>
            </a:r>
          </a:p>
          <a:p>
            <a:pPr marL="690881" lvl="1" indent="-345440" algn="l">
              <a:lnSpc>
                <a:spcPts val="4480"/>
              </a:lnSpc>
              <a:buFont typeface="Arial"/>
              <a:buChar char="•"/>
            </a:pPr>
            <a:r>
              <a:rPr lang="en-US" sz="3200">
                <a:solidFill>
                  <a:srgbClr val="000000"/>
                </a:solidFill>
                <a:latin typeface="Public Sans"/>
                <a:ea typeface="Public Sans"/>
                <a:cs typeface="Public Sans"/>
                <a:sym typeface="Public Sans"/>
              </a:rPr>
              <a:t>Chuẩn hóa dữ liệu</a:t>
            </a:r>
          </a:p>
          <a:p>
            <a:pPr marL="690881" lvl="1" indent="-345440" algn="l">
              <a:lnSpc>
                <a:spcPts val="4480"/>
              </a:lnSpc>
              <a:buFont typeface="Arial"/>
              <a:buChar char="•"/>
            </a:pPr>
            <a:r>
              <a:rPr lang="en-US" sz="3200">
                <a:solidFill>
                  <a:srgbClr val="000000"/>
                </a:solidFill>
                <a:latin typeface="Public Sans"/>
                <a:ea typeface="Public Sans"/>
                <a:cs typeface="Public Sans"/>
                <a:sym typeface="Public Sans"/>
              </a:rPr>
              <a:t>Huấn luyện mô hình lần thứ nhất</a:t>
            </a:r>
          </a:p>
          <a:p>
            <a:pPr marL="690881" lvl="1" indent="-345440" algn="l">
              <a:lnSpc>
                <a:spcPts val="4480"/>
              </a:lnSpc>
              <a:buFont typeface="Arial"/>
              <a:buChar char="•"/>
            </a:pPr>
            <a:r>
              <a:rPr lang="en-US" sz="3200">
                <a:solidFill>
                  <a:srgbClr val="000000"/>
                </a:solidFill>
                <a:latin typeface="Public Sans"/>
                <a:ea typeface="Public Sans"/>
                <a:cs typeface="Public Sans"/>
                <a:sym typeface="Public Sans"/>
              </a:rPr>
              <a:t>Đánh giá lần thử nghiệm thứ nhất</a:t>
            </a:r>
          </a:p>
          <a:p>
            <a:pPr marL="690881" lvl="1" indent="-345440" algn="l">
              <a:lnSpc>
                <a:spcPts val="4480"/>
              </a:lnSpc>
              <a:buFont typeface="Arial"/>
              <a:buChar char="•"/>
            </a:pPr>
            <a:r>
              <a:rPr lang="en-US" sz="3200">
                <a:solidFill>
                  <a:srgbClr val="000000"/>
                </a:solidFill>
                <a:latin typeface="Public Sans"/>
                <a:ea typeface="Public Sans"/>
                <a:cs typeface="Public Sans"/>
                <a:sym typeface="Public Sans"/>
              </a:rPr>
              <a:t>Xây dựng và huấn luyện mô hình với các lần thử nghiệm khác.</a:t>
            </a:r>
          </a:p>
          <a:p>
            <a:pPr marL="690881" lvl="1" indent="-345440" algn="l">
              <a:lnSpc>
                <a:spcPts val="4480"/>
              </a:lnSpc>
              <a:buFont typeface="Arial"/>
              <a:buChar char="•"/>
            </a:pPr>
            <a:r>
              <a:rPr lang="en-US" sz="3200">
                <a:solidFill>
                  <a:srgbClr val="000000"/>
                </a:solidFill>
                <a:latin typeface="Public Sans"/>
                <a:ea typeface="Public Sans"/>
                <a:cs typeface="Public Sans"/>
                <a:sym typeface="Public Sans"/>
              </a:rPr>
              <a:t>Đánh giá các lần thử nghiệm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TextBox 3"/>
          <p:cNvSpPr txBox="1"/>
          <p:nvPr/>
        </p:nvSpPr>
        <p:spPr>
          <a:xfrm>
            <a:off x="856492" y="4489728"/>
            <a:ext cx="6951979" cy="1420876"/>
          </a:xfrm>
          <a:prstGeom prst="rect">
            <a:avLst/>
          </a:prstGeom>
        </p:spPr>
        <p:txBody>
          <a:bodyPr lIns="0" tIns="0" rIns="0" bIns="0" rtlCol="0" anchor="t">
            <a:spAutoFit/>
          </a:bodyPr>
          <a:lstStyle/>
          <a:p>
            <a:pPr algn="l">
              <a:lnSpc>
                <a:spcPts val="5432"/>
              </a:lnSpc>
            </a:pPr>
            <a:r>
              <a:rPr lang="en-US" sz="5600" b="1">
                <a:solidFill>
                  <a:srgbClr val="000000"/>
                </a:solidFill>
                <a:latin typeface="Public Sans Bold"/>
                <a:ea typeface="Public Sans Bold"/>
                <a:cs typeface="Public Sans Bold"/>
                <a:sym typeface="Public Sans Bold"/>
              </a:rPr>
              <a:t>Tổng quan về mô hình Random Forest</a:t>
            </a:r>
          </a:p>
        </p:txBody>
      </p:sp>
      <p:grpSp>
        <p:nvGrpSpPr>
          <p:cNvPr id="4" name="Group 4"/>
          <p:cNvGrpSpPr/>
          <p:nvPr/>
        </p:nvGrpSpPr>
        <p:grpSpPr>
          <a:xfrm>
            <a:off x="7808471" y="1028216"/>
            <a:ext cx="9261616" cy="8229600"/>
            <a:chOff x="0" y="0"/>
            <a:chExt cx="3100402" cy="2754926"/>
          </a:xfrm>
        </p:grpSpPr>
        <p:sp>
          <p:nvSpPr>
            <p:cNvPr id="5" name="Freeform 5"/>
            <p:cNvSpPr/>
            <p:nvPr/>
          </p:nvSpPr>
          <p:spPr>
            <a:xfrm>
              <a:off x="0" y="0"/>
              <a:ext cx="3100402" cy="2754926"/>
            </a:xfrm>
            <a:custGeom>
              <a:avLst/>
              <a:gdLst/>
              <a:ahLst/>
              <a:cxnLst/>
              <a:rect l="l" t="t" r="r" b="b"/>
              <a:pathLst>
                <a:path w="3100402" h="2754926">
                  <a:moveTo>
                    <a:pt x="12539" y="0"/>
                  </a:moveTo>
                  <a:lnTo>
                    <a:pt x="3087863" y="0"/>
                  </a:lnTo>
                  <a:cubicBezTo>
                    <a:pt x="3091189" y="0"/>
                    <a:pt x="3094378" y="1321"/>
                    <a:pt x="3096730" y="3673"/>
                  </a:cubicBezTo>
                  <a:cubicBezTo>
                    <a:pt x="3099081" y="6024"/>
                    <a:pt x="3100402" y="9213"/>
                    <a:pt x="3100402" y="12539"/>
                  </a:cubicBezTo>
                  <a:lnTo>
                    <a:pt x="3100402" y="2742387"/>
                  </a:lnTo>
                  <a:cubicBezTo>
                    <a:pt x="3100402" y="2749312"/>
                    <a:pt x="3094788" y="2754926"/>
                    <a:pt x="3087863" y="2754926"/>
                  </a:cubicBezTo>
                  <a:lnTo>
                    <a:pt x="12539" y="2754926"/>
                  </a:lnTo>
                  <a:cubicBezTo>
                    <a:pt x="9213" y="2754926"/>
                    <a:pt x="6024" y="2753605"/>
                    <a:pt x="3673" y="2751254"/>
                  </a:cubicBezTo>
                  <a:cubicBezTo>
                    <a:pt x="1321" y="2748902"/>
                    <a:pt x="0" y="2745713"/>
                    <a:pt x="0" y="2742387"/>
                  </a:cubicBezTo>
                  <a:lnTo>
                    <a:pt x="0" y="12539"/>
                  </a:lnTo>
                  <a:cubicBezTo>
                    <a:pt x="0" y="5614"/>
                    <a:pt x="5614" y="0"/>
                    <a:pt x="12539" y="0"/>
                  </a:cubicBezTo>
                  <a:close/>
                </a:path>
              </a:pathLst>
            </a:custGeom>
            <a:solidFill>
              <a:srgbClr val="B6D6F6"/>
            </a:solidFill>
          </p:spPr>
          <p:txBody>
            <a:bodyPr/>
            <a:lstStyle/>
            <a:p>
              <a:endParaRPr lang="vi-VN"/>
            </a:p>
          </p:txBody>
        </p:sp>
        <p:sp>
          <p:nvSpPr>
            <p:cNvPr id="6" name="TextBox 6"/>
            <p:cNvSpPr txBox="1"/>
            <p:nvPr/>
          </p:nvSpPr>
          <p:spPr>
            <a:xfrm>
              <a:off x="0" y="85725"/>
              <a:ext cx="3100402" cy="2669201"/>
            </a:xfrm>
            <a:prstGeom prst="rect">
              <a:avLst/>
            </a:prstGeom>
          </p:spPr>
          <p:txBody>
            <a:bodyPr lIns="50800" tIns="50800" rIns="50800" bIns="50800" rtlCol="0" anchor="ctr"/>
            <a:lstStyle/>
            <a:p>
              <a:pPr algn="ctr">
                <a:lnSpc>
                  <a:spcPts val="1925"/>
                </a:lnSpc>
              </a:pPr>
              <a:endParaRPr/>
            </a:p>
          </p:txBody>
        </p:sp>
      </p:grpSp>
      <p:sp>
        <p:nvSpPr>
          <p:cNvPr id="7" name="Freeform 7"/>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8" name="Freeform 8"/>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vi-VN"/>
          </a:p>
        </p:txBody>
      </p:sp>
      <p:sp>
        <p:nvSpPr>
          <p:cNvPr id="9" name="Freeform 9"/>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10" name="Freeform 10"/>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11" name="TextBox 11"/>
          <p:cNvSpPr txBox="1"/>
          <p:nvPr/>
        </p:nvSpPr>
        <p:spPr>
          <a:xfrm>
            <a:off x="8508308" y="1393341"/>
            <a:ext cx="7861942" cy="7442200"/>
          </a:xfrm>
          <a:prstGeom prst="rect">
            <a:avLst/>
          </a:prstGeom>
        </p:spPr>
        <p:txBody>
          <a:bodyPr lIns="0" tIns="0" rIns="0" bIns="0" rtlCol="0" anchor="t">
            <a:spAutoFit/>
          </a:bodyPr>
          <a:lstStyle/>
          <a:p>
            <a:pPr algn="just">
              <a:lnSpc>
                <a:spcPts val="3499"/>
              </a:lnSpc>
              <a:spcBef>
                <a:spcPct val="0"/>
              </a:spcBef>
            </a:pPr>
            <a:r>
              <a:rPr lang="en-US" sz="2499" b="1">
                <a:solidFill>
                  <a:srgbClr val="000000"/>
                </a:solidFill>
                <a:latin typeface="Public Sans Bold"/>
                <a:ea typeface="Public Sans Bold"/>
                <a:cs typeface="Public Sans Bold"/>
                <a:sym typeface="Public Sans Bold"/>
              </a:rPr>
              <a:t>Định nghĩa:</a:t>
            </a:r>
            <a:r>
              <a:rPr lang="en-US" sz="2499">
                <a:solidFill>
                  <a:srgbClr val="000000"/>
                </a:solidFill>
                <a:latin typeface="Public Sans"/>
                <a:ea typeface="Public Sans"/>
                <a:cs typeface="Public Sans"/>
                <a:sym typeface="Public Sans"/>
              </a:rPr>
              <a:t> Random Forest là một thuật toán học máy sử dụng nhiều cây quyết định để cải thiện độ chính xác và giảm hiện tượng overfitting.</a:t>
            </a:r>
          </a:p>
          <a:p>
            <a:pPr algn="just">
              <a:lnSpc>
                <a:spcPts val="3499"/>
              </a:lnSpc>
              <a:spcBef>
                <a:spcPct val="0"/>
              </a:spcBef>
            </a:pPr>
            <a:r>
              <a:rPr lang="en-US" sz="2499" b="1">
                <a:solidFill>
                  <a:srgbClr val="000000"/>
                </a:solidFill>
                <a:latin typeface="Public Sans Bold"/>
                <a:ea typeface="Public Sans Bold"/>
                <a:cs typeface="Public Sans Bold"/>
                <a:sym typeface="Public Sans Bold"/>
              </a:rPr>
              <a:t>Cách thức hoạt động:</a:t>
            </a:r>
          </a:p>
          <a:p>
            <a:pPr algn="just">
              <a:lnSpc>
                <a:spcPts val="3499"/>
              </a:lnSpc>
              <a:spcBef>
                <a:spcPct val="0"/>
              </a:spcBef>
            </a:pPr>
            <a:r>
              <a:rPr lang="en-US" sz="2499">
                <a:solidFill>
                  <a:srgbClr val="000000"/>
                </a:solidFill>
                <a:latin typeface="Public Sans"/>
                <a:ea typeface="Public Sans"/>
                <a:cs typeface="Public Sans"/>
                <a:sym typeface="Public Sans"/>
              </a:rPr>
              <a:t>Tạo mẫu ngẫu nhiên: Mỗi cây trong rừng được xây dựng trên một mẫu con ngẫu nhiên của tập dữ liệu.</a:t>
            </a:r>
          </a:p>
          <a:p>
            <a:pPr algn="just">
              <a:lnSpc>
                <a:spcPts val="3499"/>
              </a:lnSpc>
              <a:spcBef>
                <a:spcPct val="0"/>
              </a:spcBef>
            </a:pPr>
            <a:r>
              <a:rPr lang="en-US" sz="2499">
                <a:solidFill>
                  <a:srgbClr val="000000"/>
                </a:solidFill>
                <a:latin typeface="Public Sans"/>
                <a:ea typeface="Public Sans"/>
                <a:cs typeface="Public Sans"/>
                <a:sym typeface="Public Sans"/>
              </a:rPr>
              <a:t>Tính toán dự đoán: Kết quả là sự đồng thuận từ nhiều cây, giúp cải thiện tính chính xác tổng thể.</a:t>
            </a:r>
          </a:p>
          <a:p>
            <a:pPr algn="just">
              <a:lnSpc>
                <a:spcPts val="3499"/>
              </a:lnSpc>
              <a:spcBef>
                <a:spcPct val="0"/>
              </a:spcBef>
            </a:pPr>
            <a:r>
              <a:rPr lang="en-US" sz="2499" b="1">
                <a:solidFill>
                  <a:srgbClr val="000000"/>
                </a:solidFill>
                <a:latin typeface="Public Sans Bold"/>
                <a:ea typeface="Public Sans Bold"/>
                <a:cs typeface="Public Sans Bold"/>
                <a:sym typeface="Public Sans Bold"/>
              </a:rPr>
              <a:t>Ưu điểm:</a:t>
            </a:r>
          </a:p>
          <a:p>
            <a:pPr algn="just">
              <a:lnSpc>
                <a:spcPts val="3499"/>
              </a:lnSpc>
              <a:spcBef>
                <a:spcPct val="0"/>
              </a:spcBef>
            </a:pPr>
            <a:r>
              <a:rPr lang="en-US" sz="2499">
                <a:solidFill>
                  <a:srgbClr val="000000"/>
                </a:solidFill>
                <a:latin typeface="Public Sans"/>
                <a:ea typeface="Public Sans"/>
                <a:cs typeface="Public Sans"/>
                <a:sym typeface="Public Sans"/>
              </a:rPr>
              <a:t>Độ chính xác cao: Thích hợp cho cả bài toán phân loại và hồi quy.</a:t>
            </a:r>
          </a:p>
          <a:p>
            <a:pPr algn="just">
              <a:lnSpc>
                <a:spcPts val="3499"/>
              </a:lnSpc>
              <a:spcBef>
                <a:spcPct val="0"/>
              </a:spcBef>
            </a:pPr>
            <a:r>
              <a:rPr lang="en-US" sz="2499">
                <a:solidFill>
                  <a:srgbClr val="000000"/>
                </a:solidFill>
                <a:latin typeface="Public Sans"/>
                <a:ea typeface="Public Sans"/>
                <a:cs typeface="Public Sans"/>
                <a:sym typeface="Public Sans"/>
              </a:rPr>
              <a:t>Tính ổn định: Giảm thiểu độ thiên lệch và độ dao động.</a:t>
            </a:r>
          </a:p>
          <a:p>
            <a:pPr algn="just">
              <a:lnSpc>
                <a:spcPts val="3499"/>
              </a:lnSpc>
              <a:spcBef>
                <a:spcPct val="0"/>
              </a:spcBef>
            </a:pPr>
            <a:r>
              <a:rPr lang="en-US" sz="2499">
                <a:solidFill>
                  <a:srgbClr val="000000"/>
                </a:solidFill>
                <a:latin typeface="Public Sans"/>
                <a:ea typeface="Public Sans"/>
                <a:cs typeface="Public Sans"/>
                <a:sym typeface="Public Sans"/>
              </a:rPr>
              <a:t>Khả năng xử lý thiếu dữ liệu: Có thể hoạt động tốt với tập dữ liệu không hoàn hảo.</a:t>
            </a:r>
          </a:p>
          <a:p>
            <a:pPr algn="just">
              <a:lnSpc>
                <a:spcPts val="3499"/>
              </a:lnSpc>
              <a:spcBef>
                <a:spcPct val="0"/>
              </a:spcBef>
            </a:pPr>
            <a:r>
              <a:rPr lang="en-US" sz="2499" b="1">
                <a:solidFill>
                  <a:srgbClr val="000000"/>
                </a:solidFill>
                <a:latin typeface="Public Sans Bold"/>
                <a:ea typeface="Public Sans Bold"/>
                <a:cs typeface="Public Sans Bold"/>
                <a:sym typeface="Public Sans Bold"/>
              </a:rPr>
              <a:t>Ứng dụng:</a:t>
            </a:r>
            <a:r>
              <a:rPr lang="en-US" sz="2499">
                <a:solidFill>
                  <a:srgbClr val="000000"/>
                </a:solidFill>
                <a:latin typeface="Public Sans"/>
                <a:ea typeface="Public Sans"/>
                <a:cs typeface="Public Sans"/>
                <a:sym typeface="Public Sans"/>
              </a:rPr>
              <a:t> Thường được sử dụng trong y tế, tài chính và nhận diện hình ảnh.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Freeform 16"/>
          <p:cNvSpPr/>
          <p:nvPr/>
        </p:nvSpPr>
        <p:spPr>
          <a:xfrm>
            <a:off x="8966614" y="2210983"/>
            <a:ext cx="8043933" cy="3664715"/>
          </a:xfrm>
          <a:custGeom>
            <a:avLst/>
            <a:gdLst/>
            <a:ahLst/>
            <a:cxnLst/>
            <a:rect l="l" t="t" r="r" b="b"/>
            <a:pathLst>
              <a:path w="8043933" h="3664715">
                <a:moveTo>
                  <a:pt x="0" y="0"/>
                </a:moveTo>
                <a:lnTo>
                  <a:pt x="8043933" y="0"/>
                </a:lnTo>
                <a:lnTo>
                  <a:pt x="8043933" y="3664715"/>
                </a:lnTo>
                <a:lnTo>
                  <a:pt x="0" y="3664715"/>
                </a:lnTo>
                <a:lnTo>
                  <a:pt x="0" y="0"/>
                </a:lnTo>
                <a:close/>
              </a:path>
            </a:pathLst>
          </a:custGeom>
          <a:blipFill>
            <a:blip r:embed="rId29"/>
            <a:stretch>
              <a:fillRect/>
            </a:stretch>
          </a:blipFill>
        </p:spPr>
        <p:txBody>
          <a:bodyPr/>
          <a:lstStyle/>
          <a:p>
            <a:endParaRPr lang="vi-VN"/>
          </a:p>
        </p:txBody>
      </p:sp>
      <p:sp>
        <p:nvSpPr>
          <p:cNvPr id="17" name="TextBox 17"/>
          <p:cNvSpPr txBox="1"/>
          <p:nvPr/>
        </p:nvSpPr>
        <p:spPr>
          <a:xfrm>
            <a:off x="5237411" y="674131"/>
            <a:ext cx="7822516" cy="1183594"/>
          </a:xfrm>
          <a:prstGeom prst="rect">
            <a:avLst/>
          </a:prstGeom>
        </p:spPr>
        <p:txBody>
          <a:bodyPr wrap="square" lIns="0" tIns="0" rIns="0" bIns="0" rtlCol="0" anchor="t">
            <a:spAutoFit/>
          </a:bodyPr>
          <a:lstStyle/>
          <a:p>
            <a:pPr algn="ctr">
              <a:lnSpc>
                <a:spcPts val="10080"/>
              </a:lnSpc>
              <a:spcBef>
                <a:spcPct val="0"/>
              </a:spcBef>
            </a:pPr>
            <a:r>
              <a:rPr lang="en-US" sz="7200" b="1" dirty="0" err="1">
                <a:solidFill>
                  <a:srgbClr val="000000"/>
                </a:solidFill>
                <a:latin typeface="Public Sans Bold"/>
                <a:ea typeface="Public Sans Bold"/>
                <a:cs typeface="Public Sans Bold"/>
                <a:sym typeface="Public Sans Bold"/>
              </a:rPr>
              <a:t>Xây</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dựng</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mô</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hình</a:t>
            </a:r>
            <a:endParaRPr lang="en-US" sz="7200" b="1" dirty="0">
              <a:solidFill>
                <a:srgbClr val="000000"/>
              </a:solidFill>
              <a:latin typeface="Public Sans Bold"/>
              <a:ea typeface="Public Sans Bold"/>
              <a:cs typeface="Public Sans Bold"/>
              <a:sym typeface="Public Sans Bold"/>
            </a:endParaRPr>
          </a:p>
        </p:txBody>
      </p:sp>
      <p:sp>
        <p:nvSpPr>
          <p:cNvPr id="18" name="TextBox 18"/>
          <p:cNvSpPr txBox="1"/>
          <p:nvPr/>
        </p:nvSpPr>
        <p:spPr>
          <a:xfrm>
            <a:off x="1028700" y="2144308"/>
            <a:ext cx="7750867" cy="1864995"/>
          </a:xfrm>
          <a:prstGeom prst="rect">
            <a:avLst/>
          </a:prstGeom>
        </p:spPr>
        <p:txBody>
          <a:bodyPr lIns="0" tIns="0" rIns="0" bIns="0" rtlCol="0" anchor="t">
            <a:spAutoFit/>
          </a:bodyPr>
          <a:lstStyle/>
          <a:p>
            <a:pPr algn="just">
              <a:lnSpc>
                <a:spcPts val="3919"/>
              </a:lnSpc>
              <a:spcBef>
                <a:spcPct val="0"/>
              </a:spcBef>
            </a:pPr>
            <a:r>
              <a:rPr lang="en-US" sz="2799" b="1">
                <a:solidFill>
                  <a:srgbClr val="000000"/>
                </a:solidFill>
                <a:latin typeface="Public Sans Bold"/>
                <a:ea typeface="Public Sans Bold"/>
                <a:cs typeface="Public Sans Bold"/>
                <a:sym typeface="Public Sans Bold"/>
              </a:rPr>
              <a:t>Gán biến và chia train test </a:t>
            </a:r>
          </a:p>
          <a:p>
            <a:pPr algn="just">
              <a:lnSpc>
                <a:spcPts val="3639"/>
              </a:lnSpc>
              <a:spcBef>
                <a:spcPct val="0"/>
              </a:spcBef>
            </a:pPr>
            <a:r>
              <a:rPr lang="en-US" sz="2599">
                <a:solidFill>
                  <a:srgbClr val="000000"/>
                </a:solidFill>
                <a:latin typeface="Public Sans"/>
                <a:ea typeface="Public Sans"/>
                <a:cs typeface="Public Sans"/>
                <a:sym typeface="Public Sans"/>
              </a:rPr>
              <a:t>Để xử lý dữ liệu, đầu tiên các biến độc lập (features) và biến mục tiêu (target) được gán từ tập dữ liệu chính</a:t>
            </a:r>
          </a:p>
        </p:txBody>
      </p:sp>
      <p:sp>
        <p:nvSpPr>
          <p:cNvPr id="19" name="Freeform 19"/>
          <p:cNvSpPr/>
          <p:nvPr/>
        </p:nvSpPr>
        <p:spPr>
          <a:xfrm>
            <a:off x="7304132" y="6385398"/>
            <a:ext cx="9670558" cy="1485622"/>
          </a:xfrm>
          <a:custGeom>
            <a:avLst/>
            <a:gdLst/>
            <a:ahLst/>
            <a:cxnLst/>
            <a:rect l="l" t="t" r="r" b="b"/>
            <a:pathLst>
              <a:path w="9670558" h="1485622">
                <a:moveTo>
                  <a:pt x="0" y="0"/>
                </a:moveTo>
                <a:lnTo>
                  <a:pt x="9670558" y="0"/>
                </a:lnTo>
                <a:lnTo>
                  <a:pt x="9670558" y="1485622"/>
                </a:lnTo>
                <a:lnTo>
                  <a:pt x="0" y="1485622"/>
                </a:lnTo>
                <a:lnTo>
                  <a:pt x="0" y="0"/>
                </a:lnTo>
                <a:close/>
              </a:path>
            </a:pathLst>
          </a:custGeom>
          <a:blipFill>
            <a:blip r:embed="rId30"/>
            <a:stretch>
              <a:fillRect/>
            </a:stretch>
          </a:blipFill>
        </p:spPr>
        <p:txBody>
          <a:bodyPr/>
          <a:lstStyle/>
          <a:p>
            <a:endParaRPr lang="vi-VN"/>
          </a:p>
        </p:txBody>
      </p:sp>
      <p:sp>
        <p:nvSpPr>
          <p:cNvPr id="20" name="TextBox 20"/>
          <p:cNvSpPr txBox="1"/>
          <p:nvPr/>
        </p:nvSpPr>
        <p:spPr>
          <a:xfrm>
            <a:off x="1028700" y="6318723"/>
            <a:ext cx="5522757" cy="915035"/>
          </a:xfrm>
          <a:prstGeom prst="rect">
            <a:avLst/>
          </a:prstGeom>
        </p:spPr>
        <p:txBody>
          <a:bodyPr lIns="0" tIns="0" rIns="0" bIns="0" rtlCol="0" anchor="t">
            <a:spAutoFit/>
          </a:bodyPr>
          <a:lstStyle/>
          <a:p>
            <a:pPr algn="just">
              <a:lnSpc>
                <a:spcPts val="3639"/>
              </a:lnSpc>
            </a:pPr>
            <a:r>
              <a:rPr lang="en-US" sz="2599" b="1">
                <a:solidFill>
                  <a:srgbClr val="000000"/>
                </a:solidFill>
                <a:latin typeface="Public Sans Bold"/>
                <a:ea typeface="Public Sans Bold"/>
                <a:cs typeface="Public Sans Bold"/>
                <a:sym typeface="Public Sans Bold"/>
              </a:rPr>
              <a:t> Chuẩn hóa dữ liệu </a:t>
            </a:r>
          </a:p>
          <a:p>
            <a:pPr algn="just">
              <a:lnSpc>
                <a:spcPts val="3639"/>
              </a:lnSpc>
              <a:spcBef>
                <a:spcPct val="0"/>
              </a:spcBef>
            </a:pPr>
            <a:r>
              <a:rPr lang="en-US" sz="2599">
                <a:solidFill>
                  <a:srgbClr val="000000"/>
                </a:solidFill>
                <a:latin typeface="Public Sans"/>
                <a:ea typeface="Public Sans"/>
                <a:cs typeface="Public Sans"/>
                <a:sym typeface="Public Sans"/>
              </a:rPr>
              <a:t> Chuẩn hóa bằng StandardScaler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Freeform 16"/>
          <p:cNvSpPr/>
          <p:nvPr/>
        </p:nvSpPr>
        <p:spPr>
          <a:xfrm>
            <a:off x="1280812" y="3012951"/>
            <a:ext cx="8116583" cy="4535141"/>
          </a:xfrm>
          <a:custGeom>
            <a:avLst/>
            <a:gdLst/>
            <a:ahLst/>
            <a:cxnLst/>
            <a:rect l="l" t="t" r="r" b="b"/>
            <a:pathLst>
              <a:path w="8116583" h="4535141">
                <a:moveTo>
                  <a:pt x="0" y="0"/>
                </a:moveTo>
                <a:lnTo>
                  <a:pt x="8116583" y="0"/>
                </a:lnTo>
                <a:lnTo>
                  <a:pt x="8116583" y="4535141"/>
                </a:lnTo>
                <a:lnTo>
                  <a:pt x="0" y="4535141"/>
                </a:lnTo>
                <a:lnTo>
                  <a:pt x="0" y="0"/>
                </a:lnTo>
                <a:close/>
              </a:path>
            </a:pathLst>
          </a:custGeom>
          <a:blipFill>
            <a:blip r:embed="rId29"/>
            <a:stretch>
              <a:fillRect/>
            </a:stretch>
          </a:blipFill>
        </p:spPr>
        <p:txBody>
          <a:bodyPr/>
          <a:lstStyle/>
          <a:p>
            <a:endParaRPr lang="vi-VN"/>
          </a:p>
        </p:txBody>
      </p:sp>
      <p:sp>
        <p:nvSpPr>
          <p:cNvPr id="17" name="Freeform 17"/>
          <p:cNvSpPr/>
          <p:nvPr/>
        </p:nvSpPr>
        <p:spPr>
          <a:xfrm>
            <a:off x="9394940" y="4035727"/>
            <a:ext cx="7311299" cy="2215545"/>
          </a:xfrm>
          <a:custGeom>
            <a:avLst/>
            <a:gdLst/>
            <a:ahLst/>
            <a:cxnLst/>
            <a:rect l="l" t="t" r="r" b="b"/>
            <a:pathLst>
              <a:path w="7311299" h="2215545">
                <a:moveTo>
                  <a:pt x="0" y="0"/>
                </a:moveTo>
                <a:lnTo>
                  <a:pt x="7311299" y="0"/>
                </a:lnTo>
                <a:lnTo>
                  <a:pt x="7311299" y="2215546"/>
                </a:lnTo>
                <a:lnTo>
                  <a:pt x="0" y="2215546"/>
                </a:lnTo>
                <a:lnTo>
                  <a:pt x="0" y="0"/>
                </a:lnTo>
                <a:close/>
              </a:path>
            </a:pathLst>
          </a:custGeom>
          <a:blipFill>
            <a:blip r:embed="rId30"/>
            <a:stretch>
              <a:fillRect/>
            </a:stretch>
          </a:blipFill>
        </p:spPr>
        <p:txBody>
          <a:bodyPr/>
          <a:lstStyle/>
          <a:p>
            <a:endParaRPr lang="vi-VN"/>
          </a:p>
        </p:txBody>
      </p:sp>
      <p:sp>
        <p:nvSpPr>
          <p:cNvPr id="18" name="TextBox 18"/>
          <p:cNvSpPr txBox="1"/>
          <p:nvPr/>
        </p:nvSpPr>
        <p:spPr>
          <a:xfrm>
            <a:off x="5157569" y="674131"/>
            <a:ext cx="7893021" cy="1183594"/>
          </a:xfrm>
          <a:prstGeom prst="rect">
            <a:avLst/>
          </a:prstGeom>
        </p:spPr>
        <p:txBody>
          <a:bodyPr wrap="square" lIns="0" tIns="0" rIns="0" bIns="0" rtlCol="0" anchor="t">
            <a:spAutoFit/>
          </a:bodyPr>
          <a:lstStyle/>
          <a:p>
            <a:pPr algn="ctr">
              <a:lnSpc>
                <a:spcPts val="10080"/>
              </a:lnSpc>
              <a:spcBef>
                <a:spcPct val="0"/>
              </a:spcBef>
            </a:pPr>
            <a:r>
              <a:rPr lang="en-US" sz="7200" b="1" dirty="0" err="1">
                <a:solidFill>
                  <a:srgbClr val="000000"/>
                </a:solidFill>
                <a:latin typeface="Public Sans Bold"/>
                <a:ea typeface="Public Sans Bold"/>
                <a:cs typeface="Public Sans Bold"/>
                <a:sym typeface="Public Sans Bold"/>
              </a:rPr>
              <a:t>Xây</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dựng</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mô</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hình</a:t>
            </a:r>
            <a:endParaRPr lang="en-US" sz="7200" b="1" dirty="0">
              <a:solidFill>
                <a:srgbClr val="000000"/>
              </a:solidFill>
              <a:latin typeface="Public Sans Bold"/>
              <a:ea typeface="Public Sans Bold"/>
              <a:cs typeface="Public Sans Bold"/>
              <a:sym typeface="Public Sans Bold"/>
            </a:endParaRPr>
          </a:p>
        </p:txBody>
      </p:sp>
      <p:sp>
        <p:nvSpPr>
          <p:cNvPr id="19" name="TextBox 19"/>
          <p:cNvSpPr txBox="1"/>
          <p:nvPr/>
        </p:nvSpPr>
        <p:spPr>
          <a:xfrm>
            <a:off x="1280812" y="2064007"/>
            <a:ext cx="13213960" cy="547370"/>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Public Sans Bold"/>
                <a:ea typeface="Public Sans Bold"/>
                <a:cs typeface="Public Sans Bold"/>
                <a:sym typeface="Public Sans Bold"/>
              </a:rPr>
              <a:t>Kết quả mô hình:  </a:t>
            </a:r>
            <a:r>
              <a:rPr lang="en-US" sz="3200">
                <a:solidFill>
                  <a:srgbClr val="000000"/>
                </a:solidFill>
                <a:latin typeface="Public Sans"/>
                <a:ea typeface="Public Sans"/>
                <a:cs typeface="Public Sans"/>
                <a:sym typeface="Public Sans"/>
              </a:rPr>
              <a:t>Không cân bằng và không xóa ngoại lai</a:t>
            </a:r>
          </a:p>
        </p:txBody>
      </p:sp>
      <p:sp>
        <p:nvSpPr>
          <p:cNvPr id="20" name="TextBox 20"/>
          <p:cNvSpPr txBox="1"/>
          <p:nvPr/>
        </p:nvSpPr>
        <p:spPr>
          <a:xfrm>
            <a:off x="1028700" y="7830225"/>
            <a:ext cx="16292893" cy="986155"/>
          </a:xfrm>
          <a:prstGeom prst="rect">
            <a:avLst/>
          </a:prstGeom>
        </p:spPr>
        <p:txBody>
          <a:bodyPr lIns="0" tIns="0" rIns="0" bIns="0" rtlCol="0" anchor="t">
            <a:spAutoFit/>
          </a:bodyPr>
          <a:lstStyle/>
          <a:p>
            <a:pPr algn="just">
              <a:lnSpc>
                <a:spcPts val="3919"/>
              </a:lnSpc>
              <a:spcBef>
                <a:spcPct val="0"/>
              </a:spcBef>
            </a:pPr>
            <a:r>
              <a:rPr lang="en-US" sz="2799">
                <a:solidFill>
                  <a:srgbClr val="000000"/>
                </a:solidFill>
                <a:latin typeface="Public Sans"/>
                <a:ea typeface="Public Sans"/>
                <a:cs typeface="Public Sans"/>
                <a:sym typeface="Public Sans"/>
              </a:rPr>
              <a:t>Nhận thấy mô hình đang có kết rất tốt và có dấu hiệu quá khớp nên sẽ sử dụng các trường hợp khác để đánh giá mô hình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TextBox 16"/>
          <p:cNvSpPr txBox="1"/>
          <p:nvPr/>
        </p:nvSpPr>
        <p:spPr>
          <a:xfrm>
            <a:off x="5165251" y="674131"/>
            <a:ext cx="7885339" cy="1183594"/>
          </a:xfrm>
          <a:prstGeom prst="rect">
            <a:avLst/>
          </a:prstGeom>
        </p:spPr>
        <p:txBody>
          <a:bodyPr wrap="square" lIns="0" tIns="0" rIns="0" bIns="0" rtlCol="0" anchor="t">
            <a:spAutoFit/>
          </a:bodyPr>
          <a:lstStyle/>
          <a:p>
            <a:pPr algn="ctr">
              <a:lnSpc>
                <a:spcPts val="10080"/>
              </a:lnSpc>
              <a:spcBef>
                <a:spcPct val="0"/>
              </a:spcBef>
            </a:pPr>
            <a:r>
              <a:rPr lang="en-US" sz="7200" b="1" dirty="0" err="1">
                <a:solidFill>
                  <a:srgbClr val="000000"/>
                </a:solidFill>
                <a:latin typeface="Public Sans Bold"/>
                <a:ea typeface="Public Sans Bold"/>
                <a:cs typeface="Public Sans Bold"/>
                <a:sym typeface="Public Sans Bold"/>
              </a:rPr>
              <a:t>Xây</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dựng</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mô</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hình</a:t>
            </a:r>
            <a:endParaRPr lang="en-US" sz="7200" b="1" dirty="0">
              <a:solidFill>
                <a:srgbClr val="000000"/>
              </a:solidFill>
              <a:latin typeface="Public Sans Bold"/>
              <a:ea typeface="Public Sans Bold"/>
              <a:cs typeface="Public Sans Bold"/>
              <a:sym typeface="Public Sans Bold"/>
            </a:endParaRPr>
          </a:p>
        </p:txBody>
      </p:sp>
      <p:sp>
        <p:nvSpPr>
          <p:cNvPr id="17" name="TextBox 17"/>
          <p:cNvSpPr txBox="1"/>
          <p:nvPr/>
        </p:nvSpPr>
        <p:spPr>
          <a:xfrm>
            <a:off x="1028700" y="2237893"/>
            <a:ext cx="15108595" cy="5043171"/>
          </a:xfrm>
          <a:prstGeom prst="rect">
            <a:avLst/>
          </a:prstGeom>
        </p:spPr>
        <p:txBody>
          <a:bodyPr lIns="0" tIns="0" rIns="0" bIns="0" rtlCol="0" anchor="t">
            <a:spAutoFit/>
          </a:bodyPr>
          <a:lstStyle/>
          <a:p>
            <a:pPr algn="just">
              <a:lnSpc>
                <a:spcPts val="4479"/>
              </a:lnSpc>
            </a:pPr>
            <a:r>
              <a:rPr lang="en-US" sz="3199" b="1">
                <a:solidFill>
                  <a:srgbClr val="000000"/>
                </a:solidFill>
                <a:latin typeface="Public Sans Bold"/>
                <a:ea typeface="Public Sans Bold"/>
                <a:cs typeface="Public Sans Bold"/>
                <a:sym typeface="Public Sans Bold"/>
              </a:rPr>
              <a:t>Chia ra thành các lần thử nghiệm:</a:t>
            </a:r>
          </a:p>
          <a:p>
            <a:pPr marL="690876" lvl="1" indent="-345438" algn="just">
              <a:lnSpc>
                <a:spcPts val="4479"/>
              </a:lnSpc>
              <a:buFont typeface="Arial"/>
              <a:buChar char="•"/>
            </a:pPr>
            <a:r>
              <a:rPr lang="en-US" sz="3199">
                <a:solidFill>
                  <a:srgbClr val="000000"/>
                </a:solidFill>
                <a:latin typeface="Public Sans"/>
                <a:ea typeface="Public Sans"/>
                <a:cs typeface="Public Sans"/>
                <a:sym typeface="Public Sans"/>
              </a:rPr>
              <a:t>Vì dữ liệu quá khớp nên sẽ chia ra các lần thử nghiệm khác để đánh giá lại các chỉ số:</a:t>
            </a:r>
          </a:p>
          <a:p>
            <a:pPr marL="1381751" lvl="2" indent="-460584" algn="just">
              <a:lnSpc>
                <a:spcPts val="4479"/>
              </a:lnSpc>
              <a:buFont typeface="Arial"/>
              <a:buChar char="⚬"/>
            </a:pPr>
            <a:r>
              <a:rPr lang="en-US" sz="3199">
                <a:solidFill>
                  <a:srgbClr val="000000"/>
                </a:solidFill>
                <a:latin typeface="Public Sans"/>
                <a:ea typeface="Public Sans"/>
                <a:cs typeface="Public Sans"/>
                <a:sym typeface="Public Sans"/>
              </a:rPr>
              <a:t>Lần 2: Không cân bằng và xóa ngoại lai</a:t>
            </a:r>
          </a:p>
          <a:p>
            <a:pPr marL="1381751" lvl="2" indent="-460584" algn="just">
              <a:lnSpc>
                <a:spcPts val="4479"/>
              </a:lnSpc>
              <a:buFont typeface="Arial"/>
              <a:buChar char="⚬"/>
            </a:pPr>
            <a:r>
              <a:rPr lang="en-US" sz="3199">
                <a:solidFill>
                  <a:srgbClr val="000000"/>
                </a:solidFill>
                <a:latin typeface="Public Sans"/>
                <a:ea typeface="Public Sans"/>
                <a:cs typeface="Public Sans"/>
                <a:sym typeface="Public Sans"/>
              </a:rPr>
              <a:t>Lần 3: Cân bằng và ko xóa ngoại lai và tập Train / Test được chia ngẫu nhiên theo tỷ lệ Train (80) và Test (20).</a:t>
            </a:r>
          </a:p>
          <a:p>
            <a:pPr marL="1381751" lvl="2" indent="-460584" algn="just">
              <a:lnSpc>
                <a:spcPts val="4479"/>
              </a:lnSpc>
              <a:buFont typeface="Arial"/>
              <a:buChar char="⚬"/>
            </a:pPr>
            <a:r>
              <a:rPr lang="en-US" sz="3199">
                <a:solidFill>
                  <a:srgbClr val="000000"/>
                </a:solidFill>
                <a:latin typeface="Public Sans"/>
                <a:ea typeface="Public Sans"/>
                <a:cs typeface="Public Sans"/>
                <a:sym typeface="Public Sans"/>
              </a:rPr>
              <a:t>Lần 4:</a:t>
            </a:r>
            <a:r>
              <a:rPr lang="en-US" sz="3199" b="1">
                <a:solidFill>
                  <a:srgbClr val="000000"/>
                </a:solidFill>
                <a:latin typeface="Public Sans Bold"/>
                <a:ea typeface="Public Sans Bold"/>
                <a:cs typeface="Public Sans Bold"/>
                <a:sym typeface="Public Sans Bold"/>
              </a:rPr>
              <a:t> </a:t>
            </a:r>
            <a:r>
              <a:rPr lang="en-US" sz="3199">
                <a:solidFill>
                  <a:srgbClr val="000000"/>
                </a:solidFill>
                <a:latin typeface="Public Sans"/>
                <a:ea typeface="Public Sans"/>
                <a:cs typeface="Public Sans"/>
                <a:sym typeface="Public Sans"/>
              </a:rPr>
              <a:t>Cân bằng và ko xóa ngoại lai và xây mô hình Random Forest bằng mô hình autogluon vì autogluon lấy chỉ số tốt nhất cho mô hình</a:t>
            </a:r>
          </a:p>
          <a:p>
            <a:pPr algn="just">
              <a:lnSpc>
                <a:spcPts val="4479"/>
              </a:lnSpc>
              <a:spcBef>
                <a:spcPct val="0"/>
              </a:spcBef>
            </a:pPr>
            <a:endParaRPr lang="en-US" sz="3199">
              <a:solidFill>
                <a:srgbClr val="000000"/>
              </a:solidFill>
              <a:latin typeface="Public Sans"/>
              <a:ea typeface="Public Sans"/>
              <a:cs typeface="Public Sans"/>
              <a:sym typeface="Public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TextBox 3"/>
          <p:cNvSpPr txBox="1"/>
          <p:nvPr/>
        </p:nvSpPr>
        <p:spPr>
          <a:xfrm>
            <a:off x="1435723" y="3624131"/>
            <a:ext cx="5052589" cy="2282190"/>
          </a:xfrm>
          <a:prstGeom prst="rect">
            <a:avLst/>
          </a:prstGeom>
        </p:spPr>
        <p:txBody>
          <a:bodyPr lIns="0" tIns="0" rIns="0" bIns="0" rtlCol="0" anchor="t">
            <a:spAutoFit/>
          </a:bodyPr>
          <a:lstStyle/>
          <a:p>
            <a:pPr algn="l">
              <a:lnSpc>
                <a:spcPts val="8730"/>
              </a:lnSpc>
            </a:pPr>
            <a:r>
              <a:rPr lang="en-US" sz="9000" b="1">
                <a:solidFill>
                  <a:srgbClr val="000000"/>
                </a:solidFill>
                <a:latin typeface="Public Sans Bold"/>
                <a:ea typeface="Public Sans Bold"/>
                <a:cs typeface="Public Sans Bold"/>
                <a:sym typeface="Public Sans Bold"/>
              </a:rPr>
              <a:t>Nội dung báo cáo</a:t>
            </a:r>
          </a:p>
        </p:txBody>
      </p:sp>
      <p:grpSp>
        <p:nvGrpSpPr>
          <p:cNvPr id="4" name="Group 4"/>
          <p:cNvGrpSpPr/>
          <p:nvPr/>
        </p:nvGrpSpPr>
        <p:grpSpPr>
          <a:xfrm>
            <a:off x="7211039" y="2052171"/>
            <a:ext cx="9261616" cy="5235610"/>
            <a:chOff x="0" y="0"/>
            <a:chExt cx="3100402" cy="1752664"/>
          </a:xfrm>
        </p:grpSpPr>
        <p:sp>
          <p:nvSpPr>
            <p:cNvPr id="5" name="Freeform 5"/>
            <p:cNvSpPr/>
            <p:nvPr/>
          </p:nvSpPr>
          <p:spPr>
            <a:xfrm>
              <a:off x="0" y="0"/>
              <a:ext cx="3100402" cy="1752664"/>
            </a:xfrm>
            <a:custGeom>
              <a:avLst/>
              <a:gdLst/>
              <a:ahLst/>
              <a:cxnLst/>
              <a:rect l="l" t="t" r="r" b="b"/>
              <a:pathLst>
                <a:path w="3100402" h="1752664">
                  <a:moveTo>
                    <a:pt x="12539" y="0"/>
                  </a:moveTo>
                  <a:lnTo>
                    <a:pt x="3087863" y="0"/>
                  </a:lnTo>
                  <a:cubicBezTo>
                    <a:pt x="3091189" y="0"/>
                    <a:pt x="3094378" y="1321"/>
                    <a:pt x="3096730" y="3673"/>
                  </a:cubicBezTo>
                  <a:cubicBezTo>
                    <a:pt x="3099081" y="6024"/>
                    <a:pt x="3100402" y="9213"/>
                    <a:pt x="3100402" y="12539"/>
                  </a:cubicBezTo>
                  <a:lnTo>
                    <a:pt x="3100402" y="1740125"/>
                  </a:lnTo>
                  <a:cubicBezTo>
                    <a:pt x="3100402" y="1747050"/>
                    <a:pt x="3094788" y="1752664"/>
                    <a:pt x="3087863" y="1752664"/>
                  </a:cubicBezTo>
                  <a:lnTo>
                    <a:pt x="12539" y="1752664"/>
                  </a:lnTo>
                  <a:cubicBezTo>
                    <a:pt x="9213" y="1752664"/>
                    <a:pt x="6024" y="1751343"/>
                    <a:pt x="3673" y="1748991"/>
                  </a:cubicBezTo>
                  <a:cubicBezTo>
                    <a:pt x="1321" y="1746640"/>
                    <a:pt x="0" y="1743450"/>
                    <a:pt x="0" y="1740125"/>
                  </a:cubicBezTo>
                  <a:lnTo>
                    <a:pt x="0" y="12539"/>
                  </a:lnTo>
                  <a:cubicBezTo>
                    <a:pt x="0" y="5614"/>
                    <a:pt x="5614" y="0"/>
                    <a:pt x="12539" y="0"/>
                  </a:cubicBezTo>
                  <a:close/>
                </a:path>
              </a:pathLst>
            </a:custGeom>
            <a:solidFill>
              <a:srgbClr val="B6D6F6"/>
            </a:solidFill>
          </p:spPr>
          <p:txBody>
            <a:bodyPr/>
            <a:lstStyle/>
            <a:p>
              <a:endParaRPr lang="vi-VN"/>
            </a:p>
          </p:txBody>
        </p:sp>
        <p:sp>
          <p:nvSpPr>
            <p:cNvPr id="6" name="TextBox 6"/>
            <p:cNvSpPr txBox="1"/>
            <p:nvPr/>
          </p:nvSpPr>
          <p:spPr>
            <a:xfrm>
              <a:off x="0" y="85725"/>
              <a:ext cx="3100402" cy="1666939"/>
            </a:xfrm>
            <a:prstGeom prst="rect">
              <a:avLst/>
            </a:prstGeom>
          </p:spPr>
          <p:txBody>
            <a:bodyPr lIns="50800" tIns="50800" rIns="50800" bIns="50800" rtlCol="0" anchor="ctr"/>
            <a:lstStyle/>
            <a:p>
              <a:pPr algn="ctr">
                <a:lnSpc>
                  <a:spcPts val="1925"/>
                </a:lnSpc>
              </a:pPr>
              <a:endParaRPr/>
            </a:p>
          </p:txBody>
        </p:sp>
      </p:grpSp>
      <p:sp>
        <p:nvSpPr>
          <p:cNvPr id="7" name="Freeform 7"/>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8" name="Freeform 8"/>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vi-VN"/>
          </a:p>
        </p:txBody>
      </p:sp>
      <p:sp>
        <p:nvSpPr>
          <p:cNvPr id="9" name="Freeform 9"/>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10" name="Freeform 10"/>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11" name="TextBox 11"/>
          <p:cNvSpPr txBox="1"/>
          <p:nvPr/>
        </p:nvSpPr>
        <p:spPr>
          <a:xfrm>
            <a:off x="7884136" y="2735466"/>
            <a:ext cx="7915423" cy="4552315"/>
          </a:xfrm>
          <a:prstGeom prst="rect">
            <a:avLst/>
          </a:prstGeom>
        </p:spPr>
        <p:txBody>
          <a:bodyPr lIns="0" tIns="0" rIns="0" bIns="0" rtlCol="0" anchor="t">
            <a:spAutoFit/>
          </a:bodyPr>
          <a:lstStyle/>
          <a:p>
            <a:pPr marL="690881" lvl="1" indent="-345440" algn="l">
              <a:lnSpc>
                <a:spcPts val="4480"/>
              </a:lnSpc>
              <a:buFont typeface="Arial"/>
              <a:buChar char="•"/>
            </a:pPr>
            <a:r>
              <a:rPr lang="en-US" sz="3200" b="1">
                <a:solidFill>
                  <a:srgbClr val="000000"/>
                </a:solidFill>
                <a:latin typeface="Public Sans Bold"/>
                <a:ea typeface="Public Sans Bold"/>
                <a:cs typeface="Public Sans Bold"/>
                <a:sym typeface="Public Sans Bold"/>
              </a:rPr>
              <a:t>Giới thiệu và mục tiêu của đề tài</a:t>
            </a:r>
          </a:p>
          <a:p>
            <a:pPr marL="690881" lvl="1" indent="-345440" algn="l">
              <a:lnSpc>
                <a:spcPts val="4480"/>
              </a:lnSpc>
              <a:buFont typeface="Arial"/>
              <a:buChar char="•"/>
            </a:pPr>
            <a:r>
              <a:rPr lang="en-US" sz="3200" b="1">
                <a:solidFill>
                  <a:srgbClr val="000000"/>
                </a:solidFill>
                <a:latin typeface="Public Sans Bold"/>
                <a:ea typeface="Public Sans Bold"/>
                <a:cs typeface="Public Sans Bold"/>
                <a:sym typeface="Public Sans Bold"/>
              </a:rPr>
              <a:t>Tổng quan về bệnh gan</a:t>
            </a:r>
          </a:p>
          <a:p>
            <a:pPr marL="690881" lvl="1" indent="-345440" algn="l">
              <a:lnSpc>
                <a:spcPts val="4480"/>
              </a:lnSpc>
              <a:buFont typeface="Arial"/>
              <a:buChar char="•"/>
            </a:pPr>
            <a:r>
              <a:rPr lang="en-US" sz="3200" b="1">
                <a:solidFill>
                  <a:srgbClr val="000000"/>
                </a:solidFill>
                <a:latin typeface="Public Sans Bold"/>
                <a:ea typeface="Public Sans Bold"/>
                <a:cs typeface="Public Sans Bold"/>
                <a:sym typeface="Public Sans Bold"/>
              </a:rPr>
              <a:t>Chuẩn bị dữ liệu đầu vào cho mô hình</a:t>
            </a:r>
          </a:p>
          <a:p>
            <a:pPr marL="690881" lvl="1" indent="-345440" algn="l">
              <a:lnSpc>
                <a:spcPts val="4480"/>
              </a:lnSpc>
              <a:buFont typeface="Arial"/>
              <a:buChar char="•"/>
            </a:pPr>
            <a:r>
              <a:rPr lang="en-US" sz="3200" b="1">
                <a:solidFill>
                  <a:srgbClr val="000000"/>
                </a:solidFill>
                <a:latin typeface="Public Sans Bold"/>
                <a:ea typeface="Public Sans Bold"/>
                <a:cs typeface="Public Sans Bold"/>
                <a:sym typeface="Public Sans Bold"/>
              </a:rPr>
              <a:t>Xây dựng và huấn luyện mô hình</a:t>
            </a:r>
          </a:p>
          <a:p>
            <a:pPr marL="690881" lvl="1" indent="-345440" algn="l">
              <a:lnSpc>
                <a:spcPts val="4480"/>
              </a:lnSpc>
              <a:buFont typeface="Arial"/>
              <a:buChar char="•"/>
            </a:pPr>
            <a:r>
              <a:rPr lang="en-US" sz="3200" b="1">
                <a:solidFill>
                  <a:srgbClr val="000000"/>
                </a:solidFill>
                <a:latin typeface="Public Sans Bold"/>
                <a:ea typeface="Public Sans Bold"/>
                <a:cs typeface="Public Sans Bold"/>
                <a:sym typeface="Public Sans Bold"/>
              </a:rPr>
              <a:t>Đánh giá mô hình và thêm các thử nghiệm của mô hình khác</a:t>
            </a:r>
          </a:p>
          <a:p>
            <a:pPr marL="690881" lvl="1" indent="-345440" algn="l">
              <a:lnSpc>
                <a:spcPts val="4480"/>
              </a:lnSpc>
              <a:buFont typeface="Arial"/>
              <a:buChar char="•"/>
            </a:pPr>
            <a:r>
              <a:rPr lang="en-US" sz="3200" b="1">
                <a:solidFill>
                  <a:srgbClr val="000000"/>
                </a:solidFill>
                <a:latin typeface="Public Sans Bold"/>
                <a:ea typeface="Public Sans Bold"/>
                <a:cs typeface="Public Sans Bold"/>
                <a:sym typeface="Public Sans Bold"/>
              </a:rPr>
              <a:t>Kết luận</a:t>
            </a:r>
          </a:p>
          <a:p>
            <a:pPr algn="l">
              <a:lnSpc>
                <a:spcPts val="5040"/>
              </a:lnSpc>
              <a:spcBef>
                <a:spcPct val="0"/>
              </a:spcBef>
            </a:pPr>
            <a:endParaRPr lang="en-US" sz="3200" b="1">
              <a:solidFill>
                <a:srgbClr val="000000"/>
              </a:solidFill>
              <a:latin typeface="Public Sans Bold"/>
              <a:ea typeface="Public Sans Bold"/>
              <a:cs typeface="Public Sans Bold"/>
              <a:sym typeface="Public Sans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Freeform 16"/>
          <p:cNvSpPr/>
          <p:nvPr/>
        </p:nvSpPr>
        <p:spPr>
          <a:xfrm>
            <a:off x="9065741" y="2371030"/>
            <a:ext cx="7803149" cy="4642873"/>
          </a:xfrm>
          <a:custGeom>
            <a:avLst/>
            <a:gdLst/>
            <a:ahLst/>
            <a:cxnLst/>
            <a:rect l="l" t="t" r="r" b="b"/>
            <a:pathLst>
              <a:path w="7803149" h="4642873">
                <a:moveTo>
                  <a:pt x="0" y="0"/>
                </a:moveTo>
                <a:lnTo>
                  <a:pt x="7803148" y="0"/>
                </a:lnTo>
                <a:lnTo>
                  <a:pt x="7803148" y="4642873"/>
                </a:lnTo>
                <a:lnTo>
                  <a:pt x="0" y="4642873"/>
                </a:lnTo>
                <a:lnTo>
                  <a:pt x="0" y="0"/>
                </a:lnTo>
                <a:close/>
              </a:path>
            </a:pathLst>
          </a:custGeom>
          <a:blipFill>
            <a:blip r:embed="rId29"/>
            <a:stretch>
              <a:fillRect/>
            </a:stretch>
          </a:blipFill>
        </p:spPr>
        <p:txBody>
          <a:bodyPr/>
          <a:lstStyle/>
          <a:p>
            <a:endParaRPr lang="vi-VN"/>
          </a:p>
        </p:txBody>
      </p:sp>
      <p:sp>
        <p:nvSpPr>
          <p:cNvPr id="17" name="Freeform 17"/>
          <p:cNvSpPr/>
          <p:nvPr/>
        </p:nvSpPr>
        <p:spPr>
          <a:xfrm>
            <a:off x="4136549" y="7013903"/>
            <a:ext cx="12732340" cy="1559712"/>
          </a:xfrm>
          <a:custGeom>
            <a:avLst/>
            <a:gdLst/>
            <a:ahLst/>
            <a:cxnLst/>
            <a:rect l="l" t="t" r="r" b="b"/>
            <a:pathLst>
              <a:path w="12732340" h="1559712">
                <a:moveTo>
                  <a:pt x="0" y="0"/>
                </a:moveTo>
                <a:lnTo>
                  <a:pt x="12732340" y="0"/>
                </a:lnTo>
                <a:lnTo>
                  <a:pt x="12732340" y="1559712"/>
                </a:lnTo>
                <a:lnTo>
                  <a:pt x="0" y="1559712"/>
                </a:lnTo>
                <a:lnTo>
                  <a:pt x="0" y="0"/>
                </a:lnTo>
                <a:close/>
              </a:path>
            </a:pathLst>
          </a:custGeom>
          <a:blipFill>
            <a:blip r:embed="rId30"/>
            <a:stretch>
              <a:fillRect/>
            </a:stretch>
          </a:blipFill>
        </p:spPr>
        <p:txBody>
          <a:bodyPr/>
          <a:lstStyle/>
          <a:p>
            <a:endParaRPr lang="vi-VN"/>
          </a:p>
        </p:txBody>
      </p:sp>
      <p:sp>
        <p:nvSpPr>
          <p:cNvPr id="18" name="TextBox 18"/>
          <p:cNvSpPr txBox="1"/>
          <p:nvPr/>
        </p:nvSpPr>
        <p:spPr>
          <a:xfrm>
            <a:off x="5157569" y="674131"/>
            <a:ext cx="7893021" cy="1183594"/>
          </a:xfrm>
          <a:prstGeom prst="rect">
            <a:avLst/>
          </a:prstGeom>
        </p:spPr>
        <p:txBody>
          <a:bodyPr wrap="square" lIns="0" tIns="0" rIns="0" bIns="0" rtlCol="0" anchor="t">
            <a:spAutoFit/>
          </a:bodyPr>
          <a:lstStyle/>
          <a:p>
            <a:pPr algn="ctr">
              <a:lnSpc>
                <a:spcPts val="10080"/>
              </a:lnSpc>
              <a:spcBef>
                <a:spcPct val="0"/>
              </a:spcBef>
            </a:pPr>
            <a:r>
              <a:rPr lang="en-US" sz="7200" b="1" dirty="0" err="1">
                <a:solidFill>
                  <a:srgbClr val="000000"/>
                </a:solidFill>
                <a:latin typeface="Public Sans Bold"/>
                <a:ea typeface="Public Sans Bold"/>
                <a:cs typeface="Public Sans Bold"/>
                <a:sym typeface="Public Sans Bold"/>
              </a:rPr>
              <a:t>Xây</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dựng</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mô</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hình</a:t>
            </a:r>
            <a:endParaRPr lang="en-US" sz="7200" b="1" dirty="0">
              <a:solidFill>
                <a:srgbClr val="000000"/>
              </a:solidFill>
              <a:latin typeface="Public Sans Bold"/>
              <a:ea typeface="Public Sans Bold"/>
              <a:cs typeface="Public Sans Bold"/>
              <a:sym typeface="Public Sans Bold"/>
            </a:endParaRPr>
          </a:p>
        </p:txBody>
      </p:sp>
      <p:sp>
        <p:nvSpPr>
          <p:cNvPr id="19" name="TextBox 19"/>
          <p:cNvSpPr txBox="1"/>
          <p:nvPr/>
        </p:nvSpPr>
        <p:spPr>
          <a:xfrm>
            <a:off x="1280812" y="2304355"/>
            <a:ext cx="7560953" cy="1109345"/>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Public Sans Bold"/>
                <a:ea typeface="Public Sans Bold"/>
                <a:cs typeface="Public Sans Bold"/>
                <a:sym typeface="Public Sans Bold"/>
              </a:rPr>
              <a:t>Thử nghiệm lần 2: </a:t>
            </a:r>
            <a:r>
              <a:rPr lang="en-US" sz="3200">
                <a:solidFill>
                  <a:srgbClr val="000000"/>
                </a:solidFill>
                <a:latin typeface="Public Sans"/>
                <a:ea typeface="Public Sans"/>
                <a:cs typeface="Public Sans"/>
                <a:sym typeface="Public Sans"/>
              </a:rPr>
              <a:t>Không cân bằng và xóa ngoại lai</a:t>
            </a:r>
          </a:p>
        </p:txBody>
      </p:sp>
      <p:sp>
        <p:nvSpPr>
          <p:cNvPr id="20" name="TextBox 20"/>
          <p:cNvSpPr txBox="1"/>
          <p:nvPr/>
        </p:nvSpPr>
        <p:spPr>
          <a:xfrm>
            <a:off x="1280812" y="3586852"/>
            <a:ext cx="7170428" cy="3348990"/>
          </a:xfrm>
          <a:prstGeom prst="rect">
            <a:avLst/>
          </a:prstGeom>
        </p:spPr>
        <p:txBody>
          <a:bodyPr lIns="0" tIns="0" rIns="0" bIns="0" rtlCol="0" anchor="t">
            <a:spAutoFit/>
          </a:bodyPr>
          <a:lstStyle/>
          <a:p>
            <a:pPr algn="just">
              <a:lnSpc>
                <a:spcPts val="3359"/>
              </a:lnSpc>
              <a:spcBef>
                <a:spcPct val="0"/>
              </a:spcBef>
            </a:pPr>
            <a:r>
              <a:rPr lang="en-US" sz="2400">
                <a:solidFill>
                  <a:srgbClr val="000000"/>
                </a:solidFill>
                <a:latin typeface="Public Sans"/>
                <a:ea typeface="Public Sans"/>
                <a:cs typeface="Public Sans"/>
                <a:sym typeface="Public Sans"/>
              </a:rPr>
              <a:t>+  Mô hình có kết quả gần giống với thử nghiệm 1.</a:t>
            </a:r>
          </a:p>
          <a:p>
            <a:pPr algn="just">
              <a:lnSpc>
                <a:spcPts val="3359"/>
              </a:lnSpc>
              <a:spcBef>
                <a:spcPct val="0"/>
              </a:spcBef>
            </a:pPr>
            <a:r>
              <a:rPr lang="en-US" sz="2400">
                <a:solidFill>
                  <a:srgbClr val="000000"/>
                </a:solidFill>
                <a:latin typeface="Public Sans"/>
                <a:ea typeface="Public Sans"/>
                <a:cs typeface="Public Sans"/>
                <a:sym typeface="Public Sans"/>
              </a:rPr>
              <a:t>+ Thực hiện các thử nghiệm khác để xác nhận lại kết quả của mô hình =&gt; Thực hiện thử nghiệm 3 với mô hình Cân bằng và ko xóa ngoại lai, đồng thời sử dụng Autogluon để thử nghiệm dữ liệu với mô hình khác.</a:t>
            </a:r>
          </a:p>
          <a:p>
            <a:pPr algn="just">
              <a:lnSpc>
                <a:spcPts val="3359"/>
              </a:lnSpc>
              <a:spcBef>
                <a:spcPct val="0"/>
              </a:spcBef>
            </a:pPr>
            <a:r>
              <a:rPr lang="en-US" sz="2400">
                <a:solidFill>
                  <a:srgbClr val="000000"/>
                </a:solidFill>
                <a:latin typeface="Public Sans"/>
                <a:ea typeface="Public Sans"/>
                <a:cs typeface="Public Sans"/>
                <a:sym typeface="Public Sans"/>
              </a:rPr>
              <a:t>20:52</a:t>
            </a:r>
          </a:p>
          <a:p>
            <a:pPr algn="just">
              <a:lnSpc>
                <a:spcPts val="3359"/>
              </a:lnSpc>
              <a:spcBef>
                <a:spcPct val="0"/>
              </a:spcBef>
            </a:pPr>
            <a:endParaRPr lang="en-US" sz="2400">
              <a:solidFill>
                <a:srgbClr val="000000"/>
              </a:solidFill>
              <a:latin typeface="Public Sans"/>
              <a:ea typeface="Public Sans"/>
              <a:cs typeface="Public Sans"/>
              <a:sym typeface="Public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Freeform 16"/>
          <p:cNvSpPr/>
          <p:nvPr/>
        </p:nvSpPr>
        <p:spPr>
          <a:xfrm>
            <a:off x="1781701" y="3604778"/>
            <a:ext cx="7362299" cy="3975641"/>
          </a:xfrm>
          <a:custGeom>
            <a:avLst/>
            <a:gdLst/>
            <a:ahLst/>
            <a:cxnLst/>
            <a:rect l="l" t="t" r="r" b="b"/>
            <a:pathLst>
              <a:path w="7362299" h="3975641">
                <a:moveTo>
                  <a:pt x="0" y="0"/>
                </a:moveTo>
                <a:lnTo>
                  <a:pt x="7362299" y="0"/>
                </a:lnTo>
                <a:lnTo>
                  <a:pt x="7362299" y="3975641"/>
                </a:lnTo>
                <a:lnTo>
                  <a:pt x="0" y="3975641"/>
                </a:lnTo>
                <a:lnTo>
                  <a:pt x="0" y="0"/>
                </a:lnTo>
                <a:close/>
              </a:path>
            </a:pathLst>
          </a:custGeom>
          <a:blipFill>
            <a:blip r:embed="rId29"/>
            <a:stretch>
              <a:fillRect/>
            </a:stretch>
          </a:blipFill>
        </p:spPr>
        <p:txBody>
          <a:bodyPr/>
          <a:lstStyle/>
          <a:p>
            <a:endParaRPr lang="vi-VN"/>
          </a:p>
        </p:txBody>
      </p:sp>
      <p:sp>
        <p:nvSpPr>
          <p:cNvPr id="17" name="Freeform 17"/>
          <p:cNvSpPr/>
          <p:nvPr/>
        </p:nvSpPr>
        <p:spPr>
          <a:xfrm>
            <a:off x="9144000" y="3604778"/>
            <a:ext cx="6854554" cy="3975641"/>
          </a:xfrm>
          <a:custGeom>
            <a:avLst/>
            <a:gdLst/>
            <a:ahLst/>
            <a:cxnLst/>
            <a:rect l="l" t="t" r="r" b="b"/>
            <a:pathLst>
              <a:path w="6854554" h="3975641">
                <a:moveTo>
                  <a:pt x="0" y="0"/>
                </a:moveTo>
                <a:lnTo>
                  <a:pt x="6854554" y="0"/>
                </a:lnTo>
                <a:lnTo>
                  <a:pt x="6854554" y="3975641"/>
                </a:lnTo>
                <a:lnTo>
                  <a:pt x="0" y="3975641"/>
                </a:lnTo>
                <a:lnTo>
                  <a:pt x="0" y="0"/>
                </a:lnTo>
                <a:close/>
              </a:path>
            </a:pathLst>
          </a:custGeom>
          <a:blipFill>
            <a:blip r:embed="rId30"/>
            <a:stretch>
              <a:fillRect/>
            </a:stretch>
          </a:blipFill>
        </p:spPr>
        <p:txBody>
          <a:bodyPr/>
          <a:lstStyle/>
          <a:p>
            <a:endParaRPr lang="vi-VN"/>
          </a:p>
        </p:txBody>
      </p:sp>
      <p:sp>
        <p:nvSpPr>
          <p:cNvPr id="18" name="TextBox 18"/>
          <p:cNvSpPr txBox="1"/>
          <p:nvPr/>
        </p:nvSpPr>
        <p:spPr>
          <a:xfrm>
            <a:off x="5157569" y="753685"/>
            <a:ext cx="7893021" cy="1183594"/>
          </a:xfrm>
          <a:prstGeom prst="rect">
            <a:avLst/>
          </a:prstGeom>
        </p:spPr>
        <p:txBody>
          <a:bodyPr wrap="square" lIns="0" tIns="0" rIns="0" bIns="0" rtlCol="0" anchor="t">
            <a:spAutoFit/>
          </a:bodyPr>
          <a:lstStyle/>
          <a:p>
            <a:pPr algn="ctr">
              <a:lnSpc>
                <a:spcPts val="10080"/>
              </a:lnSpc>
              <a:spcBef>
                <a:spcPct val="0"/>
              </a:spcBef>
            </a:pPr>
            <a:r>
              <a:rPr lang="en-US" sz="7200" b="1" dirty="0" err="1">
                <a:solidFill>
                  <a:srgbClr val="000000"/>
                </a:solidFill>
                <a:latin typeface="Public Sans Bold"/>
                <a:ea typeface="Public Sans Bold"/>
                <a:cs typeface="Public Sans Bold"/>
                <a:sym typeface="Public Sans Bold"/>
              </a:rPr>
              <a:t>Xây</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dựng</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mô</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hình</a:t>
            </a:r>
            <a:endParaRPr lang="en-US" sz="7200" b="1" dirty="0">
              <a:solidFill>
                <a:srgbClr val="000000"/>
              </a:solidFill>
              <a:latin typeface="Public Sans Bold"/>
              <a:ea typeface="Public Sans Bold"/>
              <a:cs typeface="Public Sans Bold"/>
              <a:sym typeface="Public Sans Bold"/>
            </a:endParaRPr>
          </a:p>
        </p:txBody>
      </p:sp>
      <p:sp>
        <p:nvSpPr>
          <p:cNvPr id="19" name="TextBox 19"/>
          <p:cNvSpPr txBox="1"/>
          <p:nvPr/>
        </p:nvSpPr>
        <p:spPr>
          <a:xfrm>
            <a:off x="1028700" y="2304355"/>
            <a:ext cx="15582830" cy="1109345"/>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Public Sans Bold"/>
                <a:ea typeface="Public Sans Bold"/>
                <a:cs typeface="Public Sans Bold"/>
                <a:sym typeface="Public Sans Bold"/>
              </a:rPr>
              <a:t>Thử nghiệm lần 3:  </a:t>
            </a:r>
            <a:r>
              <a:rPr lang="en-US" sz="3200">
                <a:solidFill>
                  <a:srgbClr val="000000"/>
                </a:solidFill>
                <a:latin typeface="Public Sans"/>
                <a:ea typeface="Public Sans"/>
                <a:cs typeface="Public Sans"/>
                <a:sym typeface="Public Sans"/>
              </a:rPr>
              <a:t>Cân bằng và ko xóa ngoại lai và tập Train / Test được chia ngẫu nhiên theo tỷ lệ Train (80) và Test (20).</a:t>
            </a:r>
          </a:p>
        </p:txBody>
      </p:sp>
      <p:sp>
        <p:nvSpPr>
          <p:cNvPr id="20" name="TextBox 20"/>
          <p:cNvSpPr txBox="1"/>
          <p:nvPr/>
        </p:nvSpPr>
        <p:spPr>
          <a:xfrm>
            <a:off x="5751311" y="7704823"/>
            <a:ext cx="6137608" cy="490855"/>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Public Sans"/>
                <a:ea typeface="Public Sans"/>
                <a:cs typeface="Public Sans"/>
                <a:sym typeface="Public Sans"/>
              </a:rPr>
              <a:t>Cân bằng dữ liệu</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Freeform 16"/>
          <p:cNvSpPr/>
          <p:nvPr/>
        </p:nvSpPr>
        <p:spPr>
          <a:xfrm>
            <a:off x="10405882" y="2964014"/>
            <a:ext cx="6853418" cy="4103484"/>
          </a:xfrm>
          <a:custGeom>
            <a:avLst/>
            <a:gdLst/>
            <a:ahLst/>
            <a:cxnLst/>
            <a:rect l="l" t="t" r="r" b="b"/>
            <a:pathLst>
              <a:path w="6853418" h="4103484">
                <a:moveTo>
                  <a:pt x="0" y="0"/>
                </a:moveTo>
                <a:lnTo>
                  <a:pt x="6853418" y="0"/>
                </a:lnTo>
                <a:lnTo>
                  <a:pt x="6853418" y="4103484"/>
                </a:lnTo>
                <a:lnTo>
                  <a:pt x="0" y="4103484"/>
                </a:lnTo>
                <a:lnTo>
                  <a:pt x="0" y="0"/>
                </a:lnTo>
                <a:close/>
              </a:path>
            </a:pathLst>
          </a:custGeom>
          <a:blipFill>
            <a:blip r:embed="rId29"/>
            <a:stretch>
              <a:fillRect/>
            </a:stretch>
          </a:blipFill>
        </p:spPr>
        <p:txBody>
          <a:bodyPr/>
          <a:lstStyle/>
          <a:p>
            <a:endParaRPr lang="vi-VN"/>
          </a:p>
        </p:txBody>
      </p:sp>
      <p:sp>
        <p:nvSpPr>
          <p:cNvPr id="17" name="Freeform 17"/>
          <p:cNvSpPr/>
          <p:nvPr/>
        </p:nvSpPr>
        <p:spPr>
          <a:xfrm>
            <a:off x="4136549" y="7139148"/>
            <a:ext cx="13122751" cy="1461276"/>
          </a:xfrm>
          <a:custGeom>
            <a:avLst/>
            <a:gdLst/>
            <a:ahLst/>
            <a:cxnLst/>
            <a:rect l="l" t="t" r="r" b="b"/>
            <a:pathLst>
              <a:path w="13122751" h="1461276">
                <a:moveTo>
                  <a:pt x="0" y="0"/>
                </a:moveTo>
                <a:lnTo>
                  <a:pt x="13122751" y="0"/>
                </a:lnTo>
                <a:lnTo>
                  <a:pt x="13122751" y="1461276"/>
                </a:lnTo>
                <a:lnTo>
                  <a:pt x="0" y="1461276"/>
                </a:lnTo>
                <a:lnTo>
                  <a:pt x="0" y="0"/>
                </a:lnTo>
                <a:close/>
              </a:path>
            </a:pathLst>
          </a:custGeom>
          <a:blipFill>
            <a:blip r:embed="rId30"/>
            <a:stretch>
              <a:fillRect l="-1197" r="-1197"/>
            </a:stretch>
          </a:blipFill>
        </p:spPr>
        <p:txBody>
          <a:bodyPr/>
          <a:lstStyle/>
          <a:p>
            <a:endParaRPr lang="vi-VN"/>
          </a:p>
        </p:txBody>
      </p:sp>
      <p:sp>
        <p:nvSpPr>
          <p:cNvPr id="18" name="TextBox 18"/>
          <p:cNvSpPr txBox="1"/>
          <p:nvPr/>
        </p:nvSpPr>
        <p:spPr>
          <a:xfrm>
            <a:off x="5157569" y="537150"/>
            <a:ext cx="7893021" cy="1183594"/>
          </a:xfrm>
          <a:prstGeom prst="rect">
            <a:avLst/>
          </a:prstGeom>
        </p:spPr>
        <p:txBody>
          <a:bodyPr wrap="square" lIns="0" tIns="0" rIns="0" bIns="0" rtlCol="0" anchor="t">
            <a:spAutoFit/>
          </a:bodyPr>
          <a:lstStyle/>
          <a:p>
            <a:pPr algn="ctr">
              <a:lnSpc>
                <a:spcPts val="10080"/>
              </a:lnSpc>
              <a:spcBef>
                <a:spcPct val="0"/>
              </a:spcBef>
            </a:pPr>
            <a:r>
              <a:rPr lang="en-US" sz="7200" b="1" dirty="0" err="1">
                <a:solidFill>
                  <a:srgbClr val="000000"/>
                </a:solidFill>
                <a:latin typeface="Public Sans Bold"/>
                <a:ea typeface="Public Sans Bold"/>
                <a:cs typeface="Public Sans Bold"/>
                <a:sym typeface="Public Sans Bold"/>
              </a:rPr>
              <a:t>Xây</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dựng</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mô</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hình</a:t>
            </a:r>
            <a:endParaRPr lang="en-US" sz="7200" b="1" dirty="0">
              <a:solidFill>
                <a:srgbClr val="000000"/>
              </a:solidFill>
              <a:latin typeface="Public Sans Bold"/>
              <a:ea typeface="Public Sans Bold"/>
              <a:cs typeface="Public Sans Bold"/>
              <a:sym typeface="Public Sans Bold"/>
            </a:endParaRPr>
          </a:p>
        </p:txBody>
      </p:sp>
      <p:sp>
        <p:nvSpPr>
          <p:cNvPr id="19" name="TextBox 19"/>
          <p:cNvSpPr txBox="1"/>
          <p:nvPr/>
        </p:nvSpPr>
        <p:spPr>
          <a:xfrm>
            <a:off x="1111371" y="1783020"/>
            <a:ext cx="16065257" cy="1109345"/>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Public Sans Bold"/>
                <a:ea typeface="Public Sans Bold"/>
                <a:cs typeface="Public Sans Bold"/>
                <a:sym typeface="Public Sans Bold"/>
              </a:rPr>
              <a:t>Thử nghiệm lần 3:  </a:t>
            </a:r>
            <a:r>
              <a:rPr lang="en-US" sz="3200">
                <a:solidFill>
                  <a:srgbClr val="000000"/>
                </a:solidFill>
                <a:latin typeface="Public Sans"/>
                <a:ea typeface="Public Sans"/>
                <a:cs typeface="Public Sans"/>
                <a:sym typeface="Public Sans"/>
              </a:rPr>
              <a:t>Cân bằng và ko xóa ngoại lai và tập Train / Test được chia ngẫu nhiên theo tỷ lệ Train (80) và Test (20).</a:t>
            </a:r>
          </a:p>
        </p:txBody>
      </p:sp>
      <p:sp>
        <p:nvSpPr>
          <p:cNvPr id="20" name="TextBox 20"/>
          <p:cNvSpPr txBox="1"/>
          <p:nvPr/>
        </p:nvSpPr>
        <p:spPr>
          <a:xfrm>
            <a:off x="1111371" y="3648132"/>
            <a:ext cx="8394203" cy="1976755"/>
          </a:xfrm>
          <a:prstGeom prst="rect">
            <a:avLst/>
          </a:prstGeom>
        </p:spPr>
        <p:txBody>
          <a:bodyPr lIns="0" tIns="0" rIns="0" bIns="0" rtlCol="0" anchor="t">
            <a:spAutoFit/>
          </a:bodyPr>
          <a:lstStyle/>
          <a:p>
            <a:pPr algn="just">
              <a:lnSpc>
                <a:spcPts val="3919"/>
              </a:lnSpc>
              <a:spcBef>
                <a:spcPct val="0"/>
              </a:spcBef>
            </a:pPr>
            <a:r>
              <a:rPr lang="en-US" sz="2799">
                <a:solidFill>
                  <a:srgbClr val="000000"/>
                </a:solidFill>
                <a:latin typeface="Public Sans"/>
                <a:ea typeface="Public Sans"/>
                <a:cs typeface="Public Sans"/>
                <a:sym typeface="Public Sans"/>
              </a:rPr>
              <a:t>+  Mô hình có kết quả tốt như 2 thử nghiệm trước</a:t>
            </a:r>
          </a:p>
          <a:p>
            <a:pPr algn="just">
              <a:lnSpc>
                <a:spcPts val="3919"/>
              </a:lnSpc>
              <a:spcBef>
                <a:spcPct val="0"/>
              </a:spcBef>
            </a:pPr>
            <a:r>
              <a:rPr lang="en-US" sz="2799">
                <a:solidFill>
                  <a:srgbClr val="000000"/>
                </a:solidFill>
                <a:latin typeface="Public Sans"/>
                <a:ea typeface="Public Sans"/>
                <a:cs typeface="Public Sans"/>
                <a:sym typeface="Public Sans"/>
              </a:rPr>
              <a:t>=&gt; Thực hiện thử nghiệm 4 với mô hình Cân bằng và ko xóa ngoại lai, đồng thời sử dụng Autogluon để thử nghiệm dữ liệu với mô hình khác.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Freeform 16"/>
          <p:cNvSpPr/>
          <p:nvPr/>
        </p:nvSpPr>
        <p:spPr>
          <a:xfrm>
            <a:off x="1687987" y="3432658"/>
            <a:ext cx="14912026" cy="4305847"/>
          </a:xfrm>
          <a:custGeom>
            <a:avLst/>
            <a:gdLst/>
            <a:ahLst/>
            <a:cxnLst/>
            <a:rect l="l" t="t" r="r" b="b"/>
            <a:pathLst>
              <a:path w="14912026" h="4305847">
                <a:moveTo>
                  <a:pt x="0" y="0"/>
                </a:moveTo>
                <a:lnTo>
                  <a:pt x="14912026" y="0"/>
                </a:lnTo>
                <a:lnTo>
                  <a:pt x="14912026" y="4305847"/>
                </a:lnTo>
                <a:lnTo>
                  <a:pt x="0" y="4305847"/>
                </a:lnTo>
                <a:lnTo>
                  <a:pt x="0" y="0"/>
                </a:lnTo>
                <a:close/>
              </a:path>
            </a:pathLst>
          </a:custGeom>
          <a:blipFill>
            <a:blip r:embed="rId29"/>
            <a:stretch>
              <a:fillRect/>
            </a:stretch>
          </a:blipFill>
        </p:spPr>
        <p:txBody>
          <a:bodyPr/>
          <a:lstStyle/>
          <a:p>
            <a:endParaRPr lang="vi-VN"/>
          </a:p>
        </p:txBody>
      </p:sp>
      <p:sp>
        <p:nvSpPr>
          <p:cNvPr id="17" name="TextBox 17"/>
          <p:cNvSpPr txBox="1"/>
          <p:nvPr/>
        </p:nvSpPr>
        <p:spPr>
          <a:xfrm>
            <a:off x="5157569" y="674131"/>
            <a:ext cx="7893021" cy="1183594"/>
          </a:xfrm>
          <a:prstGeom prst="rect">
            <a:avLst/>
          </a:prstGeom>
        </p:spPr>
        <p:txBody>
          <a:bodyPr wrap="square" lIns="0" tIns="0" rIns="0" bIns="0" rtlCol="0" anchor="t">
            <a:spAutoFit/>
          </a:bodyPr>
          <a:lstStyle/>
          <a:p>
            <a:pPr algn="ctr">
              <a:lnSpc>
                <a:spcPts val="10080"/>
              </a:lnSpc>
              <a:spcBef>
                <a:spcPct val="0"/>
              </a:spcBef>
            </a:pPr>
            <a:r>
              <a:rPr lang="en-US" sz="7200" b="1" dirty="0" err="1">
                <a:solidFill>
                  <a:srgbClr val="000000"/>
                </a:solidFill>
                <a:latin typeface="Public Sans Bold"/>
                <a:ea typeface="Public Sans Bold"/>
                <a:cs typeface="Public Sans Bold"/>
                <a:sym typeface="Public Sans Bold"/>
              </a:rPr>
              <a:t>Xây</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dựng</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mô</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hình</a:t>
            </a:r>
            <a:endParaRPr lang="en-US" sz="7200" b="1" dirty="0">
              <a:solidFill>
                <a:srgbClr val="000000"/>
              </a:solidFill>
              <a:latin typeface="Public Sans Bold"/>
              <a:ea typeface="Public Sans Bold"/>
              <a:cs typeface="Public Sans Bold"/>
              <a:sym typeface="Public Sans Bold"/>
            </a:endParaRPr>
          </a:p>
        </p:txBody>
      </p:sp>
      <p:sp>
        <p:nvSpPr>
          <p:cNvPr id="18" name="TextBox 18"/>
          <p:cNvSpPr txBox="1"/>
          <p:nvPr/>
        </p:nvSpPr>
        <p:spPr>
          <a:xfrm>
            <a:off x="1028700" y="2085188"/>
            <a:ext cx="16230600" cy="1109345"/>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Public Sans Bold"/>
                <a:ea typeface="Public Sans Bold"/>
                <a:cs typeface="Public Sans Bold"/>
                <a:sym typeface="Public Sans Bold"/>
              </a:rPr>
              <a:t>Thử nghiệm lần 4:  </a:t>
            </a:r>
            <a:r>
              <a:rPr lang="en-US" sz="3200">
                <a:solidFill>
                  <a:srgbClr val="000000"/>
                </a:solidFill>
                <a:latin typeface="Public Sans"/>
                <a:ea typeface="Public Sans"/>
                <a:cs typeface="Public Sans"/>
                <a:sym typeface="Public Sans"/>
              </a:rPr>
              <a:t>Cân bằng và ko xóa ngoại lai và xây mô hình Random Forest bằng mô hình autogluon vì autogluon lấy chỉ số tốt nhất cho mô hình</a:t>
            </a:r>
          </a:p>
        </p:txBody>
      </p:sp>
      <p:sp>
        <p:nvSpPr>
          <p:cNvPr id="19" name="TextBox 19"/>
          <p:cNvSpPr txBox="1"/>
          <p:nvPr/>
        </p:nvSpPr>
        <p:spPr>
          <a:xfrm>
            <a:off x="5157569" y="7909955"/>
            <a:ext cx="7960816" cy="490855"/>
          </a:xfrm>
          <a:prstGeom prst="rect">
            <a:avLst/>
          </a:prstGeom>
        </p:spPr>
        <p:txBody>
          <a:bodyPr lIns="0" tIns="0" rIns="0" bIns="0" rtlCol="0" anchor="t">
            <a:spAutoFit/>
          </a:bodyPr>
          <a:lstStyle/>
          <a:p>
            <a:pPr algn="ctr">
              <a:lnSpc>
                <a:spcPts val="3919"/>
              </a:lnSpc>
              <a:spcBef>
                <a:spcPct val="0"/>
              </a:spcBef>
            </a:pPr>
            <a:r>
              <a:rPr lang="en-US" sz="2799">
                <a:solidFill>
                  <a:srgbClr val="000000"/>
                </a:solidFill>
                <a:latin typeface="Public Sans"/>
                <a:ea typeface="Public Sans"/>
                <a:cs typeface="Public Sans"/>
                <a:sym typeface="Public Sans"/>
              </a:rPr>
              <a:t>mô hình Random Forest bằng mô hình autogluon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Freeform 16"/>
          <p:cNvSpPr/>
          <p:nvPr/>
        </p:nvSpPr>
        <p:spPr>
          <a:xfrm>
            <a:off x="1509952" y="3026690"/>
            <a:ext cx="7252455" cy="4233620"/>
          </a:xfrm>
          <a:custGeom>
            <a:avLst/>
            <a:gdLst/>
            <a:ahLst/>
            <a:cxnLst/>
            <a:rect l="l" t="t" r="r" b="b"/>
            <a:pathLst>
              <a:path w="7252455" h="4233620">
                <a:moveTo>
                  <a:pt x="0" y="0"/>
                </a:moveTo>
                <a:lnTo>
                  <a:pt x="7252455" y="0"/>
                </a:lnTo>
                <a:lnTo>
                  <a:pt x="7252455" y="4233620"/>
                </a:lnTo>
                <a:lnTo>
                  <a:pt x="0" y="4233620"/>
                </a:lnTo>
                <a:lnTo>
                  <a:pt x="0" y="0"/>
                </a:lnTo>
                <a:close/>
              </a:path>
            </a:pathLst>
          </a:custGeom>
          <a:blipFill>
            <a:blip r:embed="rId29"/>
            <a:stretch>
              <a:fillRect/>
            </a:stretch>
          </a:blipFill>
        </p:spPr>
        <p:txBody>
          <a:bodyPr/>
          <a:lstStyle/>
          <a:p>
            <a:endParaRPr lang="vi-VN"/>
          </a:p>
        </p:txBody>
      </p:sp>
      <p:sp>
        <p:nvSpPr>
          <p:cNvPr id="17" name="Freeform 17"/>
          <p:cNvSpPr/>
          <p:nvPr/>
        </p:nvSpPr>
        <p:spPr>
          <a:xfrm>
            <a:off x="8762407" y="3026690"/>
            <a:ext cx="7420467" cy="4233620"/>
          </a:xfrm>
          <a:custGeom>
            <a:avLst/>
            <a:gdLst/>
            <a:ahLst/>
            <a:cxnLst/>
            <a:rect l="l" t="t" r="r" b="b"/>
            <a:pathLst>
              <a:path w="7420467" h="4233620">
                <a:moveTo>
                  <a:pt x="0" y="0"/>
                </a:moveTo>
                <a:lnTo>
                  <a:pt x="7420467" y="0"/>
                </a:lnTo>
                <a:lnTo>
                  <a:pt x="7420467" y="4233620"/>
                </a:lnTo>
                <a:lnTo>
                  <a:pt x="0" y="4233620"/>
                </a:lnTo>
                <a:lnTo>
                  <a:pt x="0" y="0"/>
                </a:lnTo>
                <a:close/>
              </a:path>
            </a:pathLst>
          </a:custGeom>
          <a:blipFill>
            <a:blip r:embed="rId30"/>
            <a:stretch>
              <a:fillRect/>
            </a:stretch>
          </a:blipFill>
        </p:spPr>
        <p:txBody>
          <a:bodyPr/>
          <a:lstStyle/>
          <a:p>
            <a:endParaRPr lang="vi-VN"/>
          </a:p>
        </p:txBody>
      </p:sp>
      <p:sp>
        <p:nvSpPr>
          <p:cNvPr id="18" name="TextBox 18"/>
          <p:cNvSpPr txBox="1"/>
          <p:nvPr/>
        </p:nvSpPr>
        <p:spPr>
          <a:xfrm>
            <a:off x="4899947" y="339090"/>
            <a:ext cx="8150643" cy="1183594"/>
          </a:xfrm>
          <a:prstGeom prst="rect">
            <a:avLst/>
          </a:prstGeom>
        </p:spPr>
        <p:txBody>
          <a:bodyPr wrap="square" lIns="0" tIns="0" rIns="0" bIns="0" rtlCol="0" anchor="t">
            <a:spAutoFit/>
          </a:bodyPr>
          <a:lstStyle/>
          <a:p>
            <a:pPr algn="ctr">
              <a:lnSpc>
                <a:spcPts val="10080"/>
              </a:lnSpc>
              <a:spcBef>
                <a:spcPct val="0"/>
              </a:spcBef>
            </a:pPr>
            <a:r>
              <a:rPr lang="en-US" sz="7200" b="1" dirty="0" err="1">
                <a:solidFill>
                  <a:srgbClr val="000000"/>
                </a:solidFill>
                <a:latin typeface="Public Sans Bold"/>
                <a:ea typeface="Public Sans Bold"/>
                <a:cs typeface="Public Sans Bold"/>
                <a:sym typeface="Public Sans Bold"/>
              </a:rPr>
              <a:t>Xây</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dựng</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mô</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hình</a:t>
            </a:r>
            <a:endParaRPr lang="en-US" sz="7200" b="1" dirty="0">
              <a:solidFill>
                <a:srgbClr val="000000"/>
              </a:solidFill>
              <a:latin typeface="Public Sans Bold"/>
              <a:ea typeface="Public Sans Bold"/>
              <a:cs typeface="Public Sans Bold"/>
              <a:sym typeface="Public Sans Bold"/>
            </a:endParaRPr>
          </a:p>
        </p:txBody>
      </p:sp>
      <p:sp>
        <p:nvSpPr>
          <p:cNvPr id="19" name="TextBox 19"/>
          <p:cNvSpPr txBox="1"/>
          <p:nvPr/>
        </p:nvSpPr>
        <p:spPr>
          <a:xfrm>
            <a:off x="1028700" y="1669695"/>
            <a:ext cx="16230600" cy="1109345"/>
          </a:xfrm>
          <a:prstGeom prst="rect">
            <a:avLst/>
          </a:prstGeom>
        </p:spPr>
        <p:txBody>
          <a:bodyPr lIns="0" tIns="0" rIns="0" bIns="0" rtlCol="0" anchor="t">
            <a:spAutoFit/>
          </a:bodyPr>
          <a:lstStyle/>
          <a:p>
            <a:pPr algn="l">
              <a:lnSpc>
                <a:spcPts val="4480"/>
              </a:lnSpc>
              <a:spcBef>
                <a:spcPct val="0"/>
              </a:spcBef>
            </a:pPr>
            <a:r>
              <a:rPr lang="en-US" sz="3200" b="1">
                <a:solidFill>
                  <a:srgbClr val="000000"/>
                </a:solidFill>
                <a:latin typeface="Public Sans Bold"/>
                <a:ea typeface="Public Sans Bold"/>
                <a:cs typeface="Public Sans Bold"/>
                <a:sym typeface="Public Sans Bold"/>
              </a:rPr>
              <a:t>Thử nghiệm lần 4:  </a:t>
            </a:r>
            <a:r>
              <a:rPr lang="en-US" sz="3200">
                <a:solidFill>
                  <a:srgbClr val="000000"/>
                </a:solidFill>
                <a:latin typeface="Public Sans"/>
                <a:ea typeface="Public Sans"/>
                <a:cs typeface="Public Sans"/>
                <a:sym typeface="Public Sans"/>
              </a:rPr>
              <a:t>Cân bằng và ko xóa ngoại lai và xây mô hình Random Forest bằng mô hình autogluon vì autogluon lấy chỉ số tốt nhất cho mô hình</a:t>
            </a:r>
          </a:p>
        </p:txBody>
      </p:sp>
      <p:sp>
        <p:nvSpPr>
          <p:cNvPr id="20" name="TextBox 20"/>
          <p:cNvSpPr txBox="1"/>
          <p:nvPr/>
        </p:nvSpPr>
        <p:spPr>
          <a:xfrm>
            <a:off x="1028700" y="7341277"/>
            <a:ext cx="16065257" cy="1746250"/>
          </a:xfrm>
          <a:prstGeom prst="rect">
            <a:avLst/>
          </a:prstGeom>
        </p:spPr>
        <p:txBody>
          <a:bodyPr lIns="0" tIns="0" rIns="0" bIns="0" rtlCol="0" anchor="t">
            <a:spAutoFit/>
          </a:bodyPr>
          <a:lstStyle/>
          <a:p>
            <a:pPr algn="just">
              <a:lnSpc>
                <a:spcPts val="3499"/>
              </a:lnSpc>
            </a:pPr>
            <a:r>
              <a:rPr lang="en-US" sz="2499">
                <a:solidFill>
                  <a:srgbClr val="000000"/>
                </a:solidFill>
                <a:latin typeface="Public Sans"/>
                <a:ea typeface="Public Sans"/>
                <a:cs typeface="Public Sans"/>
                <a:sym typeface="Public Sans"/>
              </a:rPr>
              <a:t>+ Mô hình RandomForestEntr được tạo ra bởi Autogluon đã có chỉ số tốt. </a:t>
            </a:r>
          </a:p>
          <a:p>
            <a:pPr algn="just">
              <a:lnSpc>
                <a:spcPts val="3499"/>
              </a:lnSpc>
            </a:pPr>
            <a:r>
              <a:rPr lang="en-US" sz="2499">
                <a:solidFill>
                  <a:srgbClr val="000000"/>
                </a:solidFill>
                <a:latin typeface="Public Sans"/>
                <a:ea typeface="Public Sans"/>
                <a:cs typeface="Public Sans"/>
                <a:sym typeface="Public Sans"/>
              </a:rPr>
              <a:t>+ Biểu đồ cho thấy sự trùng khớp gần như hoàn hảo giữa dữ liệu thực tế và dự đoán ở cả hai nhóm (1 và 2). </a:t>
            </a:r>
          </a:p>
          <a:p>
            <a:pPr algn="just">
              <a:lnSpc>
                <a:spcPts val="3499"/>
              </a:lnSpc>
              <a:spcBef>
                <a:spcPct val="0"/>
              </a:spcBef>
            </a:pPr>
            <a:r>
              <a:rPr lang="en-US" sz="2499">
                <a:solidFill>
                  <a:srgbClr val="000000"/>
                </a:solidFill>
                <a:latin typeface="Public Sans"/>
                <a:ea typeface="Public Sans"/>
                <a:cs typeface="Public Sans"/>
                <a:sym typeface="Public Sans"/>
              </a:rPr>
              <a:t>+ Mô hình Autogluon hoạt động xuất sắc trong thử nghiệm lần 4, thể hiện độ tin cậy và khả năng áp dụng tốt cho các bài toán thực tế.</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TextBox 3"/>
          <p:cNvSpPr txBox="1"/>
          <p:nvPr/>
        </p:nvSpPr>
        <p:spPr>
          <a:xfrm>
            <a:off x="1441150" y="3024505"/>
            <a:ext cx="5741398" cy="3968369"/>
          </a:xfrm>
          <a:prstGeom prst="rect">
            <a:avLst/>
          </a:prstGeom>
        </p:spPr>
        <p:txBody>
          <a:bodyPr lIns="0" tIns="0" rIns="0" bIns="0" rtlCol="0" anchor="t">
            <a:spAutoFit/>
          </a:bodyPr>
          <a:lstStyle/>
          <a:p>
            <a:pPr algn="l">
              <a:lnSpc>
                <a:spcPts val="6207"/>
              </a:lnSpc>
            </a:pPr>
            <a:r>
              <a:rPr lang="en-US" sz="6399" b="1">
                <a:solidFill>
                  <a:srgbClr val="000000"/>
                </a:solidFill>
                <a:latin typeface="Public Sans Bold"/>
                <a:ea typeface="Public Sans Bold"/>
                <a:cs typeface="Public Sans Bold"/>
                <a:sym typeface="Public Sans Bold"/>
              </a:rPr>
              <a:t>Đánh giá mô hình và thêm các kiểm thử của mô hình khác</a:t>
            </a:r>
          </a:p>
        </p:txBody>
      </p:sp>
      <p:grpSp>
        <p:nvGrpSpPr>
          <p:cNvPr id="4" name="Group 4"/>
          <p:cNvGrpSpPr/>
          <p:nvPr/>
        </p:nvGrpSpPr>
        <p:grpSpPr>
          <a:xfrm>
            <a:off x="7398896" y="2369148"/>
            <a:ext cx="9261616" cy="5548705"/>
            <a:chOff x="0" y="0"/>
            <a:chExt cx="3100402" cy="1857475"/>
          </a:xfrm>
        </p:grpSpPr>
        <p:sp>
          <p:nvSpPr>
            <p:cNvPr id="5" name="Freeform 5"/>
            <p:cNvSpPr/>
            <p:nvPr/>
          </p:nvSpPr>
          <p:spPr>
            <a:xfrm>
              <a:off x="0" y="0"/>
              <a:ext cx="3100402" cy="1857475"/>
            </a:xfrm>
            <a:custGeom>
              <a:avLst/>
              <a:gdLst/>
              <a:ahLst/>
              <a:cxnLst/>
              <a:rect l="l" t="t" r="r" b="b"/>
              <a:pathLst>
                <a:path w="3100402" h="1857475">
                  <a:moveTo>
                    <a:pt x="12539" y="0"/>
                  </a:moveTo>
                  <a:lnTo>
                    <a:pt x="3087863" y="0"/>
                  </a:lnTo>
                  <a:cubicBezTo>
                    <a:pt x="3091189" y="0"/>
                    <a:pt x="3094378" y="1321"/>
                    <a:pt x="3096730" y="3673"/>
                  </a:cubicBezTo>
                  <a:cubicBezTo>
                    <a:pt x="3099081" y="6024"/>
                    <a:pt x="3100402" y="9213"/>
                    <a:pt x="3100402" y="12539"/>
                  </a:cubicBezTo>
                  <a:lnTo>
                    <a:pt x="3100402" y="1844936"/>
                  </a:lnTo>
                  <a:cubicBezTo>
                    <a:pt x="3100402" y="1848261"/>
                    <a:pt x="3099081" y="1851451"/>
                    <a:pt x="3096730" y="1853802"/>
                  </a:cubicBezTo>
                  <a:cubicBezTo>
                    <a:pt x="3094378" y="1856154"/>
                    <a:pt x="3091189" y="1857475"/>
                    <a:pt x="3087863" y="1857475"/>
                  </a:cubicBezTo>
                  <a:lnTo>
                    <a:pt x="12539" y="1857475"/>
                  </a:lnTo>
                  <a:cubicBezTo>
                    <a:pt x="5614" y="1857475"/>
                    <a:pt x="0" y="1851861"/>
                    <a:pt x="0" y="1844936"/>
                  </a:cubicBezTo>
                  <a:lnTo>
                    <a:pt x="0" y="12539"/>
                  </a:lnTo>
                  <a:cubicBezTo>
                    <a:pt x="0" y="5614"/>
                    <a:pt x="5614" y="0"/>
                    <a:pt x="12539" y="0"/>
                  </a:cubicBezTo>
                  <a:close/>
                </a:path>
              </a:pathLst>
            </a:custGeom>
            <a:solidFill>
              <a:srgbClr val="B6D6F6"/>
            </a:solidFill>
          </p:spPr>
          <p:txBody>
            <a:bodyPr/>
            <a:lstStyle/>
            <a:p>
              <a:endParaRPr lang="vi-VN"/>
            </a:p>
          </p:txBody>
        </p:sp>
        <p:sp>
          <p:nvSpPr>
            <p:cNvPr id="6" name="TextBox 6"/>
            <p:cNvSpPr txBox="1"/>
            <p:nvPr/>
          </p:nvSpPr>
          <p:spPr>
            <a:xfrm>
              <a:off x="0" y="85725"/>
              <a:ext cx="3100402" cy="1771750"/>
            </a:xfrm>
            <a:prstGeom prst="rect">
              <a:avLst/>
            </a:prstGeom>
          </p:spPr>
          <p:txBody>
            <a:bodyPr lIns="50800" tIns="50800" rIns="50800" bIns="50800" rtlCol="0" anchor="ctr"/>
            <a:lstStyle/>
            <a:p>
              <a:pPr algn="ctr">
                <a:lnSpc>
                  <a:spcPts val="1925"/>
                </a:lnSpc>
              </a:pPr>
              <a:endParaRPr/>
            </a:p>
          </p:txBody>
        </p:sp>
      </p:grpSp>
      <p:sp>
        <p:nvSpPr>
          <p:cNvPr id="7" name="Freeform 7"/>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8" name="Freeform 8"/>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vi-VN"/>
          </a:p>
        </p:txBody>
      </p:sp>
      <p:sp>
        <p:nvSpPr>
          <p:cNvPr id="9" name="Freeform 9"/>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10" name="Freeform 10"/>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11" name="TextBox 11"/>
          <p:cNvSpPr txBox="1"/>
          <p:nvPr/>
        </p:nvSpPr>
        <p:spPr>
          <a:xfrm>
            <a:off x="8040683" y="3667443"/>
            <a:ext cx="7978041" cy="2875915"/>
          </a:xfrm>
          <a:prstGeom prst="rect">
            <a:avLst/>
          </a:prstGeom>
        </p:spPr>
        <p:txBody>
          <a:bodyPr lIns="0" tIns="0" rIns="0" bIns="0" rtlCol="0" anchor="t">
            <a:spAutoFit/>
          </a:bodyPr>
          <a:lstStyle/>
          <a:p>
            <a:pPr algn="l">
              <a:lnSpc>
                <a:spcPts val="5040"/>
              </a:lnSpc>
            </a:pPr>
            <a:r>
              <a:rPr lang="en-US" sz="3600" b="1">
                <a:solidFill>
                  <a:srgbClr val="000000"/>
                </a:solidFill>
                <a:latin typeface="Public Sans Bold"/>
                <a:ea typeface="Public Sans Bold"/>
                <a:cs typeface="Public Sans Bold"/>
                <a:sym typeface="Public Sans Bold"/>
              </a:rPr>
              <a:t>Các bước triển khai </a:t>
            </a:r>
          </a:p>
          <a:p>
            <a:pPr marL="690881" lvl="1" indent="-345440" algn="l">
              <a:lnSpc>
                <a:spcPts val="4480"/>
              </a:lnSpc>
              <a:buFont typeface="Arial"/>
              <a:buChar char="•"/>
            </a:pPr>
            <a:r>
              <a:rPr lang="en-US" sz="3200">
                <a:solidFill>
                  <a:srgbClr val="000000"/>
                </a:solidFill>
                <a:latin typeface="Public Sans"/>
                <a:ea typeface="Public Sans"/>
                <a:cs typeface="Public Sans"/>
                <a:sym typeface="Public Sans"/>
              </a:rPr>
              <a:t>Đánh giá kết quả của các lần thử nghiệm trước.</a:t>
            </a:r>
          </a:p>
          <a:p>
            <a:pPr marL="690881" lvl="1" indent="-345440" algn="l">
              <a:lnSpc>
                <a:spcPts val="4480"/>
              </a:lnSpc>
              <a:buFont typeface="Arial"/>
              <a:buChar char="•"/>
            </a:pPr>
            <a:r>
              <a:rPr lang="en-US" sz="3200">
                <a:solidFill>
                  <a:srgbClr val="000000"/>
                </a:solidFill>
                <a:latin typeface="Public Sans"/>
                <a:ea typeface="Public Sans"/>
                <a:cs typeface="Public Sans"/>
                <a:sym typeface="Public Sans"/>
              </a:rPr>
              <a:t>Kiểm thử với mô hình khác để so sánh kết quả</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901798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5847044" y="9882374"/>
            <a:ext cx="3296956" cy="809253"/>
          </a:xfrm>
          <a:custGeom>
            <a:avLst/>
            <a:gdLst/>
            <a:ahLst/>
            <a:cxnLst/>
            <a:rect l="l" t="t" r="r" b="b"/>
            <a:pathLst>
              <a:path w="3296956" h="809253">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494772" y="9017983"/>
            <a:ext cx="4427843" cy="3481392"/>
          </a:xfrm>
          <a:custGeom>
            <a:avLst/>
            <a:gdLst/>
            <a:ahLst/>
            <a:cxnLst/>
            <a:rect l="l" t="t" r="r" b="b"/>
            <a:pathLst>
              <a:path w="4427843" h="3481392">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763398" y="-1534296"/>
            <a:ext cx="4899948" cy="3068592"/>
          </a:xfrm>
          <a:custGeom>
            <a:avLst/>
            <a:gdLst/>
            <a:ahLst/>
            <a:cxnLst/>
            <a:rect l="l" t="t" r="r" b="b"/>
            <a:pathLst>
              <a:path w="4899948" h="3068592">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801533" y="-3053980"/>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95522" y="-3297794"/>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61154" y="-2102294"/>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494810" y="2371030"/>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49682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596506" y="6970869"/>
            <a:ext cx="3382987" cy="1154444"/>
          </a:xfrm>
          <a:custGeom>
            <a:avLst/>
            <a:gdLst/>
            <a:ahLst/>
            <a:cxnLst/>
            <a:rect l="l" t="t" r="r" b="b"/>
            <a:pathLst>
              <a:path w="3382987" h="1154444">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7259300" y="-971659"/>
            <a:ext cx="3104522" cy="3342688"/>
          </a:xfrm>
          <a:custGeom>
            <a:avLst/>
            <a:gdLst/>
            <a:ahLst/>
            <a:cxnLst/>
            <a:rect l="l" t="t" r="r" b="b"/>
            <a:pathLst>
              <a:path w="3104522" h="3342688">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TextBox 16"/>
          <p:cNvSpPr txBox="1"/>
          <p:nvPr/>
        </p:nvSpPr>
        <p:spPr>
          <a:xfrm>
            <a:off x="5847044" y="430031"/>
            <a:ext cx="6532678" cy="1054199"/>
          </a:xfrm>
          <a:prstGeom prst="rect">
            <a:avLst/>
          </a:prstGeom>
        </p:spPr>
        <p:txBody>
          <a:bodyPr wrap="square" lIns="0" tIns="0" rIns="0" bIns="0" rtlCol="0" anchor="t">
            <a:spAutoFit/>
          </a:bodyPr>
          <a:lstStyle/>
          <a:p>
            <a:pPr algn="ctr">
              <a:lnSpc>
                <a:spcPts val="8959"/>
              </a:lnSpc>
              <a:spcBef>
                <a:spcPct val="0"/>
              </a:spcBef>
            </a:pPr>
            <a:r>
              <a:rPr lang="en-US" sz="6399" b="1" dirty="0" err="1">
                <a:solidFill>
                  <a:srgbClr val="000000"/>
                </a:solidFill>
                <a:latin typeface="Public Sans Bold"/>
                <a:ea typeface="Public Sans Bold"/>
                <a:cs typeface="Public Sans Bold"/>
                <a:sym typeface="Public Sans Bold"/>
              </a:rPr>
              <a:t>Đánh</a:t>
            </a:r>
            <a:r>
              <a:rPr lang="en-US" sz="6399" b="1" dirty="0">
                <a:solidFill>
                  <a:srgbClr val="000000"/>
                </a:solidFill>
                <a:latin typeface="Public Sans Bold"/>
                <a:ea typeface="Public Sans Bold"/>
                <a:cs typeface="Public Sans Bold"/>
                <a:sym typeface="Public Sans Bold"/>
              </a:rPr>
              <a:t> </a:t>
            </a:r>
            <a:r>
              <a:rPr lang="en-US" sz="6399" b="1" dirty="0" err="1">
                <a:solidFill>
                  <a:srgbClr val="000000"/>
                </a:solidFill>
                <a:latin typeface="Public Sans Bold"/>
                <a:ea typeface="Public Sans Bold"/>
                <a:cs typeface="Public Sans Bold"/>
                <a:sym typeface="Public Sans Bold"/>
              </a:rPr>
              <a:t>giá</a:t>
            </a:r>
            <a:r>
              <a:rPr lang="en-US" sz="6399" b="1" dirty="0">
                <a:solidFill>
                  <a:srgbClr val="000000"/>
                </a:solidFill>
                <a:latin typeface="Public Sans Bold"/>
                <a:ea typeface="Public Sans Bold"/>
                <a:cs typeface="Public Sans Bold"/>
                <a:sym typeface="Public Sans Bold"/>
              </a:rPr>
              <a:t> </a:t>
            </a:r>
            <a:r>
              <a:rPr lang="en-US" sz="6399" b="1" dirty="0" err="1">
                <a:solidFill>
                  <a:srgbClr val="000000"/>
                </a:solidFill>
                <a:latin typeface="Public Sans Bold"/>
                <a:ea typeface="Public Sans Bold"/>
                <a:cs typeface="Public Sans Bold"/>
                <a:sym typeface="Public Sans Bold"/>
              </a:rPr>
              <a:t>kết</a:t>
            </a:r>
            <a:r>
              <a:rPr lang="en-US" sz="6399" b="1" dirty="0">
                <a:solidFill>
                  <a:srgbClr val="000000"/>
                </a:solidFill>
                <a:latin typeface="Public Sans Bold"/>
                <a:ea typeface="Public Sans Bold"/>
                <a:cs typeface="Public Sans Bold"/>
                <a:sym typeface="Public Sans Bold"/>
              </a:rPr>
              <a:t> </a:t>
            </a:r>
            <a:r>
              <a:rPr lang="en-US" sz="6399" b="1" dirty="0" err="1">
                <a:solidFill>
                  <a:srgbClr val="000000"/>
                </a:solidFill>
                <a:latin typeface="Public Sans Bold"/>
                <a:ea typeface="Public Sans Bold"/>
                <a:cs typeface="Public Sans Bold"/>
                <a:sym typeface="Public Sans Bold"/>
              </a:rPr>
              <a:t>quả</a:t>
            </a:r>
            <a:endParaRPr lang="en-US" sz="6399" b="1" dirty="0">
              <a:solidFill>
                <a:srgbClr val="000000"/>
              </a:solidFill>
              <a:latin typeface="Public Sans Bold"/>
              <a:ea typeface="Public Sans Bold"/>
              <a:cs typeface="Public Sans Bold"/>
              <a:sym typeface="Public Sans Bold"/>
            </a:endParaRPr>
          </a:p>
        </p:txBody>
      </p:sp>
      <p:sp>
        <p:nvSpPr>
          <p:cNvPr id="17" name="TextBox 17"/>
          <p:cNvSpPr txBox="1"/>
          <p:nvPr/>
        </p:nvSpPr>
        <p:spPr>
          <a:xfrm>
            <a:off x="1062186" y="1477146"/>
            <a:ext cx="16163627" cy="7976870"/>
          </a:xfrm>
          <a:prstGeom prst="rect">
            <a:avLst/>
          </a:prstGeom>
        </p:spPr>
        <p:txBody>
          <a:bodyPr lIns="0" tIns="0" rIns="0" bIns="0" rtlCol="0" anchor="t">
            <a:spAutoFit/>
          </a:bodyPr>
          <a:lstStyle/>
          <a:p>
            <a:pPr algn="just">
              <a:lnSpc>
                <a:spcPts val="3499"/>
              </a:lnSpc>
              <a:spcBef>
                <a:spcPct val="0"/>
              </a:spcBef>
            </a:pPr>
            <a:r>
              <a:rPr lang="en-US" sz="2499" b="1">
                <a:solidFill>
                  <a:srgbClr val="000000"/>
                </a:solidFill>
                <a:latin typeface="Public Sans Bold"/>
                <a:ea typeface="Public Sans Bold"/>
                <a:cs typeface="Public Sans Bold"/>
                <a:sym typeface="Public Sans Bold"/>
              </a:rPr>
              <a:t>Nhận xét tổng kết cho 4 lần thử nghiệm:</a:t>
            </a:r>
          </a:p>
          <a:p>
            <a:pPr algn="just">
              <a:lnSpc>
                <a:spcPts val="3359"/>
              </a:lnSpc>
              <a:spcBef>
                <a:spcPct val="0"/>
              </a:spcBef>
            </a:pPr>
            <a:r>
              <a:rPr lang="en-US" sz="2400" b="1">
                <a:solidFill>
                  <a:srgbClr val="000000"/>
                </a:solidFill>
                <a:latin typeface="Public Sans Bold"/>
                <a:ea typeface="Public Sans Bold"/>
                <a:cs typeface="Public Sans Bold"/>
                <a:sym typeface="Public Sans Bold"/>
              </a:rPr>
              <a:t>1. Hiệu suất mô hình nhất quán</a:t>
            </a:r>
          </a:p>
          <a:p>
            <a:pPr algn="just">
              <a:lnSpc>
                <a:spcPts val="3359"/>
              </a:lnSpc>
              <a:spcBef>
                <a:spcPct val="0"/>
              </a:spcBef>
            </a:pPr>
            <a:r>
              <a:rPr lang="en-US" sz="2400">
                <a:solidFill>
                  <a:srgbClr val="000000"/>
                </a:solidFill>
                <a:latin typeface="Public Sans"/>
                <a:ea typeface="Public Sans"/>
                <a:cs typeface="Public Sans"/>
                <a:sym typeface="Public Sans"/>
              </a:rPr>
              <a:t>   - Trong cả 4 lần thử nghiệm, sự tương đồng giữa dữ liệu thực tế và dự đoán rất cao.</a:t>
            </a:r>
          </a:p>
          <a:p>
            <a:pPr algn="just">
              <a:lnSpc>
                <a:spcPts val="3359"/>
              </a:lnSpc>
              <a:spcBef>
                <a:spcPct val="0"/>
              </a:spcBef>
            </a:pPr>
            <a:r>
              <a:rPr lang="en-US" sz="2400">
                <a:solidFill>
                  <a:srgbClr val="000000"/>
                </a:solidFill>
                <a:latin typeface="Public Sans"/>
                <a:ea typeface="Public Sans"/>
                <a:cs typeface="Public Sans"/>
                <a:sym typeface="Public Sans"/>
              </a:rPr>
              <a:t>   - Điều này cho thấy mô hình có tính ổn định và độ chính xác cao trên các tập dữ liệu khác nhau.</a:t>
            </a:r>
          </a:p>
          <a:p>
            <a:pPr algn="just">
              <a:lnSpc>
                <a:spcPts val="3359"/>
              </a:lnSpc>
              <a:spcBef>
                <a:spcPct val="0"/>
              </a:spcBef>
            </a:pPr>
            <a:r>
              <a:rPr lang="en-US" sz="2400" b="1">
                <a:solidFill>
                  <a:srgbClr val="000000"/>
                </a:solidFill>
                <a:latin typeface="Public Sans Bold"/>
                <a:ea typeface="Public Sans Bold"/>
                <a:cs typeface="Public Sans Bold"/>
                <a:sym typeface="Public Sans Bold"/>
              </a:rPr>
              <a:t>2. Độ cân bằng dữ liệu</a:t>
            </a:r>
          </a:p>
          <a:p>
            <a:pPr algn="just">
              <a:lnSpc>
                <a:spcPts val="3359"/>
              </a:lnSpc>
              <a:spcBef>
                <a:spcPct val="0"/>
              </a:spcBef>
            </a:pPr>
            <a:r>
              <a:rPr lang="en-US" sz="2400">
                <a:solidFill>
                  <a:srgbClr val="000000"/>
                </a:solidFill>
                <a:latin typeface="Public Sans"/>
                <a:ea typeface="Public Sans"/>
                <a:cs typeface="Public Sans"/>
                <a:sym typeface="Public Sans"/>
              </a:rPr>
              <a:t>   - Ở thử nghiệm lần 4, dữ liệu đã được cân bằng tốt giữa các lớp, giúp cải thiện độ chính xác và giảm nguy cơ thiên lệch mô hình.</a:t>
            </a:r>
          </a:p>
          <a:p>
            <a:pPr algn="just">
              <a:lnSpc>
                <a:spcPts val="3359"/>
              </a:lnSpc>
              <a:spcBef>
                <a:spcPct val="0"/>
              </a:spcBef>
            </a:pPr>
            <a:r>
              <a:rPr lang="en-US" sz="2400" b="1">
                <a:solidFill>
                  <a:srgbClr val="000000"/>
                </a:solidFill>
                <a:latin typeface="Public Sans Bold"/>
                <a:ea typeface="Public Sans Bold"/>
                <a:cs typeface="Public Sans Bold"/>
                <a:sym typeface="Public Sans Bold"/>
              </a:rPr>
              <a:t>3. Sự phù hợp giữa thực tế và dự đoán</a:t>
            </a:r>
          </a:p>
          <a:p>
            <a:pPr algn="just">
              <a:lnSpc>
                <a:spcPts val="3359"/>
              </a:lnSpc>
              <a:spcBef>
                <a:spcPct val="0"/>
              </a:spcBef>
            </a:pPr>
            <a:r>
              <a:rPr lang="en-US" sz="2400">
                <a:solidFill>
                  <a:srgbClr val="000000"/>
                </a:solidFill>
                <a:latin typeface="Public Sans"/>
                <a:ea typeface="Public Sans"/>
                <a:cs typeface="Public Sans"/>
                <a:sym typeface="Public Sans"/>
              </a:rPr>
              <a:t>   - Ở mỗi lần thử nghiệm (1-4), các biểu đồ cho thấy số lượng mẫu dự đoán gần như trùng khớp hoàn toàn với dữ liệu thực tế ở cả hai nhóm lớp, đặc biệt rõ ràng ở lần 3 và 4.</a:t>
            </a:r>
          </a:p>
          <a:p>
            <a:pPr algn="just">
              <a:lnSpc>
                <a:spcPts val="3359"/>
              </a:lnSpc>
              <a:spcBef>
                <a:spcPct val="0"/>
              </a:spcBef>
            </a:pPr>
            <a:r>
              <a:rPr lang="en-US" sz="2400" b="1">
                <a:solidFill>
                  <a:srgbClr val="000000"/>
                </a:solidFill>
                <a:latin typeface="Public Sans Bold"/>
                <a:ea typeface="Public Sans Bold"/>
                <a:cs typeface="Public Sans Bold"/>
                <a:sym typeface="Public Sans Bold"/>
              </a:rPr>
              <a:t>4. Tính tái lập kết quả</a:t>
            </a:r>
          </a:p>
          <a:p>
            <a:pPr algn="just">
              <a:lnSpc>
                <a:spcPts val="3359"/>
              </a:lnSpc>
              <a:spcBef>
                <a:spcPct val="0"/>
              </a:spcBef>
            </a:pPr>
            <a:r>
              <a:rPr lang="en-US" sz="2400">
                <a:solidFill>
                  <a:srgbClr val="000000"/>
                </a:solidFill>
                <a:latin typeface="Public Sans"/>
                <a:ea typeface="Public Sans"/>
                <a:cs typeface="Public Sans"/>
                <a:sym typeface="Public Sans"/>
              </a:rPr>
              <a:t>   - Mô hình duy trì hiệu suất cao qua các lần thử nghiệm, chứng minh khả năng tái lập kết quả tốt ngay cả khi thay đổi dữ liệu hoặc thiết lập.</a:t>
            </a:r>
          </a:p>
          <a:p>
            <a:pPr algn="just">
              <a:lnSpc>
                <a:spcPts val="3359"/>
              </a:lnSpc>
              <a:spcBef>
                <a:spcPct val="0"/>
              </a:spcBef>
            </a:pPr>
            <a:r>
              <a:rPr lang="en-US" sz="2400" b="1">
                <a:solidFill>
                  <a:srgbClr val="000000"/>
                </a:solidFill>
                <a:latin typeface="Public Sans Bold"/>
                <a:ea typeface="Public Sans Bold"/>
                <a:cs typeface="Public Sans Bold"/>
                <a:sym typeface="Public Sans Bold"/>
              </a:rPr>
              <a:t>5. Kết luận</a:t>
            </a:r>
          </a:p>
          <a:p>
            <a:pPr algn="just">
              <a:lnSpc>
                <a:spcPts val="3359"/>
              </a:lnSpc>
              <a:spcBef>
                <a:spcPct val="0"/>
              </a:spcBef>
            </a:pPr>
            <a:r>
              <a:rPr lang="en-US" sz="2400">
                <a:solidFill>
                  <a:srgbClr val="000000"/>
                </a:solidFill>
                <a:latin typeface="Public Sans"/>
                <a:ea typeface="Public Sans"/>
                <a:cs typeface="Public Sans"/>
                <a:sym typeface="Public Sans"/>
              </a:rPr>
              <a:t>   - Mô hình đạt hiệu suất gần như hoàn hảo và ổn định qua 4 lần thử nghiệm.</a:t>
            </a:r>
          </a:p>
          <a:p>
            <a:pPr algn="just">
              <a:lnSpc>
                <a:spcPts val="3359"/>
              </a:lnSpc>
              <a:spcBef>
                <a:spcPct val="0"/>
              </a:spcBef>
            </a:pPr>
            <a:r>
              <a:rPr lang="en-US" sz="2400">
                <a:solidFill>
                  <a:srgbClr val="000000"/>
                </a:solidFill>
                <a:latin typeface="Public Sans"/>
                <a:ea typeface="Public Sans"/>
                <a:cs typeface="Public Sans"/>
                <a:sym typeface="Public Sans"/>
              </a:rPr>
              <a:t>   - Dữ liệu cân bằng và kết quả thử nghiệm lần 4 khẳng định mô hình đã được tối ưu và phù hợp cho việc áp dụng vào các bài toán thực tế.</a:t>
            </a:r>
          </a:p>
          <a:p>
            <a:pPr algn="just">
              <a:lnSpc>
                <a:spcPts val="3359"/>
              </a:lnSpc>
              <a:spcBef>
                <a:spcPct val="0"/>
              </a:spcBef>
            </a:pPr>
            <a:r>
              <a:rPr lang="en-US" sz="2400">
                <a:solidFill>
                  <a:srgbClr val="000000"/>
                </a:solidFill>
                <a:latin typeface="Public Sans"/>
                <a:ea typeface="Public Sans"/>
                <a:cs typeface="Public Sans"/>
                <a:sym typeface="Public Sans"/>
              </a:rPr>
              <a:t>   - Từ 4 thử nghiệm cho thấy quá trình xây dựng mô hình được thực hiện chính xác và các chỉ số cao của mô hình là hoàn toàn hợp lý.</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rot="-10800000">
            <a:off x="14827993" y="-1392447"/>
            <a:ext cx="4017146" cy="3158481"/>
          </a:xfrm>
          <a:custGeom>
            <a:avLst/>
            <a:gdLst/>
            <a:ahLst/>
            <a:cxnLst/>
            <a:rect l="l" t="t" r="r" b="b"/>
            <a:pathLst>
              <a:path w="4017146" h="3158481">
                <a:moveTo>
                  <a:pt x="0" y="0"/>
                </a:moveTo>
                <a:lnTo>
                  <a:pt x="4017147" y="0"/>
                </a:lnTo>
                <a:lnTo>
                  <a:pt x="4017147" y="3158481"/>
                </a:lnTo>
                <a:lnTo>
                  <a:pt x="0" y="3158481"/>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vi-VN"/>
          </a:p>
        </p:txBody>
      </p:sp>
      <p:sp>
        <p:nvSpPr>
          <p:cNvPr id="4" name="Freeform 4"/>
          <p:cNvSpPr/>
          <p:nvPr/>
        </p:nvSpPr>
        <p:spPr>
          <a:xfrm>
            <a:off x="4580296" y="-1616873"/>
            <a:ext cx="4224468" cy="2645573"/>
          </a:xfrm>
          <a:custGeom>
            <a:avLst/>
            <a:gdLst/>
            <a:ahLst/>
            <a:cxnLst/>
            <a:rect l="l" t="t" r="r" b="b"/>
            <a:pathLst>
              <a:path w="4224468" h="2645573">
                <a:moveTo>
                  <a:pt x="0" y="0"/>
                </a:moveTo>
                <a:lnTo>
                  <a:pt x="4224469" y="0"/>
                </a:lnTo>
                <a:lnTo>
                  <a:pt x="4224469" y="2645573"/>
                </a:lnTo>
                <a:lnTo>
                  <a:pt x="0" y="2645573"/>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vi-VN"/>
          </a:p>
        </p:txBody>
      </p:sp>
      <p:sp>
        <p:nvSpPr>
          <p:cNvPr id="5" name="Freeform 5"/>
          <p:cNvSpPr/>
          <p:nvPr/>
        </p:nvSpPr>
        <p:spPr>
          <a:xfrm>
            <a:off x="8285780" y="9560661"/>
            <a:ext cx="3169280" cy="2226419"/>
          </a:xfrm>
          <a:custGeom>
            <a:avLst/>
            <a:gdLst/>
            <a:ahLst/>
            <a:cxnLst/>
            <a:rect l="l" t="t" r="r" b="b"/>
            <a:pathLst>
              <a:path w="3169280" h="2226419">
                <a:moveTo>
                  <a:pt x="0" y="0"/>
                </a:moveTo>
                <a:lnTo>
                  <a:pt x="3169280" y="0"/>
                </a:lnTo>
                <a:lnTo>
                  <a:pt x="3169280" y="2226419"/>
                </a:lnTo>
                <a:lnTo>
                  <a:pt x="0" y="222641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rot="-5400000">
            <a:off x="12134412" y="9245030"/>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558320"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7259300" y="7433853"/>
            <a:ext cx="1794966" cy="1932669"/>
          </a:xfrm>
          <a:custGeom>
            <a:avLst/>
            <a:gdLst/>
            <a:ahLst/>
            <a:cxnLst/>
            <a:rect l="l" t="t" r="r" b="b"/>
            <a:pathLst>
              <a:path w="1794966" h="1932669">
                <a:moveTo>
                  <a:pt x="0" y="0"/>
                </a:moveTo>
                <a:lnTo>
                  <a:pt x="1794966" y="0"/>
                </a:lnTo>
                <a:lnTo>
                  <a:pt x="1794966" y="1932669"/>
                </a:lnTo>
                <a:lnTo>
                  <a:pt x="0" y="193266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4232" y="460501"/>
            <a:ext cx="1488463" cy="1602652"/>
          </a:xfrm>
          <a:custGeom>
            <a:avLst/>
            <a:gdLst/>
            <a:ahLst/>
            <a:cxnLst/>
            <a:rect l="l" t="t" r="r" b="b"/>
            <a:pathLst>
              <a:path w="1488463" h="1602652">
                <a:moveTo>
                  <a:pt x="0" y="0"/>
                </a:moveTo>
                <a:lnTo>
                  <a:pt x="1488464" y="0"/>
                </a:lnTo>
                <a:lnTo>
                  <a:pt x="1488464" y="1602652"/>
                </a:lnTo>
                <a:lnTo>
                  <a:pt x="0" y="1602652"/>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10" name="Freeform 10"/>
          <p:cNvSpPr/>
          <p:nvPr/>
        </p:nvSpPr>
        <p:spPr>
          <a:xfrm>
            <a:off x="10748782" y="2812656"/>
            <a:ext cx="5190205" cy="5225876"/>
          </a:xfrm>
          <a:custGeom>
            <a:avLst/>
            <a:gdLst/>
            <a:ahLst/>
            <a:cxnLst/>
            <a:rect l="l" t="t" r="r" b="b"/>
            <a:pathLst>
              <a:path w="5190205" h="5225876">
                <a:moveTo>
                  <a:pt x="0" y="0"/>
                </a:moveTo>
                <a:lnTo>
                  <a:pt x="5190205" y="0"/>
                </a:lnTo>
                <a:lnTo>
                  <a:pt x="5190205" y="5225876"/>
                </a:lnTo>
                <a:lnTo>
                  <a:pt x="0" y="5225876"/>
                </a:lnTo>
                <a:lnTo>
                  <a:pt x="0" y="0"/>
                </a:lnTo>
                <a:close/>
              </a:path>
            </a:pathLst>
          </a:custGeom>
          <a:blipFill>
            <a:blip r:embed="rId15"/>
            <a:stretch>
              <a:fillRect/>
            </a:stretch>
          </a:blipFill>
        </p:spPr>
        <p:txBody>
          <a:bodyPr/>
          <a:lstStyle/>
          <a:p>
            <a:endParaRPr lang="vi-VN"/>
          </a:p>
        </p:txBody>
      </p:sp>
      <p:sp>
        <p:nvSpPr>
          <p:cNvPr id="11" name="TextBox 11"/>
          <p:cNvSpPr txBox="1"/>
          <p:nvPr/>
        </p:nvSpPr>
        <p:spPr>
          <a:xfrm>
            <a:off x="4067423" y="895350"/>
            <a:ext cx="10153155" cy="1104265"/>
          </a:xfrm>
          <a:prstGeom prst="rect">
            <a:avLst/>
          </a:prstGeom>
        </p:spPr>
        <p:txBody>
          <a:bodyPr lIns="0" tIns="0" rIns="0" bIns="0" rtlCol="0" anchor="t">
            <a:spAutoFit/>
          </a:bodyPr>
          <a:lstStyle/>
          <a:p>
            <a:pPr algn="ctr">
              <a:lnSpc>
                <a:spcPts val="8959"/>
              </a:lnSpc>
              <a:spcBef>
                <a:spcPct val="0"/>
              </a:spcBef>
            </a:pPr>
            <a:r>
              <a:rPr lang="en-US" sz="6399" b="1">
                <a:solidFill>
                  <a:srgbClr val="000000"/>
                </a:solidFill>
                <a:latin typeface="Public Sans Bold"/>
                <a:ea typeface="Public Sans Bold"/>
                <a:cs typeface="Public Sans Bold"/>
                <a:sym typeface="Public Sans Bold"/>
              </a:rPr>
              <a:t>Kiểm thử với mô hình khác</a:t>
            </a:r>
          </a:p>
        </p:txBody>
      </p:sp>
      <p:sp>
        <p:nvSpPr>
          <p:cNvPr id="12" name="TextBox 12"/>
          <p:cNvSpPr txBox="1"/>
          <p:nvPr/>
        </p:nvSpPr>
        <p:spPr>
          <a:xfrm>
            <a:off x="1028700" y="1996478"/>
            <a:ext cx="8115300" cy="490855"/>
          </a:xfrm>
          <a:prstGeom prst="rect">
            <a:avLst/>
          </a:prstGeom>
        </p:spPr>
        <p:txBody>
          <a:bodyPr lIns="0" tIns="0" rIns="0" bIns="0" rtlCol="0" anchor="t">
            <a:spAutoFit/>
          </a:bodyPr>
          <a:lstStyle/>
          <a:p>
            <a:pPr algn="l">
              <a:lnSpc>
                <a:spcPts val="3919"/>
              </a:lnSpc>
              <a:spcBef>
                <a:spcPct val="0"/>
              </a:spcBef>
            </a:pPr>
            <a:r>
              <a:rPr lang="en-US" sz="2799" b="1">
                <a:solidFill>
                  <a:srgbClr val="000000"/>
                </a:solidFill>
                <a:latin typeface="Public Sans Bold"/>
                <a:ea typeface="Public Sans Bold"/>
                <a:cs typeface="Public Sans Bold"/>
                <a:sym typeface="Public Sans Bold"/>
              </a:rPr>
              <a:t>DecisionTree Classifier</a:t>
            </a:r>
          </a:p>
        </p:txBody>
      </p:sp>
      <p:sp>
        <p:nvSpPr>
          <p:cNvPr id="13" name="TextBox 13"/>
          <p:cNvSpPr txBox="1"/>
          <p:nvPr/>
        </p:nvSpPr>
        <p:spPr>
          <a:xfrm>
            <a:off x="1028700" y="2745981"/>
            <a:ext cx="8841720" cy="3957955"/>
          </a:xfrm>
          <a:prstGeom prst="rect">
            <a:avLst/>
          </a:prstGeom>
        </p:spPr>
        <p:txBody>
          <a:bodyPr lIns="0" tIns="0" rIns="0" bIns="0" rtlCol="0" anchor="t">
            <a:spAutoFit/>
          </a:bodyPr>
          <a:lstStyle/>
          <a:p>
            <a:pPr algn="l">
              <a:lnSpc>
                <a:spcPts val="3920"/>
              </a:lnSpc>
              <a:spcBef>
                <a:spcPct val="0"/>
              </a:spcBef>
            </a:pPr>
            <a:r>
              <a:rPr lang="en-US" sz="2800">
                <a:solidFill>
                  <a:srgbClr val="000000"/>
                </a:solidFill>
                <a:latin typeface="Public Sans"/>
                <a:ea typeface="Public Sans"/>
                <a:cs typeface="Public Sans"/>
                <a:sym typeface="Public Sans"/>
              </a:rPr>
              <a:t>+ Tập huấn luyện: Hiệu suất hoàn hảo với tất cả chỉ số (Accuracy, Balanced Accuracy, Precision, Recall, F1, ROC-AUC) đạt 1.0000, cho thấy mô hình đã quá khớp (overfitting).</a:t>
            </a:r>
          </a:p>
          <a:p>
            <a:pPr algn="l">
              <a:lnSpc>
                <a:spcPts val="3920"/>
              </a:lnSpc>
              <a:spcBef>
                <a:spcPct val="0"/>
              </a:spcBef>
            </a:pPr>
            <a:r>
              <a:rPr lang="en-US" sz="2800">
                <a:solidFill>
                  <a:srgbClr val="000000"/>
                </a:solidFill>
                <a:latin typeface="Public Sans"/>
                <a:ea typeface="Public Sans"/>
                <a:cs typeface="Public Sans"/>
                <a:sym typeface="Public Sans"/>
              </a:rPr>
              <a:t>+ Tập kiểm tra: Hiệu suất gần như hoàn hảo với Accuracy đạt 0.9996 và các chỉ số Precision, Recall, F1 gần đạt mức tối đa, cho thấy mô hình thiên về lớp chiếm đa số.</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3989614"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TextBox 3"/>
          <p:cNvSpPr txBox="1"/>
          <p:nvPr/>
        </p:nvSpPr>
        <p:spPr>
          <a:xfrm>
            <a:off x="5279327" y="1714500"/>
            <a:ext cx="7707571" cy="943737"/>
          </a:xfrm>
          <a:prstGeom prst="rect">
            <a:avLst/>
          </a:prstGeom>
        </p:spPr>
        <p:txBody>
          <a:bodyPr lIns="0" tIns="0" rIns="0" bIns="0" rtlCol="0" anchor="t">
            <a:spAutoFit/>
          </a:bodyPr>
          <a:lstStyle/>
          <a:p>
            <a:pPr algn="ctr">
              <a:lnSpc>
                <a:spcPts val="6984"/>
              </a:lnSpc>
            </a:pPr>
            <a:r>
              <a:rPr lang="en-US" sz="7200" b="1" dirty="0" err="1">
                <a:solidFill>
                  <a:srgbClr val="000000"/>
                </a:solidFill>
                <a:latin typeface="Public Sans Bold"/>
                <a:ea typeface="Public Sans Bold"/>
                <a:cs typeface="Public Sans Bold"/>
                <a:sym typeface="Public Sans Bold"/>
              </a:rPr>
              <a:t>Kết</a:t>
            </a:r>
            <a:r>
              <a:rPr lang="en-US" sz="7200" b="1" dirty="0">
                <a:solidFill>
                  <a:srgbClr val="000000"/>
                </a:solidFill>
                <a:latin typeface="Public Sans Bold"/>
                <a:ea typeface="Public Sans Bold"/>
                <a:cs typeface="Public Sans Bold"/>
                <a:sym typeface="Public Sans Bold"/>
              </a:rPr>
              <a:t> </a:t>
            </a:r>
            <a:r>
              <a:rPr lang="en-US" sz="7200" b="1" dirty="0" err="1">
                <a:solidFill>
                  <a:srgbClr val="000000"/>
                </a:solidFill>
                <a:latin typeface="Public Sans Bold"/>
                <a:ea typeface="Public Sans Bold"/>
                <a:cs typeface="Public Sans Bold"/>
                <a:sym typeface="Public Sans Bold"/>
              </a:rPr>
              <a:t>luận</a:t>
            </a:r>
            <a:endParaRPr lang="en-US" sz="7200" b="1" dirty="0">
              <a:solidFill>
                <a:srgbClr val="000000"/>
              </a:solidFill>
              <a:latin typeface="Public Sans Bold"/>
              <a:ea typeface="Public Sans Bold"/>
              <a:cs typeface="Public Sans Bold"/>
              <a:sym typeface="Public Sans Bold"/>
            </a:endParaRPr>
          </a:p>
        </p:txBody>
      </p:sp>
      <p:sp>
        <p:nvSpPr>
          <p:cNvPr id="4" name="TextBox 4"/>
          <p:cNvSpPr txBox="1"/>
          <p:nvPr/>
        </p:nvSpPr>
        <p:spPr>
          <a:xfrm>
            <a:off x="1017813" y="2857500"/>
            <a:ext cx="16230600" cy="3600450"/>
          </a:xfrm>
          <a:prstGeom prst="rect">
            <a:avLst/>
          </a:prstGeom>
        </p:spPr>
        <p:txBody>
          <a:bodyPr lIns="0" tIns="0" rIns="0" bIns="0" rtlCol="0" anchor="t">
            <a:spAutoFit/>
          </a:bodyPr>
          <a:lstStyle/>
          <a:p>
            <a:pPr marL="0" lvl="0" indent="0" algn="l">
              <a:lnSpc>
                <a:spcPts val="4725"/>
              </a:lnSpc>
              <a:spcBef>
                <a:spcPct val="0"/>
              </a:spcBef>
            </a:pPr>
            <a:r>
              <a:rPr lang="en-US" sz="3500" spc="210" dirty="0" err="1">
                <a:solidFill>
                  <a:srgbClr val="000000"/>
                </a:solidFill>
                <a:latin typeface="Public Sans"/>
                <a:ea typeface="Public Sans"/>
                <a:cs typeface="Public Sans"/>
                <a:sym typeface="Public Sans"/>
              </a:rPr>
              <a:t>Tổng</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kết</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lại</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mô</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hình</a:t>
            </a:r>
            <a:r>
              <a:rPr lang="en-US" sz="3500" spc="210" dirty="0">
                <a:solidFill>
                  <a:srgbClr val="000000"/>
                </a:solidFill>
                <a:latin typeface="Public Sans"/>
                <a:ea typeface="Public Sans"/>
                <a:cs typeface="Public Sans"/>
                <a:sym typeface="Public Sans"/>
              </a:rPr>
              <a:t> Random Forest </a:t>
            </a:r>
            <a:r>
              <a:rPr lang="en-US" sz="3500" spc="210" dirty="0" err="1">
                <a:solidFill>
                  <a:srgbClr val="000000"/>
                </a:solidFill>
                <a:latin typeface="Public Sans"/>
                <a:ea typeface="Public Sans"/>
                <a:cs typeface="Public Sans"/>
                <a:sym typeface="Public Sans"/>
              </a:rPr>
              <a:t>đã</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đạt</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được</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những</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kết</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quả</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rất</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khả</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quan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Với</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hiệu</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suất</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khoảng</a:t>
            </a:r>
            <a:r>
              <a:rPr lang="en-US" sz="3500" spc="210" dirty="0">
                <a:solidFill>
                  <a:srgbClr val="000000"/>
                </a:solidFill>
                <a:latin typeface="Public Sans"/>
                <a:ea typeface="Public Sans"/>
                <a:cs typeface="Public Sans"/>
                <a:sym typeface="Public Sans"/>
              </a:rPr>
              <a:t> 98% </a:t>
            </a:r>
            <a:r>
              <a:rPr lang="en-US" sz="3500" spc="210" dirty="0" err="1">
                <a:solidFill>
                  <a:srgbClr val="000000"/>
                </a:solidFill>
                <a:latin typeface="Public Sans"/>
                <a:ea typeface="Public Sans"/>
                <a:cs typeface="Public Sans"/>
                <a:sym typeface="Public Sans"/>
              </a:rPr>
              <a:t>và</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sự</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ổn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định</a:t>
            </a:r>
            <a:r>
              <a:rPr lang="en-US" sz="3500" spc="210" dirty="0">
                <a:solidFill>
                  <a:srgbClr val="000000"/>
                </a:solidFill>
                <a:latin typeface="Public Sans"/>
                <a:ea typeface="Public Sans"/>
                <a:cs typeface="Public Sans"/>
                <a:sym typeface="Public Sans"/>
              </a:rPr>
              <a:t> qua 4 </a:t>
            </a:r>
            <a:r>
              <a:rPr lang="en-US" sz="3500" spc="210" dirty="0" err="1">
                <a:solidFill>
                  <a:srgbClr val="000000"/>
                </a:solidFill>
                <a:latin typeface="Public Sans"/>
                <a:ea typeface="Public Sans"/>
                <a:cs typeface="Public Sans"/>
                <a:sym typeface="Public Sans"/>
              </a:rPr>
              <a:t>lần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thử</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nghiệm</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có</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thể</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nói</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rằng</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mô</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hình</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đã</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được</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tối</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ưu</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hóa</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phù</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hợp</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cho</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việc</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ứng</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dụng</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vào</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các</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bài</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toán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dự</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đoán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bệnh</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gan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trong</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thực</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tiễn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Quá</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trình</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phát</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triển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mô</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hình</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không</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chỉ</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đảm</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bảo</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mục</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tiêu</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đề</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ra</a:t>
            </a:r>
            <a:r>
              <a:rPr lang="en-US" sz="3500" spc="210" dirty="0">
                <a:solidFill>
                  <a:srgbClr val="000000"/>
                </a:solidFill>
                <a:latin typeface="Public Sans"/>
                <a:ea typeface="Public Sans"/>
                <a:cs typeface="Public Sans"/>
                <a:sym typeface="Public Sans"/>
              </a:rPr>
              <a:t>(&gt;80%) </a:t>
            </a:r>
            <a:r>
              <a:rPr lang="en-US" sz="3500" spc="210" dirty="0" err="1">
                <a:solidFill>
                  <a:srgbClr val="000000"/>
                </a:solidFill>
                <a:latin typeface="Public Sans"/>
                <a:ea typeface="Public Sans"/>
                <a:cs typeface="Public Sans"/>
                <a:sym typeface="Public Sans"/>
              </a:rPr>
              <a:t>mà</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còn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thực</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hiện</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một</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cách</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có</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hệ</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thống</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và</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hợp</a:t>
            </a:r>
            <a:r>
              <a:rPr lang="en-US" sz="3500" spc="210" dirty="0">
                <a:solidFill>
                  <a:srgbClr val="000000"/>
                </a:solidFill>
                <a:latin typeface="Public Sans"/>
                <a:ea typeface="Public Sans"/>
                <a:cs typeface="Public Sans"/>
                <a:sym typeface="Public Sans"/>
              </a:rPr>
              <a:t> </a:t>
            </a:r>
            <a:r>
              <a:rPr lang="en-US" sz="3500" spc="210" dirty="0" err="1">
                <a:solidFill>
                  <a:srgbClr val="000000"/>
                </a:solidFill>
                <a:latin typeface="Public Sans"/>
                <a:ea typeface="Public Sans"/>
                <a:cs typeface="Public Sans"/>
                <a:sym typeface="Public Sans"/>
              </a:rPr>
              <a:t>lý</a:t>
            </a:r>
            <a:r>
              <a:rPr lang="en-US" sz="3500" spc="210" dirty="0">
                <a:solidFill>
                  <a:srgbClr val="000000"/>
                </a:solidFill>
                <a:latin typeface="Public Sans"/>
                <a:ea typeface="Public Sans"/>
                <a:cs typeface="Public Sans"/>
                <a:sym typeface="Public Sans"/>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vi-VN"/>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a:stretch>
          </a:blipFill>
          <a:ln cap="sq">
            <a:noFill/>
            <a:prstDash val="solid"/>
            <a:miter/>
          </a:ln>
        </p:spPr>
        <p:txBody>
          <a:bodyPr/>
          <a:lstStyle/>
          <a:p>
            <a:endParaRPr lang="vi-VN"/>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a:stretch>
          </a:blipFill>
          <a:ln cap="sq">
            <a:noFill/>
            <a:prstDash val="solid"/>
            <a:miter/>
          </a:ln>
        </p:spPr>
        <p:txBody>
          <a:bodyPr/>
          <a:lstStyle/>
          <a:p>
            <a:endParaRPr lang="vi-VN"/>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a:stretch>
          </a:blipFill>
          <a:ln cap="sq">
            <a:noFill/>
            <a:prstDash val="solid"/>
            <a:miter/>
          </a:ln>
        </p:spPr>
        <p:txBody>
          <a:bodyPr/>
          <a:lstStyle/>
          <a:p>
            <a:endParaRPr lang="vi-VN"/>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a:stretch>
          </a:blipFill>
          <a:ln cap="sq">
            <a:noFill/>
            <a:prstDash val="solid"/>
            <a:miter/>
          </a:ln>
        </p:spPr>
        <p:txBody>
          <a:bodyPr/>
          <a:lstStyle/>
          <a:p>
            <a:endParaRPr lang="vi-VN"/>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a:stretch>
          </a:blipFill>
          <a:ln cap="sq">
            <a:noFill/>
            <a:prstDash val="solid"/>
            <a:miter/>
          </a:ln>
        </p:spPr>
        <p:txBody>
          <a:bodyPr/>
          <a:lstStyle/>
          <a:p>
            <a:endParaRPr lang="vi-VN"/>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a:stretch>
          </a:blipFill>
          <a:ln cap="sq">
            <a:noFill/>
            <a:prstDash val="solid"/>
            <a:miter/>
          </a:ln>
        </p:spPr>
        <p:txBody>
          <a:bodyPr/>
          <a:lstStyle/>
          <a:p>
            <a:endParaRPr lang="vi-VN"/>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a:stretch>
          </a:blipFill>
          <a:ln cap="sq">
            <a:noFill/>
            <a:prstDash val="solid"/>
            <a:miter/>
          </a:ln>
        </p:spPr>
        <p:txBody>
          <a:bodyPr/>
          <a:lstStyle/>
          <a:p>
            <a:endParaRPr lang="vi-VN"/>
          </a:p>
        </p:txBody>
      </p:sp>
      <p:sp>
        <p:nvSpPr>
          <p:cNvPr id="16" name="TextBox 16"/>
          <p:cNvSpPr txBox="1"/>
          <p:nvPr/>
        </p:nvSpPr>
        <p:spPr>
          <a:xfrm>
            <a:off x="3688802" y="4254247"/>
            <a:ext cx="10910396" cy="2045207"/>
          </a:xfrm>
          <a:prstGeom prst="rect">
            <a:avLst/>
          </a:prstGeom>
        </p:spPr>
        <p:txBody>
          <a:bodyPr lIns="0" tIns="0" rIns="0" bIns="0" rtlCol="0" anchor="t">
            <a:spAutoFit/>
          </a:bodyPr>
          <a:lstStyle/>
          <a:p>
            <a:pPr algn="ctr">
              <a:lnSpc>
                <a:spcPts val="7655"/>
              </a:lnSpc>
            </a:pPr>
            <a:r>
              <a:rPr lang="en-US" sz="8799" b="1">
                <a:solidFill>
                  <a:srgbClr val="000000"/>
                </a:solidFill>
                <a:latin typeface="Public Sans Bold"/>
                <a:ea typeface="Public Sans Bold"/>
                <a:cs typeface="Public Sans Bold"/>
                <a:sym typeface="Public Sans Bold"/>
              </a:rPr>
              <a:t>Cảm ơn thầy và các bạn đã lắng nghe!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vi-VN"/>
          </a:p>
        </p:txBody>
      </p:sp>
      <p:sp>
        <p:nvSpPr>
          <p:cNvPr id="4" name="Freeform 4"/>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vi-VN"/>
          </a:p>
        </p:txBody>
      </p:sp>
      <p:sp>
        <p:nvSpPr>
          <p:cNvPr id="5" name="Freeform 5"/>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6" name="Freeform 6"/>
          <p:cNvSpPr/>
          <p:nvPr/>
        </p:nvSpPr>
        <p:spPr>
          <a:xfrm>
            <a:off x="-848571" y="-744412"/>
            <a:ext cx="2597326" cy="2796583"/>
          </a:xfrm>
          <a:custGeom>
            <a:avLst/>
            <a:gdLst/>
            <a:ahLst/>
            <a:cxnLst/>
            <a:rect l="l" t="t" r="r" b="b"/>
            <a:pathLst>
              <a:path w="2597326" h="2796583">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7" name="Freeform 7"/>
          <p:cNvSpPr/>
          <p:nvPr/>
        </p:nvSpPr>
        <p:spPr>
          <a:xfrm>
            <a:off x="6132399" y="1749795"/>
            <a:ext cx="11126901" cy="6787409"/>
          </a:xfrm>
          <a:custGeom>
            <a:avLst/>
            <a:gdLst/>
            <a:ahLst/>
            <a:cxnLst/>
            <a:rect l="l" t="t" r="r" b="b"/>
            <a:pathLst>
              <a:path w="11126901" h="6787409">
                <a:moveTo>
                  <a:pt x="0" y="0"/>
                </a:moveTo>
                <a:lnTo>
                  <a:pt x="11126901" y="0"/>
                </a:lnTo>
                <a:lnTo>
                  <a:pt x="11126901" y="6787410"/>
                </a:lnTo>
                <a:lnTo>
                  <a:pt x="0" y="6787410"/>
                </a:lnTo>
                <a:lnTo>
                  <a:pt x="0" y="0"/>
                </a:lnTo>
                <a:close/>
              </a:path>
            </a:pathLst>
          </a:custGeom>
          <a:blipFill>
            <a:blip r:embed="rId11"/>
            <a:stretch>
              <a:fillRect/>
            </a:stretch>
          </a:blipFill>
        </p:spPr>
        <p:txBody>
          <a:bodyPr/>
          <a:lstStyle/>
          <a:p>
            <a:endParaRPr lang="vi-VN"/>
          </a:p>
        </p:txBody>
      </p:sp>
      <p:sp>
        <p:nvSpPr>
          <p:cNvPr id="8" name="TextBox 8"/>
          <p:cNvSpPr txBox="1"/>
          <p:nvPr/>
        </p:nvSpPr>
        <p:spPr>
          <a:xfrm>
            <a:off x="1028700" y="3762755"/>
            <a:ext cx="5275865" cy="2923415"/>
          </a:xfrm>
          <a:prstGeom prst="rect">
            <a:avLst/>
          </a:prstGeom>
        </p:spPr>
        <p:txBody>
          <a:bodyPr lIns="0" tIns="0" rIns="0" bIns="0" rtlCol="0" anchor="t">
            <a:spAutoFit/>
          </a:bodyPr>
          <a:lstStyle/>
          <a:p>
            <a:pPr algn="l">
              <a:lnSpc>
                <a:spcPts val="7566"/>
              </a:lnSpc>
            </a:pPr>
            <a:r>
              <a:rPr lang="en-US" sz="7800" b="1">
                <a:solidFill>
                  <a:srgbClr val="000000"/>
                </a:solidFill>
                <a:latin typeface="Public Sans Bold"/>
                <a:ea typeface="Public Sans Bold"/>
                <a:cs typeface="Public Sans Bold"/>
                <a:sym typeface="Public Sans Bold"/>
              </a:rPr>
              <a:t>Hoạt động của các thành viên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TextBox 3"/>
          <p:cNvSpPr txBox="1"/>
          <p:nvPr/>
        </p:nvSpPr>
        <p:spPr>
          <a:xfrm>
            <a:off x="3597433" y="1219200"/>
            <a:ext cx="11230177" cy="1177290"/>
          </a:xfrm>
          <a:prstGeom prst="rect">
            <a:avLst/>
          </a:prstGeom>
        </p:spPr>
        <p:txBody>
          <a:bodyPr lIns="0" tIns="0" rIns="0" bIns="0" rtlCol="0" anchor="t">
            <a:spAutoFit/>
          </a:bodyPr>
          <a:lstStyle/>
          <a:p>
            <a:pPr algn="ctr">
              <a:lnSpc>
                <a:spcPts val="8730"/>
              </a:lnSpc>
            </a:pPr>
            <a:r>
              <a:rPr lang="en-US" sz="9000" b="1">
                <a:solidFill>
                  <a:srgbClr val="000000"/>
                </a:solidFill>
                <a:latin typeface="Public Sans Bold"/>
                <a:ea typeface="Public Sans Bold"/>
                <a:cs typeface="Public Sans Bold"/>
                <a:sym typeface="Public Sans Bold"/>
              </a:rPr>
              <a:t>Giới thiệu về đề tài</a:t>
            </a:r>
          </a:p>
        </p:txBody>
      </p:sp>
      <p:sp>
        <p:nvSpPr>
          <p:cNvPr id="4" name="TextBox 4"/>
          <p:cNvSpPr txBox="1"/>
          <p:nvPr/>
        </p:nvSpPr>
        <p:spPr>
          <a:xfrm>
            <a:off x="1028700" y="2454783"/>
            <a:ext cx="16230600" cy="6649974"/>
          </a:xfrm>
          <a:prstGeom prst="rect">
            <a:avLst/>
          </a:prstGeom>
        </p:spPr>
        <p:txBody>
          <a:bodyPr lIns="0" tIns="0" rIns="0" bIns="0" rtlCol="0" anchor="t">
            <a:spAutoFit/>
          </a:bodyPr>
          <a:lstStyle/>
          <a:p>
            <a:pPr algn="just">
              <a:lnSpc>
                <a:spcPts val="3768"/>
              </a:lnSpc>
            </a:pPr>
            <a:r>
              <a:rPr lang="en-US" sz="2400" b="1" spc="144">
                <a:solidFill>
                  <a:srgbClr val="000000"/>
                </a:solidFill>
                <a:latin typeface="Public Sans Bold"/>
                <a:ea typeface="Public Sans Bold"/>
                <a:cs typeface="Public Sans Bold"/>
                <a:sym typeface="Public Sans Bold"/>
              </a:rPr>
              <a:t>1. Lý do chọn đề tài </a:t>
            </a:r>
          </a:p>
          <a:p>
            <a:pPr algn="just">
              <a:lnSpc>
                <a:spcPts val="3768"/>
              </a:lnSpc>
            </a:pPr>
            <a:r>
              <a:rPr lang="en-US" sz="2400" spc="144">
                <a:solidFill>
                  <a:srgbClr val="000000"/>
                </a:solidFill>
                <a:latin typeface="Public Sans"/>
                <a:ea typeface="Public Sans"/>
                <a:cs typeface="Public Sans"/>
                <a:sym typeface="Public Sans"/>
              </a:rPr>
              <a:t>Bệnh gan là một trong những nguyên nhân gây tử vong hàng đầu trên toàn cầu, với hàng triệu người bị ảnh hưởng mỗi năm. Theo các tổ chức y tế, tỷ lệ mắc bệnh gan, bao gồm viêm gan, xơ gan và ung thư gan, đang gia tăng đáng kể, đặc biệt ở các khu vực có chế độ ăn uống không lành mạnh, lối sống ít vận động, và mức độ tiếp xúc với các yếu tố độc hại cao. Xuất phát từ thực tế trên, đề tài Xây dựng mô hình dự đoán bệnh gan ra đời nhằm giúp các bệnh viện, tổ chức y tế dự đoán nhanh xem một bệnh nhân có nguy cơ mắc bệnh gan không để sớm có phương pháp điều trị kịp thời.</a:t>
            </a:r>
          </a:p>
          <a:p>
            <a:pPr algn="just">
              <a:lnSpc>
                <a:spcPts val="3768"/>
              </a:lnSpc>
            </a:pPr>
            <a:r>
              <a:rPr lang="en-US" sz="2400" b="1" spc="144">
                <a:solidFill>
                  <a:srgbClr val="000000"/>
                </a:solidFill>
                <a:latin typeface="Public Sans Bold"/>
                <a:ea typeface="Public Sans Bold"/>
                <a:cs typeface="Public Sans Bold"/>
                <a:sym typeface="Public Sans Bold"/>
              </a:rPr>
              <a:t>2. Tầm quan trọng của đề tài </a:t>
            </a:r>
          </a:p>
          <a:p>
            <a:pPr marL="0" lvl="0" indent="0" algn="just">
              <a:lnSpc>
                <a:spcPts val="3768"/>
              </a:lnSpc>
            </a:pPr>
            <a:r>
              <a:rPr lang="en-US" sz="2400" spc="144">
                <a:solidFill>
                  <a:srgbClr val="000000"/>
                </a:solidFill>
                <a:latin typeface="Public Sans"/>
                <a:ea typeface="Public Sans"/>
                <a:cs typeface="Public Sans"/>
                <a:sym typeface="Public Sans"/>
              </a:rPr>
              <a:t>Phát hiện bệnh gan sớm có ý nghĩa quyết định trong việc cải thiện chất lượng điều trị và giảm thiểu nguy cơ tử vong. Tuy nhiên, việc chẩn đoán sớm thường gặp thách thức do các triệu chứng không rõ ràng ở giai đoạn đầu và sự phức tạp của các chỉ số y sinh học. Việc sử dụng các mô hình dự đoán dựa trên dữ liệu thực tế từ các bệnh nhân cung cấp một công cụ hỗ trợ hiệu quả cho các bác sĩ trong việc ra quyết định lâm sàng. Nghiên cứu này không chỉ tối ưu hóa khả năng dự đoán bệnh gan mà còn giúp xây dựng các hệ thống y tế thông minh, góp phần cải thiện chất lượng chăm sóc sức khỏe cộng đồng.</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vi-VN"/>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vi-VN"/>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TextBox 3"/>
          <p:cNvSpPr txBox="1"/>
          <p:nvPr/>
        </p:nvSpPr>
        <p:spPr>
          <a:xfrm>
            <a:off x="3528911" y="1219200"/>
            <a:ext cx="11230177" cy="1177290"/>
          </a:xfrm>
          <a:prstGeom prst="rect">
            <a:avLst/>
          </a:prstGeom>
        </p:spPr>
        <p:txBody>
          <a:bodyPr lIns="0" tIns="0" rIns="0" bIns="0" rtlCol="0" anchor="t">
            <a:spAutoFit/>
          </a:bodyPr>
          <a:lstStyle/>
          <a:p>
            <a:pPr algn="ctr">
              <a:lnSpc>
                <a:spcPts val="8730"/>
              </a:lnSpc>
            </a:pPr>
            <a:r>
              <a:rPr lang="en-US" sz="9000" b="1">
                <a:solidFill>
                  <a:srgbClr val="000000"/>
                </a:solidFill>
                <a:latin typeface="Public Sans Bold"/>
                <a:ea typeface="Public Sans Bold"/>
                <a:cs typeface="Public Sans Bold"/>
                <a:sym typeface="Public Sans Bold"/>
              </a:rPr>
              <a:t>Mục tiêu của đề tài</a:t>
            </a:r>
          </a:p>
        </p:txBody>
      </p:sp>
      <p:sp>
        <p:nvSpPr>
          <p:cNvPr id="4" name="TextBox 4"/>
          <p:cNvSpPr txBox="1"/>
          <p:nvPr/>
        </p:nvSpPr>
        <p:spPr>
          <a:xfrm>
            <a:off x="1028700" y="2704488"/>
            <a:ext cx="16230600" cy="2710815"/>
          </a:xfrm>
          <a:prstGeom prst="rect">
            <a:avLst/>
          </a:prstGeom>
        </p:spPr>
        <p:txBody>
          <a:bodyPr lIns="0" tIns="0" rIns="0" bIns="0" rtlCol="0" anchor="t">
            <a:spAutoFit/>
          </a:bodyPr>
          <a:lstStyle/>
          <a:p>
            <a:pPr algn="just">
              <a:lnSpc>
                <a:spcPts val="4320"/>
              </a:lnSpc>
            </a:pPr>
            <a:r>
              <a:rPr lang="en-US" sz="3200" spc="192">
                <a:solidFill>
                  <a:srgbClr val="000000"/>
                </a:solidFill>
                <a:latin typeface="Public Sans"/>
                <a:ea typeface="Public Sans"/>
                <a:cs typeface="Public Sans"/>
                <a:sym typeface="Public Sans"/>
              </a:rPr>
              <a:t>Nghiên cứu tập trung vào việc xây dựng mô hình dự đoán chính xác bệnh gan dựa trên tập dữ liệu thực tế, từ đó phân tích và rút ra các yếu tố nguy cơ quan trọng, hỗ trợ công tác phòng ngừa và điều trị hiệu quả hơn.</a:t>
            </a:r>
          </a:p>
          <a:p>
            <a:pPr marL="0" lvl="0" indent="0" algn="just">
              <a:lnSpc>
                <a:spcPts val="4320"/>
              </a:lnSpc>
              <a:spcBef>
                <a:spcPct val="0"/>
              </a:spcBef>
            </a:pPr>
            <a:r>
              <a:rPr lang="en-US" sz="3200" spc="192">
                <a:solidFill>
                  <a:srgbClr val="000000"/>
                </a:solidFill>
                <a:latin typeface="Public Sans"/>
                <a:ea typeface="Public Sans"/>
                <a:cs typeface="Public Sans"/>
                <a:sym typeface="Public Sans"/>
              </a:rPr>
              <a:t>Mục tiêu của đề tài là xây dựng được mô hình với khả năng dự đoán trên 80% thì khả năng bệnh nhân được dự đoán mắc bệnh sẽ được chính xác</a:t>
            </a:r>
          </a:p>
        </p:txBody>
      </p:sp>
      <p:sp>
        <p:nvSpPr>
          <p:cNvPr id="5" name="Freeform 5"/>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vi-VN"/>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vi-VN"/>
          </a:p>
        </p:txBody>
      </p:sp>
      <p:sp>
        <p:nvSpPr>
          <p:cNvPr id="7" name="Freeform 7"/>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vi-VN"/>
          </a:p>
        </p:txBody>
      </p:sp>
      <p:sp>
        <p:nvSpPr>
          <p:cNvPr id="8" name="Freeform 8"/>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9">
              <a:extLst>
                <a:ext uri="{96DAC541-7B7A-43D3-8B79-37D633B846F1}">
                  <asvg:svgBlip xmlns:asvg="http://schemas.microsoft.com/office/drawing/2016/SVG/main" r:embed="rId10"/>
                </a:ext>
              </a:extLst>
            </a:blip>
            <a:stretch>
              <a:fillRect/>
            </a:stretch>
          </a:blipFill>
          <a:ln cap="sq">
            <a:noFill/>
            <a:prstDash val="solid"/>
            <a:miter/>
          </a:ln>
        </p:spPr>
        <p:txBody>
          <a:bodyPr/>
          <a:lstStyle/>
          <a:p>
            <a:endParaRPr lang="vi-VN"/>
          </a:p>
        </p:txBody>
      </p:sp>
      <p:sp>
        <p:nvSpPr>
          <p:cNvPr id="9" name="Freeform 9"/>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1">
              <a:extLst>
                <a:ext uri="{96DAC541-7B7A-43D3-8B79-37D633B846F1}">
                  <asvg:svgBlip xmlns:asvg="http://schemas.microsoft.com/office/drawing/2016/SVG/main" r:embed="rId12"/>
                </a:ext>
              </a:extLst>
            </a:blip>
            <a:stretch>
              <a:fillRect/>
            </a:stretch>
          </a:blipFill>
          <a:ln cap="sq">
            <a:noFill/>
            <a:prstDash val="solid"/>
            <a:miter/>
          </a:ln>
        </p:spPr>
        <p:txBody>
          <a:bodyPr/>
          <a:lstStyle/>
          <a:p>
            <a:endParaRPr lang="vi-V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grpSp>
        <p:nvGrpSpPr>
          <p:cNvPr id="3" name="Group 3"/>
          <p:cNvGrpSpPr/>
          <p:nvPr/>
        </p:nvGrpSpPr>
        <p:grpSpPr>
          <a:xfrm>
            <a:off x="1066477" y="2028193"/>
            <a:ext cx="7915246" cy="3789526"/>
            <a:chOff x="0" y="0"/>
            <a:chExt cx="2325648" cy="1113434"/>
          </a:xfrm>
        </p:grpSpPr>
        <p:sp>
          <p:nvSpPr>
            <p:cNvPr id="4" name="Freeform 4"/>
            <p:cNvSpPr/>
            <p:nvPr/>
          </p:nvSpPr>
          <p:spPr>
            <a:xfrm>
              <a:off x="0" y="0"/>
              <a:ext cx="2325648" cy="1113434"/>
            </a:xfrm>
            <a:custGeom>
              <a:avLst/>
              <a:gdLst/>
              <a:ahLst/>
              <a:cxnLst/>
              <a:rect l="l" t="t" r="r" b="b"/>
              <a:pathLst>
                <a:path w="2325648" h="1113434">
                  <a:moveTo>
                    <a:pt x="14672" y="0"/>
                  </a:moveTo>
                  <a:lnTo>
                    <a:pt x="2310976" y="0"/>
                  </a:lnTo>
                  <a:cubicBezTo>
                    <a:pt x="2314868" y="0"/>
                    <a:pt x="2318599" y="1546"/>
                    <a:pt x="2321351" y="4297"/>
                  </a:cubicBezTo>
                  <a:cubicBezTo>
                    <a:pt x="2324102" y="7049"/>
                    <a:pt x="2325648" y="10780"/>
                    <a:pt x="2325648" y="14672"/>
                  </a:cubicBezTo>
                  <a:lnTo>
                    <a:pt x="2325648" y="1098762"/>
                  </a:lnTo>
                  <a:cubicBezTo>
                    <a:pt x="2325648" y="1106865"/>
                    <a:pt x="2319079" y="1113434"/>
                    <a:pt x="2310976" y="1113434"/>
                  </a:cubicBezTo>
                  <a:lnTo>
                    <a:pt x="14672" y="1113434"/>
                  </a:lnTo>
                  <a:cubicBezTo>
                    <a:pt x="10780" y="1113434"/>
                    <a:pt x="7049" y="1111888"/>
                    <a:pt x="4297" y="1109137"/>
                  </a:cubicBezTo>
                  <a:cubicBezTo>
                    <a:pt x="1546" y="1106385"/>
                    <a:pt x="0" y="1102653"/>
                    <a:pt x="0" y="1098762"/>
                  </a:cubicBezTo>
                  <a:lnTo>
                    <a:pt x="0" y="14672"/>
                  </a:lnTo>
                  <a:cubicBezTo>
                    <a:pt x="0" y="10780"/>
                    <a:pt x="1546" y="7049"/>
                    <a:pt x="4297" y="4297"/>
                  </a:cubicBezTo>
                  <a:cubicBezTo>
                    <a:pt x="7049" y="1546"/>
                    <a:pt x="10780" y="0"/>
                    <a:pt x="14672" y="0"/>
                  </a:cubicBezTo>
                  <a:close/>
                </a:path>
              </a:pathLst>
            </a:custGeom>
            <a:solidFill>
              <a:srgbClr val="B6D6F6"/>
            </a:solidFill>
            <a:ln w="9525" cap="sq">
              <a:solidFill>
                <a:srgbClr val="000000"/>
              </a:solidFill>
              <a:prstDash val="solid"/>
              <a:miter/>
            </a:ln>
          </p:spPr>
          <p:txBody>
            <a:bodyPr/>
            <a:lstStyle/>
            <a:p>
              <a:endParaRPr lang="vi-VN"/>
            </a:p>
          </p:txBody>
        </p:sp>
        <p:sp>
          <p:nvSpPr>
            <p:cNvPr id="5" name="TextBox 5"/>
            <p:cNvSpPr txBox="1"/>
            <p:nvPr/>
          </p:nvSpPr>
          <p:spPr>
            <a:xfrm>
              <a:off x="0" y="-38100"/>
              <a:ext cx="2325648" cy="1151534"/>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8959060" y="2028193"/>
            <a:ext cx="8300240" cy="3789526"/>
            <a:chOff x="0" y="0"/>
            <a:chExt cx="2438766" cy="1113434"/>
          </a:xfrm>
        </p:grpSpPr>
        <p:sp>
          <p:nvSpPr>
            <p:cNvPr id="7" name="Freeform 7"/>
            <p:cNvSpPr/>
            <p:nvPr/>
          </p:nvSpPr>
          <p:spPr>
            <a:xfrm>
              <a:off x="0" y="0"/>
              <a:ext cx="2438766" cy="1113434"/>
            </a:xfrm>
            <a:custGeom>
              <a:avLst/>
              <a:gdLst/>
              <a:ahLst/>
              <a:cxnLst/>
              <a:rect l="l" t="t" r="r" b="b"/>
              <a:pathLst>
                <a:path w="2438766" h="1113434">
                  <a:moveTo>
                    <a:pt x="13991" y="0"/>
                  </a:moveTo>
                  <a:lnTo>
                    <a:pt x="2424775" y="0"/>
                  </a:lnTo>
                  <a:cubicBezTo>
                    <a:pt x="2432502" y="0"/>
                    <a:pt x="2438766" y="6264"/>
                    <a:pt x="2438766" y="13991"/>
                  </a:cubicBezTo>
                  <a:lnTo>
                    <a:pt x="2438766" y="1099443"/>
                  </a:lnTo>
                  <a:cubicBezTo>
                    <a:pt x="2438766" y="1107170"/>
                    <a:pt x="2432502" y="1113434"/>
                    <a:pt x="2424775" y="1113434"/>
                  </a:cubicBezTo>
                  <a:lnTo>
                    <a:pt x="13991" y="1113434"/>
                  </a:lnTo>
                  <a:cubicBezTo>
                    <a:pt x="10280" y="1113434"/>
                    <a:pt x="6722" y="1111960"/>
                    <a:pt x="4098" y="1109336"/>
                  </a:cubicBezTo>
                  <a:cubicBezTo>
                    <a:pt x="1474" y="1106712"/>
                    <a:pt x="0" y="1103153"/>
                    <a:pt x="0" y="1099443"/>
                  </a:cubicBezTo>
                  <a:lnTo>
                    <a:pt x="0" y="13991"/>
                  </a:lnTo>
                  <a:cubicBezTo>
                    <a:pt x="0" y="6264"/>
                    <a:pt x="6264" y="0"/>
                    <a:pt x="13991" y="0"/>
                  </a:cubicBezTo>
                  <a:close/>
                </a:path>
              </a:pathLst>
            </a:custGeom>
            <a:solidFill>
              <a:srgbClr val="B6D6F6"/>
            </a:solidFill>
            <a:ln w="9525" cap="sq">
              <a:solidFill>
                <a:srgbClr val="000000"/>
              </a:solidFill>
              <a:prstDash val="solid"/>
              <a:miter/>
            </a:ln>
          </p:spPr>
          <p:txBody>
            <a:bodyPr/>
            <a:lstStyle/>
            <a:p>
              <a:endParaRPr lang="vi-VN"/>
            </a:p>
          </p:txBody>
        </p:sp>
        <p:sp>
          <p:nvSpPr>
            <p:cNvPr id="8" name="TextBox 8"/>
            <p:cNvSpPr txBox="1"/>
            <p:nvPr/>
          </p:nvSpPr>
          <p:spPr>
            <a:xfrm>
              <a:off x="0" y="-38100"/>
              <a:ext cx="2438766" cy="1151534"/>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1577030" y="2481570"/>
            <a:ext cx="6894139" cy="2964815"/>
          </a:xfrm>
          <a:prstGeom prst="rect">
            <a:avLst/>
          </a:prstGeom>
        </p:spPr>
        <p:txBody>
          <a:bodyPr lIns="0" tIns="0" rIns="0" bIns="0" rtlCol="0" anchor="t">
            <a:spAutoFit/>
          </a:bodyPr>
          <a:lstStyle/>
          <a:p>
            <a:pPr marL="0" lvl="0" indent="0" algn="l">
              <a:lnSpc>
                <a:spcPts val="2979"/>
              </a:lnSpc>
            </a:pPr>
            <a:r>
              <a:rPr lang="en-US" sz="1999">
                <a:solidFill>
                  <a:srgbClr val="000000"/>
                </a:solidFill>
                <a:latin typeface="Public Sans"/>
                <a:ea typeface="Public Sans"/>
                <a:cs typeface="Public Sans"/>
                <a:sym typeface="Public Sans"/>
              </a:rPr>
              <a:t>Bệnh</a:t>
            </a:r>
            <a:r>
              <a:rPr lang="en-US" sz="1999" u="none" strike="noStrike">
                <a:solidFill>
                  <a:srgbClr val="000000"/>
                </a:solidFill>
                <a:latin typeface="Public Sans"/>
                <a:ea typeface="Public Sans"/>
                <a:cs typeface="Public Sans"/>
                <a:sym typeface="Public Sans"/>
              </a:rPr>
              <a:t> gan là gì?</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Định nghĩa: Bệnh lý tổn thương tế bào gan, dẫn đến xơ gan và suy gan.</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Thống kê tại Việt Nam:</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7,8 triệu viêm gan B mạn tính.</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13.000 xơ gan mất bù, 6.000 ung thư gan.</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6.400 tử vong mỗi năm.</a:t>
            </a:r>
          </a:p>
          <a:p>
            <a:pPr marL="0" lvl="0" indent="0" algn="l">
              <a:lnSpc>
                <a:spcPts val="2979"/>
              </a:lnSpc>
            </a:pPr>
            <a:endParaRPr lang="en-US" sz="1999" u="none" strike="noStrike">
              <a:solidFill>
                <a:srgbClr val="000000"/>
              </a:solidFill>
              <a:latin typeface="Public Sans"/>
              <a:ea typeface="Public Sans"/>
              <a:cs typeface="Public Sans"/>
              <a:sym typeface="Public Sans"/>
            </a:endParaRPr>
          </a:p>
        </p:txBody>
      </p:sp>
      <p:sp>
        <p:nvSpPr>
          <p:cNvPr id="10" name="TextBox 10"/>
          <p:cNvSpPr txBox="1"/>
          <p:nvPr/>
        </p:nvSpPr>
        <p:spPr>
          <a:xfrm>
            <a:off x="9479922" y="2179599"/>
            <a:ext cx="7258516" cy="3863848"/>
          </a:xfrm>
          <a:prstGeom prst="rect">
            <a:avLst/>
          </a:prstGeom>
        </p:spPr>
        <p:txBody>
          <a:bodyPr lIns="0" tIns="0" rIns="0" bIns="0" rtlCol="0" anchor="t">
            <a:spAutoFit/>
          </a:bodyPr>
          <a:lstStyle/>
          <a:p>
            <a:pPr marL="0" lvl="0" indent="0" algn="l">
              <a:lnSpc>
                <a:spcPts val="2830"/>
              </a:lnSpc>
            </a:pPr>
            <a:r>
              <a:rPr lang="en-US" sz="1899">
                <a:solidFill>
                  <a:srgbClr val="000000"/>
                </a:solidFill>
                <a:latin typeface="Public Sans"/>
                <a:ea typeface="Public Sans"/>
                <a:cs typeface="Public Sans"/>
                <a:sym typeface="Public Sans"/>
              </a:rPr>
              <a:t>Các</a:t>
            </a:r>
            <a:r>
              <a:rPr lang="en-US" sz="1899" u="none" strike="noStrike">
                <a:solidFill>
                  <a:srgbClr val="000000"/>
                </a:solidFill>
                <a:latin typeface="Public Sans"/>
                <a:ea typeface="Public Sans"/>
                <a:cs typeface="Public Sans"/>
                <a:sym typeface="Public Sans"/>
              </a:rPr>
              <a:t> bệnh lý nguy hiểm và triệu chứng sớm</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Gan nhiễm mỡ: Mỡ tích tụ &gt;5% trọng lượng gan, âm thầm dẫn đến xơ gan, ung thư.</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Viêm gan: Do virus, tự miễn, nhiễm độc (rượu, thuốc).</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Xơ gan: Mô gan thay thế bằng mô xơ, gây biến chứng nguy hiểm.</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Ung thư gan: Tế bào ác tính, khó phát hiện, tỷ lệ sống 5 năm chỉ 1%.</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Áp xe gan: Ổ mủ trong gan, tỷ lệ tử vong cao nếu không điều trị.</a:t>
            </a:r>
          </a:p>
          <a:p>
            <a:pPr marL="0" lvl="0" indent="0" algn="l">
              <a:lnSpc>
                <a:spcPts val="2830"/>
              </a:lnSpc>
            </a:pPr>
            <a:endParaRPr lang="en-US" sz="1899" u="none" strike="noStrike">
              <a:solidFill>
                <a:srgbClr val="000000"/>
              </a:solidFill>
              <a:latin typeface="Public Sans"/>
              <a:ea typeface="Public Sans"/>
              <a:cs typeface="Public Sans"/>
              <a:sym typeface="Public Sans"/>
            </a:endParaRPr>
          </a:p>
        </p:txBody>
      </p:sp>
      <p:sp>
        <p:nvSpPr>
          <p:cNvPr id="11" name="TextBox 11"/>
          <p:cNvSpPr txBox="1"/>
          <p:nvPr/>
        </p:nvSpPr>
        <p:spPr>
          <a:xfrm>
            <a:off x="3152825" y="848570"/>
            <a:ext cx="11937025" cy="943737"/>
          </a:xfrm>
          <a:prstGeom prst="rect">
            <a:avLst/>
          </a:prstGeom>
        </p:spPr>
        <p:txBody>
          <a:bodyPr lIns="0" tIns="0" rIns="0" bIns="0" rtlCol="0" anchor="t">
            <a:spAutoFit/>
          </a:bodyPr>
          <a:lstStyle/>
          <a:p>
            <a:pPr marL="0" lvl="1" indent="0" algn="ctr">
              <a:lnSpc>
                <a:spcPts val="6984"/>
              </a:lnSpc>
              <a:spcBef>
                <a:spcPct val="0"/>
              </a:spcBef>
            </a:pPr>
            <a:r>
              <a:rPr lang="en-US" sz="7200" b="1">
                <a:solidFill>
                  <a:srgbClr val="000000"/>
                </a:solidFill>
                <a:latin typeface="Public Sans Bold"/>
                <a:ea typeface="Public Sans Bold"/>
                <a:cs typeface="Public Sans Bold"/>
                <a:sym typeface="Public Sans Bold"/>
              </a:rPr>
              <a:t>Tổng quan về bệnh gan</a:t>
            </a:r>
          </a:p>
        </p:txBody>
      </p:sp>
      <p:grpSp>
        <p:nvGrpSpPr>
          <p:cNvPr id="12" name="Group 12"/>
          <p:cNvGrpSpPr/>
          <p:nvPr/>
        </p:nvGrpSpPr>
        <p:grpSpPr>
          <a:xfrm>
            <a:off x="1066477" y="5817719"/>
            <a:ext cx="7915246" cy="3789526"/>
            <a:chOff x="0" y="0"/>
            <a:chExt cx="2325648" cy="1113434"/>
          </a:xfrm>
        </p:grpSpPr>
        <p:sp>
          <p:nvSpPr>
            <p:cNvPr id="13" name="Freeform 13"/>
            <p:cNvSpPr/>
            <p:nvPr/>
          </p:nvSpPr>
          <p:spPr>
            <a:xfrm>
              <a:off x="0" y="0"/>
              <a:ext cx="2325648" cy="1113434"/>
            </a:xfrm>
            <a:custGeom>
              <a:avLst/>
              <a:gdLst/>
              <a:ahLst/>
              <a:cxnLst/>
              <a:rect l="l" t="t" r="r" b="b"/>
              <a:pathLst>
                <a:path w="2325648" h="1113434">
                  <a:moveTo>
                    <a:pt x="14672" y="0"/>
                  </a:moveTo>
                  <a:lnTo>
                    <a:pt x="2310976" y="0"/>
                  </a:lnTo>
                  <a:cubicBezTo>
                    <a:pt x="2314868" y="0"/>
                    <a:pt x="2318599" y="1546"/>
                    <a:pt x="2321351" y="4297"/>
                  </a:cubicBezTo>
                  <a:cubicBezTo>
                    <a:pt x="2324102" y="7049"/>
                    <a:pt x="2325648" y="10780"/>
                    <a:pt x="2325648" y="14672"/>
                  </a:cubicBezTo>
                  <a:lnTo>
                    <a:pt x="2325648" y="1098762"/>
                  </a:lnTo>
                  <a:cubicBezTo>
                    <a:pt x="2325648" y="1106865"/>
                    <a:pt x="2319079" y="1113434"/>
                    <a:pt x="2310976" y="1113434"/>
                  </a:cubicBezTo>
                  <a:lnTo>
                    <a:pt x="14672" y="1113434"/>
                  </a:lnTo>
                  <a:cubicBezTo>
                    <a:pt x="10780" y="1113434"/>
                    <a:pt x="7049" y="1111888"/>
                    <a:pt x="4297" y="1109137"/>
                  </a:cubicBezTo>
                  <a:cubicBezTo>
                    <a:pt x="1546" y="1106385"/>
                    <a:pt x="0" y="1102653"/>
                    <a:pt x="0" y="1098762"/>
                  </a:cubicBezTo>
                  <a:lnTo>
                    <a:pt x="0" y="14672"/>
                  </a:lnTo>
                  <a:cubicBezTo>
                    <a:pt x="0" y="10780"/>
                    <a:pt x="1546" y="7049"/>
                    <a:pt x="4297" y="4297"/>
                  </a:cubicBezTo>
                  <a:cubicBezTo>
                    <a:pt x="7049" y="1546"/>
                    <a:pt x="10780" y="0"/>
                    <a:pt x="14672" y="0"/>
                  </a:cubicBezTo>
                  <a:close/>
                </a:path>
              </a:pathLst>
            </a:custGeom>
            <a:solidFill>
              <a:srgbClr val="B6D6F6"/>
            </a:solidFill>
            <a:ln w="9525" cap="sq">
              <a:solidFill>
                <a:srgbClr val="000000"/>
              </a:solidFill>
              <a:prstDash val="solid"/>
              <a:miter/>
            </a:ln>
          </p:spPr>
          <p:txBody>
            <a:bodyPr/>
            <a:lstStyle/>
            <a:p>
              <a:endParaRPr lang="vi-VN"/>
            </a:p>
          </p:txBody>
        </p:sp>
        <p:sp>
          <p:nvSpPr>
            <p:cNvPr id="14" name="TextBox 14"/>
            <p:cNvSpPr txBox="1"/>
            <p:nvPr/>
          </p:nvSpPr>
          <p:spPr>
            <a:xfrm>
              <a:off x="0" y="-38100"/>
              <a:ext cx="2325648" cy="1151534"/>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15" name="Group 15"/>
          <p:cNvGrpSpPr/>
          <p:nvPr/>
        </p:nvGrpSpPr>
        <p:grpSpPr>
          <a:xfrm>
            <a:off x="8959060" y="5817719"/>
            <a:ext cx="8300240" cy="3789526"/>
            <a:chOff x="0" y="0"/>
            <a:chExt cx="2438766" cy="1113434"/>
          </a:xfrm>
        </p:grpSpPr>
        <p:sp>
          <p:nvSpPr>
            <p:cNvPr id="16" name="Freeform 16"/>
            <p:cNvSpPr/>
            <p:nvPr/>
          </p:nvSpPr>
          <p:spPr>
            <a:xfrm>
              <a:off x="0" y="0"/>
              <a:ext cx="2438766" cy="1113434"/>
            </a:xfrm>
            <a:custGeom>
              <a:avLst/>
              <a:gdLst/>
              <a:ahLst/>
              <a:cxnLst/>
              <a:rect l="l" t="t" r="r" b="b"/>
              <a:pathLst>
                <a:path w="2438766" h="1113434">
                  <a:moveTo>
                    <a:pt x="13991" y="0"/>
                  </a:moveTo>
                  <a:lnTo>
                    <a:pt x="2424775" y="0"/>
                  </a:lnTo>
                  <a:cubicBezTo>
                    <a:pt x="2432502" y="0"/>
                    <a:pt x="2438766" y="6264"/>
                    <a:pt x="2438766" y="13991"/>
                  </a:cubicBezTo>
                  <a:lnTo>
                    <a:pt x="2438766" y="1099443"/>
                  </a:lnTo>
                  <a:cubicBezTo>
                    <a:pt x="2438766" y="1107170"/>
                    <a:pt x="2432502" y="1113434"/>
                    <a:pt x="2424775" y="1113434"/>
                  </a:cubicBezTo>
                  <a:lnTo>
                    <a:pt x="13991" y="1113434"/>
                  </a:lnTo>
                  <a:cubicBezTo>
                    <a:pt x="10280" y="1113434"/>
                    <a:pt x="6722" y="1111960"/>
                    <a:pt x="4098" y="1109336"/>
                  </a:cubicBezTo>
                  <a:cubicBezTo>
                    <a:pt x="1474" y="1106712"/>
                    <a:pt x="0" y="1103153"/>
                    <a:pt x="0" y="1099443"/>
                  </a:cubicBezTo>
                  <a:lnTo>
                    <a:pt x="0" y="13991"/>
                  </a:lnTo>
                  <a:cubicBezTo>
                    <a:pt x="0" y="6264"/>
                    <a:pt x="6264" y="0"/>
                    <a:pt x="13991" y="0"/>
                  </a:cubicBezTo>
                  <a:close/>
                </a:path>
              </a:pathLst>
            </a:custGeom>
            <a:solidFill>
              <a:srgbClr val="B6D6F6"/>
            </a:solidFill>
            <a:ln w="9525" cap="sq">
              <a:solidFill>
                <a:srgbClr val="000000"/>
              </a:solidFill>
              <a:prstDash val="solid"/>
              <a:miter/>
            </a:ln>
          </p:spPr>
          <p:txBody>
            <a:bodyPr/>
            <a:lstStyle/>
            <a:p>
              <a:endParaRPr lang="vi-VN"/>
            </a:p>
          </p:txBody>
        </p:sp>
        <p:sp>
          <p:nvSpPr>
            <p:cNvPr id="17" name="TextBox 17"/>
            <p:cNvSpPr txBox="1"/>
            <p:nvPr/>
          </p:nvSpPr>
          <p:spPr>
            <a:xfrm>
              <a:off x="0" y="-38100"/>
              <a:ext cx="2438766" cy="1151534"/>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8" name="TextBox 18"/>
          <p:cNvSpPr txBox="1"/>
          <p:nvPr/>
        </p:nvSpPr>
        <p:spPr>
          <a:xfrm>
            <a:off x="1577030" y="6271095"/>
            <a:ext cx="6894139" cy="2982024"/>
          </a:xfrm>
          <a:prstGeom prst="rect">
            <a:avLst/>
          </a:prstGeom>
        </p:spPr>
        <p:txBody>
          <a:bodyPr lIns="0" tIns="0" rIns="0" bIns="0" rtlCol="0" anchor="t">
            <a:spAutoFit/>
          </a:bodyPr>
          <a:lstStyle/>
          <a:p>
            <a:pPr marL="0" lvl="0" indent="0" algn="l">
              <a:lnSpc>
                <a:spcPts val="2979"/>
              </a:lnSpc>
            </a:pPr>
            <a:r>
              <a:rPr lang="en-US" sz="1999">
                <a:solidFill>
                  <a:srgbClr val="000000"/>
                </a:solidFill>
                <a:latin typeface="Public Sans"/>
                <a:ea typeface="Public Sans"/>
                <a:cs typeface="Public Sans"/>
                <a:sym typeface="Public Sans"/>
              </a:rPr>
              <a:t>Đối tượng</a:t>
            </a:r>
            <a:r>
              <a:rPr lang="en-US" sz="1999" u="none" strike="noStrike">
                <a:solidFill>
                  <a:srgbClr val="000000"/>
                </a:solidFill>
                <a:latin typeface="Public Sans"/>
                <a:ea typeface="Public Sans"/>
                <a:cs typeface="Public Sans"/>
                <a:sym typeface="Public Sans"/>
              </a:rPr>
              <a:t> nguy cơ cao</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Yếu tố di truyền: Gia đình có tiền sử ung thư, xơ gan.</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Lối sống: Rượu bia, ăn sống, dùng chung kim tiêm, quan hệ không an toàn.</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Bệnh lý khác: Tiểu đường, béo phì, triglycerid cao.</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Tiếp xúc hóa chất: Lạm dụng thuốc kháng sinh, xăm mình không đảm bảo vệ sinh.</a:t>
            </a:r>
          </a:p>
          <a:p>
            <a:pPr marL="0" lvl="0" indent="0" algn="l">
              <a:lnSpc>
                <a:spcPts val="3128"/>
              </a:lnSpc>
            </a:pPr>
            <a:endParaRPr lang="en-US" sz="1999" u="none" strike="noStrike">
              <a:solidFill>
                <a:srgbClr val="000000"/>
              </a:solidFill>
              <a:latin typeface="Public Sans"/>
              <a:ea typeface="Public Sans"/>
              <a:cs typeface="Public Sans"/>
              <a:sym typeface="Public Sans"/>
            </a:endParaRPr>
          </a:p>
        </p:txBody>
      </p:sp>
      <p:sp>
        <p:nvSpPr>
          <p:cNvPr id="19" name="TextBox 19"/>
          <p:cNvSpPr txBox="1"/>
          <p:nvPr/>
        </p:nvSpPr>
        <p:spPr>
          <a:xfrm>
            <a:off x="9479922" y="6196737"/>
            <a:ext cx="7258516" cy="2964815"/>
          </a:xfrm>
          <a:prstGeom prst="rect">
            <a:avLst/>
          </a:prstGeom>
        </p:spPr>
        <p:txBody>
          <a:bodyPr lIns="0" tIns="0" rIns="0" bIns="0" rtlCol="0" anchor="t">
            <a:spAutoFit/>
          </a:bodyPr>
          <a:lstStyle/>
          <a:p>
            <a:pPr marL="0" lvl="0" indent="0" algn="l">
              <a:lnSpc>
                <a:spcPts val="2979"/>
              </a:lnSpc>
            </a:pPr>
            <a:r>
              <a:rPr lang="en-US" sz="1999" u="none" strike="noStrike">
                <a:solidFill>
                  <a:srgbClr val="000000"/>
                </a:solidFill>
                <a:latin typeface="Public Sans"/>
                <a:ea typeface="Public Sans"/>
                <a:cs typeface="Public Sans"/>
                <a:sym typeface="Public Sans"/>
              </a:rPr>
              <a:t> Biến chứng nguy hiểm</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Bệnh não gan: Tích tụ độc tố gây rối loạn tâm thần, hôn mê.</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Giãn tĩnh mạch thực quản: Chảy máu nghiêm trọng.</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Suy thận và rối loạn đông máu: Tổn thương thận và suy giảm khả năng đông máu.</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Nhiễm trùng: Nguy cơ cao do suy giảm miễn dịch.</a:t>
            </a:r>
          </a:p>
          <a:p>
            <a:pPr marL="0" lvl="0" indent="0" algn="l">
              <a:lnSpc>
                <a:spcPts val="2979"/>
              </a:lnSpc>
            </a:pPr>
            <a:endParaRPr lang="en-US" sz="1999" u="none" strike="noStrike">
              <a:solidFill>
                <a:srgbClr val="000000"/>
              </a:solidFill>
              <a:latin typeface="Public Sans"/>
              <a:ea typeface="Public Sans"/>
              <a:cs typeface="Public Sans"/>
              <a:sym typeface="Public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grpSp>
        <p:nvGrpSpPr>
          <p:cNvPr id="3" name="Group 3"/>
          <p:cNvGrpSpPr/>
          <p:nvPr/>
        </p:nvGrpSpPr>
        <p:grpSpPr>
          <a:xfrm>
            <a:off x="1066477" y="2028193"/>
            <a:ext cx="7915246" cy="3789526"/>
            <a:chOff x="0" y="0"/>
            <a:chExt cx="2325648" cy="1113434"/>
          </a:xfrm>
        </p:grpSpPr>
        <p:sp>
          <p:nvSpPr>
            <p:cNvPr id="4" name="Freeform 4"/>
            <p:cNvSpPr/>
            <p:nvPr/>
          </p:nvSpPr>
          <p:spPr>
            <a:xfrm>
              <a:off x="0" y="0"/>
              <a:ext cx="2325648" cy="1113434"/>
            </a:xfrm>
            <a:custGeom>
              <a:avLst/>
              <a:gdLst/>
              <a:ahLst/>
              <a:cxnLst/>
              <a:rect l="l" t="t" r="r" b="b"/>
              <a:pathLst>
                <a:path w="2325648" h="1113434">
                  <a:moveTo>
                    <a:pt x="14672" y="0"/>
                  </a:moveTo>
                  <a:lnTo>
                    <a:pt x="2310976" y="0"/>
                  </a:lnTo>
                  <a:cubicBezTo>
                    <a:pt x="2314868" y="0"/>
                    <a:pt x="2318599" y="1546"/>
                    <a:pt x="2321351" y="4297"/>
                  </a:cubicBezTo>
                  <a:cubicBezTo>
                    <a:pt x="2324102" y="7049"/>
                    <a:pt x="2325648" y="10780"/>
                    <a:pt x="2325648" y="14672"/>
                  </a:cubicBezTo>
                  <a:lnTo>
                    <a:pt x="2325648" y="1098762"/>
                  </a:lnTo>
                  <a:cubicBezTo>
                    <a:pt x="2325648" y="1106865"/>
                    <a:pt x="2319079" y="1113434"/>
                    <a:pt x="2310976" y="1113434"/>
                  </a:cubicBezTo>
                  <a:lnTo>
                    <a:pt x="14672" y="1113434"/>
                  </a:lnTo>
                  <a:cubicBezTo>
                    <a:pt x="10780" y="1113434"/>
                    <a:pt x="7049" y="1111888"/>
                    <a:pt x="4297" y="1109137"/>
                  </a:cubicBezTo>
                  <a:cubicBezTo>
                    <a:pt x="1546" y="1106385"/>
                    <a:pt x="0" y="1102653"/>
                    <a:pt x="0" y="1098762"/>
                  </a:cubicBezTo>
                  <a:lnTo>
                    <a:pt x="0" y="14672"/>
                  </a:lnTo>
                  <a:cubicBezTo>
                    <a:pt x="0" y="10780"/>
                    <a:pt x="1546" y="7049"/>
                    <a:pt x="4297" y="4297"/>
                  </a:cubicBezTo>
                  <a:cubicBezTo>
                    <a:pt x="7049" y="1546"/>
                    <a:pt x="10780" y="0"/>
                    <a:pt x="14672" y="0"/>
                  </a:cubicBezTo>
                  <a:close/>
                </a:path>
              </a:pathLst>
            </a:custGeom>
            <a:solidFill>
              <a:srgbClr val="B6D6F6"/>
            </a:solidFill>
            <a:ln w="9525" cap="sq">
              <a:solidFill>
                <a:srgbClr val="000000"/>
              </a:solidFill>
              <a:prstDash val="solid"/>
              <a:miter/>
            </a:ln>
          </p:spPr>
          <p:txBody>
            <a:bodyPr/>
            <a:lstStyle/>
            <a:p>
              <a:endParaRPr lang="vi-VN"/>
            </a:p>
          </p:txBody>
        </p:sp>
        <p:sp>
          <p:nvSpPr>
            <p:cNvPr id="5" name="TextBox 5"/>
            <p:cNvSpPr txBox="1"/>
            <p:nvPr/>
          </p:nvSpPr>
          <p:spPr>
            <a:xfrm>
              <a:off x="0" y="-38100"/>
              <a:ext cx="2325648" cy="1151534"/>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6" name="Group 6"/>
          <p:cNvGrpSpPr/>
          <p:nvPr/>
        </p:nvGrpSpPr>
        <p:grpSpPr>
          <a:xfrm>
            <a:off x="8959060" y="2028193"/>
            <a:ext cx="8300240" cy="3789526"/>
            <a:chOff x="0" y="0"/>
            <a:chExt cx="2438766" cy="1113434"/>
          </a:xfrm>
        </p:grpSpPr>
        <p:sp>
          <p:nvSpPr>
            <p:cNvPr id="7" name="Freeform 7"/>
            <p:cNvSpPr/>
            <p:nvPr/>
          </p:nvSpPr>
          <p:spPr>
            <a:xfrm>
              <a:off x="0" y="0"/>
              <a:ext cx="2438766" cy="1113434"/>
            </a:xfrm>
            <a:custGeom>
              <a:avLst/>
              <a:gdLst/>
              <a:ahLst/>
              <a:cxnLst/>
              <a:rect l="l" t="t" r="r" b="b"/>
              <a:pathLst>
                <a:path w="2438766" h="1113434">
                  <a:moveTo>
                    <a:pt x="13991" y="0"/>
                  </a:moveTo>
                  <a:lnTo>
                    <a:pt x="2424775" y="0"/>
                  </a:lnTo>
                  <a:cubicBezTo>
                    <a:pt x="2432502" y="0"/>
                    <a:pt x="2438766" y="6264"/>
                    <a:pt x="2438766" y="13991"/>
                  </a:cubicBezTo>
                  <a:lnTo>
                    <a:pt x="2438766" y="1099443"/>
                  </a:lnTo>
                  <a:cubicBezTo>
                    <a:pt x="2438766" y="1107170"/>
                    <a:pt x="2432502" y="1113434"/>
                    <a:pt x="2424775" y="1113434"/>
                  </a:cubicBezTo>
                  <a:lnTo>
                    <a:pt x="13991" y="1113434"/>
                  </a:lnTo>
                  <a:cubicBezTo>
                    <a:pt x="10280" y="1113434"/>
                    <a:pt x="6722" y="1111960"/>
                    <a:pt x="4098" y="1109336"/>
                  </a:cubicBezTo>
                  <a:cubicBezTo>
                    <a:pt x="1474" y="1106712"/>
                    <a:pt x="0" y="1103153"/>
                    <a:pt x="0" y="1099443"/>
                  </a:cubicBezTo>
                  <a:lnTo>
                    <a:pt x="0" y="13991"/>
                  </a:lnTo>
                  <a:cubicBezTo>
                    <a:pt x="0" y="6264"/>
                    <a:pt x="6264" y="0"/>
                    <a:pt x="13991" y="0"/>
                  </a:cubicBezTo>
                  <a:close/>
                </a:path>
              </a:pathLst>
            </a:custGeom>
            <a:solidFill>
              <a:srgbClr val="B6D6F6"/>
            </a:solidFill>
            <a:ln w="9525" cap="sq">
              <a:solidFill>
                <a:srgbClr val="000000"/>
              </a:solidFill>
              <a:prstDash val="solid"/>
              <a:miter/>
            </a:ln>
          </p:spPr>
          <p:txBody>
            <a:bodyPr/>
            <a:lstStyle/>
            <a:p>
              <a:endParaRPr lang="vi-VN"/>
            </a:p>
          </p:txBody>
        </p:sp>
        <p:sp>
          <p:nvSpPr>
            <p:cNvPr id="8" name="TextBox 8"/>
            <p:cNvSpPr txBox="1"/>
            <p:nvPr/>
          </p:nvSpPr>
          <p:spPr>
            <a:xfrm>
              <a:off x="0" y="-38100"/>
              <a:ext cx="2438766" cy="1151534"/>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9" name="TextBox 9"/>
          <p:cNvSpPr txBox="1"/>
          <p:nvPr/>
        </p:nvSpPr>
        <p:spPr>
          <a:xfrm>
            <a:off x="1577030" y="2221474"/>
            <a:ext cx="6894139" cy="3336290"/>
          </a:xfrm>
          <a:prstGeom prst="rect">
            <a:avLst/>
          </a:prstGeom>
        </p:spPr>
        <p:txBody>
          <a:bodyPr lIns="0" tIns="0" rIns="0" bIns="0" rtlCol="0" anchor="t">
            <a:spAutoFit/>
          </a:bodyPr>
          <a:lstStyle/>
          <a:p>
            <a:pPr marL="0" lvl="0" indent="0" algn="l">
              <a:lnSpc>
                <a:spcPts val="2979"/>
              </a:lnSpc>
            </a:pPr>
            <a:r>
              <a:rPr lang="en-US" sz="1999">
                <a:solidFill>
                  <a:srgbClr val="000000"/>
                </a:solidFill>
                <a:latin typeface="Public Sans"/>
                <a:ea typeface="Public Sans"/>
                <a:cs typeface="Public Sans"/>
                <a:sym typeface="Public Sans"/>
              </a:rPr>
              <a:t>Chẩn</a:t>
            </a:r>
            <a:r>
              <a:rPr lang="en-US" sz="1999" u="none" strike="noStrike">
                <a:solidFill>
                  <a:srgbClr val="000000"/>
                </a:solidFill>
                <a:latin typeface="Public Sans"/>
                <a:ea typeface="Public Sans"/>
                <a:cs typeface="Public Sans"/>
                <a:sym typeface="Public Sans"/>
              </a:rPr>
              <a:t> đoán và điều trị</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Chẩn đoán:</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Lâm sàng, xét nghiệm máu (men gan, bilirubin).</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Chẩn đoán hình ảnh: X-quang, CT, MRI, sinh thiết.</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Điều trị:</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Ngưng thuốc gây độc, điều trị theo phác đồ.</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Xây dựng chế độ ăn, nghỉ ngơi khoa học.</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Phẫu thuật hoặc ghép gan cho tổn thương nặng.</a:t>
            </a:r>
          </a:p>
          <a:p>
            <a:pPr marL="0" lvl="0" indent="0" algn="l">
              <a:lnSpc>
                <a:spcPts val="2979"/>
              </a:lnSpc>
            </a:pPr>
            <a:endParaRPr lang="en-US" sz="1999" u="none" strike="noStrike">
              <a:solidFill>
                <a:srgbClr val="000000"/>
              </a:solidFill>
              <a:latin typeface="Public Sans"/>
              <a:ea typeface="Public Sans"/>
              <a:cs typeface="Public Sans"/>
              <a:sym typeface="Public Sans"/>
            </a:endParaRPr>
          </a:p>
        </p:txBody>
      </p:sp>
      <p:sp>
        <p:nvSpPr>
          <p:cNvPr id="10" name="TextBox 10"/>
          <p:cNvSpPr txBox="1"/>
          <p:nvPr/>
        </p:nvSpPr>
        <p:spPr>
          <a:xfrm>
            <a:off x="9479922" y="2491095"/>
            <a:ext cx="7258516" cy="2806573"/>
          </a:xfrm>
          <a:prstGeom prst="rect">
            <a:avLst/>
          </a:prstGeom>
        </p:spPr>
        <p:txBody>
          <a:bodyPr lIns="0" tIns="0" rIns="0" bIns="0" rtlCol="0" anchor="t">
            <a:spAutoFit/>
          </a:bodyPr>
          <a:lstStyle/>
          <a:p>
            <a:pPr marL="0" lvl="0" indent="0" algn="l">
              <a:lnSpc>
                <a:spcPts val="2830"/>
              </a:lnSpc>
            </a:pPr>
            <a:r>
              <a:rPr lang="en-US" sz="1899">
                <a:solidFill>
                  <a:srgbClr val="000000"/>
                </a:solidFill>
                <a:latin typeface="Public Sans"/>
                <a:ea typeface="Public Sans"/>
                <a:cs typeface="Public Sans"/>
                <a:sym typeface="Public Sans"/>
              </a:rPr>
              <a:t>Cách</a:t>
            </a:r>
            <a:r>
              <a:rPr lang="en-US" sz="1899" u="none" strike="noStrike">
                <a:solidFill>
                  <a:srgbClr val="000000"/>
                </a:solidFill>
                <a:latin typeface="Public Sans"/>
                <a:ea typeface="Public Sans"/>
                <a:cs typeface="Public Sans"/>
                <a:sym typeface="Public Sans"/>
              </a:rPr>
              <a:t> phòng ngừa</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Ăn chín, uống sôi; tiêm ngừa vaccine (viêm gan A, B).</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Tránh dùng chung đồ cá nhân, quan hệ an toàn.</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Hạn chế rượu bia, thuốc giảm đau/kháng sinh không theo chỉ định.</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Giữ cân nặng ổn định, tập thể dục đều đặn.</a:t>
            </a:r>
          </a:p>
          <a:p>
            <a:pPr marL="410209" lvl="1" indent="-205105" algn="l">
              <a:lnSpc>
                <a:spcPts val="2830"/>
              </a:lnSpc>
              <a:buFont typeface="Arial"/>
              <a:buChar char="•"/>
            </a:pPr>
            <a:r>
              <a:rPr lang="en-US" sz="1899" u="none" strike="noStrike">
                <a:solidFill>
                  <a:srgbClr val="000000"/>
                </a:solidFill>
                <a:latin typeface="Public Sans"/>
                <a:ea typeface="Public Sans"/>
                <a:cs typeface="Public Sans"/>
                <a:sym typeface="Public Sans"/>
              </a:rPr>
              <a:t>Khám sức khỏe định kỳ 6 tháng/lần.</a:t>
            </a:r>
          </a:p>
          <a:p>
            <a:pPr marL="0" lvl="0" indent="0" algn="l">
              <a:lnSpc>
                <a:spcPts val="2830"/>
              </a:lnSpc>
            </a:pPr>
            <a:endParaRPr lang="en-US" sz="1899" u="none" strike="noStrike">
              <a:solidFill>
                <a:srgbClr val="000000"/>
              </a:solidFill>
              <a:latin typeface="Public Sans"/>
              <a:ea typeface="Public Sans"/>
              <a:cs typeface="Public Sans"/>
              <a:sym typeface="Public Sans"/>
            </a:endParaRPr>
          </a:p>
        </p:txBody>
      </p:sp>
      <p:sp>
        <p:nvSpPr>
          <p:cNvPr id="11" name="TextBox 11"/>
          <p:cNvSpPr txBox="1"/>
          <p:nvPr/>
        </p:nvSpPr>
        <p:spPr>
          <a:xfrm>
            <a:off x="3152825" y="848570"/>
            <a:ext cx="11937025" cy="943737"/>
          </a:xfrm>
          <a:prstGeom prst="rect">
            <a:avLst/>
          </a:prstGeom>
        </p:spPr>
        <p:txBody>
          <a:bodyPr lIns="0" tIns="0" rIns="0" bIns="0" rtlCol="0" anchor="t">
            <a:spAutoFit/>
          </a:bodyPr>
          <a:lstStyle/>
          <a:p>
            <a:pPr marL="0" lvl="1" indent="0" algn="ctr">
              <a:lnSpc>
                <a:spcPts val="6984"/>
              </a:lnSpc>
              <a:spcBef>
                <a:spcPct val="0"/>
              </a:spcBef>
            </a:pPr>
            <a:r>
              <a:rPr lang="en-US" sz="7200" b="1">
                <a:solidFill>
                  <a:srgbClr val="000000"/>
                </a:solidFill>
                <a:latin typeface="Public Sans Bold"/>
                <a:ea typeface="Public Sans Bold"/>
                <a:cs typeface="Public Sans Bold"/>
                <a:sym typeface="Public Sans Bold"/>
              </a:rPr>
              <a:t>Tổng quan về bệnh gan</a:t>
            </a:r>
          </a:p>
        </p:txBody>
      </p:sp>
      <p:grpSp>
        <p:nvGrpSpPr>
          <p:cNvPr id="12" name="Group 12"/>
          <p:cNvGrpSpPr/>
          <p:nvPr/>
        </p:nvGrpSpPr>
        <p:grpSpPr>
          <a:xfrm>
            <a:off x="3709101" y="5817719"/>
            <a:ext cx="10545242" cy="3789526"/>
            <a:chOff x="0" y="0"/>
            <a:chExt cx="3098390" cy="1113434"/>
          </a:xfrm>
        </p:grpSpPr>
        <p:sp>
          <p:nvSpPr>
            <p:cNvPr id="13" name="Freeform 13"/>
            <p:cNvSpPr/>
            <p:nvPr/>
          </p:nvSpPr>
          <p:spPr>
            <a:xfrm>
              <a:off x="0" y="0"/>
              <a:ext cx="3098390" cy="1113434"/>
            </a:xfrm>
            <a:custGeom>
              <a:avLst/>
              <a:gdLst/>
              <a:ahLst/>
              <a:cxnLst/>
              <a:rect l="l" t="t" r="r" b="b"/>
              <a:pathLst>
                <a:path w="3098390" h="1113434">
                  <a:moveTo>
                    <a:pt x="11012" y="0"/>
                  </a:moveTo>
                  <a:lnTo>
                    <a:pt x="3087378" y="0"/>
                  </a:lnTo>
                  <a:cubicBezTo>
                    <a:pt x="3093460" y="0"/>
                    <a:pt x="3098390" y="4930"/>
                    <a:pt x="3098390" y="11012"/>
                  </a:cubicBezTo>
                  <a:lnTo>
                    <a:pt x="3098390" y="1102421"/>
                  </a:lnTo>
                  <a:cubicBezTo>
                    <a:pt x="3098390" y="1108503"/>
                    <a:pt x="3093460" y="1113434"/>
                    <a:pt x="3087378" y="1113434"/>
                  </a:cubicBezTo>
                  <a:lnTo>
                    <a:pt x="11012" y="1113434"/>
                  </a:lnTo>
                  <a:cubicBezTo>
                    <a:pt x="8092" y="1113434"/>
                    <a:pt x="5291" y="1112274"/>
                    <a:pt x="3225" y="1110208"/>
                  </a:cubicBezTo>
                  <a:cubicBezTo>
                    <a:pt x="1160" y="1108143"/>
                    <a:pt x="0" y="1105342"/>
                    <a:pt x="0" y="1102421"/>
                  </a:cubicBezTo>
                  <a:lnTo>
                    <a:pt x="0" y="11012"/>
                  </a:lnTo>
                  <a:cubicBezTo>
                    <a:pt x="0" y="4930"/>
                    <a:pt x="4930" y="0"/>
                    <a:pt x="11012" y="0"/>
                  </a:cubicBezTo>
                  <a:close/>
                </a:path>
              </a:pathLst>
            </a:custGeom>
            <a:solidFill>
              <a:srgbClr val="B6D6F6"/>
            </a:solidFill>
            <a:ln w="9525" cap="sq">
              <a:solidFill>
                <a:srgbClr val="000000"/>
              </a:solidFill>
              <a:prstDash val="solid"/>
              <a:miter/>
            </a:ln>
          </p:spPr>
          <p:txBody>
            <a:bodyPr/>
            <a:lstStyle/>
            <a:p>
              <a:endParaRPr lang="vi-VN"/>
            </a:p>
          </p:txBody>
        </p:sp>
        <p:sp>
          <p:nvSpPr>
            <p:cNvPr id="14" name="TextBox 14"/>
            <p:cNvSpPr txBox="1"/>
            <p:nvPr/>
          </p:nvSpPr>
          <p:spPr>
            <a:xfrm>
              <a:off x="0" y="-38100"/>
              <a:ext cx="3098390" cy="1151534"/>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5" name="TextBox 15"/>
          <p:cNvSpPr txBox="1"/>
          <p:nvPr/>
        </p:nvSpPr>
        <p:spPr>
          <a:xfrm>
            <a:off x="4170130" y="5989310"/>
            <a:ext cx="9577859" cy="3724974"/>
          </a:xfrm>
          <a:prstGeom prst="rect">
            <a:avLst/>
          </a:prstGeom>
        </p:spPr>
        <p:txBody>
          <a:bodyPr lIns="0" tIns="0" rIns="0" bIns="0" rtlCol="0" anchor="t">
            <a:spAutoFit/>
          </a:bodyPr>
          <a:lstStyle/>
          <a:p>
            <a:pPr marL="0" lvl="0" indent="0" algn="l">
              <a:lnSpc>
                <a:spcPts val="2979"/>
              </a:lnSpc>
            </a:pPr>
            <a:r>
              <a:rPr lang="en-US" sz="1999">
                <a:solidFill>
                  <a:srgbClr val="000000"/>
                </a:solidFill>
                <a:latin typeface="Public Sans"/>
                <a:ea typeface="Public Sans"/>
                <a:cs typeface="Public Sans"/>
                <a:sym typeface="Public Sans"/>
              </a:rPr>
              <a:t>Dinh dưỡng</a:t>
            </a:r>
            <a:r>
              <a:rPr lang="en-US" sz="1999" u="none" strike="noStrike">
                <a:solidFill>
                  <a:srgbClr val="000000"/>
                </a:solidFill>
                <a:latin typeface="Public Sans"/>
                <a:ea typeface="Public Sans"/>
                <a:cs typeface="Public Sans"/>
                <a:sym typeface="Public Sans"/>
              </a:rPr>
              <a:t> cho người bệnh gan</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Nên ăn:</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Đạm: thịt nạc, cá, trứng, đậu phụ.</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Rau củ quả: màu xanh, cam, đỏ (cà rốt, bí đỏ, cà chua).</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Dầu thực vật.</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Kiêng ăn:</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Gia vị cay, thực phẩm nhiều muối (xúc xích, đồ hộp).</a:t>
            </a:r>
          </a:p>
          <a:p>
            <a:pPr marL="863598" lvl="2" indent="-287866" algn="l">
              <a:lnSpc>
                <a:spcPts val="2979"/>
              </a:lnSpc>
              <a:buFont typeface="Arial"/>
              <a:buChar char="⚬"/>
            </a:pPr>
            <a:r>
              <a:rPr lang="en-US" sz="1999" u="none" strike="noStrike">
                <a:solidFill>
                  <a:srgbClr val="000000"/>
                </a:solidFill>
                <a:latin typeface="Public Sans"/>
                <a:ea typeface="Public Sans"/>
                <a:cs typeface="Public Sans"/>
                <a:sym typeface="Public Sans"/>
              </a:rPr>
              <a:t>Rượu bia, nước ngọt, đồ nhiều dầu mỡ.</a:t>
            </a:r>
          </a:p>
          <a:p>
            <a:pPr marL="431799" lvl="1" indent="-215899" algn="l">
              <a:lnSpc>
                <a:spcPts val="2979"/>
              </a:lnSpc>
              <a:buFont typeface="Arial"/>
              <a:buChar char="•"/>
            </a:pPr>
            <a:r>
              <a:rPr lang="en-US" sz="1999" u="none" strike="noStrike">
                <a:solidFill>
                  <a:srgbClr val="000000"/>
                </a:solidFill>
                <a:latin typeface="Public Sans"/>
                <a:ea typeface="Public Sans"/>
                <a:cs typeface="Public Sans"/>
                <a:sym typeface="Public Sans"/>
              </a:rPr>
              <a:t>Tầm soát định kỳ: Rất cần thiết vì triệu chứng bệnh thường âm thầm.</a:t>
            </a:r>
          </a:p>
          <a:p>
            <a:pPr marL="0" lvl="0" indent="0" algn="l">
              <a:lnSpc>
                <a:spcPts val="3128"/>
              </a:lnSpc>
            </a:pPr>
            <a:endParaRPr lang="en-US" sz="1999" u="none" strike="noStrike">
              <a:solidFill>
                <a:srgbClr val="000000"/>
              </a:solidFill>
              <a:latin typeface="Public Sans"/>
              <a:ea typeface="Public Sans"/>
              <a:cs typeface="Public Sans"/>
              <a:sym typeface="Public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8308599" y="2839404"/>
            <a:ext cx="9360799" cy="4608191"/>
          </a:xfrm>
          <a:custGeom>
            <a:avLst/>
            <a:gdLst/>
            <a:ahLst/>
            <a:cxnLst/>
            <a:rect l="l" t="t" r="r" b="b"/>
            <a:pathLst>
              <a:path w="9360799" h="4608191">
                <a:moveTo>
                  <a:pt x="0" y="0"/>
                </a:moveTo>
                <a:lnTo>
                  <a:pt x="9360799" y="0"/>
                </a:lnTo>
                <a:lnTo>
                  <a:pt x="9360799" y="4608192"/>
                </a:lnTo>
                <a:lnTo>
                  <a:pt x="0" y="4608192"/>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5097953" y="1181100"/>
            <a:ext cx="8092094" cy="943737"/>
          </a:xfrm>
          <a:prstGeom prst="rect">
            <a:avLst/>
          </a:prstGeom>
        </p:spPr>
        <p:txBody>
          <a:bodyPr lIns="0" tIns="0" rIns="0" bIns="0" rtlCol="0" anchor="t">
            <a:spAutoFit/>
          </a:bodyPr>
          <a:lstStyle/>
          <a:p>
            <a:pPr algn="l">
              <a:lnSpc>
                <a:spcPts val="6984"/>
              </a:lnSpc>
            </a:pPr>
            <a:r>
              <a:rPr lang="en-US" sz="7200" b="1">
                <a:solidFill>
                  <a:srgbClr val="000000"/>
                </a:solidFill>
                <a:latin typeface="Public Sans Bold"/>
                <a:ea typeface="Public Sans Bold"/>
                <a:cs typeface="Public Sans Bold"/>
                <a:sym typeface="Public Sans Bold"/>
              </a:rPr>
              <a:t>Chuẩn bị dữ liệu</a:t>
            </a:r>
          </a:p>
        </p:txBody>
      </p:sp>
      <p:sp>
        <p:nvSpPr>
          <p:cNvPr id="5" name="TextBox 5"/>
          <p:cNvSpPr txBox="1"/>
          <p:nvPr/>
        </p:nvSpPr>
        <p:spPr>
          <a:xfrm>
            <a:off x="1028700" y="2077212"/>
            <a:ext cx="7279899" cy="7779068"/>
          </a:xfrm>
          <a:prstGeom prst="rect">
            <a:avLst/>
          </a:prstGeom>
        </p:spPr>
        <p:txBody>
          <a:bodyPr lIns="0" tIns="0" rIns="0" bIns="0" rtlCol="0" anchor="t">
            <a:spAutoFit/>
          </a:bodyPr>
          <a:lstStyle/>
          <a:p>
            <a:pPr marL="0" lvl="0" indent="0" algn="l">
              <a:lnSpc>
                <a:spcPts val="2969"/>
              </a:lnSpc>
              <a:spcBef>
                <a:spcPct val="0"/>
              </a:spcBef>
            </a:pPr>
            <a:r>
              <a:rPr lang="en-US" sz="2199" b="1" spc="131">
                <a:solidFill>
                  <a:srgbClr val="000000"/>
                </a:solidFill>
                <a:latin typeface="Public Sans Bold"/>
                <a:ea typeface="Public Sans Bold"/>
                <a:cs typeface="Public Sans Bold"/>
                <a:sym typeface="Public Sans Bold"/>
              </a:rPr>
              <a:t>Mô tả các biến t</a:t>
            </a:r>
            <a:r>
              <a:rPr lang="en-US" sz="2199" b="1" u="none" spc="131">
                <a:solidFill>
                  <a:srgbClr val="000000"/>
                </a:solidFill>
                <a:latin typeface="Public Sans Bold"/>
                <a:ea typeface="Public Sans Bold"/>
                <a:cs typeface="Public Sans Bold"/>
                <a:sym typeface="Public Sans Bold"/>
              </a:rPr>
              <a:t>rong bộ dữ liệu</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Age: Tuổi của bệnh nhân (năm).</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Gender: Giới tính của bệnh nhân (Male hoặc Female).</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Total Bilirubin: Mức bilirubin toàn phần trong máu (mg/dL).</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Direct Bilirubin: Mức bilirubin trực tiếp trong máu (mg/dL).</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Alkphos (Alkaline Phosphotase): Mức enzyme phosphatase kiềm trong máu (IU/L).</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Sgpt (SGPT): Mức enzyme alamine aminotransferase, chỉ số gan (IU/L).</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Sgot (SGOT): Mức enzyme aspartate aminotransferase, chỉ số gan (IU/L).</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TP (Total Proteins): Tổng lượng protein có trong máu (g/dL).</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ALB (Albumin): Mức albumin trong máu (g/dL).</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A/G Ratio: Tỷ lệ giữa albumin và globulin trong máu.</a:t>
            </a:r>
          </a:p>
          <a:p>
            <a:pPr marL="453388" lvl="1" indent="-226694" algn="l">
              <a:lnSpc>
                <a:spcPts val="2834"/>
              </a:lnSpc>
              <a:spcBef>
                <a:spcPct val="0"/>
              </a:spcBef>
              <a:buFont typeface="Arial"/>
              <a:buChar char="•"/>
            </a:pPr>
            <a:r>
              <a:rPr lang="en-US" sz="2099" u="none" spc="125">
                <a:solidFill>
                  <a:srgbClr val="000000"/>
                </a:solidFill>
                <a:latin typeface="Public Sans"/>
                <a:ea typeface="Public Sans"/>
                <a:cs typeface="Public Sans"/>
                <a:sym typeface="Public Sans"/>
              </a:rPr>
              <a:t>Result: Kết quả bệnh nhân mắc bệnh gan (1: mắc bệnh gan, 2: không mắc bệnh gan).</a:t>
            </a:r>
          </a:p>
          <a:p>
            <a:pPr marL="0" lvl="0" indent="0" algn="l">
              <a:lnSpc>
                <a:spcPts val="2834"/>
              </a:lnSpc>
              <a:spcBef>
                <a:spcPct val="0"/>
              </a:spcBef>
            </a:pPr>
            <a:endParaRPr lang="en-US" sz="2099" u="none" spc="125">
              <a:solidFill>
                <a:srgbClr val="000000"/>
              </a:solidFill>
              <a:latin typeface="Public Sans"/>
              <a:ea typeface="Public Sans"/>
              <a:cs typeface="Public Sans"/>
              <a:sym typeface="Public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a:off x="4000500" y="-4000500"/>
            <a:ext cx="10287000" cy="18288000"/>
          </a:xfrm>
          <a:custGeom>
            <a:avLst/>
            <a:gdLst/>
            <a:ahLst/>
            <a:cxnLst/>
            <a:rect l="l" t="t" r="r" b="b"/>
            <a:pathLst>
              <a:path w="10287000" h="18288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txBody>
          <a:bodyPr/>
          <a:lstStyle/>
          <a:p>
            <a:endParaRPr lang="vi-VN"/>
          </a:p>
        </p:txBody>
      </p:sp>
      <p:sp>
        <p:nvSpPr>
          <p:cNvPr id="3" name="Freeform 3"/>
          <p:cNvSpPr/>
          <p:nvPr/>
        </p:nvSpPr>
        <p:spPr>
          <a:xfrm>
            <a:off x="3647340" y="3955636"/>
            <a:ext cx="10993321" cy="3628107"/>
          </a:xfrm>
          <a:custGeom>
            <a:avLst/>
            <a:gdLst/>
            <a:ahLst/>
            <a:cxnLst/>
            <a:rect l="l" t="t" r="r" b="b"/>
            <a:pathLst>
              <a:path w="10993321" h="3628107">
                <a:moveTo>
                  <a:pt x="0" y="0"/>
                </a:moveTo>
                <a:lnTo>
                  <a:pt x="10993320" y="0"/>
                </a:lnTo>
                <a:lnTo>
                  <a:pt x="10993320" y="3628107"/>
                </a:lnTo>
                <a:lnTo>
                  <a:pt x="0" y="3628107"/>
                </a:lnTo>
                <a:lnTo>
                  <a:pt x="0" y="0"/>
                </a:lnTo>
                <a:close/>
              </a:path>
            </a:pathLst>
          </a:custGeom>
          <a:blipFill>
            <a:blip r:embed="rId3"/>
            <a:stretch>
              <a:fillRect/>
            </a:stretch>
          </a:blipFill>
        </p:spPr>
        <p:txBody>
          <a:bodyPr/>
          <a:lstStyle/>
          <a:p>
            <a:endParaRPr lang="vi-VN"/>
          </a:p>
        </p:txBody>
      </p:sp>
      <p:sp>
        <p:nvSpPr>
          <p:cNvPr id="4" name="TextBox 4"/>
          <p:cNvSpPr txBox="1"/>
          <p:nvPr/>
        </p:nvSpPr>
        <p:spPr>
          <a:xfrm>
            <a:off x="5097953" y="1181100"/>
            <a:ext cx="8092094" cy="943737"/>
          </a:xfrm>
          <a:prstGeom prst="rect">
            <a:avLst/>
          </a:prstGeom>
        </p:spPr>
        <p:txBody>
          <a:bodyPr lIns="0" tIns="0" rIns="0" bIns="0" rtlCol="0" anchor="t">
            <a:spAutoFit/>
          </a:bodyPr>
          <a:lstStyle/>
          <a:p>
            <a:pPr algn="l">
              <a:lnSpc>
                <a:spcPts val="6984"/>
              </a:lnSpc>
            </a:pPr>
            <a:r>
              <a:rPr lang="en-US" sz="7200" b="1">
                <a:solidFill>
                  <a:srgbClr val="000000"/>
                </a:solidFill>
                <a:latin typeface="Public Sans Bold"/>
                <a:ea typeface="Public Sans Bold"/>
                <a:cs typeface="Public Sans Bold"/>
                <a:sym typeface="Public Sans Bold"/>
              </a:rPr>
              <a:t>Chuẩn bị dữ liệu</a:t>
            </a:r>
          </a:p>
        </p:txBody>
      </p:sp>
      <p:sp>
        <p:nvSpPr>
          <p:cNvPr id="5" name="TextBox 5"/>
          <p:cNvSpPr txBox="1"/>
          <p:nvPr/>
        </p:nvSpPr>
        <p:spPr>
          <a:xfrm>
            <a:off x="1167687" y="2266132"/>
            <a:ext cx="15952626" cy="1293495"/>
          </a:xfrm>
          <a:prstGeom prst="rect">
            <a:avLst/>
          </a:prstGeom>
        </p:spPr>
        <p:txBody>
          <a:bodyPr lIns="0" tIns="0" rIns="0" bIns="0" rtlCol="0" anchor="t">
            <a:spAutoFit/>
          </a:bodyPr>
          <a:lstStyle/>
          <a:p>
            <a:pPr algn="l">
              <a:lnSpc>
                <a:spcPts val="3644"/>
              </a:lnSpc>
            </a:pPr>
            <a:r>
              <a:rPr lang="en-US" sz="2699" b="1" spc="161">
                <a:solidFill>
                  <a:srgbClr val="000000"/>
                </a:solidFill>
                <a:latin typeface="Public Sans Bold"/>
                <a:ea typeface="Public Sans Bold"/>
                <a:cs typeface="Public Sans Bold"/>
                <a:sym typeface="Public Sans Bold"/>
              </a:rPr>
              <a:t>Xử lý giá trị trùng lặp </a:t>
            </a:r>
          </a:p>
          <a:p>
            <a:pPr marL="0" lvl="0" indent="0" algn="l">
              <a:lnSpc>
                <a:spcPts val="3374"/>
              </a:lnSpc>
              <a:spcBef>
                <a:spcPct val="0"/>
              </a:spcBef>
            </a:pPr>
            <a:r>
              <a:rPr lang="en-US" sz="2499" spc="149">
                <a:solidFill>
                  <a:srgbClr val="000000"/>
                </a:solidFill>
                <a:latin typeface="Public Sans"/>
                <a:ea typeface="Public Sans"/>
                <a:cs typeface="Public Sans"/>
                <a:sym typeface="Public Sans"/>
              </a:rPr>
              <a:t>Tệp dữ liệu cho thấy có 18589 bản ghi trùng lặp trong tập dữ liệu, để xác định có nên loại bỏ hay không, ta cần xem giá trị trùng lặp chiếm bao nhiêu phần trăm so với giá trị bình thường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D44B9B8A14DB9B4985A29A1E50C0CE11" ma:contentTypeVersion="8" ma:contentTypeDescription="Tạo tài liệu mới." ma:contentTypeScope="" ma:versionID="8ddfef335ea597e8e8cee22299a640bd">
  <xsd:schema xmlns:xsd="http://www.w3.org/2001/XMLSchema" xmlns:xs="http://www.w3.org/2001/XMLSchema" xmlns:p="http://schemas.microsoft.com/office/2006/metadata/properties" xmlns:ns2="6413de9e-49bf-4550-b554-b447e93f24a3" targetNamespace="http://schemas.microsoft.com/office/2006/metadata/properties" ma:root="true" ma:fieldsID="da7f5436aebde052b664eca7bd8a8fba" ns2:_="">
    <xsd:import namespace="6413de9e-49bf-4550-b554-b447e93f24a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13de9e-49bf-4550-b554-b447e93f24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27356B-CD90-45ED-9F7A-833D05B219DE}"/>
</file>

<file path=customXml/itemProps2.xml><?xml version="1.0" encoding="utf-8"?>
<ds:datastoreItem xmlns:ds="http://schemas.openxmlformats.org/officeDocument/2006/customXml" ds:itemID="{4B974AF2-7351-4114-9AD1-551FFD3C53DC}"/>
</file>

<file path=customXml/itemProps3.xml><?xml version="1.0" encoding="utf-8"?>
<ds:datastoreItem xmlns:ds="http://schemas.openxmlformats.org/officeDocument/2006/customXml" ds:itemID="{DADEF556-B083-4630-AF79-9EC4FF07DDDC}"/>
</file>

<file path=docProps/app.xml><?xml version="1.0" encoding="utf-8"?>
<Properties xmlns="http://schemas.openxmlformats.org/officeDocument/2006/extended-properties" xmlns:vt="http://schemas.openxmlformats.org/officeDocument/2006/docPropsVTypes">
  <TotalTime>1</TotalTime>
  <Words>2910</Words>
  <Application>Microsoft Office PowerPoint</Application>
  <PresentationFormat>Tùy chỉnh</PresentationFormat>
  <Paragraphs>183</Paragraphs>
  <Slides>29</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29</vt:i4>
      </vt:variant>
    </vt:vector>
  </HeadingPairs>
  <TitlesOfParts>
    <vt:vector size="34" baseType="lpstr">
      <vt:lpstr>Public Sans Bold</vt:lpstr>
      <vt:lpstr>Arial</vt:lpstr>
      <vt:lpstr>Calibri</vt:lpstr>
      <vt:lpstr>Public Sans</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Doodle Project Presentation</dc:title>
  <cp:lastModifiedBy>NGUYỄN HỒNG KHANH</cp:lastModifiedBy>
  <cp:revision>3</cp:revision>
  <dcterms:created xsi:type="dcterms:W3CDTF">2006-08-16T00:00:00Z</dcterms:created>
  <dcterms:modified xsi:type="dcterms:W3CDTF">2025-01-08T15:08:20Z</dcterms:modified>
  <dc:identifier>DAGbgIDmilA</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0x010100D44B9B8A14DB9B4985A29A1E50C0CE11</vt:lpwstr>
  </property>
</Properties>
</file>