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9" r:id="rId2"/>
    <p:sldId id="28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4" r:id="rId20"/>
    <p:sldId id="285" r:id="rId21"/>
    <p:sldId id="286" r:id="rId22"/>
    <p:sldId id="282"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68713" autoAdjust="0"/>
  </p:normalViewPr>
  <p:slideViewPr>
    <p:cSldViewPr snapToGrid="0">
      <p:cViewPr varScale="1">
        <p:scale>
          <a:sx n="85" d="100"/>
          <a:sy n="85" d="100"/>
        </p:scale>
        <p:origin x="547"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0D918-77CA-4AD9-846B-A21587758D61}" type="datetimeFigureOut">
              <a:rPr kumimoji="1" lang="ja-JP" altLang="en-US" smtClean="0"/>
              <a:t>2023/6/13</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0DCB77-1454-40F0-96B3-4D4C50927E9A}" type="slidenum">
              <a:rPr kumimoji="1" lang="ja-JP" altLang="en-US" smtClean="0"/>
              <a:t>‹#›</a:t>
            </a:fld>
            <a:endParaRPr kumimoji="1" lang="ja-JP" altLang="en-US"/>
          </a:p>
        </p:txBody>
      </p:sp>
    </p:spTree>
    <p:extLst>
      <p:ext uri="{BB962C8B-B14F-4D97-AF65-F5344CB8AC3E}">
        <p14:creationId xmlns:p14="http://schemas.microsoft.com/office/powerpoint/2010/main" val="17638752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マルチチャンネル</a:t>
            </a:r>
            <a:r>
              <a:rPr kumimoji="1" lang="en-US" altLang="ja-JP" dirty="0" err="1"/>
              <a:t>ViT</a:t>
            </a:r>
            <a:r>
              <a:rPr kumimoji="1" lang="ja-JP" altLang="en-US" dirty="0"/>
              <a:t>を使用しててんかん発作</a:t>
            </a:r>
            <a:r>
              <a:rPr kumimoji="1" lang="ja-JP" altLang="en-US"/>
              <a:t>の予測という論文について発表したいと思います。</a:t>
            </a:r>
            <a:endParaRPr kumimoji="1" lang="ja-JP" altLang="en-US" dirty="0"/>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a:t>
            </a:fld>
            <a:endParaRPr kumimoji="1" lang="ja-JP" altLang="en-US"/>
          </a:p>
        </p:txBody>
      </p:sp>
    </p:spTree>
    <p:extLst>
      <p:ext uri="{BB962C8B-B14F-4D97-AF65-F5344CB8AC3E}">
        <p14:creationId xmlns:p14="http://schemas.microsoft.com/office/powerpoint/2010/main" val="1889353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これは</a:t>
            </a:r>
            <a:r>
              <a:rPr kumimoji="1" lang="en-US" altLang="ja-JP" dirty="0"/>
              <a:t>EEG</a:t>
            </a:r>
            <a:r>
              <a:rPr kumimoji="1" lang="ja-JP" altLang="en-US" dirty="0"/>
              <a:t>前処理の全体ステップです。例えば、侵襲（しんしゅう）</a:t>
            </a:r>
            <a:r>
              <a:rPr kumimoji="1" lang="en-US" altLang="ja-JP" dirty="0"/>
              <a:t>EEG</a:t>
            </a:r>
            <a:r>
              <a:rPr kumimoji="1" lang="ja-JP" altLang="en-US" dirty="0"/>
              <a:t>データで、</a:t>
            </a:r>
            <a:r>
              <a:rPr kumimoji="1" lang="en-US" altLang="ja-JP" dirty="0"/>
              <a:t>10</a:t>
            </a:r>
            <a:r>
              <a:rPr kumimoji="1" lang="ja-JP" altLang="en-US" dirty="0"/>
              <a:t>分</a:t>
            </a:r>
            <a:r>
              <a:rPr kumimoji="1" lang="en-US" altLang="ja-JP" dirty="0"/>
              <a:t>EEG</a:t>
            </a:r>
            <a:r>
              <a:rPr kumimoji="1" lang="ja-JP" altLang="en-US" dirty="0"/>
              <a:t>データクリップと</a:t>
            </a:r>
            <a:r>
              <a:rPr kumimoji="1" lang="en-US" altLang="ja-JP" dirty="0"/>
              <a:t>16</a:t>
            </a:r>
            <a:r>
              <a:rPr kumimoji="1" lang="ja-JP" altLang="en-US" dirty="0"/>
              <a:t>チャネルがあるので、</a:t>
            </a:r>
            <a:r>
              <a:rPr kumimoji="1" lang="en-US" altLang="ja-JP" dirty="0"/>
              <a:t>EEG</a:t>
            </a:r>
            <a:r>
              <a:rPr kumimoji="1" lang="ja-JP" altLang="en-US" dirty="0"/>
              <a:t>データシェイプは</a:t>
            </a:r>
            <a:r>
              <a:rPr kumimoji="1" lang="en-US" altLang="ja-JP" dirty="0"/>
              <a:t>…</a:t>
            </a:r>
            <a:r>
              <a:rPr kumimoji="1" lang="ja-JP" altLang="en-US" dirty="0"/>
              <a:t>になりました。</a:t>
            </a:r>
            <a:endParaRPr kumimoji="1" lang="en-US" altLang="ja-JP" dirty="0"/>
          </a:p>
          <a:p>
            <a:r>
              <a:rPr kumimoji="1" lang="ja-JP" altLang="en-US" dirty="0"/>
              <a:t>次、各 </a:t>
            </a:r>
            <a:r>
              <a:rPr kumimoji="1" lang="en-US" altLang="ja-JP" dirty="0"/>
              <a:t>10</a:t>
            </a:r>
            <a:r>
              <a:rPr kumimoji="1" lang="ja-JP" altLang="en-US" dirty="0"/>
              <a:t>分の</a:t>
            </a:r>
            <a:r>
              <a:rPr kumimoji="1" lang="en-US" altLang="ja-JP" dirty="0"/>
              <a:t>EEG</a:t>
            </a:r>
            <a:r>
              <a:rPr kumimoji="1" lang="ja-JP" altLang="en-US" dirty="0"/>
              <a:t>クリップは </a:t>
            </a:r>
            <a:r>
              <a:rPr kumimoji="1" lang="en-US" altLang="ja-JP" dirty="0"/>
              <a:t>60</a:t>
            </a:r>
            <a:r>
              <a:rPr kumimoji="1" lang="ja-JP" altLang="en-US" dirty="0"/>
              <a:t>個の</a:t>
            </a:r>
            <a:r>
              <a:rPr kumimoji="1" lang="en-US" altLang="ja-JP" dirty="0"/>
              <a:t>10</a:t>
            </a:r>
            <a:r>
              <a:rPr kumimoji="1" lang="ja-JP" altLang="en-US" dirty="0"/>
              <a:t>秒の</a:t>
            </a:r>
            <a:r>
              <a:rPr kumimoji="1" lang="en-US" altLang="ja-JP" dirty="0"/>
              <a:t>EEG</a:t>
            </a:r>
            <a:r>
              <a:rPr kumimoji="1" lang="ja-JP" altLang="en-US" dirty="0"/>
              <a:t>セグメントに変換されたので、全体の</a:t>
            </a:r>
            <a:r>
              <a:rPr kumimoji="1" lang="en-US" altLang="ja-JP" dirty="0"/>
              <a:t>EEG</a:t>
            </a:r>
            <a:r>
              <a:rPr kumimoji="1" lang="ja-JP" altLang="en-US" dirty="0"/>
              <a:t>セグメントシェイプは</a:t>
            </a:r>
            <a:r>
              <a:rPr kumimoji="1" lang="en-US" altLang="ja-JP" dirty="0"/>
              <a:t>…</a:t>
            </a:r>
            <a:r>
              <a:rPr kumimoji="1" lang="ja-JP" altLang="en-US" dirty="0"/>
              <a:t>になりました。</a:t>
            </a:r>
            <a:endParaRPr kumimoji="1" lang="en-US" altLang="ja-JP" dirty="0"/>
          </a:p>
          <a:p>
            <a:r>
              <a:rPr kumimoji="1" lang="ja-JP" altLang="en-US" dirty="0"/>
              <a:t>最後に全体の</a:t>
            </a:r>
            <a:r>
              <a:rPr kumimoji="1" lang="en-US" altLang="ja-JP" dirty="0"/>
              <a:t>EEG</a:t>
            </a:r>
            <a:r>
              <a:rPr kumimoji="1" lang="ja-JP" altLang="en-US" dirty="0"/>
              <a:t>セグメントをスカログラム画像に変換しました。直前スライドでの例の通りに</a:t>
            </a:r>
            <a:r>
              <a:rPr kumimoji="1" lang="en-US" altLang="ja-JP" dirty="0"/>
              <a:t>1</a:t>
            </a:r>
            <a:r>
              <a:rPr kumimoji="1" lang="ja-JP" altLang="en-US" dirty="0"/>
              <a:t>つのスカログラムのサイズは</a:t>
            </a:r>
            <a:r>
              <a:rPr kumimoji="1" lang="en-US" altLang="ja-JP" dirty="0"/>
              <a:t>100</a:t>
            </a:r>
            <a:r>
              <a:rPr kumimoji="1" lang="ja-JP" altLang="en-US" dirty="0"/>
              <a:t>かける</a:t>
            </a:r>
            <a:r>
              <a:rPr kumimoji="1" lang="en-US" altLang="ja-JP" dirty="0"/>
              <a:t>4000</a:t>
            </a:r>
            <a:r>
              <a:rPr kumimoji="1" lang="ja-JP" altLang="en-US" dirty="0"/>
              <a:t>なので、全体のスカログラムシェイプは</a:t>
            </a:r>
            <a:r>
              <a:rPr kumimoji="1" lang="en-US" altLang="ja-JP" dirty="0"/>
              <a:t>…</a:t>
            </a:r>
            <a:r>
              <a:rPr kumimoji="1" lang="ja-JP" altLang="en-US" dirty="0"/>
              <a:t>になりました。</a:t>
            </a:r>
            <a:endParaRPr kumimoji="1" lang="en-US" altLang="ja-JP" dirty="0"/>
          </a:p>
          <a:p>
            <a:endParaRPr kumimoji="1" lang="en-US" altLang="ja-JP" dirty="0"/>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10</a:t>
            </a:fld>
            <a:endParaRPr kumimoji="1" lang="ja-JP" altLang="en-US"/>
          </a:p>
        </p:txBody>
      </p:sp>
    </p:spTree>
    <p:extLst>
      <p:ext uri="{BB962C8B-B14F-4D97-AF65-F5344CB8AC3E}">
        <p14:creationId xmlns:p14="http://schemas.microsoft.com/office/powerpoint/2010/main" val="26531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1050" dirty="0"/>
              <a:t>マルチチャンネル</a:t>
            </a:r>
            <a:r>
              <a:rPr kumimoji="1" lang="en-US" altLang="ja-JP" sz="1050" dirty="0" err="1"/>
              <a:t>ViT</a:t>
            </a:r>
            <a:r>
              <a:rPr kumimoji="1" lang="ja-JP" altLang="en-US" sz="1050" dirty="0"/>
              <a:t>について説明します。このモデルには、</a:t>
            </a:r>
            <a:r>
              <a:rPr kumimoji="1" lang="en-US" altLang="ja-JP" sz="1050" dirty="0"/>
              <a:t>N </a:t>
            </a:r>
            <a:r>
              <a:rPr kumimoji="1" lang="ja-JP" altLang="en-US" sz="1050" dirty="0"/>
              <a:t>個の </a:t>
            </a:r>
            <a:r>
              <a:rPr kumimoji="1" lang="en-US" altLang="ja-JP" sz="1050" dirty="0"/>
              <a:t>EEG </a:t>
            </a:r>
            <a:r>
              <a:rPr kumimoji="1" lang="ja-JP" altLang="en-US" sz="1050" dirty="0"/>
              <a:t>チャネルに対する </a:t>
            </a:r>
            <a:r>
              <a:rPr kumimoji="1" lang="en-US" altLang="ja-JP" sz="1050" dirty="0"/>
              <a:t>N </a:t>
            </a:r>
            <a:r>
              <a:rPr kumimoji="1" lang="ja-JP" altLang="en-US" sz="1050" dirty="0"/>
              <a:t>個の </a:t>
            </a:r>
            <a:r>
              <a:rPr kumimoji="1" lang="en-US" altLang="ja-JP" sz="1050" dirty="0"/>
              <a:t>Transformer Encoder </a:t>
            </a:r>
            <a:r>
              <a:rPr kumimoji="1" lang="ja-JP" altLang="en-US" sz="1050" dirty="0"/>
              <a:t>が含まれています。 各</a:t>
            </a:r>
            <a:r>
              <a:rPr kumimoji="1" lang="en-US" altLang="ja-JP" sz="1050" dirty="0"/>
              <a:t>Transformer Encoder </a:t>
            </a:r>
            <a:r>
              <a:rPr kumimoji="1" lang="ja-JP" altLang="en-US" sz="1050" dirty="0"/>
              <a:t>への入力は </a:t>
            </a:r>
            <a:r>
              <a:rPr kumimoji="1" lang="en-US" altLang="ja-JP" sz="1050" dirty="0"/>
              <a:t>1 </a:t>
            </a:r>
            <a:r>
              <a:rPr kumimoji="1" lang="ja-JP" altLang="en-US" sz="1050" dirty="0"/>
              <a:t>チャンネルでのスカログラムです。今まではしんしゅう</a:t>
            </a:r>
            <a:r>
              <a:rPr kumimoji="1" lang="en-US" altLang="ja-JP" sz="1050" dirty="0"/>
              <a:t>EEG</a:t>
            </a:r>
            <a:r>
              <a:rPr kumimoji="1" lang="ja-JP" altLang="en-US" sz="1050" dirty="0"/>
              <a:t>データセットの例をあげていますので、</a:t>
            </a:r>
            <a:r>
              <a:rPr kumimoji="1" lang="en-US" altLang="ja-JP" sz="1050" dirty="0"/>
              <a:t>N</a:t>
            </a:r>
            <a:r>
              <a:rPr kumimoji="1" lang="ja-JP" altLang="en-US" sz="1050" dirty="0"/>
              <a:t>は</a:t>
            </a:r>
            <a:r>
              <a:rPr kumimoji="1" lang="en-US" altLang="ja-JP" sz="1050" dirty="0"/>
              <a:t>16</a:t>
            </a:r>
            <a:r>
              <a:rPr kumimoji="1" lang="ja-JP" altLang="en-US" sz="1050" dirty="0"/>
              <a:t>です。</a:t>
            </a:r>
            <a:endParaRPr kumimoji="1" lang="en-US" altLang="ja-JP" sz="1050" dirty="0"/>
          </a:p>
          <a:p>
            <a:r>
              <a:rPr kumimoji="1" lang="ja-JP" altLang="en-US" sz="1050" dirty="0"/>
              <a:t>各 </a:t>
            </a:r>
            <a:r>
              <a:rPr kumimoji="1" lang="en-US" altLang="ja-JP" sz="1050" dirty="0"/>
              <a:t>2</a:t>
            </a:r>
            <a:r>
              <a:rPr kumimoji="1" lang="ja-JP" altLang="en-US" sz="1050" dirty="0"/>
              <a:t>次元スカログラム画像のサイズ</a:t>
            </a:r>
            <a:r>
              <a:rPr kumimoji="1" lang="en-US" altLang="ja-JP" sz="1050" dirty="0"/>
              <a:t>100</a:t>
            </a:r>
            <a:r>
              <a:rPr kumimoji="1" lang="ja-JP" altLang="en-US" sz="1050" dirty="0"/>
              <a:t>かける</a:t>
            </a:r>
            <a:r>
              <a:rPr kumimoji="1" lang="en-US" altLang="ja-JP" sz="1050" dirty="0"/>
              <a:t>4000</a:t>
            </a:r>
            <a:r>
              <a:rPr kumimoji="1" lang="ja-JP" altLang="en-US" sz="1050" dirty="0"/>
              <a:t>です。</a:t>
            </a:r>
            <a:endParaRPr kumimoji="1" lang="en-US" altLang="ja-JP" sz="1050" dirty="0"/>
          </a:p>
          <a:p>
            <a:r>
              <a:rPr kumimoji="1" lang="ja-JP" altLang="en-US" sz="1050" dirty="0"/>
              <a:t>これらのスカログラム画像は、同じサイズの </a:t>
            </a:r>
            <a:r>
              <a:rPr kumimoji="1" lang="en-US" altLang="ja-JP" sz="1050" dirty="0"/>
              <a:t>2</a:t>
            </a:r>
            <a:r>
              <a:rPr kumimoji="1" lang="ja-JP" altLang="en-US" sz="1050" dirty="0"/>
              <a:t>次元パッチ、</a:t>
            </a:r>
            <a:r>
              <a:rPr kumimoji="1" lang="en-US" altLang="ja-JP" sz="1050" dirty="0"/>
              <a:t>P × P </a:t>
            </a:r>
            <a:r>
              <a:rPr kumimoji="1" lang="ja-JP" altLang="en-US" sz="1050" dirty="0"/>
              <a:t>に分割されます。例えば、</a:t>
            </a:r>
            <a:r>
              <a:rPr kumimoji="1" lang="en-US" altLang="ja-JP" sz="1050" dirty="0"/>
              <a:t>P × P </a:t>
            </a:r>
            <a:r>
              <a:rPr kumimoji="1" lang="ja-JP" altLang="en-US" sz="1050" dirty="0"/>
              <a:t>は</a:t>
            </a:r>
            <a:r>
              <a:rPr kumimoji="1" lang="en-US" altLang="ja-JP" sz="1050" dirty="0"/>
              <a:t>100</a:t>
            </a:r>
            <a:r>
              <a:rPr kumimoji="1" lang="ja-JP" altLang="en-US" sz="1050" dirty="0"/>
              <a:t>かける</a:t>
            </a:r>
            <a:r>
              <a:rPr kumimoji="1" lang="en-US" altLang="ja-JP" sz="1050" dirty="0"/>
              <a:t>100</a:t>
            </a:r>
            <a:r>
              <a:rPr kumimoji="1" lang="ja-JP" altLang="en-US" sz="1050" dirty="0"/>
              <a:t>をするとパッチの数は</a:t>
            </a:r>
            <a:r>
              <a:rPr kumimoji="1" lang="en-US" altLang="ja-JP" sz="1050" dirty="0"/>
              <a:t>40</a:t>
            </a:r>
            <a:r>
              <a:rPr kumimoji="1" lang="ja-JP" altLang="en-US" sz="1050" dirty="0"/>
              <a:t>になります。全部の</a:t>
            </a:r>
            <a:r>
              <a:rPr kumimoji="1" lang="en-US" altLang="ja-JP" sz="1050" dirty="0"/>
              <a:t>2</a:t>
            </a:r>
            <a:r>
              <a:rPr kumimoji="1" lang="ja-JP" altLang="en-US" sz="1050" dirty="0"/>
              <a:t>次元パッチのシェイプ</a:t>
            </a:r>
            <a:r>
              <a:rPr kumimoji="1" lang="en-US" altLang="ja-JP" sz="1050" dirty="0"/>
              <a:t>…</a:t>
            </a:r>
            <a:r>
              <a:rPr kumimoji="1" lang="ja-JP" altLang="en-US" sz="1050" dirty="0"/>
              <a:t>になりました。</a:t>
            </a:r>
            <a:endParaRPr kumimoji="1" lang="en-US" altLang="ja-JP" sz="1050" dirty="0"/>
          </a:p>
          <a:p>
            <a:r>
              <a:rPr kumimoji="1" lang="ja-JP" altLang="en-US" sz="1050" dirty="0"/>
              <a:t>次に、パッチは平らをされ、線形射影</a:t>
            </a:r>
            <a:r>
              <a:rPr kumimoji="1" lang="en-US" altLang="ja-JP" sz="1050" dirty="0"/>
              <a:t>(Linear Projection)</a:t>
            </a:r>
            <a:r>
              <a:rPr kumimoji="1" lang="ja-JP" altLang="en-US" sz="1050" dirty="0"/>
              <a:t>を使用して </a:t>
            </a:r>
            <a:r>
              <a:rPr kumimoji="1" lang="en-US" altLang="ja-JP" sz="1050" dirty="0"/>
              <a:t>D </a:t>
            </a:r>
            <a:r>
              <a:rPr kumimoji="1" lang="ja-JP" altLang="en-US" sz="1050" dirty="0"/>
              <a:t>という低次元空間にマッピングされました。</a:t>
            </a:r>
            <a:endParaRPr kumimoji="1" lang="en-US" altLang="ja-JP" sz="1050" dirty="0"/>
          </a:p>
          <a:p>
            <a:r>
              <a:rPr kumimoji="1" lang="ja-JP" altLang="en-US" sz="1050" dirty="0"/>
              <a:t>これら</a:t>
            </a:r>
            <a:r>
              <a:rPr kumimoji="1" lang="en-US" altLang="ja-JP" sz="1050" dirty="0"/>
              <a:t>Embedded</a:t>
            </a:r>
            <a:r>
              <a:rPr kumimoji="1" lang="ja-JP" altLang="en-US" sz="1050" dirty="0"/>
              <a:t>パッチは同時に</a:t>
            </a:r>
            <a:r>
              <a:rPr kumimoji="1" lang="en-US" altLang="ja-JP" sz="1050" dirty="0"/>
              <a:t>Transformer Encoder </a:t>
            </a:r>
            <a:r>
              <a:rPr kumimoji="1" lang="ja-JP" altLang="en-US" sz="1050" dirty="0"/>
              <a:t>に入力するため、順序が崩れないように、</a:t>
            </a:r>
            <a:r>
              <a:rPr kumimoji="1" lang="en-US" altLang="ja-JP" sz="1050" dirty="0"/>
              <a:t>Position Embeddings </a:t>
            </a:r>
            <a:r>
              <a:rPr kumimoji="1" lang="ja-JP" altLang="en-US" sz="1050" dirty="0"/>
              <a:t>を追加します。 </a:t>
            </a:r>
            <a:r>
              <a:rPr kumimoji="1" lang="en-US" altLang="ja-JP" sz="1050" dirty="0"/>
              <a:t>Transformer Encoder </a:t>
            </a:r>
            <a:r>
              <a:rPr kumimoji="1" lang="ja-JP" altLang="en-US" sz="1050" dirty="0"/>
              <a:t>への入力として </a:t>
            </a:r>
            <a:r>
              <a:rPr kumimoji="1" lang="en-US" altLang="ja-JP" sz="1050" dirty="0"/>
              <a:t>Embedding</a:t>
            </a:r>
            <a:r>
              <a:rPr kumimoji="1" lang="ja-JP" altLang="en-US" sz="1050" dirty="0"/>
              <a:t> </a:t>
            </a:r>
            <a:r>
              <a:rPr kumimoji="1" lang="en-US" altLang="ja-JP" sz="1050" dirty="0"/>
              <a:t>vectors </a:t>
            </a:r>
            <a:r>
              <a:rPr kumimoji="1" lang="ja-JP" altLang="en-US" sz="1050" dirty="0"/>
              <a:t>のシーケンスを作成します。これらの</a:t>
            </a:r>
            <a:r>
              <a:rPr kumimoji="1" lang="en-US" altLang="ja-JP" sz="1050" dirty="0"/>
              <a:t>Embedding</a:t>
            </a:r>
            <a:r>
              <a:rPr kumimoji="1" lang="ja-JP" altLang="en-US" sz="1050" dirty="0"/>
              <a:t> </a:t>
            </a:r>
            <a:r>
              <a:rPr kumimoji="1" lang="en-US" altLang="ja-JP" sz="1050" dirty="0"/>
              <a:t>vectors</a:t>
            </a:r>
            <a:r>
              <a:rPr kumimoji="1" lang="ja-JP" altLang="en-US" sz="1050" dirty="0"/>
              <a:t>シーケンスのシェイプは</a:t>
            </a:r>
            <a:r>
              <a:rPr kumimoji="1" lang="en-US" altLang="ja-JP" sz="1050" dirty="0"/>
              <a:t>40</a:t>
            </a:r>
            <a:r>
              <a:rPr kumimoji="1" lang="ja-JP" altLang="en-US" sz="1050" dirty="0"/>
              <a:t>ｘ</a:t>
            </a:r>
            <a:r>
              <a:rPr kumimoji="1" lang="en-US" altLang="ja-JP" sz="1050" dirty="0"/>
              <a:t>768</a:t>
            </a:r>
            <a:r>
              <a:rPr kumimoji="1" lang="ja-JP" altLang="en-US" sz="1050" dirty="0"/>
              <a:t>です。</a:t>
            </a:r>
            <a:endParaRPr kumimoji="1" lang="en-US" altLang="ja-JP" sz="1050" dirty="0"/>
          </a:p>
          <a:p>
            <a:r>
              <a:rPr kumimoji="1" lang="en-US" altLang="ja-JP" sz="1050" dirty="0"/>
              <a:t>Embedding vectors </a:t>
            </a:r>
            <a:r>
              <a:rPr kumimoji="1" lang="ja-JP" altLang="en-US" sz="1050" dirty="0"/>
              <a:t>が </a:t>
            </a:r>
            <a:r>
              <a:rPr kumimoji="1" lang="en-US" altLang="ja-JP" sz="1050" dirty="0"/>
              <a:t>Transformer Encoder </a:t>
            </a:r>
            <a:r>
              <a:rPr kumimoji="1" lang="ja-JP" altLang="en-US" sz="1050" dirty="0"/>
              <a:t>を通じて処理された後、</a:t>
            </a:r>
            <a:r>
              <a:rPr kumimoji="1" lang="en-US" altLang="ja-JP" sz="1050" dirty="0"/>
              <a:t>Encoder </a:t>
            </a:r>
            <a:r>
              <a:rPr kumimoji="1" lang="ja-JP" altLang="en-US" sz="1050" dirty="0"/>
              <a:t>ブロックの出力は、入力 </a:t>
            </a:r>
            <a:r>
              <a:rPr kumimoji="1" lang="en-US" altLang="ja-JP" sz="1050" dirty="0"/>
              <a:t>(2D </a:t>
            </a:r>
            <a:r>
              <a:rPr kumimoji="1" lang="ja-JP" altLang="en-US" sz="1050" dirty="0"/>
              <a:t>パッチ</a:t>
            </a:r>
            <a:r>
              <a:rPr kumimoji="1" lang="en-US" altLang="ja-JP" sz="1050" dirty="0"/>
              <a:t>) </a:t>
            </a:r>
            <a:r>
              <a:rPr kumimoji="1" lang="ja-JP" altLang="en-US" sz="1050" dirty="0"/>
              <a:t>の情報と入力間の関係を含むベクトルになりました。 この出力ベクトルを出力特徴表現と呼んでいます。</a:t>
            </a:r>
            <a:endParaRPr kumimoji="1" lang="en-US" altLang="ja-JP" sz="1050" dirty="0"/>
          </a:p>
          <a:p>
            <a:r>
              <a:rPr kumimoji="1" lang="en-US" altLang="ja-JP" sz="1050" dirty="0"/>
              <a:t>N </a:t>
            </a:r>
            <a:r>
              <a:rPr kumimoji="1" lang="ja-JP" altLang="en-US" sz="1050" dirty="0"/>
              <a:t>個の異なる </a:t>
            </a:r>
            <a:r>
              <a:rPr kumimoji="1" lang="en-US" altLang="ja-JP" sz="1050" dirty="0"/>
              <a:t>Transformer Encoder</a:t>
            </a:r>
            <a:r>
              <a:rPr kumimoji="1" lang="ja-JP" altLang="en-US" sz="1050" dirty="0"/>
              <a:t>からの出力特徴表現は、発作前と発作間欠の </a:t>
            </a:r>
            <a:r>
              <a:rPr kumimoji="1" lang="en-US" altLang="ja-JP" sz="1050" dirty="0"/>
              <a:t>EEG </a:t>
            </a:r>
            <a:r>
              <a:rPr kumimoji="1" lang="ja-JP" altLang="en-US" sz="1050" dirty="0"/>
              <a:t>を分類するために、合成されて、 </a:t>
            </a:r>
            <a:r>
              <a:rPr kumimoji="1" lang="en-US" altLang="ja-JP" sz="1050" dirty="0"/>
              <a:t>MLP</a:t>
            </a:r>
            <a:r>
              <a:rPr kumimoji="1" lang="ja-JP" altLang="en-US" sz="1050" dirty="0"/>
              <a:t>に入力します。</a:t>
            </a:r>
            <a:endParaRPr kumimoji="1" lang="en-US" altLang="ja-JP" sz="1050" dirty="0"/>
          </a:p>
          <a:p>
            <a:endParaRPr kumimoji="1" lang="en-US" altLang="ja-JP" sz="1050" dirty="0"/>
          </a:p>
          <a:p>
            <a:r>
              <a:rPr kumimoji="1" lang="ja-JP" altLang="en-US" sz="1050" dirty="0"/>
              <a:t>一般的</a:t>
            </a:r>
            <a:r>
              <a:rPr kumimoji="1" lang="en-US" altLang="ja-JP" sz="1050" dirty="0"/>
              <a:t>Transformer</a:t>
            </a:r>
            <a:r>
              <a:rPr kumimoji="1" lang="ja-JP" altLang="en-US" sz="1050" dirty="0"/>
              <a:t>アーキテクチャとか</a:t>
            </a:r>
            <a:r>
              <a:rPr kumimoji="1" lang="en-US" altLang="ja-JP" sz="1050" dirty="0" err="1"/>
              <a:t>ViT</a:t>
            </a:r>
            <a:r>
              <a:rPr kumimoji="1" lang="ja-JP" altLang="en-US" sz="1050" dirty="0"/>
              <a:t>アーキテクチャとかで一番重要な部分は</a:t>
            </a:r>
            <a:r>
              <a:rPr kumimoji="1" lang="en-US" altLang="ja-JP" sz="1050" dirty="0"/>
              <a:t>Multi-Head</a:t>
            </a:r>
            <a:r>
              <a:rPr kumimoji="1" lang="ja-JP" altLang="en-US" sz="1050" dirty="0"/>
              <a:t>　</a:t>
            </a:r>
            <a:r>
              <a:rPr kumimoji="1" lang="en-US" altLang="ja-JP" sz="1050" dirty="0"/>
              <a:t>Attention</a:t>
            </a:r>
            <a:r>
              <a:rPr kumimoji="1" lang="ja-JP" altLang="en-US" sz="1050" dirty="0"/>
              <a:t>です。</a:t>
            </a:r>
            <a:endParaRPr kumimoji="1" lang="en-US" altLang="ja-JP" sz="1050" dirty="0"/>
          </a:p>
          <a:p>
            <a:endParaRPr kumimoji="1" lang="ja-JP" altLang="en-US" sz="1050" dirty="0"/>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11</a:t>
            </a:fld>
            <a:endParaRPr kumimoji="1" lang="ja-JP" altLang="en-US"/>
          </a:p>
        </p:txBody>
      </p:sp>
    </p:spTree>
    <p:extLst>
      <p:ext uri="{BB962C8B-B14F-4D97-AF65-F5344CB8AC3E}">
        <p14:creationId xmlns:p14="http://schemas.microsoft.com/office/powerpoint/2010/main" val="3665163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今回のマルチチャンネル</a:t>
            </a:r>
            <a:r>
              <a:rPr kumimoji="1" lang="en-US" altLang="ja-JP" dirty="0" err="1"/>
              <a:t>ViT</a:t>
            </a:r>
            <a:r>
              <a:rPr kumimoji="1" lang="ja-JP" altLang="en-US" dirty="0"/>
              <a:t>アプローチのパフォーマンスを評価し、同じ表面と侵襲的 </a:t>
            </a:r>
            <a:r>
              <a:rPr kumimoji="1" lang="en-US" altLang="ja-JP" dirty="0"/>
              <a:t>EEG </a:t>
            </a:r>
            <a:r>
              <a:rPr kumimoji="1" lang="ja-JP" altLang="en-US" dirty="0"/>
              <a:t>データベースでの同時と以前研究と比較します。</a:t>
            </a:r>
            <a:endParaRPr kumimoji="1" lang="en-US" altLang="ja-JP" dirty="0"/>
          </a:p>
          <a:p>
            <a:r>
              <a:rPr kumimoji="1" lang="ja-JP" altLang="en-US" dirty="0"/>
              <a:t>評価は</a:t>
            </a:r>
            <a:r>
              <a:rPr kumimoji="1" lang="en-US" altLang="ja-JP" dirty="0"/>
              <a:t>5</a:t>
            </a:r>
            <a:r>
              <a:rPr kumimoji="1" lang="ja-JP" altLang="en-US" dirty="0"/>
              <a:t>つのパフォーマンス指標に基づいて行われます。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Sens</a:t>
            </a:r>
            <a:r>
              <a:rPr kumimoji="1" lang="ja-JP" altLang="en-US" dirty="0"/>
              <a:t>ー感度、</a:t>
            </a:r>
            <a:r>
              <a:rPr lang="en-US" altLang="ja-JP" dirty="0"/>
              <a:t>SPEC</a:t>
            </a:r>
            <a:r>
              <a:rPr lang="ja-JP" altLang="en-US" dirty="0"/>
              <a:t>ー特異度、この</a:t>
            </a:r>
            <a:r>
              <a:rPr lang="en-US" altLang="ja-JP" dirty="0"/>
              <a:t>FPR</a:t>
            </a:r>
            <a:r>
              <a:rPr lang="ja-JP" altLang="en-US" dirty="0"/>
              <a:t>の単位は</a:t>
            </a:r>
            <a:r>
              <a:rPr lang="en-US" altLang="ja-JP" dirty="0"/>
              <a:t>[per hour]</a:t>
            </a:r>
            <a:r>
              <a:rPr lang="ja-JP" altLang="en-US" dirty="0"/>
              <a:t>ので</a:t>
            </a:r>
            <a:r>
              <a:rPr lang="en-US" altLang="ja-JP" dirty="0"/>
              <a:t>1</a:t>
            </a:r>
            <a:r>
              <a:rPr lang="ja-JP" altLang="en-US" dirty="0"/>
              <a:t>時間あたりの平均</a:t>
            </a:r>
            <a:r>
              <a:rPr lang="en-US" altLang="ja-JP" dirty="0"/>
              <a:t>FPR</a:t>
            </a:r>
            <a:r>
              <a:rPr lang="ja-JP" altLang="en-US" dirty="0"/>
              <a:t>です。</a:t>
            </a:r>
            <a:endParaRPr lang="en-US" altLang="ja-JP" dirty="0"/>
          </a:p>
          <a:p>
            <a:endParaRPr kumimoji="1" lang="ja-JP" altLang="en-US" dirty="0"/>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12</a:t>
            </a:fld>
            <a:endParaRPr kumimoji="1" lang="ja-JP" altLang="en-US"/>
          </a:p>
        </p:txBody>
      </p:sp>
    </p:spTree>
    <p:extLst>
      <p:ext uri="{BB962C8B-B14F-4D97-AF65-F5344CB8AC3E}">
        <p14:creationId xmlns:p14="http://schemas.microsoft.com/office/powerpoint/2010/main" val="2959464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まず、表面</a:t>
            </a:r>
            <a:r>
              <a:rPr kumimoji="1" lang="en-US" altLang="ja-JP" dirty="0"/>
              <a:t>EEG</a:t>
            </a:r>
            <a:r>
              <a:rPr kumimoji="1" lang="ja-JP" altLang="en-US" dirty="0"/>
              <a:t>データセットで評価します。本研究で感度と精度は一番高い、特異度は</a:t>
            </a:r>
            <a:r>
              <a:rPr kumimoji="1" lang="en-US" altLang="ja-JP" dirty="0"/>
              <a:t>2</a:t>
            </a:r>
            <a:r>
              <a:rPr kumimoji="1" lang="ja-JP" altLang="en-US" dirty="0"/>
              <a:t>番目高いと</a:t>
            </a:r>
            <a:r>
              <a:rPr kumimoji="1" lang="en-US" altLang="ja-JP" dirty="0"/>
              <a:t>FPR</a:t>
            </a:r>
            <a:r>
              <a:rPr kumimoji="1" lang="ja-JP" altLang="en-US" dirty="0"/>
              <a:t>は一番低いです。</a:t>
            </a:r>
            <a:r>
              <a:rPr kumimoji="1" lang="en-US" altLang="ja-JP" dirty="0"/>
              <a:t>FPR</a:t>
            </a:r>
            <a:r>
              <a:rPr kumimoji="1" lang="ja-JP" altLang="en-US" dirty="0"/>
              <a:t>ですから、低いほど良いです</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13</a:t>
            </a:fld>
            <a:endParaRPr kumimoji="1" lang="ja-JP" altLang="en-US"/>
          </a:p>
        </p:txBody>
      </p:sp>
    </p:spTree>
    <p:extLst>
      <p:ext uri="{BB962C8B-B14F-4D97-AF65-F5344CB8AC3E}">
        <p14:creationId xmlns:p14="http://schemas.microsoft.com/office/powerpoint/2010/main" val="159625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次は</a:t>
            </a:r>
            <a:r>
              <a:rPr kumimoji="1" lang="en-US" altLang="ja-JP" sz="1200" dirty="0">
                <a:latin typeface="Fira Code Light" panose="020B0809050000020004" pitchFamily="49" charset="0"/>
                <a:cs typeface="Fira Code Light" panose="020B0809050000020004" pitchFamily="49" charset="0"/>
              </a:rPr>
              <a:t>Kaggle</a:t>
            </a:r>
            <a:r>
              <a:rPr kumimoji="1" lang="ja-JP" altLang="en-US" sz="1200" dirty="0">
                <a:latin typeface="Fira Code Light" panose="020B0809050000020004" pitchFamily="49" charset="0"/>
                <a:cs typeface="Fira Code Light" panose="020B0809050000020004" pitchFamily="49" charset="0"/>
              </a:rPr>
              <a:t>からの侵襲</a:t>
            </a:r>
            <a:r>
              <a:rPr kumimoji="1" lang="en-US" altLang="ja-JP" sz="1200" dirty="0">
                <a:latin typeface="Fira Code Light" panose="020B0809050000020004" pitchFamily="49" charset="0"/>
                <a:cs typeface="Fira Code Light" panose="020B0809050000020004" pitchFamily="49" charset="0"/>
              </a:rPr>
              <a:t>EEG</a:t>
            </a:r>
            <a:r>
              <a:rPr kumimoji="1" lang="ja-JP" altLang="en-US" sz="1200" dirty="0">
                <a:latin typeface="Fira Code Light" panose="020B0809050000020004" pitchFamily="49" charset="0"/>
                <a:cs typeface="Fira Code Light" panose="020B0809050000020004" pitchFamily="49" charset="0"/>
              </a:rPr>
              <a:t>データセットで評価します。</a:t>
            </a:r>
            <a:r>
              <a:rPr kumimoji="1" lang="en-US" altLang="ja-JP" sz="1200" dirty="0">
                <a:latin typeface="Fira Code Light" panose="020B0809050000020004" pitchFamily="49" charset="0"/>
                <a:cs typeface="Fira Code Light" panose="020B0809050000020004" pitchFamily="49" charset="0"/>
              </a:rPr>
              <a:t>Kaggle</a:t>
            </a:r>
            <a:r>
              <a:rPr kumimoji="1" lang="ja-JP" altLang="en-US" sz="1200" dirty="0">
                <a:latin typeface="Fira Code Light" panose="020B0809050000020004" pitchFamily="49" charset="0"/>
                <a:cs typeface="Fira Code Light" panose="020B0809050000020004" pitchFamily="49" charset="0"/>
              </a:rPr>
              <a:t>からの公開のテストデータでテストすると</a:t>
            </a:r>
            <a:r>
              <a:rPr kumimoji="1" lang="en-US" altLang="ja-JP" sz="1200" dirty="0">
                <a:latin typeface="Fira Code Light" panose="020B0809050000020004" pitchFamily="49" charset="0"/>
                <a:cs typeface="Fira Code Light" panose="020B0809050000020004" pitchFamily="49" charset="0"/>
              </a:rPr>
              <a:t>AUC</a:t>
            </a:r>
            <a:r>
              <a:rPr kumimoji="1" lang="ja-JP" altLang="en-US" sz="1200" dirty="0">
                <a:latin typeface="Fira Code Light" panose="020B0809050000020004" pitchFamily="49" charset="0"/>
                <a:cs typeface="Fira Code Light" panose="020B0809050000020004" pitchFamily="49" charset="0"/>
              </a:rPr>
              <a:t>スコアが</a:t>
            </a:r>
            <a:r>
              <a:rPr kumimoji="1" lang="en-US" altLang="ja-JP" sz="1200" dirty="0">
                <a:latin typeface="Fira Code Light" panose="020B0809050000020004" pitchFamily="49" charset="0"/>
                <a:cs typeface="Fira Code Light" panose="020B0809050000020004" pitchFamily="49" charset="0"/>
              </a:rPr>
              <a:t>2</a:t>
            </a:r>
            <a:r>
              <a:rPr kumimoji="1" lang="ja-JP" altLang="en-US" sz="1200" dirty="0">
                <a:latin typeface="Fira Code Light" panose="020B0809050000020004" pitchFamily="49" charset="0"/>
                <a:cs typeface="Fira Code Light" panose="020B0809050000020004" pitchFamily="49" charset="0"/>
              </a:rPr>
              <a:t>番目高いでした。</a:t>
            </a:r>
            <a:r>
              <a:rPr kumimoji="1" lang="en-US" altLang="ja-JP" sz="1200" dirty="0">
                <a:latin typeface="Fira Code Light" panose="020B0809050000020004" pitchFamily="49" charset="0"/>
                <a:cs typeface="Fira Code Light" panose="020B0809050000020004" pitchFamily="49" charset="0"/>
              </a:rPr>
              <a:t>Kaggle</a:t>
            </a:r>
            <a:r>
              <a:rPr kumimoji="1" lang="ja-JP" altLang="en-US" sz="1200" dirty="0">
                <a:latin typeface="Fira Code Light" panose="020B0809050000020004" pitchFamily="49" charset="0"/>
                <a:cs typeface="Fira Code Light" panose="020B0809050000020004" pitchFamily="49" charset="0"/>
              </a:rPr>
              <a:t>からの非公開のテストデータでテストすると</a:t>
            </a:r>
            <a:r>
              <a:rPr kumimoji="1" lang="en-US" altLang="ja-JP" sz="1200" dirty="0">
                <a:latin typeface="Fira Code Light" panose="020B0809050000020004" pitchFamily="49" charset="0"/>
                <a:cs typeface="Fira Code Light" panose="020B0809050000020004" pitchFamily="49" charset="0"/>
              </a:rPr>
              <a:t>AUC</a:t>
            </a:r>
            <a:r>
              <a:rPr kumimoji="1" lang="ja-JP" altLang="en-US" sz="1200" dirty="0">
                <a:latin typeface="Fira Code Light" panose="020B0809050000020004" pitchFamily="49" charset="0"/>
                <a:cs typeface="Fira Code Light" panose="020B0809050000020004" pitchFamily="49" charset="0"/>
              </a:rPr>
              <a:t>スコアが一番高いでした。特に非公開のテストデータの場合はモデルの評価は著者ではなく、</a:t>
            </a:r>
            <a:r>
              <a:rPr kumimoji="1" lang="en-US" altLang="ja-JP" sz="1200" dirty="0">
                <a:latin typeface="Fira Code Light" panose="020B0809050000020004" pitchFamily="49" charset="0"/>
                <a:cs typeface="Fira Code Light" panose="020B0809050000020004" pitchFamily="49" charset="0"/>
              </a:rPr>
              <a:t>Kaggle</a:t>
            </a:r>
            <a:r>
              <a:rPr kumimoji="1" lang="ja-JP" altLang="en-US" sz="1200" dirty="0">
                <a:latin typeface="Fira Code Light" panose="020B0809050000020004" pitchFamily="49" charset="0"/>
                <a:cs typeface="Fira Code Light" panose="020B0809050000020004" pitchFamily="49" charset="0"/>
              </a:rPr>
              <a:t>というデータセットの提供団体は行いました。</a:t>
            </a:r>
            <a:endParaRPr kumimoji="1" lang="ja-JP" altLang="en-US" dirty="0"/>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14</a:t>
            </a:fld>
            <a:endParaRPr kumimoji="1" lang="ja-JP" altLang="en-US"/>
          </a:p>
        </p:txBody>
      </p:sp>
    </p:spTree>
    <p:extLst>
      <p:ext uri="{BB962C8B-B14F-4D97-AF65-F5344CB8AC3E}">
        <p14:creationId xmlns:p14="http://schemas.microsoft.com/office/powerpoint/2010/main" val="1107463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最後は</a:t>
            </a:r>
            <a:r>
              <a:rPr kumimoji="1" lang="en-US" altLang="ja-JP" sz="1200" dirty="0">
                <a:latin typeface="Fira Code Light" panose="020B0809050000020004" pitchFamily="49" charset="0"/>
                <a:cs typeface="Fira Code Light" panose="020B0809050000020004" pitchFamily="49" charset="0"/>
              </a:rPr>
              <a:t>Melbourne</a:t>
            </a:r>
            <a:r>
              <a:rPr kumimoji="1" lang="ja-JP" altLang="en-US" sz="1200" dirty="0">
                <a:latin typeface="Fira Code Light" panose="020B0809050000020004" pitchFamily="49" charset="0"/>
                <a:cs typeface="Fira Code Light" panose="020B0809050000020004" pitchFamily="49" charset="0"/>
              </a:rPr>
              <a:t>大学からの侵襲</a:t>
            </a:r>
            <a:r>
              <a:rPr kumimoji="1" lang="en-US" altLang="ja-JP" sz="1200" dirty="0">
                <a:latin typeface="Fira Code Light" panose="020B0809050000020004" pitchFamily="49" charset="0"/>
                <a:cs typeface="Fira Code Light" panose="020B0809050000020004" pitchFamily="49" charset="0"/>
              </a:rPr>
              <a:t>EEG</a:t>
            </a:r>
            <a:r>
              <a:rPr kumimoji="1" lang="ja-JP" altLang="en-US" sz="1200" dirty="0">
                <a:latin typeface="Fira Code Light" panose="020B0809050000020004" pitchFamily="49" charset="0"/>
                <a:cs typeface="Fira Code Light" panose="020B0809050000020004" pitchFamily="49" charset="0"/>
              </a:rPr>
              <a:t>データセットで評価します。</a:t>
            </a:r>
            <a:r>
              <a:rPr kumimoji="1" lang="ja-JP" altLang="en-US" dirty="0"/>
              <a:t>本研究で感度は一番高いと公開テストデータでテストすると</a:t>
            </a:r>
            <a:r>
              <a:rPr kumimoji="1" lang="en-US" altLang="ja-JP" dirty="0"/>
              <a:t>AUC</a:t>
            </a:r>
            <a:r>
              <a:rPr kumimoji="1" lang="ja-JP" altLang="en-US" dirty="0"/>
              <a:t>スコアが</a:t>
            </a:r>
            <a:r>
              <a:rPr kumimoji="1" lang="en-US" altLang="ja-JP" dirty="0"/>
              <a:t>2</a:t>
            </a:r>
            <a:r>
              <a:rPr kumimoji="1" lang="ja-JP" altLang="en-US" dirty="0"/>
              <a:t>番目の高いでした。</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15</a:t>
            </a:fld>
            <a:endParaRPr kumimoji="1" lang="ja-JP" altLang="en-US"/>
          </a:p>
        </p:txBody>
      </p:sp>
    </p:spTree>
    <p:extLst>
      <p:ext uri="{BB962C8B-B14F-4D97-AF65-F5344CB8AC3E}">
        <p14:creationId xmlns:p14="http://schemas.microsoft.com/office/powerpoint/2010/main" val="4049402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CHB-MIT </a:t>
            </a:r>
            <a:r>
              <a:rPr kumimoji="1" lang="ja-JP" altLang="en-US" dirty="0"/>
              <a:t>表面 </a:t>
            </a:r>
            <a:r>
              <a:rPr kumimoji="1" lang="en-US" altLang="ja-JP" dirty="0"/>
              <a:t>EEG </a:t>
            </a:r>
            <a:r>
              <a:rPr kumimoji="1" lang="ja-JP" altLang="en-US" dirty="0"/>
              <a:t>データセットに対する </a:t>
            </a:r>
            <a:r>
              <a:rPr kumimoji="1" lang="en-US" altLang="ja-JP" dirty="0" err="1"/>
              <a:t>MViT</a:t>
            </a:r>
            <a:r>
              <a:rPr kumimoji="1" lang="ja-JP" altLang="en-US" dirty="0"/>
              <a:t>モデルの評価結果を通じて、新しい患者から記録された</a:t>
            </a:r>
            <a:r>
              <a:rPr kumimoji="1" lang="en-US" altLang="ja-JP" dirty="0"/>
              <a:t>EEG</a:t>
            </a:r>
            <a:r>
              <a:rPr kumimoji="1" lang="ja-JP" altLang="en-US" dirty="0"/>
              <a:t>データに対してこのアプローチで強い発作予測パフォーマンスを提供する能力を実証しました。</a:t>
            </a:r>
            <a:endParaRPr kumimoji="1" lang="en-US" altLang="ja-JP" dirty="0"/>
          </a:p>
          <a:p>
            <a:r>
              <a:rPr kumimoji="1" lang="ja-JP" altLang="en-US" dirty="0"/>
              <a:t>また、</a:t>
            </a:r>
            <a:r>
              <a:rPr kumimoji="1" lang="en-US" altLang="ja-JP" dirty="0"/>
              <a:t>2</a:t>
            </a:r>
            <a:r>
              <a:rPr kumimoji="1" lang="ja-JP" altLang="en-US" dirty="0"/>
              <a:t>つの侵襲</a:t>
            </a:r>
            <a:r>
              <a:rPr kumimoji="1" lang="en-US" altLang="ja-JP" dirty="0"/>
              <a:t>EEG </a:t>
            </a:r>
            <a:r>
              <a:rPr kumimoji="1" lang="ja-JP" altLang="en-US" dirty="0"/>
              <a:t>データセットに対する </a:t>
            </a:r>
            <a:r>
              <a:rPr kumimoji="1" lang="en-US" altLang="ja-JP" dirty="0" err="1"/>
              <a:t>MViT</a:t>
            </a:r>
            <a:r>
              <a:rPr kumimoji="1" lang="ja-JP" altLang="en-US" dirty="0"/>
              <a:t>モデルの評価結果を通じて、異なる被験者間、または同じ被験者の経時的な </a:t>
            </a:r>
            <a:r>
              <a:rPr kumimoji="1" lang="en-US" altLang="ja-JP" dirty="0"/>
              <a:t>EEG </a:t>
            </a:r>
            <a:r>
              <a:rPr kumimoji="1" lang="ja-JP" altLang="en-US" dirty="0"/>
              <a:t>データの変動に適応できることを実証します。つまり、</a:t>
            </a:r>
            <a:r>
              <a:rPr kumimoji="1" lang="en-US" altLang="ja-JP" dirty="0" err="1"/>
              <a:t>MViT</a:t>
            </a:r>
            <a:r>
              <a:rPr kumimoji="1" lang="en-US" altLang="ja-JP" dirty="0"/>
              <a:t> </a:t>
            </a:r>
            <a:r>
              <a:rPr kumimoji="1" lang="ja-JP" altLang="en-US" dirty="0"/>
              <a:t>モデルは臨床（りんしょう）と現実の環境に最適な候補（こうほ）です。手作りで特徴を抽出する必要性が軽減されて、新しいデータでテストの結果をより速く取得できるようになります。</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16</a:t>
            </a:fld>
            <a:endParaRPr kumimoji="1" lang="ja-JP" altLang="en-US"/>
          </a:p>
        </p:txBody>
      </p:sp>
    </p:spTree>
    <p:extLst>
      <p:ext uri="{BB962C8B-B14F-4D97-AF65-F5344CB8AC3E}">
        <p14:creationId xmlns:p14="http://schemas.microsoft.com/office/powerpoint/2010/main" val="878072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Vision Transformer </a:t>
            </a:r>
            <a:r>
              <a:rPr kumimoji="1" lang="ja-JP" altLang="en-US" dirty="0"/>
              <a:t>は</a:t>
            </a:r>
            <a:r>
              <a:rPr kumimoji="1" lang="en-US" altLang="ja-JP" dirty="0"/>
              <a:t>CNN</a:t>
            </a:r>
            <a:r>
              <a:rPr kumimoji="1" lang="ja-JP" altLang="en-US" dirty="0"/>
              <a:t>や</a:t>
            </a:r>
            <a:r>
              <a:rPr kumimoji="1" lang="en-US" altLang="ja-JP" dirty="0"/>
              <a:t>RNN</a:t>
            </a:r>
            <a:r>
              <a:rPr kumimoji="1" lang="ja-JP" altLang="en-US" dirty="0"/>
              <a:t>よりも堅牢（けんろう）ですけど、制限事項もあります。</a:t>
            </a:r>
            <a:endParaRPr kumimoji="1" lang="en-US" altLang="ja-JP" dirty="0"/>
          </a:p>
          <a:p>
            <a:r>
              <a:rPr kumimoji="1" lang="ja-JP" altLang="en-US" dirty="0"/>
              <a:t>大規模な</a:t>
            </a:r>
            <a:r>
              <a:rPr kumimoji="1" lang="en-US" altLang="ja-JP" dirty="0" err="1"/>
              <a:t>ViT</a:t>
            </a:r>
            <a:r>
              <a:rPr kumimoji="1" lang="ja-JP" altLang="en-US" dirty="0"/>
              <a:t>は、大量の電力と計算リソースを必要とします。</a:t>
            </a:r>
            <a:endParaRPr kumimoji="1" lang="en-US" altLang="ja-JP" dirty="0"/>
          </a:p>
          <a:p>
            <a:r>
              <a:rPr kumimoji="1" lang="ja-JP" altLang="en-US" dirty="0"/>
              <a:t>ブレイン コンピューター インターフェイス </a:t>
            </a:r>
            <a:r>
              <a:rPr kumimoji="1" lang="en-US" altLang="ja-JP" dirty="0"/>
              <a:t>(BCI) </a:t>
            </a:r>
            <a:r>
              <a:rPr kumimoji="1" lang="ja-JP" altLang="en-US" dirty="0"/>
              <a:t>や発作警告システムなどの少ないリソースへの導入が制限されます。</a:t>
            </a:r>
            <a:endParaRPr kumimoji="1" lang="en-US" altLang="ja-JP" dirty="0"/>
          </a:p>
          <a:p>
            <a:r>
              <a:rPr kumimoji="1" lang="en-US" altLang="ja-JP" dirty="0" err="1"/>
              <a:t>ViT</a:t>
            </a:r>
            <a:r>
              <a:rPr kumimoji="1" lang="ja-JP" altLang="en-US" dirty="0"/>
              <a:t>の決定を解釈</a:t>
            </a:r>
            <a:r>
              <a:rPr kumimoji="1" lang="en-US" altLang="ja-JP" dirty="0"/>
              <a:t>(</a:t>
            </a:r>
            <a:r>
              <a:rPr kumimoji="1" lang="ja-JP" altLang="en-US" dirty="0"/>
              <a:t>かいしゃく</a:t>
            </a:r>
            <a:r>
              <a:rPr kumimoji="1" lang="en-US" altLang="ja-JP" dirty="0"/>
              <a:t>)</a:t>
            </a:r>
            <a:r>
              <a:rPr kumimoji="1" lang="ja-JP" altLang="en-US" dirty="0"/>
              <a:t>することも結構難しいです</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17</a:t>
            </a:fld>
            <a:endParaRPr kumimoji="1" lang="ja-JP" altLang="en-US"/>
          </a:p>
        </p:txBody>
      </p:sp>
    </p:spTree>
    <p:extLst>
      <p:ext uri="{BB962C8B-B14F-4D97-AF65-F5344CB8AC3E}">
        <p14:creationId xmlns:p14="http://schemas.microsoft.com/office/powerpoint/2010/main" val="3136909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てんかん発作を正確に予測するためのマルチチャンネル</a:t>
            </a:r>
            <a:r>
              <a:rPr kumimoji="1" lang="en-US" altLang="ja-JP" dirty="0" err="1"/>
              <a:t>ViT</a:t>
            </a:r>
            <a:r>
              <a:rPr kumimoji="1" lang="en-US" altLang="ja-JP" dirty="0"/>
              <a:t>(</a:t>
            </a:r>
            <a:r>
              <a:rPr kumimoji="1" lang="en-US" altLang="ja-JP" dirty="0" err="1"/>
              <a:t>MViT</a:t>
            </a:r>
            <a:r>
              <a:rPr kumimoji="1" lang="en-US" altLang="ja-JP" dirty="0"/>
              <a:t>) </a:t>
            </a:r>
            <a:r>
              <a:rPr kumimoji="1" lang="ja-JP" altLang="en-US" dirty="0"/>
              <a:t>アルゴリズムが提案されました。</a:t>
            </a:r>
            <a:endParaRPr kumimoji="1" lang="en-US" altLang="ja-JP" dirty="0"/>
          </a:p>
          <a:p>
            <a:r>
              <a:rPr kumimoji="1" lang="en-US" altLang="ja-JP" dirty="0"/>
              <a:t>EEG </a:t>
            </a:r>
            <a:r>
              <a:rPr kumimoji="1" lang="ja-JP" altLang="en-US" dirty="0"/>
              <a:t>信号は、重複（じゅうふく）しない </a:t>
            </a:r>
            <a:r>
              <a:rPr kumimoji="1" lang="en-US" altLang="ja-JP" dirty="0"/>
              <a:t>10 </a:t>
            </a:r>
            <a:r>
              <a:rPr kumimoji="1" lang="ja-JP" altLang="en-US" dirty="0"/>
              <a:t>秒のチャンクに分割されました。</a:t>
            </a:r>
            <a:endParaRPr kumimoji="1" lang="en-US" altLang="ja-JP" dirty="0"/>
          </a:p>
          <a:p>
            <a:r>
              <a:rPr kumimoji="1" lang="en-US" altLang="ja-JP" dirty="0"/>
              <a:t>EEG </a:t>
            </a:r>
            <a:r>
              <a:rPr kumimoji="1" lang="ja-JP" altLang="en-US" dirty="0"/>
              <a:t>チャンクは</a:t>
            </a:r>
            <a:r>
              <a:rPr kumimoji="1" lang="en-US" altLang="ja-JP" dirty="0"/>
              <a:t>CWT</a:t>
            </a:r>
            <a:r>
              <a:rPr kumimoji="1" lang="ja-JP" altLang="en-US" dirty="0"/>
              <a:t>を使用して「スカログラム」と呼ばれる画像のような表現に変換されました。</a:t>
            </a:r>
            <a:endParaRPr kumimoji="1" lang="en-US" altLang="ja-JP" dirty="0"/>
          </a:p>
          <a:p>
            <a:r>
              <a:rPr kumimoji="1" lang="ja-JP" altLang="en-US" dirty="0"/>
              <a:t>スカログラム画像からの固定サイズの重複しないパッチを使用して、</a:t>
            </a:r>
            <a:r>
              <a:rPr kumimoji="1" lang="en-US" altLang="ja-JP" dirty="0" err="1"/>
              <a:t>MViT</a:t>
            </a:r>
            <a:r>
              <a:rPr kumimoji="1" lang="en-US" altLang="ja-JP" dirty="0"/>
              <a:t> </a:t>
            </a:r>
            <a:r>
              <a:rPr kumimoji="1" lang="ja-JP" altLang="en-US" dirty="0"/>
              <a:t>モデルをトレーニングします。</a:t>
            </a:r>
            <a:endParaRPr kumimoji="1" lang="en-US" altLang="ja-JP" dirty="0"/>
          </a:p>
          <a:p>
            <a:r>
              <a:rPr kumimoji="1" lang="en-US" altLang="ja-JP" dirty="0" err="1"/>
              <a:t>MViT</a:t>
            </a:r>
            <a:r>
              <a:rPr kumimoji="1" lang="en-US" altLang="ja-JP" dirty="0"/>
              <a:t> </a:t>
            </a:r>
            <a:r>
              <a:rPr kumimoji="1" lang="ja-JP" altLang="en-US" dirty="0"/>
              <a:t>は、複数のブランチを使用して、さまざまな </a:t>
            </a:r>
            <a:r>
              <a:rPr kumimoji="1" lang="en-US" altLang="ja-JP" dirty="0"/>
              <a:t>EEG </a:t>
            </a:r>
            <a:r>
              <a:rPr kumimoji="1" lang="ja-JP" altLang="en-US" dirty="0"/>
              <a:t>チャネルからテンポースペクトル特徴を同時に学習します。</a:t>
            </a:r>
            <a:endParaRPr kumimoji="1" lang="en-US" altLang="ja-JP" dirty="0"/>
          </a:p>
          <a:p>
            <a:endParaRPr kumimoji="1" lang="en-US" altLang="ja-JP" dirty="0"/>
          </a:p>
          <a:p>
            <a:r>
              <a:rPr kumimoji="1" lang="ja-JP" altLang="en-US" dirty="0"/>
              <a:t>結論：広範</a:t>
            </a:r>
            <a:r>
              <a:rPr kumimoji="1" lang="en-US" altLang="ja-JP" dirty="0"/>
              <a:t>(</a:t>
            </a:r>
            <a:r>
              <a:rPr kumimoji="1" lang="ja-JP" altLang="en-US" dirty="0"/>
              <a:t>こうはん</a:t>
            </a:r>
            <a:r>
              <a:rPr kumimoji="1" lang="en-US" altLang="ja-JP" dirty="0"/>
              <a:t>)</a:t>
            </a:r>
            <a:r>
              <a:rPr kumimoji="1" lang="ja-JP" altLang="en-US" dirty="0"/>
              <a:t>な実験により、提案された </a:t>
            </a:r>
            <a:r>
              <a:rPr kumimoji="1" lang="en-US" altLang="ja-JP" dirty="0" err="1"/>
              <a:t>MViT</a:t>
            </a:r>
            <a:r>
              <a:rPr kumimoji="1" lang="en-US" altLang="ja-JP" dirty="0"/>
              <a:t> </a:t>
            </a:r>
            <a:r>
              <a:rPr kumimoji="1" lang="ja-JP" altLang="en-US" dirty="0"/>
              <a:t>モデルが発作予測に関して他のニューラル ネットワーク モデルよりも優れていることが実証されました。</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18</a:t>
            </a:fld>
            <a:endParaRPr kumimoji="1" lang="ja-JP" altLang="en-US"/>
          </a:p>
        </p:txBody>
      </p:sp>
    </p:spTree>
    <p:extLst>
      <p:ext uri="{BB962C8B-B14F-4D97-AF65-F5344CB8AC3E}">
        <p14:creationId xmlns:p14="http://schemas.microsoft.com/office/powerpoint/2010/main" val="3352917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てんかん発作を正確に予測するためのマルチチャンネル</a:t>
            </a:r>
            <a:r>
              <a:rPr kumimoji="1" lang="en-US" altLang="ja-JP" dirty="0" err="1"/>
              <a:t>ViT</a:t>
            </a:r>
            <a:r>
              <a:rPr kumimoji="1" lang="en-US" altLang="ja-JP" dirty="0"/>
              <a:t>(</a:t>
            </a:r>
            <a:r>
              <a:rPr kumimoji="1" lang="en-US" altLang="ja-JP" dirty="0" err="1"/>
              <a:t>MViT</a:t>
            </a:r>
            <a:r>
              <a:rPr kumimoji="1" lang="en-US" altLang="ja-JP" dirty="0"/>
              <a:t>) </a:t>
            </a:r>
            <a:r>
              <a:rPr kumimoji="1" lang="ja-JP" altLang="en-US" dirty="0"/>
              <a:t>アルゴリズムが提案されました。</a:t>
            </a:r>
            <a:endParaRPr kumimoji="1" lang="en-US" altLang="ja-JP" dirty="0"/>
          </a:p>
          <a:p>
            <a:r>
              <a:rPr kumimoji="1" lang="en-US" altLang="ja-JP" dirty="0"/>
              <a:t>EEG </a:t>
            </a:r>
            <a:r>
              <a:rPr kumimoji="1" lang="ja-JP" altLang="en-US" dirty="0"/>
              <a:t>信号は、重複（じゅうふく）しない </a:t>
            </a:r>
            <a:r>
              <a:rPr kumimoji="1" lang="en-US" altLang="ja-JP" dirty="0"/>
              <a:t>10 </a:t>
            </a:r>
            <a:r>
              <a:rPr kumimoji="1" lang="ja-JP" altLang="en-US" dirty="0"/>
              <a:t>秒のチャンクに分割されました。</a:t>
            </a:r>
            <a:endParaRPr kumimoji="1" lang="en-US" altLang="ja-JP" dirty="0"/>
          </a:p>
          <a:p>
            <a:r>
              <a:rPr kumimoji="1" lang="en-US" altLang="ja-JP" dirty="0"/>
              <a:t>EEG </a:t>
            </a:r>
            <a:r>
              <a:rPr kumimoji="1" lang="ja-JP" altLang="en-US" dirty="0"/>
              <a:t>チャンクは</a:t>
            </a:r>
            <a:r>
              <a:rPr kumimoji="1" lang="en-US" altLang="ja-JP" dirty="0"/>
              <a:t>CWT</a:t>
            </a:r>
            <a:r>
              <a:rPr kumimoji="1" lang="ja-JP" altLang="en-US" dirty="0"/>
              <a:t>を使用して「スカログラム」と呼ばれる画像のような表現に変換されました。</a:t>
            </a:r>
            <a:endParaRPr kumimoji="1" lang="en-US" altLang="ja-JP" dirty="0"/>
          </a:p>
          <a:p>
            <a:r>
              <a:rPr kumimoji="1" lang="ja-JP" altLang="en-US" dirty="0"/>
              <a:t>スカログラム画像からの固定サイズの重複しないパッチを使用して、</a:t>
            </a:r>
            <a:r>
              <a:rPr kumimoji="1" lang="en-US" altLang="ja-JP" dirty="0" err="1"/>
              <a:t>MViT</a:t>
            </a:r>
            <a:r>
              <a:rPr kumimoji="1" lang="en-US" altLang="ja-JP" dirty="0"/>
              <a:t> </a:t>
            </a:r>
            <a:r>
              <a:rPr kumimoji="1" lang="ja-JP" altLang="en-US" dirty="0"/>
              <a:t>モデルをトレーニングします。</a:t>
            </a:r>
            <a:endParaRPr kumimoji="1" lang="en-US" altLang="ja-JP" dirty="0"/>
          </a:p>
          <a:p>
            <a:r>
              <a:rPr kumimoji="1" lang="en-US" altLang="ja-JP" dirty="0" err="1"/>
              <a:t>MViT</a:t>
            </a:r>
            <a:r>
              <a:rPr kumimoji="1" lang="en-US" altLang="ja-JP" dirty="0"/>
              <a:t> </a:t>
            </a:r>
            <a:r>
              <a:rPr kumimoji="1" lang="ja-JP" altLang="en-US" dirty="0"/>
              <a:t>は、複数のブランチを使用して、さまざまな </a:t>
            </a:r>
            <a:r>
              <a:rPr kumimoji="1" lang="en-US" altLang="ja-JP" dirty="0"/>
              <a:t>EEG </a:t>
            </a:r>
            <a:r>
              <a:rPr kumimoji="1" lang="ja-JP" altLang="en-US" dirty="0"/>
              <a:t>チャネルからテンポースペクトル特徴を同時に学習します。</a:t>
            </a:r>
            <a:endParaRPr kumimoji="1" lang="en-US" altLang="ja-JP" dirty="0"/>
          </a:p>
          <a:p>
            <a:endParaRPr kumimoji="1" lang="en-US" altLang="ja-JP" dirty="0"/>
          </a:p>
          <a:p>
            <a:r>
              <a:rPr kumimoji="1" lang="ja-JP" altLang="en-US" dirty="0"/>
              <a:t>結論：広範</a:t>
            </a:r>
            <a:r>
              <a:rPr kumimoji="1" lang="en-US" altLang="ja-JP" dirty="0"/>
              <a:t>(</a:t>
            </a:r>
            <a:r>
              <a:rPr kumimoji="1" lang="ja-JP" altLang="en-US" dirty="0"/>
              <a:t>こうはん</a:t>
            </a:r>
            <a:r>
              <a:rPr kumimoji="1" lang="en-US" altLang="ja-JP" dirty="0"/>
              <a:t>)</a:t>
            </a:r>
            <a:r>
              <a:rPr kumimoji="1" lang="ja-JP" altLang="en-US" dirty="0"/>
              <a:t>な実験により、提案された </a:t>
            </a:r>
            <a:r>
              <a:rPr kumimoji="1" lang="en-US" altLang="ja-JP" dirty="0" err="1"/>
              <a:t>MViT</a:t>
            </a:r>
            <a:r>
              <a:rPr kumimoji="1" lang="en-US" altLang="ja-JP" dirty="0"/>
              <a:t> </a:t>
            </a:r>
            <a:r>
              <a:rPr kumimoji="1" lang="ja-JP" altLang="en-US" dirty="0"/>
              <a:t>モデルが発作予測に関して他のニューラル ネットワーク モデルよりも優れていることが実証されました。</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19</a:t>
            </a:fld>
            <a:endParaRPr kumimoji="1" lang="ja-JP" altLang="en-US"/>
          </a:p>
        </p:txBody>
      </p:sp>
    </p:spTree>
    <p:extLst>
      <p:ext uri="{BB962C8B-B14F-4D97-AF65-F5344CB8AC3E}">
        <p14:creationId xmlns:p14="http://schemas.microsoft.com/office/powerpoint/2010/main" val="198299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私の研究テーマは、</a:t>
            </a:r>
            <a:r>
              <a:rPr kumimoji="1" lang="en-US" altLang="ja-JP" dirty="0" err="1"/>
              <a:t>ViT</a:t>
            </a:r>
            <a:r>
              <a:rPr kumimoji="1" lang="en-US" altLang="ja-JP" dirty="0"/>
              <a:t> </a:t>
            </a:r>
            <a:r>
              <a:rPr kumimoji="1" lang="ja-JP" altLang="en-US" dirty="0"/>
              <a:t>モデルのパフォーマンス向上に関するもので、</a:t>
            </a:r>
            <a:r>
              <a:rPr kumimoji="1" lang="en-US" altLang="ja-JP" dirty="0" err="1"/>
              <a:t>ViT</a:t>
            </a:r>
            <a:r>
              <a:rPr kumimoji="1" lang="en-US" altLang="ja-JP" dirty="0"/>
              <a:t> </a:t>
            </a:r>
            <a:r>
              <a:rPr kumimoji="1" lang="ja-JP" altLang="en-US" dirty="0"/>
              <a:t>モデルについて言及されている論文を探していました。</a:t>
            </a:r>
          </a:p>
          <a:p>
            <a:r>
              <a:rPr kumimoji="1" lang="ja-JP" altLang="en-US" dirty="0"/>
              <a:t>この論文では、マルチチャネル </a:t>
            </a:r>
            <a:r>
              <a:rPr kumimoji="1" lang="en-US" altLang="ja-JP" dirty="0"/>
              <a:t>EEG </a:t>
            </a:r>
            <a:r>
              <a:rPr kumimoji="1" lang="ja-JP" altLang="en-US" dirty="0"/>
              <a:t>データを使用して、 </a:t>
            </a:r>
            <a:r>
              <a:rPr kumimoji="1" lang="en-US" altLang="ja-JP" dirty="0"/>
              <a:t>Vision Transformer </a:t>
            </a:r>
            <a:r>
              <a:rPr kumimoji="1" lang="ja-JP" altLang="en-US" dirty="0"/>
              <a:t>アーキテクチャ ベースのモデルをトレーニングする方法を提供していますので、この論文を選びました。</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2</a:t>
            </a:fld>
            <a:endParaRPr kumimoji="1" lang="ja-JP" altLang="en-US"/>
          </a:p>
        </p:txBody>
      </p:sp>
    </p:spTree>
    <p:extLst>
      <p:ext uri="{BB962C8B-B14F-4D97-AF65-F5344CB8AC3E}">
        <p14:creationId xmlns:p14="http://schemas.microsoft.com/office/powerpoint/2010/main" val="4173082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てんかん発作を正確に予測するためのマルチチャンネル</a:t>
            </a:r>
            <a:r>
              <a:rPr kumimoji="1" lang="en-US" altLang="ja-JP" dirty="0" err="1"/>
              <a:t>ViT</a:t>
            </a:r>
            <a:r>
              <a:rPr kumimoji="1" lang="en-US" altLang="ja-JP" dirty="0"/>
              <a:t>(</a:t>
            </a:r>
            <a:r>
              <a:rPr kumimoji="1" lang="en-US" altLang="ja-JP" dirty="0" err="1"/>
              <a:t>MViT</a:t>
            </a:r>
            <a:r>
              <a:rPr kumimoji="1" lang="en-US" altLang="ja-JP" dirty="0"/>
              <a:t>) </a:t>
            </a:r>
            <a:r>
              <a:rPr kumimoji="1" lang="ja-JP" altLang="en-US" dirty="0"/>
              <a:t>アルゴリズムが提案されました。</a:t>
            </a:r>
            <a:endParaRPr kumimoji="1" lang="en-US" altLang="ja-JP" dirty="0"/>
          </a:p>
          <a:p>
            <a:r>
              <a:rPr kumimoji="1" lang="en-US" altLang="ja-JP" dirty="0"/>
              <a:t>EEG </a:t>
            </a:r>
            <a:r>
              <a:rPr kumimoji="1" lang="ja-JP" altLang="en-US" dirty="0"/>
              <a:t>信号は、重複（じゅうふく）しない </a:t>
            </a:r>
            <a:r>
              <a:rPr kumimoji="1" lang="en-US" altLang="ja-JP" dirty="0"/>
              <a:t>10 </a:t>
            </a:r>
            <a:r>
              <a:rPr kumimoji="1" lang="ja-JP" altLang="en-US" dirty="0"/>
              <a:t>秒のチャンクに分割されました。</a:t>
            </a:r>
            <a:endParaRPr kumimoji="1" lang="en-US" altLang="ja-JP" dirty="0"/>
          </a:p>
          <a:p>
            <a:r>
              <a:rPr kumimoji="1" lang="en-US" altLang="ja-JP" dirty="0"/>
              <a:t>EEG </a:t>
            </a:r>
            <a:r>
              <a:rPr kumimoji="1" lang="ja-JP" altLang="en-US" dirty="0"/>
              <a:t>チャンクは</a:t>
            </a:r>
            <a:r>
              <a:rPr kumimoji="1" lang="en-US" altLang="ja-JP" dirty="0"/>
              <a:t>CWT</a:t>
            </a:r>
            <a:r>
              <a:rPr kumimoji="1" lang="ja-JP" altLang="en-US" dirty="0"/>
              <a:t>を使用して「スカログラム」と呼ばれる画像のような表現に変換されました。</a:t>
            </a:r>
            <a:endParaRPr kumimoji="1" lang="en-US" altLang="ja-JP" dirty="0"/>
          </a:p>
          <a:p>
            <a:r>
              <a:rPr kumimoji="1" lang="ja-JP" altLang="en-US" dirty="0"/>
              <a:t>スカログラム画像からの固定サイズの重複しないパッチを使用して、</a:t>
            </a:r>
            <a:r>
              <a:rPr kumimoji="1" lang="en-US" altLang="ja-JP" dirty="0" err="1"/>
              <a:t>MViT</a:t>
            </a:r>
            <a:r>
              <a:rPr kumimoji="1" lang="en-US" altLang="ja-JP" dirty="0"/>
              <a:t> </a:t>
            </a:r>
            <a:r>
              <a:rPr kumimoji="1" lang="ja-JP" altLang="en-US" dirty="0"/>
              <a:t>モデルをトレーニングします。</a:t>
            </a:r>
            <a:endParaRPr kumimoji="1" lang="en-US" altLang="ja-JP" dirty="0"/>
          </a:p>
          <a:p>
            <a:r>
              <a:rPr kumimoji="1" lang="en-US" altLang="ja-JP" dirty="0" err="1"/>
              <a:t>MViT</a:t>
            </a:r>
            <a:r>
              <a:rPr kumimoji="1" lang="en-US" altLang="ja-JP" dirty="0"/>
              <a:t> </a:t>
            </a:r>
            <a:r>
              <a:rPr kumimoji="1" lang="ja-JP" altLang="en-US" dirty="0"/>
              <a:t>は、複数のブランチを使用して、さまざまな </a:t>
            </a:r>
            <a:r>
              <a:rPr kumimoji="1" lang="en-US" altLang="ja-JP" dirty="0"/>
              <a:t>EEG </a:t>
            </a:r>
            <a:r>
              <a:rPr kumimoji="1" lang="ja-JP" altLang="en-US" dirty="0"/>
              <a:t>チャネルからテンポースペクトル特徴を同時に学習します。</a:t>
            </a:r>
            <a:endParaRPr kumimoji="1" lang="en-US" altLang="ja-JP" dirty="0"/>
          </a:p>
          <a:p>
            <a:endParaRPr kumimoji="1" lang="en-US" altLang="ja-JP" dirty="0"/>
          </a:p>
          <a:p>
            <a:r>
              <a:rPr kumimoji="1" lang="ja-JP" altLang="en-US" dirty="0"/>
              <a:t>結論：広範</a:t>
            </a:r>
            <a:r>
              <a:rPr kumimoji="1" lang="en-US" altLang="ja-JP" dirty="0"/>
              <a:t>(</a:t>
            </a:r>
            <a:r>
              <a:rPr kumimoji="1" lang="ja-JP" altLang="en-US" dirty="0"/>
              <a:t>こうはん</a:t>
            </a:r>
            <a:r>
              <a:rPr kumimoji="1" lang="en-US" altLang="ja-JP" dirty="0"/>
              <a:t>)</a:t>
            </a:r>
            <a:r>
              <a:rPr kumimoji="1" lang="ja-JP" altLang="en-US" dirty="0"/>
              <a:t>な実験により、提案された </a:t>
            </a:r>
            <a:r>
              <a:rPr kumimoji="1" lang="en-US" altLang="ja-JP" dirty="0" err="1"/>
              <a:t>MViT</a:t>
            </a:r>
            <a:r>
              <a:rPr kumimoji="1" lang="en-US" altLang="ja-JP" dirty="0"/>
              <a:t> </a:t>
            </a:r>
            <a:r>
              <a:rPr kumimoji="1" lang="ja-JP" altLang="en-US" dirty="0"/>
              <a:t>モデルが発作予測に関して他のニューラル ネットワーク モデルよりも優れていることが実証されました。</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20</a:t>
            </a:fld>
            <a:endParaRPr kumimoji="1" lang="ja-JP" altLang="en-US"/>
          </a:p>
        </p:txBody>
      </p:sp>
    </p:spTree>
    <p:extLst>
      <p:ext uri="{BB962C8B-B14F-4D97-AF65-F5344CB8AC3E}">
        <p14:creationId xmlns:p14="http://schemas.microsoft.com/office/powerpoint/2010/main" val="794967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てんかん発作を正確に予測するためのマルチチャンネル</a:t>
            </a:r>
            <a:r>
              <a:rPr kumimoji="1" lang="en-US" altLang="ja-JP" dirty="0" err="1"/>
              <a:t>ViT</a:t>
            </a:r>
            <a:r>
              <a:rPr kumimoji="1" lang="en-US" altLang="ja-JP" dirty="0"/>
              <a:t>(</a:t>
            </a:r>
            <a:r>
              <a:rPr kumimoji="1" lang="en-US" altLang="ja-JP" dirty="0" err="1"/>
              <a:t>MViT</a:t>
            </a:r>
            <a:r>
              <a:rPr kumimoji="1" lang="en-US" altLang="ja-JP" dirty="0"/>
              <a:t>) </a:t>
            </a:r>
            <a:r>
              <a:rPr kumimoji="1" lang="ja-JP" altLang="en-US" dirty="0"/>
              <a:t>アルゴリズムが提案されました。</a:t>
            </a:r>
            <a:endParaRPr kumimoji="1" lang="en-US" altLang="ja-JP" dirty="0"/>
          </a:p>
          <a:p>
            <a:r>
              <a:rPr kumimoji="1" lang="en-US" altLang="ja-JP" dirty="0"/>
              <a:t>EEG </a:t>
            </a:r>
            <a:r>
              <a:rPr kumimoji="1" lang="ja-JP" altLang="en-US" dirty="0"/>
              <a:t>信号は、重複（じゅうふく）しない </a:t>
            </a:r>
            <a:r>
              <a:rPr kumimoji="1" lang="en-US" altLang="ja-JP" dirty="0"/>
              <a:t>10 </a:t>
            </a:r>
            <a:r>
              <a:rPr kumimoji="1" lang="ja-JP" altLang="en-US" dirty="0"/>
              <a:t>秒のチャンクに分割されました。</a:t>
            </a:r>
            <a:endParaRPr kumimoji="1" lang="en-US" altLang="ja-JP" dirty="0"/>
          </a:p>
          <a:p>
            <a:r>
              <a:rPr kumimoji="1" lang="en-US" altLang="ja-JP" dirty="0"/>
              <a:t>EEG </a:t>
            </a:r>
            <a:r>
              <a:rPr kumimoji="1" lang="ja-JP" altLang="en-US" dirty="0"/>
              <a:t>チャンクは</a:t>
            </a:r>
            <a:r>
              <a:rPr kumimoji="1" lang="en-US" altLang="ja-JP" dirty="0"/>
              <a:t>CWT</a:t>
            </a:r>
            <a:r>
              <a:rPr kumimoji="1" lang="ja-JP" altLang="en-US" dirty="0"/>
              <a:t>を使用して「スカログラム」と呼ばれる画像のような表現に変換されました。</a:t>
            </a:r>
            <a:endParaRPr kumimoji="1" lang="en-US" altLang="ja-JP" dirty="0"/>
          </a:p>
          <a:p>
            <a:r>
              <a:rPr kumimoji="1" lang="ja-JP" altLang="en-US" dirty="0"/>
              <a:t>スカログラム画像からの固定サイズの重複しないパッチを使用して、</a:t>
            </a:r>
            <a:r>
              <a:rPr kumimoji="1" lang="en-US" altLang="ja-JP" dirty="0" err="1"/>
              <a:t>MViT</a:t>
            </a:r>
            <a:r>
              <a:rPr kumimoji="1" lang="en-US" altLang="ja-JP" dirty="0"/>
              <a:t> </a:t>
            </a:r>
            <a:r>
              <a:rPr kumimoji="1" lang="ja-JP" altLang="en-US" dirty="0"/>
              <a:t>モデルをトレーニングします。</a:t>
            </a:r>
            <a:endParaRPr kumimoji="1" lang="en-US" altLang="ja-JP" dirty="0"/>
          </a:p>
          <a:p>
            <a:r>
              <a:rPr kumimoji="1" lang="en-US" altLang="ja-JP" dirty="0" err="1"/>
              <a:t>MViT</a:t>
            </a:r>
            <a:r>
              <a:rPr kumimoji="1" lang="en-US" altLang="ja-JP" dirty="0"/>
              <a:t> </a:t>
            </a:r>
            <a:r>
              <a:rPr kumimoji="1" lang="ja-JP" altLang="en-US" dirty="0"/>
              <a:t>は、複数のブランチを使用して、さまざまな </a:t>
            </a:r>
            <a:r>
              <a:rPr kumimoji="1" lang="en-US" altLang="ja-JP" dirty="0"/>
              <a:t>EEG </a:t>
            </a:r>
            <a:r>
              <a:rPr kumimoji="1" lang="ja-JP" altLang="en-US" dirty="0"/>
              <a:t>チャネルからテンポースペクトル特徴を同時に学習します。</a:t>
            </a:r>
            <a:endParaRPr kumimoji="1" lang="en-US" altLang="ja-JP" dirty="0"/>
          </a:p>
          <a:p>
            <a:endParaRPr kumimoji="1" lang="en-US" altLang="ja-JP" dirty="0"/>
          </a:p>
          <a:p>
            <a:r>
              <a:rPr kumimoji="1" lang="ja-JP" altLang="en-US" dirty="0"/>
              <a:t>結論：広範</a:t>
            </a:r>
            <a:r>
              <a:rPr kumimoji="1" lang="en-US" altLang="ja-JP" dirty="0"/>
              <a:t>(</a:t>
            </a:r>
            <a:r>
              <a:rPr kumimoji="1" lang="ja-JP" altLang="en-US" dirty="0"/>
              <a:t>こうはん</a:t>
            </a:r>
            <a:r>
              <a:rPr kumimoji="1" lang="en-US" altLang="ja-JP" dirty="0"/>
              <a:t>)</a:t>
            </a:r>
            <a:r>
              <a:rPr kumimoji="1" lang="ja-JP" altLang="en-US" dirty="0"/>
              <a:t>な実験により、提案された </a:t>
            </a:r>
            <a:r>
              <a:rPr kumimoji="1" lang="en-US" altLang="ja-JP" dirty="0" err="1"/>
              <a:t>MViT</a:t>
            </a:r>
            <a:r>
              <a:rPr kumimoji="1" lang="en-US" altLang="ja-JP" dirty="0"/>
              <a:t> </a:t>
            </a:r>
            <a:r>
              <a:rPr kumimoji="1" lang="ja-JP" altLang="en-US" dirty="0"/>
              <a:t>モデルが発作予測に関して他のニューラル ネットワーク モデルよりも優れていることが実証されました。</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21</a:t>
            </a:fld>
            <a:endParaRPr kumimoji="1" lang="ja-JP" altLang="en-US"/>
          </a:p>
        </p:txBody>
      </p:sp>
    </p:spTree>
    <p:extLst>
      <p:ext uri="{BB962C8B-B14F-4D97-AF65-F5344CB8AC3E}">
        <p14:creationId xmlns:p14="http://schemas.microsoft.com/office/powerpoint/2010/main" val="2169964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てんかん発作を正確に予測するためのマルチチャンネル</a:t>
            </a:r>
            <a:r>
              <a:rPr kumimoji="1" lang="en-US" altLang="ja-JP" dirty="0" err="1"/>
              <a:t>ViT</a:t>
            </a:r>
            <a:r>
              <a:rPr kumimoji="1" lang="en-US" altLang="ja-JP" dirty="0"/>
              <a:t>(</a:t>
            </a:r>
            <a:r>
              <a:rPr kumimoji="1" lang="en-US" altLang="ja-JP" dirty="0" err="1"/>
              <a:t>MViT</a:t>
            </a:r>
            <a:r>
              <a:rPr kumimoji="1" lang="en-US" altLang="ja-JP" dirty="0"/>
              <a:t>) </a:t>
            </a:r>
            <a:r>
              <a:rPr kumimoji="1" lang="ja-JP" altLang="en-US" dirty="0"/>
              <a:t>アルゴリズムが提案されました。</a:t>
            </a:r>
            <a:endParaRPr kumimoji="1" lang="en-US" altLang="ja-JP" dirty="0"/>
          </a:p>
          <a:p>
            <a:r>
              <a:rPr kumimoji="1" lang="en-US" altLang="ja-JP" dirty="0"/>
              <a:t>EEG </a:t>
            </a:r>
            <a:r>
              <a:rPr kumimoji="1" lang="ja-JP" altLang="en-US" dirty="0"/>
              <a:t>信号は、重複（じゅうふく）しない </a:t>
            </a:r>
            <a:r>
              <a:rPr kumimoji="1" lang="en-US" altLang="ja-JP" dirty="0"/>
              <a:t>10 </a:t>
            </a:r>
            <a:r>
              <a:rPr kumimoji="1" lang="ja-JP" altLang="en-US" dirty="0"/>
              <a:t>秒のチャンクに分割されました。</a:t>
            </a:r>
            <a:endParaRPr kumimoji="1" lang="en-US" altLang="ja-JP" dirty="0"/>
          </a:p>
          <a:p>
            <a:r>
              <a:rPr kumimoji="1" lang="en-US" altLang="ja-JP" dirty="0"/>
              <a:t>EEG </a:t>
            </a:r>
            <a:r>
              <a:rPr kumimoji="1" lang="ja-JP" altLang="en-US" dirty="0"/>
              <a:t>チャンクは</a:t>
            </a:r>
            <a:r>
              <a:rPr kumimoji="1" lang="en-US" altLang="ja-JP" dirty="0"/>
              <a:t>CWT</a:t>
            </a:r>
            <a:r>
              <a:rPr kumimoji="1" lang="ja-JP" altLang="en-US" dirty="0"/>
              <a:t>を使用して「スカログラム」と呼ばれる画像のような表現に変換されました。</a:t>
            </a:r>
            <a:endParaRPr kumimoji="1" lang="en-US" altLang="ja-JP" dirty="0"/>
          </a:p>
          <a:p>
            <a:r>
              <a:rPr kumimoji="1" lang="ja-JP" altLang="en-US" dirty="0"/>
              <a:t>スカログラム画像からの固定サイズの重複しないパッチを使用して、</a:t>
            </a:r>
            <a:r>
              <a:rPr kumimoji="1" lang="en-US" altLang="ja-JP" dirty="0" err="1"/>
              <a:t>MViT</a:t>
            </a:r>
            <a:r>
              <a:rPr kumimoji="1" lang="en-US" altLang="ja-JP" dirty="0"/>
              <a:t> </a:t>
            </a:r>
            <a:r>
              <a:rPr kumimoji="1" lang="ja-JP" altLang="en-US" dirty="0"/>
              <a:t>モデルをトレーニングします。</a:t>
            </a:r>
            <a:endParaRPr kumimoji="1" lang="en-US" altLang="ja-JP" dirty="0"/>
          </a:p>
          <a:p>
            <a:r>
              <a:rPr kumimoji="1" lang="en-US" altLang="ja-JP" dirty="0" err="1"/>
              <a:t>MViT</a:t>
            </a:r>
            <a:r>
              <a:rPr kumimoji="1" lang="en-US" altLang="ja-JP" dirty="0"/>
              <a:t> </a:t>
            </a:r>
            <a:r>
              <a:rPr kumimoji="1" lang="ja-JP" altLang="en-US" dirty="0"/>
              <a:t>は、複数のブランチを使用して、さまざまな </a:t>
            </a:r>
            <a:r>
              <a:rPr kumimoji="1" lang="en-US" altLang="ja-JP" dirty="0"/>
              <a:t>EEG </a:t>
            </a:r>
            <a:r>
              <a:rPr kumimoji="1" lang="ja-JP" altLang="en-US" dirty="0"/>
              <a:t>チャネルからテンポースペクトル特徴を同時に学習します。</a:t>
            </a:r>
            <a:endParaRPr kumimoji="1" lang="en-US" altLang="ja-JP" dirty="0"/>
          </a:p>
          <a:p>
            <a:endParaRPr kumimoji="1" lang="en-US" altLang="ja-JP" dirty="0"/>
          </a:p>
          <a:p>
            <a:r>
              <a:rPr kumimoji="1" lang="ja-JP" altLang="en-US" dirty="0"/>
              <a:t>結論：広範</a:t>
            </a:r>
            <a:r>
              <a:rPr kumimoji="1" lang="en-US" altLang="ja-JP" dirty="0"/>
              <a:t>(</a:t>
            </a:r>
            <a:r>
              <a:rPr kumimoji="1" lang="ja-JP" altLang="en-US" dirty="0"/>
              <a:t>こうはん</a:t>
            </a:r>
            <a:r>
              <a:rPr kumimoji="1" lang="en-US" altLang="ja-JP" dirty="0"/>
              <a:t>)</a:t>
            </a:r>
            <a:r>
              <a:rPr kumimoji="1" lang="ja-JP" altLang="en-US" dirty="0"/>
              <a:t>な実験により、提案された </a:t>
            </a:r>
            <a:r>
              <a:rPr kumimoji="1" lang="en-US" altLang="ja-JP" dirty="0" err="1"/>
              <a:t>MViT</a:t>
            </a:r>
            <a:r>
              <a:rPr kumimoji="1" lang="en-US" altLang="ja-JP" dirty="0"/>
              <a:t> </a:t>
            </a:r>
            <a:r>
              <a:rPr kumimoji="1" lang="ja-JP" altLang="en-US" dirty="0"/>
              <a:t>モデルが発作予測に関して他のニューラル ネットワーク モデルよりも優れていることが実証されました。</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22</a:t>
            </a:fld>
            <a:endParaRPr kumimoji="1" lang="ja-JP" altLang="en-US"/>
          </a:p>
        </p:txBody>
      </p:sp>
    </p:spTree>
    <p:extLst>
      <p:ext uri="{BB962C8B-B14F-4D97-AF65-F5344CB8AC3E}">
        <p14:creationId xmlns:p14="http://schemas.microsoft.com/office/powerpoint/2010/main" val="81509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てんかんは、前触れ</a:t>
            </a:r>
            <a:r>
              <a:rPr kumimoji="1" lang="en-US" altLang="ja-JP" dirty="0"/>
              <a:t>(</a:t>
            </a:r>
            <a:r>
              <a:rPr kumimoji="1" lang="ja-JP" altLang="en-US" dirty="0"/>
              <a:t>まえぶれ</a:t>
            </a:r>
            <a:r>
              <a:rPr kumimoji="1" lang="en-US" altLang="ja-JP" dirty="0"/>
              <a:t>)</a:t>
            </a:r>
            <a:r>
              <a:rPr kumimoji="1" lang="ja-JP" altLang="en-US" dirty="0"/>
              <a:t>もなく発作が繰り返し起こるのが特徴です。</a:t>
            </a:r>
            <a:endParaRPr kumimoji="1" lang="en-US" altLang="ja-JP" dirty="0"/>
          </a:p>
          <a:p>
            <a:r>
              <a:rPr kumimoji="1" lang="ja-JP" altLang="en-US" dirty="0"/>
              <a:t>発作予測には、差し迫った（さしせまった）発作について患者（かんじゃ）に警告して、予防策を講じて即効性（そっこうせい）のある薬を使用できるようにする大きな可能性があります。</a:t>
            </a:r>
            <a:endParaRPr kumimoji="1" lang="en-US" altLang="ja-JP" dirty="0"/>
          </a:p>
          <a:p>
            <a:r>
              <a:rPr kumimoji="1" lang="ja-JP" altLang="en-US" dirty="0"/>
              <a:t>現在、脳波（</a:t>
            </a:r>
            <a:r>
              <a:rPr kumimoji="1" lang="en-US" altLang="ja-JP" dirty="0"/>
              <a:t>EEG</a:t>
            </a:r>
            <a:r>
              <a:rPr kumimoji="1" lang="ja-JP" altLang="en-US" dirty="0"/>
              <a:t>）は発作の検出と予測の研究で最も一般的に使用されるツールです。</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3</a:t>
            </a:fld>
            <a:endParaRPr kumimoji="1" lang="ja-JP" altLang="en-US"/>
          </a:p>
        </p:txBody>
      </p:sp>
    </p:spTree>
    <p:extLst>
      <p:ext uri="{BB962C8B-B14F-4D97-AF65-F5344CB8AC3E}">
        <p14:creationId xmlns:p14="http://schemas.microsoft.com/office/powerpoint/2010/main" val="126805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てんかん患者の </a:t>
            </a:r>
            <a:r>
              <a:rPr kumimoji="1" lang="en-US" altLang="ja-JP" dirty="0"/>
              <a:t>EEG </a:t>
            </a:r>
            <a:r>
              <a:rPr kumimoji="1" lang="ja-JP" altLang="en-US" dirty="0"/>
              <a:t>活動には </a:t>
            </a:r>
            <a:r>
              <a:rPr kumimoji="1" lang="en-US" altLang="ja-JP" dirty="0"/>
              <a:t>4 </a:t>
            </a:r>
            <a:r>
              <a:rPr kumimoji="1" lang="ja-JP" altLang="en-US" dirty="0"/>
              <a:t>つの状態があります。発作前 、発作している、発作後 、発作間欠 </a:t>
            </a:r>
            <a:r>
              <a:rPr kumimoji="1" lang="en-US" altLang="ja-JP" dirty="0"/>
              <a:t>(</a:t>
            </a:r>
            <a:r>
              <a:rPr kumimoji="1" lang="ja-JP" altLang="en-US" dirty="0"/>
              <a:t>連続発作の発作後と発作前の間で発作のない期間</a:t>
            </a:r>
            <a:r>
              <a:rPr kumimoji="1" lang="en-US" altLang="ja-JP" dirty="0"/>
              <a:t>) </a:t>
            </a:r>
            <a:r>
              <a:rPr kumimoji="1" lang="ja-JP" altLang="en-US" dirty="0"/>
              <a:t>。この論文では発作前と発作間欠状態を識別します。</a:t>
            </a:r>
            <a:endParaRPr kumimoji="1" lang="en-US" altLang="ja-JP" dirty="0"/>
          </a:p>
          <a:p>
            <a:r>
              <a:rPr kumimoji="1" lang="ja-JP" altLang="en-US" dirty="0"/>
              <a:t>手作り特徴抽出</a:t>
            </a:r>
            <a:r>
              <a:rPr kumimoji="1" lang="en-US" altLang="ja-JP" dirty="0"/>
              <a:t>(</a:t>
            </a:r>
            <a:r>
              <a:rPr kumimoji="1" lang="ja-JP" altLang="en-US" dirty="0"/>
              <a:t>時間領域の特徴、周波数領域の特徴、時間</a:t>
            </a:r>
            <a:r>
              <a:rPr kumimoji="1" lang="en-US" altLang="ja-JP" dirty="0"/>
              <a:t>-</a:t>
            </a:r>
            <a:r>
              <a:rPr kumimoji="1" lang="ja-JP" altLang="en-US" dirty="0"/>
              <a:t>周波数領域の特徴、および非線形特徴</a:t>
            </a:r>
            <a:r>
              <a:rPr kumimoji="1" lang="en-US" altLang="ja-JP" dirty="0"/>
              <a:t>) </a:t>
            </a:r>
            <a:r>
              <a:rPr kumimoji="1" lang="ja-JP" altLang="en-US" dirty="0"/>
              <a:t>は、さまざまな </a:t>
            </a:r>
            <a:r>
              <a:rPr kumimoji="1" lang="en-US" altLang="ja-JP" dirty="0"/>
              <a:t>EEG </a:t>
            </a:r>
            <a:r>
              <a:rPr kumimoji="1" lang="ja-JP" altLang="en-US" dirty="0"/>
              <a:t>状態を十分に特徴付けることができましたが、一般化能力の不足なので、臨床（りんしょう）応用性を達成できませんでした。</a:t>
            </a:r>
            <a:endParaRPr kumimoji="1" lang="en-US" altLang="ja-JP" dirty="0"/>
          </a:p>
          <a:p>
            <a:r>
              <a:rPr kumimoji="1" lang="ja-JP" altLang="en-US" dirty="0"/>
              <a:t>ですので、発作前と発作間欠の脳波活動を正確と確実に分類する新しい</a:t>
            </a:r>
            <a:r>
              <a:rPr kumimoji="1" lang="en-US" altLang="ja-JP" dirty="0"/>
              <a:t>Transformer</a:t>
            </a:r>
            <a:r>
              <a:rPr kumimoji="1" lang="ja-JP" altLang="en-US" dirty="0"/>
              <a:t>ベースのアルゴリズム </a:t>
            </a:r>
            <a:r>
              <a:rPr kumimoji="1" lang="en-US" altLang="ja-JP" dirty="0"/>
              <a:t>(Vision Transformer) </a:t>
            </a:r>
            <a:r>
              <a:rPr kumimoji="1" lang="ja-JP" altLang="en-US" dirty="0"/>
              <a:t>が提案されました。</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4</a:t>
            </a:fld>
            <a:endParaRPr kumimoji="1" lang="ja-JP" altLang="en-US"/>
          </a:p>
        </p:txBody>
      </p:sp>
    </p:spTree>
    <p:extLst>
      <p:ext uri="{BB962C8B-B14F-4D97-AF65-F5344CB8AC3E}">
        <p14:creationId xmlns:p14="http://schemas.microsoft.com/office/powerpoint/2010/main" val="309973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データセットは</a:t>
            </a:r>
            <a:r>
              <a:rPr kumimoji="1" lang="en-US" altLang="ja-JP" dirty="0"/>
              <a:t>3</a:t>
            </a:r>
            <a:r>
              <a:rPr kumimoji="1" lang="ja-JP" altLang="en-US" dirty="0"/>
              <a:t>つがあります。そのうち</a:t>
            </a:r>
            <a:r>
              <a:rPr kumimoji="1" lang="en-US" altLang="ja-JP" dirty="0"/>
              <a:t>1</a:t>
            </a:r>
            <a:r>
              <a:rPr kumimoji="1" lang="ja-JP" altLang="en-US" dirty="0"/>
              <a:t>つセットは表面脳波 、</a:t>
            </a:r>
            <a:r>
              <a:rPr kumimoji="1" lang="en-US" altLang="ja-JP" dirty="0"/>
              <a:t>2</a:t>
            </a:r>
            <a:r>
              <a:rPr kumimoji="1" lang="ja-JP" altLang="en-US" dirty="0"/>
              <a:t>つセットは侵襲（しんしゅう）脳波です。</a:t>
            </a:r>
            <a:endParaRPr kumimoji="1" lang="en-US" altLang="ja-JP" dirty="0"/>
          </a:p>
          <a:p>
            <a:r>
              <a:rPr kumimoji="1" lang="ja-JP" altLang="en-US" dirty="0"/>
              <a:t>サンプリング周波数で、表面脳波データセットは</a:t>
            </a:r>
            <a:r>
              <a:rPr kumimoji="1" lang="en-US" altLang="ja-JP" dirty="0"/>
              <a:t>256</a:t>
            </a:r>
            <a:r>
              <a:rPr kumimoji="1" lang="ja-JP" altLang="en-US" dirty="0"/>
              <a:t>㎐ としんしゅう脳波データセットは</a:t>
            </a:r>
            <a:r>
              <a:rPr kumimoji="1" lang="en-US" altLang="ja-JP" dirty="0"/>
              <a:t>400</a:t>
            </a:r>
            <a:r>
              <a:rPr kumimoji="1" lang="ja-JP" altLang="en-US" dirty="0"/>
              <a:t>㎐</a:t>
            </a:r>
            <a:endParaRPr kumimoji="1" lang="en-US" altLang="ja-JP" dirty="0"/>
          </a:p>
          <a:p>
            <a:r>
              <a:rPr kumimoji="1" lang="ja-JP" altLang="en-US" dirty="0"/>
              <a:t>チャンネル数で、表面脳波データセットは</a:t>
            </a:r>
            <a:r>
              <a:rPr kumimoji="1" lang="en-US" altLang="ja-JP" dirty="0"/>
              <a:t>23</a:t>
            </a:r>
            <a:r>
              <a:rPr kumimoji="1" lang="ja-JP" altLang="en-US" dirty="0"/>
              <a:t>チャネル としんしゅう脳波データセットは</a:t>
            </a:r>
            <a:r>
              <a:rPr kumimoji="1" lang="en-US" altLang="ja-JP" dirty="0"/>
              <a:t>16</a:t>
            </a:r>
            <a:r>
              <a:rPr kumimoji="1" lang="ja-JP" altLang="en-US" dirty="0"/>
              <a:t>チャネルです</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5</a:t>
            </a:fld>
            <a:endParaRPr kumimoji="1" lang="ja-JP" altLang="en-US"/>
          </a:p>
        </p:txBody>
      </p:sp>
    </p:spTree>
    <p:extLst>
      <p:ext uri="{BB962C8B-B14F-4D97-AF65-F5344CB8AC3E}">
        <p14:creationId xmlns:p14="http://schemas.microsoft.com/office/powerpoint/2010/main" val="888907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侵襲脳波データセットでデータは発作前と発作間欠をラベル付けて、各</a:t>
            </a:r>
            <a:r>
              <a:rPr kumimoji="1" lang="en-US" altLang="ja-JP" dirty="0"/>
              <a:t>10</a:t>
            </a:r>
            <a:r>
              <a:rPr kumimoji="1" lang="ja-JP" altLang="en-US" dirty="0"/>
              <a:t>分クリップを分割されました。</a:t>
            </a:r>
            <a:endParaRPr kumimoji="1" lang="en-US" altLang="ja-JP" dirty="0"/>
          </a:p>
          <a:p>
            <a:r>
              <a:rPr kumimoji="1" lang="ja-JP" altLang="en-US" dirty="0"/>
              <a:t>発作前の</a:t>
            </a:r>
            <a:r>
              <a:rPr kumimoji="1" lang="en-US" altLang="ja-JP" dirty="0"/>
              <a:t>EEG</a:t>
            </a:r>
            <a:r>
              <a:rPr kumimoji="1" lang="ja-JP" altLang="en-US" dirty="0"/>
              <a:t>データクリップは発作が発生している時点の</a:t>
            </a:r>
            <a:r>
              <a:rPr kumimoji="1" lang="en-US" altLang="ja-JP" dirty="0"/>
              <a:t>1</a:t>
            </a:r>
            <a:r>
              <a:rPr kumimoji="1" lang="ja-JP" altLang="en-US" dirty="0"/>
              <a:t>時間前と</a:t>
            </a:r>
            <a:r>
              <a:rPr kumimoji="1" lang="en-US" altLang="ja-JP" dirty="0"/>
              <a:t>5</a:t>
            </a:r>
            <a:r>
              <a:rPr kumimoji="1" lang="ja-JP" altLang="en-US" dirty="0"/>
              <a:t>分のオフセットという</a:t>
            </a:r>
            <a:r>
              <a:rPr kumimoji="1" lang="en-US" altLang="ja-JP" dirty="0"/>
              <a:t>EEG</a:t>
            </a:r>
            <a:r>
              <a:rPr kumimoji="1" lang="ja-JP" altLang="en-US" dirty="0"/>
              <a:t>データです。</a:t>
            </a:r>
            <a:endParaRPr kumimoji="1" lang="en-US" altLang="ja-JP" dirty="0"/>
          </a:p>
          <a:p>
            <a:r>
              <a:rPr kumimoji="1" lang="ja-JP" altLang="en-US" dirty="0"/>
              <a:t>発作間欠の</a:t>
            </a:r>
            <a:r>
              <a:rPr kumimoji="1" lang="en-US" altLang="ja-JP" dirty="0"/>
              <a:t>EEG</a:t>
            </a:r>
            <a:r>
              <a:rPr kumimoji="1" lang="ja-JP" altLang="en-US" dirty="0"/>
              <a:t>データクリップはフル</a:t>
            </a:r>
            <a:r>
              <a:rPr kumimoji="1" lang="en-US" altLang="ja-JP" dirty="0"/>
              <a:t>EEG</a:t>
            </a:r>
            <a:r>
              <a:rPr kumimoji="1" lang="ja-JP" altLang="en-US" dirty="0"/>
              <a:t>レコーディングからランダム的に選びました。</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6</a:t>
            </a:fld>
            <a:endParaRPr kumimoji="1" lang="ja-JP" altLang="en-US"/>
          </a:p>
        </p:txBody>
      </p:sp>
    </p:spTree>
    <p:extLst>
      <p:ext uri="{BB962C8B-B14F-4D97-AF65-F5344CB8AC3E}">
        <p14:creationId xmlns:p14="http://schemas.microsoft.com/office/powerpoint/2010/main" val="383460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手法についてです。今回、発作前と発作間欠の識別ために、マルチチャンネル</a:t>
            </a:r>
            <a:r>
              <a:rPr kumimoji="1" lang="en-US" altLang="ja-JP" dirty="0" err="1"/>
              <a:t>ViT</a:t>
            </a:r>
            <a:r>
              <a:rPr kumimoji="1" lang="ja-JP" altLang="en-US" dirty="0"/>
              <a:t>という元の</a:t>
            </a:r>
            <a:r>
              <a:rPr kumimoji="1" lang="en-US" altLang="ja-JP" dirty="0" err="1"/>
              <a:t>ViT</a:t>
            </a:r>
            <a:r>
              <a:rPr kumimoji="1" lang="ja-JP" altLang="en-US" dirty="0"/>
              <a:t>の派生モデルを使っていました。</a:t>
            </a:r>
            <a:endParaRPr kumimoji="1" lang="en-US" altLang="ja-JP" dirty="0"/>
          </a:p>
          <a:p>
            <a:r>
              <a:rPr kumimoji="1" lang="ja-JP" altLang="en-US" dirty="0"/>
              <a:t>このアーキテクチャは、異なる </a:t>
            </a:r>
            <a:r>
              <a:rPr kumimoji="1" lang="en-US" altLang="ja-JP" dirty="0"/>
              <a:t>EEG </a:t>
            </a:r>
            <a:r>
              <a:rPr kumimoji="1" lang="ja-JP" altLang="en-US" dirty="0"/>
              <a:t>チャネルで同時に動作する多くの異なるブランチで構成されています。</a:t>
            </a:r>
            <a:endParaRPr kumimoji="1" lang="en-US" altLang="ja-JP" dirty="0"/>
          </a:p>
          <a:p>
            <a:r>
              <a:rPr kumimoji="1" lang="en-US" altLang="ja-JP" dirty="0"/>
              <a:t>EEG </a:t>
            </a:r>
            <a:r>
              <a:rPr kumimoji="1" lang="ja-JP" altLang="en-US" dirty="0"/>
              <a:t>データは、分類のために </a:t>
            </a:r>
            <a:r>
              <a:rPr kumimoji="1" lang="en-US" altLang="ja-JP" dirty="0" err="1"/>
              <a:t>MViT</a:t>
            </a:r>
            <a:r>
              <a:rPr kumimoji="1" lang="en-US" altLang="ja-JP" dirty="0"/>
              <a:t> </a:t>
            </a:r>
            <a:r>
              <a:rPr kumimoji="1" lang="ja-JP" altLang="en-US" dirty="0"/>
              <a:t>に入力される前に、前処理ステップでテンポースペクトル特徴を抽出されます。</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7</a:t>
            </a:fld>
            <a:endParaRPr kumimoji="1" lang="ja-JP" altLang="en-US"/>
          </a:p>
        </p:txBody>
      </p:sp>
    </p:spTree>
    <p:extLst>
      <p:ext uri="{BB962C8B-B14F-4D97-AF65-F5344CB8AC3E}">
        <p14:creationId xmlns:p14="http://schemas.microsoft.com/office/powerpoint/2010/main" val="857973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前処理では主に</a:t>
            </a:r>
            <a:r>
              <a:rPr kumimoji="1" lang="en-US" altLang="ja-JP" dirty="0"/>
              <a:t>2</a:t>
            </a:r>
            <a:r>
              <a:rPr kumimoji="1" lang="ja-JP" altLang="en-US" dirty="0"/>
              <a:t>つのステップがあります。</a:t>
            </a:r>
            <a:r>
              <a:rPr kumimoji="1" lang="en-US" altLang="ja-JP" dirty="0"/>
              <a:t>1</a:t>
            </a:r>
            <a:r>
              <a:rPr kumimoji="1" lang="ja-JP" altLang="en-US" dirty="0"/>
              <a:t>つ目は</a:t>
            </a:r>
            <a:r>
              <a:rPr kumimoji="1" lang="en-US" altLang="ja-JP" dirty="0"/>
              <a:t>EEG</a:t>
            </a:r>
            <a:r>
              <a:rPr kumimoji="1" lang="ja-JP" altLang="en-US" dirty="0"/>
              <a:t>セグメントします。</a:t>
            </a:r>
            <a:r>
              <a:rPr kumimoji="1" lang="en-US" altLang="ja-JP" dirty="0"/>
              <a:t>2</a:t>
            </a:r>
            <a:r>
              <a:rPr kumimoji="1" lang="ja-JP" altLang="en-US" dirty="0"/>
              <a:t>つ目は</a:t>
            </a:r>
            <a:r>
              <a:rPr kumimoji="1" lang="en-US" altLang="ja-JP" dirty="0"/>
              <a:t>EEG</a:t>
            </a:r>
            <a:r>
              <a:rPr kumimoji="1" lang="ja-JP" altLang="en-US" dirty="0"/>
              <a:t>セグメントから画像に変換します。</a:t>
            </a:r>
            <a:endParaRPr kumimoji="1" lang="en-US" altLang="ja-JP" dirty="0"/>
          </a:p>
          <a:p>
            <a:r>
              <a:rPr kumimoji="1" lang="en-US" altLang="ja-JP" dirty="0"/>
              <a:t>EEG</a:t>
            </a:r>
            <a:r>
              <a:rPr kumimoji="1" lang="ja-JP" altLang="en-US" dirty="0"/>
              <a:t>セグメントをするステップで、各 </a:t>
            </a:r>
            <a:r>
              <a:rPr kumimoji="1" lang="en-US" altLang="ja-JP" dirty="0"/>
              <a:t>10</a:t>
            </a:r>
            <a:r>
              <a:rPr kumimoji="1" lang="ja-JP" altLang="en-US" dirty="0"/>
              <a:t>分の </a:t>
            </a:r>
            <a:r>
              <a:rPr kumimoji="1" lang="en-US" altLang="ja-JP" dirty="0"/>
              <a:t>EEG </a:t>
            </a:r>
            <a:r>
              <a:rPr kumimoji="1" lang="ja-JP" altLang="en-US" dirty="0"/>
              <a:t>クリップを </a:t>
            </a:r>
            <a:r>
              <a:rPr kumimoji="1" lang="en-US" altLang="ja-JP" dirty="0"/>
              <a:t>10 </a:t>
            </a:r>
            <a:r>
              <a:rPr kumimoji="1" lang="ja-JP" altLang="en-US" dirty="0"/>
              <a:t>秒の </a:t>
            </a:r>
            <a:r>
              <a:rPr kumimoji="1" lang="en-US" altLang="ja-JP" dirty="0"/>
              <a:t>EEG </a:t>
            </a:r>
            <a:r>
              <a:rPr kumimoji="1" lang="ja-JP" altLang="en-US" dirty="0"/>
              <a:t>セグメントに分割します。なので、</a:t>
            </a:r>
            <a:r>
              <a:rPr kumimoji="1" lang="en-US" altLang="ja-JP" dirty="0"/>
              <a:t>60 </a:t>
            </a:r>
            <a:r>
              <a:rPr kumimoji="1" lang="ja-JP" altLang="en-US" dirty="0"/>
              <a:t>個の重複しないセグメントを生成します</a:t>
            </a:r>
            <a:endParaRPr kumimoji="1" lang="en-US" altLang="ja-JP" dirty="0"/>
          </a:p>
          <a:p>
            <a:r>
              <a:rPr kumimoji="1" lang="en-US" altLang="ja-JP" dirty="0"/>
              <a:t>EEG</a:t>
            </a:r>
            <a:r>
              <a:rPr kumimoji="1" lang="ja-JP" altLang="en-US" dirty="0"/>
              <a:t>セグメントから画像に変換ステップで、</a:t>
            </a:r>
            <a:r>
              <a:rPr kumimoji="1" lang="en-US" altLang="ja-JP" dirty="0"/>
              <a:t>continuous wavelet transform</a:t>
            </a:r>
            <a:r>
              <a:rPr kumimoji="1" lang="ja-JP" altLang="en-US" dirty="0"/>
              <a:t>を使用して、これらの</a:t>
            </a:r>
            <a:r>
              <a:rPr kumimoji="1" lang="en-US" altLang="ja-JP" dirty="0"/>
              <a:t>60</a:t>
            </a:r>
            <a:r>
              <a:rPr kumimoji="1" lang="ja-JP" altLang="en-US" dirty="0"/>
              <a:t>個セグメントからスカログラム画像に変換します。</a:t>
            </a:r>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8</a:t>
            </a:fld>
            <a:endParaRPr kumimoji="1" lang="ja-JP" altLang="en-US"/>
          </a:p>
        </p:txBody>
      </p:sp>
    </p:spTree>
    <p:extLst>
      <p:ext uri="{BB962C8B-B14F-4D97-AF65-F5344CB8AC3E}">
        <p14:creationId xmlns:p14="http://schemas.microsoft.com/office/powerpoint/2010/main" val="2092736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これは</a:t>
            </a:r>
            <a:r>
              <a:rPr kumimoji="1" lang="en-US" altLang="ja-JP" dirty="0"/>
              <a:t>EEG</a:t>
            </a:r>
            <a:r>
              <a:rPr kumimoji="1" lang="ja-JP" altLang="en-US" dirty="0"/>
              <a:t>セグメントから画像に変換ステップの例です。例えば、</a:t>
            </a:r>
            <a:r>
              <a:rPr kumimoji="1" lang="en-US" altLang="ja-JP" dirty="0"/>
              <a:t>10</a:t>
            </a:r>
            <a:r>
              <a:rPr kumimoji="1" lang="ja-JP" altLang="en-US" dirty="0"/>
              <a:t>秒と</a:t>
            </a:r>
            <a:r>
              <a:rPr kumimoji="1" lang="en-US" altLang="ja-JP" dirty="0"/>
              <a:t>400Hz</a:t>
            </a:r>
            <a:r>
              <a:rPr kumimoji="1" lang="ja-JP" altLang="en-US" dirty="0"/>
              <a:t>のサンプリング周波数の</a:t>
            </a:r>
            <a:r>
              <a:rPr kumimoji="1" lang="en-US" altLang="ja-JP" dirty="0"/>
              <a:t>1</a:t>
            </a:r>
            <a:r>
              <a:rPr kumimoji="1" lang="ja-JP" altLang="en-US" dirty="0"/>
              <a:t>つ</a:t>
            </a:r>
            <a:r>
              <a:rPr kumimoji="1" lang="en-US" altLang="ja-JP" dirty="0"/>
              <a:t>EEG</a:t>
            </a:r>
            <a:r>
              <a:rPr kumimoji="1" lang="ja-JP" altLang="en-US" dirty="0"/>
              <a:t>セグメントがあって、この時、データポイントの数は</a:t>
            </a:r>
            <a:r>
              <a:rPr kumimoji="1" lang="en-US" altLang="ja-JP" dirty="0"/>
              <a:t>4000</a:t>
            </a:r>
            <a:r>
              <a:rPr kumimoji="1" lang="ja-JP" altLang="en-US" dirty="0"/>
              <a:t>になりました。</a:t>
            </a:r>
            <a:endParaRPr kumimoji="1" lang="en-US" altLang="ja-JP" dirty="0"/>
          </a:p>
          <a:p>
            <a:r>
              <a:rPr kumimoji="1" lang="en-US" altLang="ja-JP"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continuous wavelet transform</a:t>
            </a:r>
            <a:r>
              <a:rPr kumimoji="1" lang="ja-JP" altLang="en-US"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を使って、この</a:t>
            </a:r>
            <a:r>
              <a:rPr kumimoji="1" lang="en-US" altLang="ja-JP"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EEG</a:t>
            </a:r>
            <a:r>
              <a:rPr kumimoji="1" lang="ja-JP" altLang="en-US"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セグメントを</a:t>
            </a:r>
            <a:r>
              <a:rPr kumimoji="1" lang="en-US" altLang="ja-JP"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3</a:t>
            </a:r>
            <a:r>
              <a:rPr kumimoji="1" lang="ja-JP" altLang="en-US"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次元の</a:t>
            </a:r>
            <a:r>
              <a:rPr kumimoji="1" lang="en-US" altLang="ja-JP"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EEG </a:t>
            </a:r>
            <a:r>
              <a:rPr kumimoji="1" lang="ja-JP" altLang="en-US"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パワー スペクトルに変換します。また、</a:t>
            </a:r>
            <a:r>
              <a:rPr kumimoji="1" lang="en-US" altLang="ja-JP"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3</a:t>
            </a:r>
            <a:r>
              <a:rPr kumimoji="1" lang="ja-JP" altLang="en-US"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次元から</a:t>
            </a:r>
            <a:r>
              <a:rPr kumimoji="1" lang="en-US" altLang="ja-JP"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2</a:t>
            </a:r>
            <a:r>
              <a:rPr kumimoji="1" lang="ja-JP" altLang="en-US" sz="18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次元の変換射影を使って、</a:t>
            </a:r>
            <a:r>
              <a:rPr kumimoji="1" lang="en-US" altLang="ja-JP"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3</a:t>
            </a:r>
            <a:r>
              <a:rPr kumimoji="1" lang="ja-JP" altLang="en-US"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次元の</a:t>
            </a:r>
            <a:r>
              <a:rPr kumimoji="1" lang="en-US" altLang="ja-JP"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EEG </a:t>
            </a:r>
            <a:r>
              <a:rPr kumimoji="1" lang="ja-JP" altLang="en-US"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パワー スペクトルは</a:t>
            </a:r>
            <a:r>
              <a:rPr kumimoji="1" lang="en-US" altLang="ja-JP"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2</a:t>
            </a:r>
            <a:r>
              <a:rPr kumimoji="1" lang="ja-JP" altLang="en-US"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次元のスカログラムになりました。</a:t>
            </a:r>
            <a:endParaRPr kumimoji="1" lang="en-US" altLang="ja-JP"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endParaRPr>
          </a:p>
          <a:p>
            <a:r>
              <a:rPr kumimoji="1" lang="ja-JP" altLang="en-US"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データポイント数は</a:t>
            </a:r>
            <a:r>
              <a:rPr kumimoji="1" lang="en-US" altLang="ja-JP"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4000</a:t>
            </a:r>
            <a:r>
              <a:rPr kumimoji="1" lang="ja-JP" altLang="en-US"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と周波数は１から</a:t>
            </a:r>
            <a:r>
              <a:rPr kumimoji="1" lang="en-US" altLang="ja-JP"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100Hz</a:t>
            </a:r>
            <a:r>
              <a:rPr kumimoji="1" lang="ja-JP" altLang="en-US"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なので、スカログラム画像のサイズは</a:t>
            </a:r>
            <a:r>
              <a:rPr kumimoji="1" lang="en-US" altLang="ja-JP"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100</a:t>
            </a:r>
            <a:r>
              <a:rPr kumimoji="1" lang="ja-JP" altLang="en-US"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かける</a:t>
            </a:r>
            <a:r>
              <a:rPr kumimoji="1" lang="en-US" altLang="ja-JP"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4000</a:t>
            </a:r>
            <a:r>
              <a:rPr kumimoji="1" lang="ja-JP" altLang="en-US" sz="1200" kern="1200" dirty="0">
                <a:solidFill>
                  <a:srgbClr val="000000"/>
                </a:solidFill>
                <a:effectLst/>
                <a:latin typeface="Fira Code Light" panose="020B0809050000020004" pitchFamily="49" charset="0"/>
                <a:ea typeface="游ゴシック" panose="020B0400000000000000" pitchFamily="50" charset="-128"/>
                <a:cs typeface="Fira Code Light" panose="020B0809050000020004" pitchFamily="49" charset="0"/>
              </a:rPr>
              <a:t>です。</a:t>
            </a:r>
            <a:endParaRPr kumimoji="1" lang="en-US" altLang="ja-JP" dirty="0"/>
          </a:p>
        </p:txBody>
      </p:sp>
      <p:sp>
        <p:nvSpPr>
          <p:cNvPr id="4" name="Slide Number Placeholder 3"/>
          <p:cNvSpPr>
            <a:spLocks noGrp="1"/>
          </p:cNvSpPr>
          <p:nvPr>
            <p:ph type="sldNum" sz="quarter" idx="5"/>
          </p:nvPr>
        </p:nvSpPr>
        <p:spPr/>
        <p:txBody>
          <a:bodyPr/>
          <a:lstStyle/>
          <a:p>
            <a:fld id="{800DCB77-1454-40F0-96B3-4D4C50927E9A}" type="slidenum">
              <a:rPr kumimoji="1" lang="ja-JP" altLang="en-US" smtClean="0"/>
              <a:t>9</a:t>
            </a:fld>
            <a:endParaRPr kumimoji="1" lang="ja-JP" altLang="en-US"/>
          </a:p>
        </p:txBody>
      </p:sp>
    </p:spTree>
    <p:extLst>
      <p:ext uri="{BB962C8B-B14F-4D97-AF65-F5344CB8AC3E}">
        <p14:creationId xmlns:p14="http://schemas.microsoft.com/office/powerpoint/2010/main" val="428478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8B50-7311-2BA1-89B5-632F22F364EF}"/>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Subtitle 2">
            <a:extLst>
              <a:ext uri="{FF2B5EF4-FFF2-40B4-BE49-F238E27FC236}">
                <a16:creationId xmlns:a16="http://schemas.microsoft.com/office/drawing/2014/main" id="{7B364042-9A5A-5DA1-455B-338C05DB04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Date Placeholder 3">
            <a:extLst>
              <a:ext uri="{FF2B5EF4-FFF2-40B4-BE49-F238E27FC236}">
                <a16:creationId xmlns:a16="http://schemas.microsoft.com/office/drawing/2014/main" id="{D3B1CDB0-A257-1618-C5F0-A86694EF8C1A}"/>
              </a:ext>
            </a:extLst>
          </p:cNvPr>
          <p:cNvSpPr>
            <a:spLocks noGrp="1"/>
          </p:cNvSpPr>
          <p:nvPr>
            <p:ph type="dt" sz="half" idx="10"/>
          </p:nvPr>
        </p:nvSpPr>
        <p:spPr/>
        <p:txBody>
          <a:bodyPr/>
          <a:lstStyle/>
          <a:p>
            <a:fld id="{ACEC7372-9597-4486-87C8-BEBF71EB9FD8}" type="datetime1">
              <a:rPr kumimoji="1" lang="ja-JP" altLang="en-US" smtClean="0"/>
              <a:t>2023/6/13</a:t>
            </a:fld>
            <a:endParaRPr kumimoji="1" lang="ja-JP" altLang="en-US"/>
          </a:p>
        </p:txBody>
      </p:sp>
      <p:sp>
        <p:nvSpPr>
          <p:cNvPr id="5" name="Footer Placeholder 4">
            <a:extLst>
              <a:ext uri="{FF2B5EF4-FFF2-40B4-BE49-F238E27FC236}">
                <a16:creationId xmlns:a16="http://schemas.microsoft.com/office/drawing/2014/main" id="{C6B1C684-DAEB-795D-8972-26821FFF6742}"/>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060E5DAD-2FDE-CA64-4CD3-E0B50334B634}"/>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48976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8E38-5EF0-F9DE-FDFF-133FDBC82CE3}"/>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C6FBEE2B-3EAD-F079-1A42-D3193FB404FC}"/>
              </a:ext>
            </a:extLst>
          </p:cNvPr>
          <p:cNvSpPr>
            <a:spLocks noGrp="1"/>
          </p:cNvSpPr>
          <p:nvPr>
            <p:ph type="body" orient="vert" idx="1"/>
          </p:nvPr>
        </p:nvSpPr>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349B09D3-94BC-6075-F2C4-225CDAC59B43}"/>
              </a:ext>
            </a:extLst>
          </p:cNvPr>
          <p:cNvSpPr>
            <a:spLocks noGrp="1"/>
          </p:cNvSpPr>
          <p:nvPr>
            <p:ph type="dt" sz="half" idx="10"/>
          </p:nvPr>
        </p:nvSpPr>
        <p:spPr/>
        <p:txBody>
          <a:bodyPr/>
          <a:lstStyle/>
          <a:p>
            <a:fld id="{AE743897-EF44-47BD-A549-59A19CBDB358}" type="datetime1">
              <a:rPr kumimoji="1" lang="ja-JP" altLang="en-US" smtClean="0"/>
              <a:t>2023/6/13</a:t>
            </a:fld>
            <a:endParaRPr kumimoji="1" lang="ja-JP" altLang="en-US"/>
          </a:p>
        </p:txBody>
      </p:sp>
      <p:sp>
        <p:nvSpPr>
          <p:cNvPr id="5" name="Footer Placeholder 4">
            <a:extLst>
              <a:ext uri="{FF2B5EF4-FFF2-40B4-BE49-F238E27FC236}">
                <a16:creationId xmlns:a16="http://schemas.microsoft.com/office/drawing/2014/main" id="{425B1392-2057-7AF4-9222-ACDDD760EB9E}"/>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AEC68190-711D-676A-44C6-28025774EE12}"/>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165356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E39953-5B3B-AFB7-637D-51651DF08DEA}"/>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30938957-0152-19FD-0D50-AD24942D2A9E}"/>
              </a:ext>
            </a:extLst>
          </p:cNvPr>
          <p:cNvSpPr>
            <a:spLocks noGrp="1"/>
          </p:cNvSpPr>
          <p:nvPr>
            <p:ph type="body" orient="vert" idx="1"/>
          </p:nvPr>
        </p:nvSpPr>
        <p:spPr>
          <a:xfrm>
            <a:off x="838200" y="365125"/>
            <a:ext cx="7734300" cy="5811838"/>
          </a:xfr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F4E9FBF0-BA70-3137-C489-5570CB8CB890}"/>
              </a:ext>
            </a:extLst>
          </p:cNvPr>
          <p:cNvSpPr>
            <a:spLocks noGrp="1"/>
          </p:cNvSpPr>
          <p:nvPr>
            <p:ph type="dt" sz="half" idx="10"/>
          </p:nvPr>
        </p:nvSpPr>
        <p:spPr/>
        <p:txBody>
          <a:bodyPr/>
          <a:lstStyle/>
          <a:p>
            <a:fld id="{B1EF9243-17F7-48A6-9F5F-4E87923D6E6A}" type="datetime1">
              <a:rPr kumimoji="1" lang="ja-JP" altLang="en-US" smtClean="0"/>
              <a:t>2023/6/13</a:t>
            </a:fld>
            <a:endParaRPr kumimoji="1" lang="ja-JP" altLang="en-US"/>
          </a:p>
        </p:txBody>
      </p:sp>
      <p:sp>
        <p:nvSpPr>
          <p:cNvPr id="5" name="Footer Placeholder 4">
            <a:extLst>
              <a:ext uri="{FF2B5EF4-FFF2-40B4-BE49-F238E27FC236}">
                <a16:creationId xmlns:a16="http://schemas.microsoft.com/office/drawing/2014/main" id="{9617357C-4F97-E209-E6EC-D1B3F674B7D7}"/>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50094BF1-8E2E-04FF-FD9D-A505D7819873}"/>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200533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B878-A9CB-839B-A595-55418F15C8D7}"/>
              </a:ext>
            </a:extLst>
          </p:cNvPr>
          <p:cNvSpPr>
            <a:spLocks noGrp="1"/>
          </p:cNvSpPr>
          <p:nvPr>
            <p:ph type="title"/>
          </p:nvPr>
        </p:nvSpPr>
        <p:spPr>
          <a:xfrm>
            <a:off x="838200" y="136525"/>
            <a:ext cx="10515600" cy="901612"/>
          </a:xfrm>
        </p:spPr>
        <p:txBody>
          <a:bodyPr>
            <a:normAutofit/>
          </a:bodyPr>
          <a:lstStyle>
            <a:lvl1pPr>
              <a:defRPr sz="3600">
                <a:latin typeface="Fira Code Light Retina" panose="020B0809050000020004" pitchFamily="49" charset="0"/>
                <a:cs typeface="Fira Code Light Retina" panose="020B0809050000020004" pitchFamily="49" charset="0"/>
              </a:defRPr>
            </a:lvl1pPr>
          </a:lstStyle>
          <a:p>
            <a:r>
              <a:rPr kumimoji="1" lang="en-US" altLang="ja-JP" dirty="0"/>
              <a:t>Click to edit Master title style</a:t>
            </a:r>
            <a:endParaRPr kumimoji="1" lang="ja-JP" altLang="en-US" dirty="0"/>
          </a:p>
        </p:txBody>
      </p:sp>
      <p:sp>
        <p:nvSpPr>
          <p:cNvPr id="3" name="Content Placeholder 2">
            <a:extLst>
              <a:ext uri="{FF2B5EF4-FFF2-40B4-BE49-F238E27FC236}">
                <a16:creationId xmlns:a16="http://schemas.microsoft.com/office/drawing/2014/main" id="{ADAB1511-055E-615A-FC68-BB358A9A086A}"/>
              </a:ext>
            </a:extLst>
          </p:cNvPr>
          <p:cNvSpPr>
            <a:spLocks noGrp="1"/>
          </p:cNvSpPr>
          <p:nvPr>
            <p:ph idx="1"/>
          </p:nvPr>
        </p:nvSpPr>
        <p:spPr>
          <a:xfrm>
            <a:off x="838200" y="1236931"/>
            <a:ext cx="10515600" cy="4767613"/>
          </a:xfrm>
        </p:spPr>
        <p:txBody>
          <a:bodyPr/>
          <a:lstStyle>
            <a:lvl1pPr>
              <a:defRPr sz="2600">
                <a:latin typeface="Fira Code Light" panose="020B0809050000020004" pitchFamily="49" charset="0"/>
                <a:cs typeface="Fira Code Light" panose="020B0809050000020004" pitchFamily="49" charset="0"/>
              </a:defRPr>
            </a:lvl1pPr>
            <a:lvl2pPr marL="685800" indent="-228600">
              <a:buSzPct val="70000"/>
              <a:buFont typeface="Wingdings" panose="05000000000000000000" pitchFamily="2" charset="2"/>
              <a:buChar char="Ø"/>
              <a:defRPr>
                <a:latin typeface="Fira Code Light" panose="020B0809050000020004" pitchFamily="49" charset="0"/>
                <a:cs typeface="Fira Code Light" panose="020B0809050000020004" pitchFamily="49" charset="0"/>
              </a:defRPr>
            </a:lvl2pPr>
            <a:lvl3pPr>
              <a:defRPr>
                <a:latin typeface="Fira Code Light" panose="020B0809050000020004" pitchFamily="49" charset="0"/>
                <a:cs typeface="Fira Code Light" panose="020B0809050000020004" pitchFamily="49" charset="0"/>
              </a:defRPr>
            </a:lvl3pPr>
            <a:lvl4pPr>
              <a:defRPr>
                <a:latin typeface="Fira Code Light" panose="020B0809050000020004" pitchFamily="49" charset="0"/>
                <a:cs typeface="Fira Code Light" panose="020B0809050000020004" pitchFamily="49" charset="0"/>
              </a:defRPr>
            </a:lvl4pPr>
            <a:lvl5pPr>
              <a:defRPr>
                <a:latin typeface="Fira Code Light" panose="020B0809050000020004" pitchFamily="49" charset="0"/>
                <a:cs typeface="Fira Code Light" panose="020B0809050000020004" pitchFamily="49" charset="0"/>
              </a:defRPr>
            </a:lvl5pPr>
          </a:lstStyle>
          <a:p>
            <a:pPr lvl="0"/>
            <a:r>
              <a:rPr kumimoji="1" lang="en-US" altLang="ja-JP" dirty="0"/>
              <a:t>Click to edit Master text styles</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4" name="Date Placeholder 3">
            <a:extLst>
              <a:ext uri="{FF2B5EF4-FFF2-40B4-BE49-F238E27FC236}">
                <a16:creationId xmlns:a16="http://schemas.microsoft.com/office/drawing/2014/main" id="{E0F10241-D345-A65C-855E-B08BCEECE1AF}"/>
              </a:ext>
            </a:extLst>
          </p:cNvPr>
          <p:cNvSpPr>
            <a:spLocks noGrp="1"/>
          </p:cNvSpPr>
          <p:nvPr>
            <p:ph type="dt" sz="half" idx="10"/>
          </p:nvPr>
        </p:nvSpPr>
        <p:spPr/>
        <p:txBody>
          <a:bodyPr/>
          <a:lstStyle>
            <a:lvl1pPr>
              <a:defRPr sz="1400"/>
            </a:lvl1pPr>
          </a:lstStyle>
          <a:p>
            <a:fld id="{D298B584-6BAF-487A-B8AA-87872B7B2302}" type="datetime1">
              <a:rPr lang="ja-JP" altLang="en-US" smtClean="0"/>
              <a:pPr/>
              <a:t>2023/6/13</a:t>
            </a:fld>
            <a:endParaRPr lang="ja-JP" altLang="en-US"/>
          </a:p>
        </p:txBody>
      </p:sp>
      <p:sp>
        <p:nvSpPr>
          <p:cNvPr id="5" name="Footer Placeholder 4">
            <a:extLst>
              <a:ext uri="{FF2B5EF4-FFF2-40B4-BE49-F238E27FC236}">
                <a16:creationId xmlns:a16="http://schemas.microsoft.com/office/drawing/2014/main" id="{296BEBB4-1612-84C3-869D-0BE3A087B6A7}"/>
              </a:ext>
            </a:extLst>
          </p:cNvPr>
          <p:cNvSpPr>
            <a:spLocks noGrp="1"/>
          </p:cNvSpPr>
          <p:nvPr>
            <p:ph type="ftr" sz="quarter" idx="11"/>
          </p:nvPr>
        </p:nvSpPr>
        <p:spPr/>
        <p:txBody>
          <a:bodyPr/>
          <a:lstStyle>
            <a:lvl1pPr>
              <a:defRPr sz="1400"/>
            </a:lvl1pPr>
          </a:lstStyle>
          <a:p>
            <a:endParaRPr lang="ja-JP" altLang="en-US"/>
          </a:p>
        </p:txBody>
      </p:sp>
      <p:sp>
        <p:nvSpPr>
          <p:cNvPr id="6" name="Slide Number Placeholder 5">
            <a:extLst>
              <a:ext uri="{FF2B5EF4-FFF2-40B4-BE49-F238E27FC236}">
                <a16:creationId xmlns:a16="http://schemas.microsoft.com/office/drawing/2014/main" id="{4CDAFE77-10AA-765E-9F92-02BE1878C2D6}"/>
              </a:ext>
            </a:extLst>
          </p:cNvPr>
          <p:cNvSpPr>
            <a:spLocks noGrp="1"/>
          </p:cNvSpPr>
          <p:nvPr>
            <p:ph type="sldNum" sz="quarter" idx="12"/>
          </p:nvPr>
        </p:nvSpPr>
        <p:spPr/>
        <p:txBody>
          <a:bodyPr/>
          <a:lstStyle>
            <a:lvl1pPr>
              <a:defRPr sz="1300">
                <a:latin typeface="+mn-ea"/>
                <a:ea typeface="+mn-ea"/>
              </a:defRPr>
            </a:lvl1pPr>
          </a:lstStyle>
          <a:p>
            <a:fld id="{CB6EAABE-FE71-49D9-9DD6-7820C7F40E95}" type="slidenum">
              <a:rPr lang="ja-JP" altLang="en-US" smtClean="0"/>
              <a:pPr/>
              <a:t>‹#›</a:t>
            </a:fld>
            <a:endParaRPr lang="ja-JP" altLang="en-US" dirty="0"/>
          </a:p>
        </p:txBody>
      </p:sp>
      <p:sp>
        <p:nvSpPr>
          <p:cNvPr id="7" name="Rectangle 6">
            <a:extLst>
              <a:ext uri="{FF2B5EF4-FFF2-40B4-BE49-F238E27FC236}">
                <a16:creationId xmlns:a16="http://schemas.microsoft.com/office/drawing/2014/main" id="{B1238760-D53E-62F5-F55E-50D7CE47772D}"/>
              </a:ext>
            </a:extLst>
          </p:cNvPr>
          <p:cNvSpPr/>
          <p:nvPr userDrawn="1"/>
        </p:nvSpPr>
        <p:spPr>
          <a:xfrm>
            <a:off x="0" y="809625"/>
            <a:ext cx="12192000" cy="43200"/>
          </a:xfrm>
          <a:prstGeom prst="rect">
            <a:avLst/>
          </a:prstGeom>
          <a:solidFill>
            <a:schemeClr val="accent1">
              <a:lumMod val="75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448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6AB7-82CA-D5E9-F9F2-91098DD602B6}"/>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99B2B43E-0058-B797-A04A-8A0451FDD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
        <p:nvSpPr>
          <p:cNvPr id="4" name="Date Placeholder 3">
            <a:extLst>
              <a:ext uri="{FF2B5EF4-FFF2-40B4-BE49-F238E27FC236}">
                <a16:creationId xmlns:a16="http://schemas.microsoft.com/office/drawing/2014/main" id="{F49A7569-7346-F995-1DE7-9532257F2E84}"/>
              </a:ext>
            </a:extLst>
          </p:cNvPr>
          <p:cNvSpPr>
            <a:spLocks noGrp="1"/>
          </p:cNvSpPr>
          <p:nvPr>
            <p:ph type="dt" sz="half" idx="10"/>
          </p:nvPr>
        </p:nvSpPr>
        <p:spPr/>
        <p:txBody>
          <a:bodyPr/>
          <a:lstStyle/>
          <a:p>
            <a:fld id="{7D9C7DC0-AFD4-4228-AEBA-4123C7DA3C16}" type="datetime1">
              <a:rPr kumimoji="1" lang="ja-JP" altLang="en-US" smtClean="0"/>
              <a:t>2023/6/13</a:t>
            </a:fld>
            <a:endParaRPr kumimoji="1" lang="ja-JP" altLang="en-US"/>
          </a:p>
        </p:txBody>
      </p:sp>
      <p:sp>
        <p:nvSpPr>
          <p:cNvPr id="5" name="Footer Placeholder 4">
            <a:extLst>
              <a:ext uri="{FF2B5EF4-FFF2-40B4-BE49-F238E27FC236}">
                <a16:creationId xmlns:a16="http://schemas.microsoft.com/office/drawing/2014/main" id="{BF26AB36-485C-75DD-28C6-035EFE5324AF}"/>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716F7349-BC88-6ED5-3A3A-39445EB5B33C}"/>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348658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2DAD-5DD6-A84F-0511-03CE00C5A965}"/>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43031C4E-65F6-2942-DF64-080E0C424CFE}"/>
              </a:ext>
            </a:extLst>
          </p:cNvPr>
          <p:cNvSpPr>
            <a:spLocks noGrp="1"/>
          </p:cNvSpPr>
          <p:nvPr>
            <p:ph sz="half" idx="1"/>
          </p:nvPr>
        </p:nvSpPr>
        <p:spPr>
          <a:xfrm>
            <a:off x="838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a:extLst>
              <a:ext uri="{FF2B5EF4-FFF2-40B4-BE49-F238E27FC236}">
                <a16:creationId xmlns:a16="http://schemas.microsoft.com/office/drawing/2014/main" id="{00ECE57C-CF0C-D0F3-1C7E-3D727B45607E}"/>
              </a:ext>
            </a:extLst>
          </p:cNvPr>
          <p:cNvSpPr>
            <a:spLocks noGrp="1"/>
          </p:cNvSpPr>
          <p:nvPr>
            <p:ph sz="half" idx="2"/>
          </p:nvPr>
        </p:nvSpPr>
        <p:spPr>
          <a:xfrm>
            <a:off x="6172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Date Placeholder 4">
            <a:extLst>
              <a:ext uri="{FF2B5EF4-FFF2-40B4-BE49-F238E27FC236}">
                <a16:creationId xmlns:a16="http://schemas.microsoft.com/office/drawing/2014/main" id="{9DCD873A-B6F9-9EC1-C91D-B3E10E13F313}"/>
              </a:ext>
            </a:extLst>
          </p:cNvPr>
          <p:cNvSpPr>
            <a:spLocks noGrp="1"/>
          </p:cNvSpPr>
          <p:nvPr>
            <p:ph type="dt" sz="half" idx="10"/>
          </p:nvPr>
        </p:nvSpPr>
        <p:spPr/>
        <p:txBody>
          <a:bodyPr/>
          <a:lstStyle/>
          <a:p>
            <a:fld id="{0A9FE8EC-1321-43C8-BC83-D4166F9EA097}" type="datetime1">
              <a:rPr kumimoji="1" lang="ja-JP" altLang="en-US" smtClean="0"/>
              <a:t>2023/6/13</a:t>
            </a:fld>
            <a:endParaRPr kumimoji="1" lang="ja-JP" altLang="en-US"/>
          </a:p>
        </p:txBody>
      </p:sp>
      <p:sp>
        <p:nvSpPr>
          <p:cNvPr id="6" name="Footer Placeholder 5">
            <a:extLst>
              <a:ext uri="{FF2B5EF4-FFF2-40B4-BE49-F238E27FC236}">
                <a16:creationId xmlns:a16="http://schemas.microsoft.com/office/drawing/2014/main" id="{C228C0F7-ABB2-E405-4DE5-4763BF7C063E}"/>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85D1516A-1352-28BA-D46F-EE7C17935F4C}"/>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298540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7AB9-BB74-03BA-F1BD-3A4377AAA55A}"/>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1244D906-C681-A97C-DBF0-0268781FF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a:extLst>
              <a:ext uri="{FF2B5EF4-FFF2-40B4-BE49-F238E27FC236}">
                <a16:creationId xmlns:a16="http://schemas.microsoft.com/office/drawing/2014/main" id="{3B2C9867-931D-E27C-2EA9-C9F964992537}"/>
              </a:ext>
            </a:extLst>
          </p:cNvPr>
          <p:cNvSpPr>
            <a:spLocks noGrp="1"/>
          </p:cNvSpPr>
          <p:nvPr>
            <p:ph sz="half" idx="2"/>
          </p:nvPr>
        </p:nvSpPr>
        <p:spPr>
          <a:xfrm>
            <a:off x="839788" y="2505075"/>
            <a:ext cx="5157787"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a:extLst>
              <a:ext uri="{FF2B5EF4-FFF2-40B4-BE49-F238E27FC236}">
                <a16:creationId xmlns:a16="http://schemas.microsoft.com/office/drawing/2014/main" id="{F4A882B0-BC6E-4582-95F7-97497168D2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a:extLst>
              <a:ext uri="{FF2B5EF4-FFF2-40B4-BE49-F238E27FC236}">
                <a16:creationId xmlns:a16="http://schemas.microsoft.com/office/drawing/2014/main" id="{56034EAA-4E35-EF34-8B54-A57A915E562C}"/>
              </a:ext>
            </a:extLst>
          </p:cNvPr>
          <p:cNvSpPr>
            <a:spLocks noGrp="1"/>
          </p:cNvSpPr>
          <p:nvPr>
            <p:ph sz="quarter" idx="4"/>
          </p:nvPr>
        </p:nvSpPr>
        <p:spPr>
          <a:xfrm>
            <a:off x="6172200" y="2505075"/>
            <a:ext cx="5183188"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7" name="Date Placeholder 6">
            <a:extLst>
              <a:ext uri="{FF2B5EF4-FFF2-40B4-BE49-F238E27FC236}">
                <a16:creationId xmlns:a16="http://schemas.microsoft.com/office/drawing/2014/main" id="{982A17C0-A786-763B-0D5E-D7C9A4AE9DD2}"/>
              </a:ext>
            </a:extLst>
          </p:cNvPr>
          <p:cNvSpPr>
            <a:spLocks noGrp="1"/>
          </p:cNvSpPr>
          <p:nvPr>
            <p:ph type="dt" sz="half" idx="10"/>
          </p:nvPr>
        </p:nvSpPr>
        <p:spPr/>
        <p:txBody>
          <a:bodyPr/>
          <a:lstStyle/>
          <a:p>
            <a:fld id="{4E480181-B395-4691-9D95-62851A96AE8A}" type="datetime1">
              <a:rPr kumimoji="1" lang="ja-JP" altLang="en-US" smtClean="0"/>
              <a:t>2023/6/13</a:t>
            </a:fld>
            <a:endParaRPr kumimoji="1" lang="ja-JP" altLang="en-US"/>
          </a:p>
        </p:txBody>
      </p:sp>
      <p:sp>
        <p:nvSpPr>
          <p:cNvPr id="8" name="Footer Placeholder 7">
            <a:extLst>
              <a:ext uri="{FF2B5EF4-FFF2-40B4-BE49-F238E27FC236}">
                <a16:creationId xmlns:a16="http://schemas.microsoft.com/office/drawing/2014/main" id="{020F3936-D78B-B7BA-1D2A-CB25BAC3EA92}"/>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E354E778-A77B-BD2E-664D-743C6B46DA07}"/>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427534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76D6-9BBB-F2D7-DE1F-C4DE7875AE5B}"/>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Date Placeholder 2">
            <a:extLst>
              <a:ext uri="{FF2B5EF4-FFF2-40B4-BE49-F238E27FC236}">
                <a16:creationId xmlns:a16="http://schemas.microsoft.com/office/drawing/2014/main" id="{340CEBF2-029A-B4B1-D38D-7E1B0474B82A}"/>
              </a:ext>
            </a:extLst>
          </p:cNvPr>
          <p:cNvSpPr>
            <a:spLocks noGrp="1"/>
          </p:cNvSpPr>
          <p:nvPr>
            <p:ph type="dt" sz="half" idx="10"/>
          </p:nvPr>
        </p:nvSpPr>
        <p:spPr/>
        <p:txBody>
          <a:bodyPr/>
          <a:lstStyle/>
          <a:p>
            <a:fld id="{7A618825-C0F0-42E8-AB8A-677A1CA7DB9E}" type="datetime1">
              <a:rPr kumimoji="1" lang="ja-JP" altLang="en-US" smtClean="0"/>
              <a:t>2023/6/13</a:t>
            </a:fld>
            <a:endParaRPr kumimoji="1" lang="ja-JP" altLang="en-US"/>
          </a:p>
        </p:txBody>
      </p:sp>
      <p:sp>
        <p:nvSpPr>
          <p:cNvPr id="4" name="Footer Placeholder 3">
            <a:extLst>
              <a:ext uri="{FF2B5EF4-FFF2-40B4-BE49-F238E27FC236}">
                <a16:creationId xmlns:a16="http://schemas.microsoft.com/office/drawing/2014/main" id="{38ADF0A5-3E17-A416-CE95-6A9AAD649170}"/>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05AE5F80-7CF3-6C56-C68C-5C4D9D511B98}"/>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25272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A7353-1923-DBFF-4496-0526B1DEB9FF}"/>
              </a:ext>
            </a:extLst>
          </p:cNvPr>
          <p:cNvSpPr>
            <a:spLocks noGrp="1"/>
          </p:cNvSpPr>
          <p:nvPr>
            <p:ph type="dt" sz="half" idx="10"/>
          </p:nvPr>
        </p:nvSpPr>
        <p:spPr/>
        <p:txBody>
          <a:bodyPr/>
          <a:lstStyle/>
          <a:p>
            <a:fld id="{AB0A8771-0A99-4FA7-97D6-9C785EC61A5E}" type="datetime1">
              <a:rPr kumimoji="1" lang="ja-JP" altLang="en-US" smtClean="0"/>
              <a:t>2023/6/13</a:t>
            </a:fld>
            <a:endParaRPr kumimoji="1" lang="ja-JP" altLang="en-US"/>
          </a:p>
        </p:txBody>
      </p:sp>
      <p:sp>
        <p:nvSpPr>
          <p:cNvPr id="3" name="Footer Placeholder 2">
            <a:extLst>
              <a:ext uri="{FF2B5EF4-FFF2-40B4-BE49-F238E27FC236}">
                <a16:creationId xmlns:a16="http://schemas.microsoft.com/office/drawing/2014/main" id="{BFC39FB7-7039-A2D9-8A57-A91D933CC52F}"/>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0728F551-4F63-4BE7-B5D3-254B847DB9B3}"/>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250051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DB8B-B955-C122-0A2A-AAC57C7EDEE5}"/>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DAA234D3-AF9C-56E4-B3D7-7B75424D4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a:extLst>
              <a:ext uri="{FF2B5EF4-FFF2-40B4-BE49-F238E27FC236}">
                <a16:creationId xmlns:a16="http://schemas.microsoft.com/office/drawing/2014/main" id="{5BDD78DD-E4F7-FD24-D32A-39AEEDE67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FF47FB3D-B4F3-8A30-BCDF-AA02DA32354B}"/>
              </a:ext>
            </a:extLst>
          </p:cNvPr>
          <p:cNvSpPr>
            <a:spLocks noGrp="1"/>
          </p:cNvSpPr>
          <p:nvPr>
            <p:ph type="dt" sz="half" idx="10"/>
          </p:nvPr>
        </p:nvSpPr>
        <p:spPr/>
        <p:txBody>
          <a:bodyPr/>
          <a:lstStyle/>
          <a:p>
            <a:fld id="{8B75C670-1C30-486C-8A0C-CB9A564743D8}" type="datetime1">
              <a:rPr kumimoji="1" lang="ja-JP" altLang="en-US" smtClean="0"/>
              <a:t>2023/6/13</a:t>
            </a:fld>
            <a:endParaRPr kumimoji="1" lang="ja-JP" altLang="en-US"/>
          </a:p>
        </p:txBody>
      </p:sp>
      <p:sp>
        <p:nvSpPr>
          <p:cNvPr id="6" name="Footer Placeholder 5">
            <a:extLst>
              <a:ext uri="{FF2B5EF4-FFF2-40B4-BE49-F238E27FC236}">
                <a16:creationId xmlns:a16="http://schemas.microsoft.com/office/drawing/2014/main" id="{28674F8B-87C1-6B48-A6BE-5D71E3B9A5DA}"/>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7672088D-29DD-B226-9121-E61342F34E59}"/>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356912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F0AA-A7ED-3BE1-EF35-45A6D8B75D8D}"/>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Picture Placeholder 2">
            <a:extLst>
              <a:ext uri="{FF2B5EF4-FFF2-40B4-BE49-F238E27FC236}">
                <a16:creationId xmlns:a16="http://schemas.microsoft.com/office/drawing/2014/main" id="{65CFD5C3-5EF2-39C1-6320-CFB7ABB2A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a:extLst>
              <a:ext uri="{FF2B5EF4-FFF2-40B4-BE49-F238E27FC236}">
                <a16:creationId xmlns:a16="http://schemas.microsoft.com/office/drawing/2014/main" id="{E8377DF6-B9CA-6EF5-DFE9-F3760BD2B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42DA9286-B1D2-4B46-1A80-7DB64E3AC53B}"/>
              </a:ext>
            </a:extLst>
          </p:cNvPr>
          <p:cNvSpPr>
            <a:spLocks noGrp="1"/>
          </p:cNvSpPr>
          <p:nvPr>
            <p:ph type="dt" sz="half" idx="10"/>
          </p:nvPr>
        </p:nvSpPr>
        <p:spPr/>
        <p:txBody>
          <a:bodyPr/>
          <a:lstStyle/>
          <a:p>
            <a:fld id="{F7CF43A8-7420-4F84-A560-6357FDB478E1}" type="datetime1">
              <a:rPr kumimoji="1" lang="ja-JP" altLang="en-US" smtClean="0"/>
              <a:t>2023/6/13</a:t>
            </a:fld>
            <a:endParaRPr kumimoji="1" lang="ja-JP" altLang="en-US"/>
          </a:p>
        </p:txBody>
      </p:sp>
      <p:sp>
        <p:nvSpPr>
          <p:cNvPr id="6" name="Footer Placeholder 5">
            <a:extLst>
              <a:ext uri="{FF2B5EF4-FFF2-40B4-BE49-F238E27FC236}">
                <a16:creationId xmlns:a16="http://schemas.microsoft.com/office/drawing/2014/main" id="{D3F798CE-DE0C-35A6-0B53-09B8EF02314C}"/>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AA688054-2D7E-674D-CAC1-B04C3A589716}"/>
              </a:ext>
            </a:extLst>
          </p:cNvPr>
          <p:cNvSpPr>
            <a:spLocks noGrp="1"/>
          </p:cNvSpPr>
          <p:nvPr>
            <p:ph type="sldNum" sz="quarter" idx="12"/>
          </p:nvPr>
        </p:nvSpPr>
        <p:spPr/>
        <p:txBody>
          <a:bodyPr/>
          <a:lstStyle/>
          <a:p>
            <a:fld id="{CB6EAABE-FE71-49D9-9DD6-7820C7F40E95}" type="slidenum">
              <a:rPr kumimoji="1" lang="ja-JP" altLang="en-US" smtClean="0"/>
              <a:t>‹#›</a:t>
            </a:fld>
            <a:endParaRPr kumimoji="1" lang="ja-JP" altLang="en-US"/>
          </a:p>
        </p:txBody>
      </p:sp>
    </p:spTree>
    <p:extLst>
      <p:ext uri="{BB962C8B-B14F-4D97-AF65-F5344CB8AC3E}">
        <p14:creationId xmlns:p14="http://schemas.microsoft.com/office/powerpoint/2010/main" val="176618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736FB-1B1E-9909-BF05-D97B8205E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dirty="0"/>
              <a:t>Click to edit Master title style</a:t>
            </a:r>
            <a:endParaRPr kumimoji="1" lang="ja-JP" altLang="en-US" dirty="0"/>
          </a:p>
        </p:txBody>
      </p:sp>
      <p:sp>
        <p:nvSpPr>
          <p:cNvPr id="3" name="Text Placeholder 2">
            <a:extLst>
              <a:ext uri="{FF2B5EF4-FFF2-40B4-BE49-F238E27FC236}">
                <a16:creationId xmlns:a16="http://schemas.microsoft.com/office/drawing/2014/main" id="{331F6D44-D79F-41E8-C3BC-0452251DD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dirty="0"/>
              <a:t>Click to edit Master text styles</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4" name="Date Placeholder 3">
            <a:extLst>
              <a:ext uri="{FF2B5EF4-FFF2-40B4-BE49-F238E27FC236}">
                <a16:creationId xmlns:a16="http://schemas.microsoft.com/office/drawing/2014/main" id="{63CE08C7-8055-BBEF-C60D-A96044C58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C7B6E-06A2-4443-945C-1CB21422ADE6}" type="datetime1">
              <a:rPr kumimoji="1" lang="ja-JP" altLang="en-US" smtClean="0"/>
              <a:t>2023/6/13</a:t>
            </a:fld>
            <a:endParaRPr kumimoji="1" lang="ja-JP" altLang="en-US"/>
          </a:p>
        </p:txBody>
      </p:sp>
      <p:sp>
        <p:nvSpPr>
          <p:cNvPr id="5" name="Footer Placeholder 4">
            <a:extLst>
              <a:ext uri="{FF2B5EF4-FFF2-40B4-BE49-F238E27FC236}">
                <a16:creationId xmlns:a16="http://schemas.microsoft.com/office/drawing/2014/main" id="{3F91C798-DE6C-521B-1230-5BA8FA28E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a:extLst>
              <a:ext uri="{FF2B5EF4-FFF2-40B4-BE49-F238E27FC236}">
                <a16:creationId xmlns:a16="http://schemas.microsoft.com/office/drawing/2014/main" id="{59F228A5-076B-9223-E3CE-923C5E55A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EAABE-FE71-49D9-9DD6-7820C7F40E95}" type="slidenum">
              <a:rPr kumimoji="1" lang="ja-JP" altLang="en-US" smtClean="0"/>
              <a:t>‹#›</a:t>
            </a:fld>
            <a:endParaRPr kumimoji="1" lang="ja-JP" altLang="en-US" dirty="0"/>
          </a:p>
        </p:txBody>
      </p:sp>
    </p:spTree>
    <p:extLst>
      <p:ext uri="{BB962C8B-B14F-4D97-AF65-F5344CB8AC3E}">
        <p14:creationId xmlns:p14="http://schemas.microsoft.com/office/powerpoint/2010/main" val="3377640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Fira Code Light Retina" panose="020B0809050000020004" pitchFamily="49" charset="0"/>
          <a:ea typeface="+mj-ea"/>
          <a:cs typeface="Fira Code Light Retina" panose="020B08090500000200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Fira Code Light" panose="020B0809050000020004" pitchFamily="49" charset="0"/>
          <a:ea typeface="+mn-ea"/>
          <a:cs typeface="Fira Code Light" panose="020B08090500000200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Fira Code Light" panose="020B0809050000020004" pitchFamily="49" charset="0"/>
          <a:ea typeface="+mn-ea"/>
          <a:cs typeface="Fira Code Light" panose="020B08090500000200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Fira Code Light" panose="020B0809050000020004" pitchFamily="49" charset="0"/>
          <a:ea typeface="+mn-ea"/>
          <a:cs typeface="Fira Code Light" panose="020B08090500000200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Fira Code Light" panose="020B0809050000020004" pitchFamily="49" charset="0"/>
          <a:ea typeface="+mn-ea"/>
          <a:cs typeface="Fira Code Light" panose="020B08090500000200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Fira Code Light" panose="020B0809050000020004" pitchFamily="49" charset="0"/>
          <a:ea typeface="+mn-ea"/>
          <a:cs typeface="Fira Code Light" panose="020B08090500000200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3390/biomedicines1007155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5.png"/><Relationship Id="rId7"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6.wmf"/><Relationship Id="rId10" Type="http://schemas.openxmlformats.org/officeDocument/2006/relationships/slide" Target="slide22.xml"/><Relationship Id="rId4" Type="http://schemas.openxmlformats.org/officeDocument/2006/relationships/oleObject" Target="../embeddings/oleObject3.bin"/><Relationship Id="rId9" Type="http://schemas.openxmlformats.org/officeDocument/2006/relationships/image" Target="../media/image8.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1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09/ACCESS.2022.321399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doi.org/10.1109/ACCESS.2023.3266117" TargetMode="External"/><Relationship Id="rId4" Type="http://schemas.openxmlformats.org/officeDocument/2006/relationships/hyperlink" Target="https://dergipark.org.tr/en/pub/ejt/issue/73072/119214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space.mit.edu/handle/1721.1/5466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arxiv.org/abs/2010.11929" TargetMode="External"/><Relationship Id="rId5" Type="http://schemas.openxmlformats.org/officeDocument/2006/relationships/hyperlink" Target="https://academic.oup.com/brain/article/141/9/2619/5066003" TargetMode="External"/><Relationship Id="rId4" Type="http://schemas.openxmlformats.org/officeDocument/2006/relationships/hyperlink" Target="https://academic.oup.com/brain/article/139/6/1713/175365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831F-E389-B428-9E0C-B75E30B05EF5}"/>
              </a:ext>
            </a:extLst>
          </p:cNvPr>
          <p:cNvSpPr>
            <a:spLocks noGrp="1"/>
          </p:cNvSpPr>
          <p:nvPr>
            <p:ph type="ctrTitle"/>
          </p:nvPr>
        </p:nvSpPr>
        <p:spPr>
          <a:xfrm>
            <a:off x="1524000" y="880533"/>
            <a:ext cx="9144000" cy="1909763"/>
          </a:xfrm>
        </p:spPr>
        <p:txBody>
          <a:bodyPr>
            <a:noAutofit/>
          </a:bodyPr>
          <a:lstStyle/>
          <a:p>
            <a:r>
              <a:rPr kumimoji="1" lang="en-US" altLang="ja-JP" sz="4000" dirty="0">
                <a:latin typeface="+mj-lt"/>
                <a:ea typeface="Fira Code SemiBold" panose="020B0809050000020004" pitchFamily="49" charset="0"/>
                <a:cs typeface="Fira Code SemiBold" panose="020B0809050000020004" pitchFamily="49" charset="0"/>
              </a:rPr>
              <a:t>Multi-Channel Vision Transformer for Epileptic Seizure Prediction</a:t>
            </a:r>
            <a:endParaRPr kumimoji="1" lang="ja-JP" altLang="en-US" sz="4000" dirty="0">
              <a:latin typeface="+mj-lt"/>
              <a:cs typeface="Fira Code SemiBold" panose="020B0809050000020004" pitchFamily="49" charset="0"/>
            </a:endParaRPr>
          </a:p>
        </p:txBody>
      </p:sp>
      <p:sp>
        <p:nvSpPr>
          <p:cNvPr id="3" name="Subtitle 2">
            <a:extLst>
              <a:ext uri="{FF2B5EF4-FFF2-40B4-BE49-F238E27FC236}">
                <a16:creationId xmlns:a16="http://schemas.microsoft.com/office/drawing/2014/main" id="{1E0F0705-A0CD-D49E-CABF-0E4AEEB7A317}"/>
              </a:ext>
            </a:extLst>
          </p:cNvPr>
          <p:cNvSpPr>
            <a:spLocks noGrp="1"/>
          </p:cNvSpPr>
          <p:nvPr>
            <p:ph type="subTitle" idx="1"/>
          </p:nvPr>
        </p:nvSpPr>
        <p:spPr>
          <a:xfrm>
            <a:off x="1524000" y="3514165"/>
            <a:ext cx="9144000" cy="2949388"/>
          </a:xfrm>
        </p:spPr>
        <p:txBody>
          <a:bodyPr>
            <a:normAutofit/>
          </a:bodyPr>
          <a:lstStyle/>
          <a:p>
            <a:r>
              <a:rPr kumimoji="1" lang="en-US" altLang="ja-JP" dirty="0"/>
              <a:t>M1 NGUYEN ANH QUAN</a:t>
            </a:r>
          </a:p>
          <a:p>
            <a:r>
              <a:rPr kumimoji="1" lang="en-US" altLang="ja-JP" dirty="0"/>
              <a:t>21312885</a:t>
            </a:r>
          </a:p>
          <a:p>
            <a:endParaRPr kumimoji="1" lang="en-US" altLang="ja-JP" dirty="0"/>
          </a:p>
          <a:p>
            <a:endParaRPr kumimoji="1" lang="en-US" altLang="ja-JP" dirty="0"/>
          </a:p>
          <a:p>
            <a:r>
              <a:rPr kumimoji="1" lang="en-US" altLang="ja-JP" sz="1400" dirty="0" err="1"/>
              <a:t>Ramy</a:t>
            </a:r>
            <a:r>
              <a:rPr kumimoji="1" lang="en-US" altLang="ja-JP" sz="1400" dirty="0"/>
              <a:t> Hussein, Soojin Lee, Rabab Ward</a:t>
            </a:r>
          </a:p>
          <a:p>
            <a:r>
              <a:rPr kumimoji="1" lang="en-US" altLang="ja-JP" sz="1400" dirty="0"/>
              <a:t>Biomedicines 2022, 10(7), 1551</a:t>
            </a:r>
          </a:p>
          <a:p>
            <a:r>
              <a:rPr kumimoji="1" lang="en-US" altLang="ja-JP" sz="1400" dirty="0">
                <a:hlinkClick r:id="rId3"/>
              </a:rPr>
              <a:t>https://doi.org/10.3390/biomedicines10071551</a:t>
            </a:r>
            <a:endParaRPr kumimoji="1" lang="ja-JP" altLang="en-US" sz="1400" dirty="0"/>
          </a:p>
        </p:txBody>
      </p:sp>
      <p:sp>
        <p:nvSpPr>
          <p:cNvPr id="4" name="Slide Number Placeholder 3">
            <a:extLst>
              <a:ext uri="{FF2B5EF4-FFF2-40B4-BE49-F238E27FC236}">
                <a16:creationId xmlns:a16="http://schemas.microsoft.com/office/drawing/2014/main" id="{8AD0E2A3-216F-8F69-C671-6A31B53709C1}"/>
              </a:ext>
            </a:extLst>
          </p:cNvPr>
          <p:cNvSpPr>
            <a:spLocks noGrp="1"/>
          </p:cNvSpPr>
          <p:nvPr>
            <p:ph type="sldNum" sz="quarter" idx="12"/>
          </p:nvPr>
        </p:nvSpPr>
        <p:spPr/>
        <p:txBody>
          <a:bodyPr/>
          <a:lstStyle/>
          <a:p>
            <a:fld id="{CB6EAABE-FE71-49D9-9DD6-7820C7F40E95}" type="slidenum">
              <a:rPr kumimoji="1" lang="ja-JP" altLang="en-US" smtClean="0"/>
              <a:t>1</a:t>
            </a:fld>
            <a:endParaRPr kumimoji="1" lang="ja-JP" altLang="en-US"/>
          </a:p>
        </p:txBody>
      </p:sp>
    </p:spTree>
    <p:extLst>
      <p:ext uri="{BB962C8B-B14F-4D97-AF65-F5344CB8AC3E}">
        <p14:creationId xmlns:p14="http://schemas.microsoft.com/office/powerpoint/2010/main" val="320206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B12C-7629-3FF2-69D9-F5A3A9F6223D}"/>
              </a:ext>
            </a:extLst>
          </p:cNvPr>
          <p:cNvSpPr>
            <a:spLocks noGrp="1"/>
          </p:cNvSpPr>
          <p:nvPr>
            <p:ph type="title"/>
          </p:nvPr>
        </p:nvSpPr>
        <p:spPr/>
        <p:txBody>
          <a:bodyPr/>
          <a:lstStyle/>
          <a:p>
            <a:r>
              <a:rPr kumimoji="1" lang="en-US" altLang="ja-JP" dirty="0"/>
              <a:t>EEG Pre-Processing</a:t>
            </a:r>
            <a:endParaRPr kumimoji="1" lang="ja-JP" altLang="en-US" dirty="0"/>
          </a:p>
        </p:txBody>
      </p:sp>
      <p:pic>
        <p:nvPicPr>
          <p:cNvPr id="7" name="Content Placeholder 6">
            <a:extLst>
              <a:ext uri="{FF2B5EF4-FFF2-40B4-BE49-F238E27FC236}">
                <a16:creationId xmlns:a16="http://schemas.microsoft.com/office/drawing/2014/main" id="{37EE638B-ABE5-3209-0A0A-B3AE1B8CF200}"/>
              </a:ext>
            </a:extLst>
          </p:cNvPr>
          <p:cNvPicPr>
            <a:picLocks noGrp="1" noChangeAspect="1"/>
          </p:cNvPicPr>
          <p:nvPr>
            <p:ph idx="1"/>
          </p:nvPr>
        </p:nvPicPr>
        <p:blipFill rotWithShape="1">
          <a:blip r:embed="rId3"/>
          <a:srcRect t="39594"/>
          <a:stretch/>
        </p:blipFill>
        <p:spPr>
          <a:xfrm>
            <a:off x="1666482" y="3295649"/>
            <a:ext cx="8859032" cy="2879725"/>
          </a:xfrm>
          <a:prstGeom prst="rect">
            <a:avLst/>
          </a:prstGeom>
        </p:spPr>
      </p:pic>
      <p:sp>
        <p:nvSpPr>
          <p:cNvPr id="8" name="TextBox 7">
            <a:extLst>
              <a:ext uri="{FF2B5EF4-FFF2-40B4-BE49-F238E27FC236}">
                <a16:creationId xmlns:a16="http://schemas.microsoft.com/office/drawing/2014/main" id="{CB41DDC4-C126-4EDF-0779-4F5C84D80C13}"/>
              </a:ext>
            </a:extLst>
          </p:cNvPr>
          <p:cNvSpPr txBox="1"/>
          <p:nvPr/>
        </p:nvSpPr>
        <p:spPr>
          <a:xfrm>
            <a:off x="1666480" y="6175374"/>
            <a:ext cx="8859034" cy="338554"/>
          </a:xfrm>
          <a:prstGeom prst="rect">
            <a:avLst/>
          </a:prstGeom>
          <a:noFill/>
        </p:spPr>
        <p:txBody>
          <a:bodyPr wrap="square" rtlCol="0">
            <a:spAutoFit/>
          </a:bodyPr>
          <a:lstStyle/>
          <a:p>
            <a:pPr algn="ctr"/>
            <a:r>
              <a:rPr kumimoji="1" lang="en-US" altLang="ja-JP" sz="1600" dirty="0">
                <a:latin typeface="Fira Code Light" panose="020B0809050000020004" pitchFamily="49" charset="0"/>
                <a:ea typeface="Fira Code Light" panose="020B0809050000020004" pitchFamily="49" charset="0"/>
                <a:cs typeface="Fira Code Light" panose="020B0809050000020004" pitchFamily="49" charset="0"/>
              </a:rPr>
              <a:t>Figure 2. (b) EEG pre-processing approach</a:t>
            </a:r>
            <a:endParaRPr kumimoji="1" lang="ja-JP" altLang="en-US" sz="1600" dirty="0">
              <a:latin typeface="Fira Code Light" panose="020B0809050000020004" pitchFamily="49" charset="0"/>
              <a:cs typeface="Fira Code Light" panose="020B0809050000020004" pitchFamily="49" charset="0"/>
            </a:endParaRPr>
          </a:p>
        </p:txBody>
      </p:sp>
      <p:sp>
        <p:nvSpPr>
          <p:cNvPr id="3" name="TextBox 2">
            <a:extLst>
              <a:ext uri="{FF2B5EF4-FFF2-40B4-BE49-F238E27FC236}">
                <a16:creationId xmlns:a16="http://schemas.microsoft.com/office/drawing/2014/main" id="{8B776376-D824-ABCD-7BB3-22BA7B2670EF}"/>
              </a:ext>
            </a:extLst>
          </p:cNvPr>
          <p:cNvSpPr txBox="1"/>
          <p:nvPr/>
        </p:nvSpPr>
        <p:spPr>
          <a:xfrm>
            <a:off x="745065" y="904929"/>
            <a:ext cx="10701866" cy="2616101"/>
          </a:xfrm>
          <a:prstGeom prst="rect">
            <a:avLst/>
          </a:prstGeom>
          <a:noFill/>
        </p:spPr>
        <p:txBody>
          <a:bodyPr wrap="square" rtlCol="0">
            <a:spAutoFit/>
          </a:bodyPr>
          <a:lstStyle/>
          <a:p>
            <a:pPr>
              <a:spcBef>
                <a:spcPts val="600"/>
              </a:spcBef>
            </a:pP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rPr>
              <a:t>Entire EEG preprocessing procedure: </a:t>
            </a:r>
          </a:p>
          <a:p>
            <a:pPr marL="285750" indent="-285750">
              <a:spcBef>
                <a:spcPts val="600"/>
              </a:spcBef>
              <a:buFont typeface="Arial" panose="020B0604020202020204" pitchFamily="34" charset="0"/>
              <a:buChar char="•"/>
            </a:pPr>
            <a:r>
              <a:rPr lang="en-US" altLang="ja-JP" dirty="0">
                <a:latin typeface="Fira Code Light" panose="020B0809050000020004" pitchFamily="49" charset="0"/>
                <a:ea typeface="Fira Code Light" panose="020B0809050000020004" pitchFamily="49" charset="0"/>
                <a:cs typeface="Fira Code Light" panose="020B0809050000020004" pitchFamily="49" charset="0"/>
              </a:rPr>
              <a:t>W</a:t>
            </a: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rPr>
              <a:t>ith a 10-min EEG data clip and N channels (</a:t>
            </a:r>
            <a:r>
              <a:rPr kumimoji="1" lang="en-US" altLang="ja-JP" dirty="0" err="1">
                <a:latin typeface="Fira Code Light" panose="020B0809050000020004" pitchFamily="49" charset="0"/>
                <a:ea typeface="Fira Code Light" panose="020B0809050000020004" pitchFamily="49" charset="0"/>
                <a:cs typeface="Fira Code Light" panose="020B0809050000020004" pitchFamily="49" charset="0"/>
              </a:rPr>
              <a:t>Eg.</a:t>
            </a:r>
            <a:r>
              <a:rPr lang="en-US" altLang="ja-JP" dirty="0">
                <a:latin typeface="Fira Code Light" panose="020B0809050000020004" pitchFamily="49" charset="0"/>
                <a:ea typeface="Fira Code Light" panose="020B0809050000020004" pitchFamily="49" charset="0"/>
                <a:cs typeface="Fira Code Light" panose="020B0809050000020004" pitchFamily="49" charset="0"/>
              </a:rPr>
              <a:t> </a:t>
            </a: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rPr>
              <a:t>N=16) </a:t>
            </a:r>
            <a:b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rPr>
            </a:b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 Data Shape is (Channels × Time[s] × </a:t>
            </a:r>
            <a:r>
              <a:rPr lang="en-US" altLang="ja-JP"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Sampling </a:t>
            </a: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Freq[Hz]) = (16×600×400)</a:t>
            </a:r>
          </a:p>
          <a:p>
            <a:pPr marL="285750" indent="-285750">
              <a:spcBef>
                <a:spcPts val="600"/>
              </a:spcBef>
              <a:buFont typeface="Arial" panose="020B0604020202020204" pitchFamily="34" charset="0"/>
              <a:buChar char="•"/>
            </a:pP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rPr>
              <a:t>After segmenting into 60 segments with 10 seconds each</a:t>
            </a:r>
            <a:b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rPr>
            </a:b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 Data Shape is (Segments × Channels × data-points) = (60×16×4000)</a:t>
            </a:r>
          </a:p>
          <a:p>
            <a:pPr marL="285750" indent="-285750">
              <a:spcBef>
                <a:spcPts val="600"/>
              </a:spcBef>
              <a:buFont typeface="Arial" panose="020B0604020202020204" pitchFamily="34" charset="0"/>
              <a:buChar char="•"/>
            </a:pP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rPr>
              <a:t>After wavelet transform for 60 segments</a:t>
            </a:r>
            <a:b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rPr>
            </a:b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 Data Shape is (Segments × Channels × </a:t>
            </a:r>
            <a:r>
              <a:rPr lang="en-US" altLang="ja-JP"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H</a:t>
            </a: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eight × Width) = (60×16×100×4000)</a:t>
            </a:r>
          </a:p>
          <a:p>
            <a:pPr marL="285750" indent="-285750">
              <a:spcBef>
                <a:spcPts val="600"/>
              </a:spcBef>
              <a:buFont typeface="Arial" panose="020B0604020202020204" pitchFamily="34" charset="0"/>
              <a:buChar char="•"/>
            </a:pPr>
            <a:endPar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5" name="Slide Number Placeholder 4">
            <a:extLst>
              <a:ext uri="{FF2B5EF4-FFF2-40B4-BE49-F238E27FC236}">
                <a16:creationId xmlns:a16="http://schemas.microsoft.com/office/drawing/2014/main" id="{C9A4EA6B-CDB9-1A79-F101-0A5FEBD591C7}"/>
              </a:ext>
            </a:extLst>
          </p:cNvPr>
          <p:cNvSpPr>
            <a:spLocks noGrp="1"/>
          </p:cNvSpPr>
          <p:nvPr>
            <p:ph type="sldNum" sz="quarter" idx="12"/>
          </p:nvPr>
        </p:nvSpPr>
        <p:spPr/>
        <p:txBody>
          <a:bodyPr/>
          <a:lstStyle/>
          <a:p>
            <a:fld id="{CB6EAABE-FE71-49D9-9DD6-7820C7F40E95}" type="slidenum">
              <a:rPr kumimoji="1" lang="ja-JP" altLang="en-US" smtClean="0"/>
              <a:t>10</a:t>
            </a:fld>
            <a:endParaRPr kumimoji="1" lang="ja-JP" altLang="en-US"/>
          </a:p>
        </p:txBody>
      </p:sp>
    </p:spTree>
    <p:extLst>
      <p:ext uri="{BB962C8B-B14F-4D97-AF65-F5344CB8AC3E}">
        <p14:creationId xmlns:p14="http://schemas.microsoft.com/office/powerpoint/2010/main" val="136004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B12C-7629-3FF2-69D9-F5A3A9F6223D}"/>
              </a:ext>
            </a:extLst>
          </p:cNvPr>
          <p:cNvSpPr>
            <a:spLocks noGrp="1"/>
          </p:cNvSpPr>
          <p:nvPr>
            <p:ph type="title"/>
          </p:nvPr>
        </p:nvSpPr>
        <p:spPr/>
        <p:txBody>
          <a:bodyPr/>
          <a:lstStyle/>
          <a:p>
            <a:r>
              <a:rPr kumimoji="1" lang="en-US" altLang="ja-JP" dirty="0" err="1"/>
              <a:t>MViT</a:t>
            </a:r>
            <a:r>
              <a:rPr kumimoji="1" lang="en-US" altLang="ja-JP" dirty="0"/>
              <a:t> for EEG Representation Learning</a:t>
            </a:r>
            <a:endParaRPr kumimoji="1" lang="ja-JP" altLang="en-US" dirty="0"/>
          </a:p>
        </p:txBody>
      </p:sp>
      <p:pic>
        <p:nvPicPr>
          <p:cNvPr id="6" name="Content Placeholder 5">
            <a:extLst>
              <a:ext uri="{FF2B5EF4-FFF2-40B4-BE49-F238E27FC236}">
                <a16:creationId xmlns:a16="http://schemas.microsoft.com/office/drawing/2014/main" id="{B7CA8D79-9A7E-D370-A854-0BB8A02B130D}"/>
              </a:ext>
            </a:extLst>
          </p:cNvPr>
          <p:cNvPicPr>
            <a:picLocks noGrp="1" noChangeAspect="1"/>
          </p:cNvPicPr>
          <p:nvPr>
            <p:ph idx="1"/>
          </p:nvPr>
        </p:nvPicPr>
        <p:blipFill>
          <a:blip r:embed="rId3"/>
          <a:stretch>
            <a:fillRect/>
          </a:stretch>
        </p:blipFill>
        <p:spPr>
          <a:xfrm>
            <a:off x="3859442" y="1185863"/>
            <a:ext cx="7686811" cy="4040691"/>
          </a:xfrm>
          <a:prstGeom prst="rect">
            <a:avLst/>
          </a:prstGeom>
        </p:spPr>
      </p:pic>
      <p:sp>
        <p:nvSpPr>
          <p:cNvPr id="8" name="TextBox 7">
            <a:extLst>
              <a:ext uri="{FF2B5EF4-FFF2-40B4-BE49-F238E27FC236}">
                <a16:creationId xmlns:a16="http://schemas.microsoft.com/office/drawing/2014/main" id="{CB41DDC4-C126-4EDF-0779-4F5C84D80C13}"/>
              </a:ext>
            </a:extLst>
          </p:cNvPr>
          <p:cNvSpPr txBox="1"/>
          <p:nvPr/>
        </p:nvSpPr>
        <p:spPr>
          <a:xfrm>
            <a:off x="3510767" y="5467850"/>
            <a:ext cx="8859034" cy="338554"/>
          </a:xfrm>
          <a:prstGeom prst="rect">
            <a:avLst/>
          </a:prstGeom>
          <a:noFill/>
        </p:spPr>
        <p:txBody>
          <a:bodyPr wrap="square" rtlCol="0">
            <a:spAutoFit/>
          </a:bodyPr>
          <a:lstStyle/>
          <a:p>
            <a:pPr algn="ctr"/>
            <a:r>
              <a:rPr kumimoji="1" lang="en-US" altLang="ja-JP" sz="1600" dirty="0">
                <a:latin typeface="Fira Code Light" panose="020B0809050000020004" pitchFamily="49" charset="0"/>
                <a:cs typeface="Fira Code Light" panose="020B0809050000020004" pitchFamily="49" charset="0"/>
              </a:rPr>
              <a:t>Figure 3. Framework of </a:t>
            </a:r>
            <a:r>
              <a:rPr kumimoji="1" lang="en-US" altLang="ja-JP" sz="1600" dirty="0" err="1">
                <a:latin typeface="Fira Code Light" panose="020B0809050000020004" pitchFamily="49" charset="0"/>
                <a:cs typeface="Fira Code Light" panose="020B0809050000020004" pitchFamily="49" charset="0"/>
              </a:rPr>
              <a:t>MViT</a:t>
            </a:r>
            <a:r>
              <a:rPr kumimoji="1" lang="en-US" altLang="ja-JP" sz="1600" dirty="0">
                <a:latin typeface="Fira Code Light" panose="020B0809050000020004" pitchFamily="49" charset="0"/>
                <a:cs typeface="Fira Code Light" panose="020B0809050000020004" pitchFamily="49" charset="0"/>
              </a:rPr>
              <a:t> for multi-channel EEG feature learning</a:t>
            </a:r>
            <a:endParaRPr kumimoji="1" lang="ja-JP" altLang="en-US" sz="1600" dirty="0">
              <a:latin typeface="Fira Code Light" panose="020B0809050000020004" pitchFamily="49" charset="0"/>
              <a:cs typeface="Fira Code Light" panose="020B0809050000020004" pitchFamily="49" charset="0"/>
            </a:endParaRPr>
          </a:p>
        </p:txBody>
      </p:sp>
      <p:grpSp>
        <p:nvGrpSpPr>
          <p:cNvPr id="30" name="Group 29">
            <a:extLst>
              <a:ext uri="{FF2B5EF4-FFF2-40B4-BE49-F238E27FC236}">
                <a16:creationId xmlns:a16="http://schemas.microsoft.com/office/drawing/2014/main" id="{DE914A10-10C0-C476-E368-75B92E79457C}"/>
              </a:ext>
            </a:extLst>
          </p:cNvPr>
          <p:cNvGrpSpPr/>
          <p:nvPr/>
        </p:nvGrpSpPr>
        <p:grpSpPr>
          <a:xfrm>
            <a:off x="3965575" y="4577411"/>
            <a:ext cx="260350" cy="406400"/>
            <a:chOff x="3965575" y="4555067"/>
            <a:chExt cx="260350" cy="406400"/>
          </a:xfrm>
        </p:grpSpPr>
        <p:cxnSp>
          <p:nvCxnSpPr>
            <p:cNvPr id="10" name="Straight Connector 9">
              <a:extLst>
                <a:ext uri="{FF2B5EF4-FFF2-40B4-BE49-F238E27FC236}">
                  <a16:creationId xmlns:a16="http://schemas.microsoft.com/office/drawing/2014/main" id="{EFB21F3C-8843-8D7F-BA54-75933D31DE65}"/>
                </a:ext>
              </a:extLst>
            </p:cNvPr>
            <p:cNvCxnSpPr/>
            <p:nvPr/>
          </p:nvCxnSpPr>
          <p:spPr>
            <a:xfrm>
              <a:off x="3965575" y="4555067"/>
              <a:ext cx="254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9391919-46DE-93CA-85B8-467641DBE5FD}"/>
                </a:ext>
              </a:extLst>
            </p:cNvPr>
            <p:cNvCxnSpPr/>
            <p:nvPr/>
          </p:nvCxnSpPr>
          <p:spPr>
            <a:xfrm>
              <a:off x="3971925" y="4961467"/>
              <a:ext cx="254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D330E8B-021D-C61E-0124-18276AB65EF5}"/>
                </a:ext>
              </a:extLst>
            </p:cNvPr>
            <p:cNvCxnSpPr/>
            <p:nvPr/>
          </p:nvCxnSpPr>
          <p:spPr>
            <a:xfrm>
              <a:off x="4098925" y="4555067"/>
              <a:ext cx="0" cy="406400"/>
            </a:xfrm>
            <a:prstGeom prst="straightConnector1">
              <a:avLst/>
            </a:prstGeom>
            <a:ln w="12700">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E1AA58F-4B5E-D810-AA82-F552744DB931}"/>
              </a:ext>
            </a:extLst>
          </p:cNvPr>
          <p:cNvGrpSpPr/>
          <p:nvPr/>
        </p:nvGrpSpPr>
        <p:grpSpPr>
          <a:xfrm>
            <a:off x="4260850" y="5001412"/>
            <a:ext cx="2232025" cy="254000"/>
            <a:chOff x="4260850" y="5002296"/>
            <a:chExt cx="2232025" cy="254000"/>
          </a:xfrm>
        </p:grpSpPr>
        <p:cxnSp>
          <p:nvCxnSpPr>
            <p:cNvPr id="14" name="Straight Connector 13">
              <a:extLst>
                <a:ext uri="{FF2B5EF4-FFF2-40B4-BE49-F238E27FC236}">
                  <a16:creationId xmlns:a16="http://schemas.microsoft.com/office/drawing/2014/main" id="{8DF2B30B-CE90-ABC2-FEF3-6BB50DF8F02B}"/>
                </a:ext>
              </a:extLst>
            </p:cNvPr>
            <p:cNvCxnSpPr>
              <a:cxnSpLocks/>
            </p:cNvCxnSpPr>
            <p:nvPr/>
          </p:nvCxnSpPr>
          <p:spPr>
            <a:xfrm rot="5400000">
              <a:off x="4133850" y="5129296"/>
              <a:ext cx="254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64806D3-BB40-D18C-54DB-0456C5E43256}"/>
                </a:ext>
              </a:extLst>
            </p:cNvPr>
            <p:cNvCxnSpPr>
              <a:cxnSpLocks/>
            </p:cNvCxnSpPr>
            <p:nvPr/>
          </p:nvCxnSpPr>
          <p:spPr>
            <a:xfrm rot="5400000">
              <a:off x="6365875" y="5129296"/>
              <a:ext cx="254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909912A-776D-32E0-2442-4EC09B91F2B0}"/>
                </a:ext>
              </a:extLst>
            </p:cNvPr>
            <p:cNvCxnSpPr>
              <a:cxnSpLocks/>
            </p:cNvCxnSpPr>
            <p:nvPr/>
          </p:nvCxnSpPr>
          <p:spPr>
            <a:xfrm flipH="1">
              <a:off x="4260850" y="5129296"/>
              <a:ext cx="2232025" cy="0"/>
            </a:xfrm>
            <a:prstGeom prst="straightConnector1">
              <a:avLst/>
            </a:prstGeom>
            <a:ln w="12700">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34D0FED0-ECAF-50DF-93A4-76EC07197FD1}"/>
              </a:ext>
            </a:extLst>
          </p:cNvPr>
          <p:cNvSpPr txBox="1"/>
          <p:nvPr/>
        </p:nvSpPr>
        <p:spPr>
          <a:xfrm>
            <a:off x="3713357" y="4603165"/>
            <a:ext cx="389191" cy="338554"/>
          </a:xfrm>
          <a:prstGeom prst="rect">
            <a:avLst/>
          </a:prstGeom>
          <a:noFill/>
        </p:spPr>
        <p:txBody>
          <a:bodyPr wrap="square" rtlCol="0">
            <a:spAutoFit/>
          </a:bodyPr>
          <a:lstStyle/>
          <a:p>
            <a:pPr algn="ctr"/>
            <a:r>
              <a:rPr kumimoji="1" lang="en-US" altLang="ja-JP" sz="1600" dirty="0">
                <a:latin typeface="Fira Code Light" panose="020B0809050000020004" pitchFamily="49" charset="0"/>
                <a:cs typeface="Fira Code Light" panose="020B0809050000020004" pitchFamily="49" charset="0"/>
              </a:rPr>
              <a:t>H</a:t>
            </a:r>
            <a:endParaRPr kumimoji="1" lang="ja-JP" altLang="en-US" sz="1600" dirty="0">
              <a:latin typeface="Fira Code Light" panose="020B0809050000020004" pitchFamily="49" charset="0"/>
              <a:cs typeface="Fira Code Light" panose="020B0809050000020004" pitchFamily="49" charset="0"/>
            </a:endParaRPr>
          </a:p>
        </p:txBody>
      </p:sp>
      <p:sp>
        <p:nvSpPr>
          <p:cNvPr id="19" name="TextBox 18">
            <a:extLst>
              <a:ext uri="{FF2B5EF4-FFF2-40B4-BE49-F238E27FC236}">
                <a16:creationId xmlns:a16="http://schemas.microsoft.com/office/drawing/2014/main" id="{02B39CA9-B12C-0997-B819-E3264CDFE2CF}"/>
              </a:ext>
            </a:extLst>
          </p:cNvPr>
          <p:cNvSpPr txBox="1"/>
          <p:nvPr/>
        </p:nvSpPr>
        <p:spPr>
          <a:xfrm>
            <a:off x="5175917" y="5129296"/>
            <a:ext cx="389191" cy="338554"/>
          </a:xfrm>
          <a:prstGeom prst="rect">
            <a:avLst/>
          </a:prstGeom>
          <a:noFill/>
        </p:spPr>
        <p:txBody>
          <a:bodyPr wrap="square" rtlCol="0">
            <a:spAutoFit/>
          </a:bodyPr>
          <a:lstStyle/>
          <a:p>
            <a:pPr algn="ctr"/>
            <a:r>
              <a:rPr lang="en-US" altLang="ja-JP" sz="1600" dirty="0">
                <a:latin typeface="Fira Code Light" panose="020B0809050000020004" pitchFamily="49" charset="0"/>
                <a:cs typeface="Fira Code Light" panose="020B0809050000020004" pitchFamily="49" charset="0"/>
              </a:rPr>
              <a:t>W</a:t>
            </a:r>
          </a:p>
        </p:txBody>
      </p:sp>
      <p:grpSp>
        <p:nvGrpSpPr>
          <p:cNvPr id="33" name="Group 32">
            <a:extLst>
              <a:ext uri="{FF2B5EF4-FFF2-40B4-BE49-F238E27FC236}">
                <a16:creationId xmlns:a16="http://schemas.microsoft.com/office/drawing/2014/main" id="{9963A830-2BFE-295D-B500-AC2E6F92BBB0}"/>
              </a:ext>
            </a:extLst>
          </p:cNvPr>
          <p:cNvGrpSpPr/>
          <p:nvPr/>
        </p:nvGrpSpPr>
        <p:grpSpPr>
          <a:xfrm>
            <a:off x="4107529" y="4148465"/>
            <a:ext cx="127000" cy="209550"/>
            <a:chOff x="4107529" y="4148465"/>
            <a:chExt cx="127000" cy="209550"/>
          </a:xfrm>
        </p:grpSpPr>
        <p:cxnSp>
          <p:nvCxnSpPr>
            <p:cNvPr id="20" name="Straight Connector 19">
              <a:extLst>
                <a:ext uri="{FF2B5EF4-FFF2-40B4-BE49-F238E27FC236}">
                  <a16:creationId xmlns:a16="http://schemas.microsoft.com/office/drawing/2014/main" id="{7008779D-7831-C440-65F0-AF5E7A156DF4}"/>
                </a:ext>
              </a:extLst>
            </p:cNvPr>
            <p:cNvCxnSpPr>
              <a:cxnSpLocks/>
            </p:cNvCxnSpPr>
            <p:nvPr/>
          </p:nvCxnSpPr>
          <p:spPr>
            <a:xfrm>
              <a:off x="4107529" y="4148465"/>
              <a:ext cx="127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E6B5626-A285-A270-2EFE-0A235681894A}"/>
                </a:ext>
              </a:extLst>
            </p:cNvPr>
            <p:cNvCxnSpPr>
              <a:cxnSpLocks/>
            </p:cNvCxnSpPr>
            <p:nvPr/>
          </p:nvCxnSpPr>
          <p:spPr>
            <a:xfrm>
              <a:off x="4107529" y="4358015"/>
              <a:ext cx="127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00EF36E-92DA-50C1-8CE5-5B6CB340751B}"/>
                </a:ext>
              </a:extLst>
            </p:cNvPr>
            <p:cNvCxnSpPr>
              <a:cxnSpLocks/>
            </p:cNvCxnSpPr>
            <p:nvPr/>
          </p:nvCxnSpPr>
          <p:spPr>
            <a:xfrm>
              <a:off x="4171029" y="4148465"/>
              <a:ext cx="0" cy="209550"/>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596F88B2-7BBA-C5DA-D1FE-9F8B69427ACE}"/>
              </a:ext>
            </a:extLst>
          </p:cNvPr>
          <p:cNvSpPr txBox="1"/>
          <p:nvPr/>
        </p:nvSpPr>
        <p:spPr>
          <a:xfrm>
            <a:off x="3883439" y="4126451"/>
            <a:ext cx="389191" cy="276999"/>
          </a:xfrm>
          <a:prstGeom prst="rect">
            <a:avLst/>
          </a:prstGeom>
          <a:noFill/>
        </p:spPr>
        <p:txBody>
          <a:bodyPr wrap="square" rtlCol="0">
            <a:spAutoFit/>
          </a:bodyPr>
          <a:lstStyle/>
          <a:p>
            <a:pPr algn="ctr"/>
            <a:r>
              <a:rPr kumimoji="1" lang="en-US" altLang="ja-JP" sz="1200" dirty="0">
                <a:latin typeface="Fira Code Light" panose="020B0809050000020004" pitchFamily="49" charset="0"/>
                <a:cs typeface="Fira Code Light" panose="020B0809050000020004" pitchFamily="49" charset="0"/>
              </a:rPr>
              <a:t>P</a:t>
            </a:r>
            <a:endParaRPr kumimoji="1" lang="ja-JP" altLang="en-US" sz="1200" dirty="0">
              <a:latin typeface="Fira Code Light" panose="020B0809050000020004" pitchFamily="49" charset="0"/>
              <a:cs typeface="Fira Code Light" panose="020B0809050000020004" pitchFamily="49" charset="0"/>
            </a:endParaRPr>
          </a:p>
        </p:txBody>
      </p:sp>
      <p:grpSp>
        <p:nvGrpSpPr>
          <p:cNvPr id="34" name="Group 33">
            <a:extLst>
              <a:ext uri="{FF2B5EF4-FFF2-40B4-BE49-F238E27FC236}">
                <a16:creationId xmlns:a16="http://schemas.microsoft.com/office/drawing/2014/main" id="{61E66966-4046-AC54-1374-4153E9A66695}"/>
              </a:ext>
            </a:extLst>
          </p:cNvPr>
          <p:cNvGrpSpPr/>
          <p:nvPr/>
        </p:nvGrpSpPr>
        <p:grpSpPr>
          <a:xfrm>
            <a:off x="4260850" y="4359073"/>
            <a:ext cx="209550" cy="127000"/>
            <a:chOff x="4260850" y="4359073"/>
            <a:chExt cx="209550" cy="127000"/>
          </a:xfrm>
        </p:grpSpPr>
        <p:cxnSp>
          <p:nvCxnSpPr>
            <p:cNvPr id="26" name="Straight Connector 25">
              <a:extLst>
                <a:ext uri="{FF2B5EF4-FFF2-40B4-BE49-F238E27FC236}">
                  <a16:creationId xmlns:a16="http://schemas.microsoft.com/office/drawing/2014/main" id="{96D9AC91-8C95-3211-FD57-C514336744F5}"/>
                </a:ext>
              </a:extLst>
            </p:cNvPr>
            <p:cNvCxnSpPr>
              <a:cxnSpLocks/>
            </p:cNvCxnSpPr>
            <p:nvPr/>
          </p:nvCxnSpPr>
          <p:spPr>
            <a:xfrm rot="5400000">
              <a:off x="4197350" y="4422573"/>
              <a:ext cx="127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EA06F66-376F-5703-3AE6-5799B16B103D}"/>
                </a:ext>
              </a:extLst>
            </p:cNvPr>
            <p:cNvCxnSpPr>
              <a:cxnSpLocks/>
            </p:cNvCxnSpPr>
            <p:nvPr/>
          </p:nvCxnSpPr>
          <p:spPr>
            <a:xfrm rot="5400000">
              <a:off x="4400550" y="4422573"/>
              <a:ext cx="127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0D53D50-94F9-8606-D21F-6809B89E8C46}"/>
                </a:ext>
              </a:extLst>
            </p:cNvPr>
            <p:cNvCxnSpPr>
              <a:cxnSpLocks/>
            </p:cNvCxnSpPr>
            <p:nvPr/>
          </p:nvCxnSpPr>
          <p:spPr>
            <a:xfrm rot="5400000">
              <a:off x="4365625" y="4317798"/>
              <a:ext cx="0" cy="209550"/>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EC037F9-8527-1150-9AED-0FCBDCBE22BA}"/>
              </a:ext>
            </a:extLst>
          </p:cNvPr>
          <p:cNvSpPr txBox="1"/>
          <p:nvPr/>
        </p:nvSpPr>
        <p:spPr>
          <a:xfrm>
            <a:off x="4171029" y="4381435"/>
            <a:ext cx="389191" cy="276999"/>
          </a:xfrm>
          <a:prstGeom prst="rect">
            <a:avLst/>
          </a:prstGeom>
          <a:noFill/>
        </p:spPr>
        <p:txBody>
          <a:bodyPr wrap="square" rtlCol="0">
            <a:spAutoFit/>
          </a:bodyPr>
          <a:lstStyle/>
          <a:p>
            <a:pPr algn="ctr"/>
            <a:r>
              <a:rPr kumimoji="1" lang="en-US" altLang="ja-JP" sz="1200" dirty="0">
                <a:latin typeface="Fira Code Light" panose="020B0809050000020004" pitchFamily="49" charset="0"/>
                <a:cs typeface="Fira Code Light" panose="020B0809050000020004" pitchFamily="49" charset="0"/>
              </a:rPr>
              <a:t>P</a:t>
            </a:r>
            <a:endParaRPr kumimoji="1" lang="ja-JP" altLang="en-US" sz="1200" dirty="0">
              <a:latin typeface="Fira Code Light" panose="020B0809050000020004" pitchFamily="49" charset="0"/>
              <a:cs typeface="Fira Code Light" panose="020B0809050000020004" pitchFamily="49" charset="0"/>
            </a:endParaRPr>
          </a:p>
        </p:txBody>
      </p:sp>
      <p:sp>
        <p:nvSpPr>
          <p:cNvPr id="35" name="Slide Number Placeholder 34">
            <a:extLst>
              <a:ext uri="{FF2B5EF4-FFF2-40B4-BE49-F238E27FC236}">
                <a16:creationId xmlns:a16="http://schemas.microsoft.com/office/drawing/2014/main" id="{C577BFF7-8017-6383-2134-96EC4EA8EFE1}"/>
              </a:ext>
            </a:extLst>
          </p:cNvPr>
          <p:cNvSpPr>
            <a:spLocks noGrp="1"/>
          </p:cNvSpPr>
          <p:nvPr>
            <p:ph type="sldNum" sz="quarter" idx="12"/>
          </p:nvPr>
        </p:nvSpPr>
        <p:spPr/>
        <p:txBody>
          <a:bodyPr/>
          <a:lstStyle/>
          <a:p>
            <a:fld id="{CB6EAABE-FE71-49D9-9DD6-7820C7F40E95}" type="slidenum">
              <a:rPr kumimoji="1" lang="ja-JP" altLang="en-US" smtClean="0"/>
              <a:t>11</a:t>
            </a:fld>
            <a:endParaRPr kumimoji="1" lang="ja-JP" altLang="en-US" dirty="0"/>
          </a:p>
        </p:txBody>
      </p:sp>
      <p:grpSp>
        <p:nvGrpSpPr>
          <p:cNvPr id="38" name="Group 37">
            <a:extLst>
              <a:ext uri="{FF2B5EF4-FFF2-40B4-BE49-F238E27FC236}">
                <a16:creationId xmlns:a16="http://schemas.microsoft.com/office/drawing/2014/main" id="{236BDA0F-79E6-F4B6-1787-3812962AA280}"/>
              </a:ext>
            </a:extLst>
          </p:cNvPr>
          <p:cNvGrpSpPr/>
          <p:nvPr/>
        </p:nvGrpSpPr>
        <p:grpSpPr>
          <a:xfrm>
            <a:off x="1028696" y="4610127"/>
            <a:ext cx="2967502" cy="307777"/>
            <a:chOff x="1140027" y="4608867"/>
            <a:chExt cx="2967502" cy="307777"/>
          </a:xfrm>
        </p:grpSpPr>
        <p:sp>
          <p:nvSpPr>
            <p:cNvPr id="36" name="TextBox 35">
              <a:extLst>
                <a:ext uri="{FF2B5EF4-FFF2-40B4-BE49-F238E27FC236}">
                  <a16:creationId xmlns:a16="http://schemas.microsoft.com/office/drawing/2014/main" id="{3E94F176-A61B-6BB9-EF5C-16DD234CC315}"/>
                </a:ext>
              </a:extLst>
            </p:cNvPr>
            <p:cNvSpPr txBox="1"/>
            <p:nvPr/>
          </p:nvSpPr>
          <p:spPr>
            <a:xfrm>
              <a:off x="1610772" y="4608867"/>
              <a:ext cx="2496757" cy="307777"/>
            </a:xfrm>
            <a:prstGeom prst="rect">
              <a:avLst/>
            </a:prstGeom>
            <a:noFill/>
          </p:spPr>
          <p:txBody>
            <a:bodyPr wrap="square" rtlCol="0">
              <a:spAutoFit/>
            </a:bodyPr>
            <a:lstStyle/>
            <a:p>
              <a:pPr algn="ctr"/>
              <a:r>
                <a:rPr kumimoji="1" lang="en-US" altLang="ja-JP" sz="1400" dirty="0">
                  <a:sym typeface="Wingdings" panose="05000000000000000000" pitchFamily="2" charset="2"/>
                </a:rPr>
                <a:t> </a:t>
              </a:r>
              <a:r>
                <a:rPr kumimoji="1" lang="en-US" altLang="ja-JP" sz="1400" dirty="0"/>
                <a:t>(H</a:t>
              </a:r>
              <a:r>
                <a:rPr lang="en-US" altLang="ja-JP" sz="1400" dirty="0"/>
                <a:t>,</a:t>
              </a:r>
              <a:r>
                <a:rPr kumimoji="1" lang="en-US" altLang="ja-JP" sz="1400" dirty="0"/>
                <a:t>W)=(100,4000)</a:t>
              </a:r>
              <a:endParaRPr kumimoji="1" lang="ja-JP" altLang="en-US" sz="1400" dirty="0"/>
            </a:p>
          </p:txBody>
        </p:sp>
        <p:graphicFrame>
          <p:nvGraphicFramePr>
            <p:cNvPr id="37" name="Object 36">
              <a:extLst>
                <a:ext uri="{FF2B5EF4-FFF2-40B4-BE49-F238E27FC236}">
                  <a16:creationId xmlns:a16="http://schemas.microsoft.com/office/drawing/2014/main" id="{B4BEF7D8-37B7-316E-45B0-BBCCCD9259B8}"/>
                </a:ext>
              </a:extLst>
            </p:cNvPr>
            <p:cNvGraphicFramePr>
              <a:graphicFrameLocks noChangeAspect="1"/>
            </p:cNvGraphicFramePr>
            <p:nvPr>
              <p:extLst>
                <p:ext uri="{D42A27DB-BD31-4B8C-83A1-F6EECF244321}">
                  <p14:modId xmlns:p14="http://schemas.microsoft.com/office/powerpoint/2010/main" val="1177530985"/>
                </p:ext>
              </p:extLst>
            </p:nvPr>
          </p:nvGraphicFramePr>
          <p:xfrm>
            <a:off x="1140027" y="4637472"/>
            <a:ext cx="736036" cy="250566"/>
          </p:xfrm>
          <a:graphic>
            <a:graphicData uri="http://schemas.openxmlformats.org/presentationml/2006/ole">
              <mc:AlternateContent xmlns:mc="http://schemas.openxmlformats.org/markup-compatibility/2006">
                <mc:Choice xmlns:v="urn:schemas-microsoft-com:vml" Requires="v">
                  <p:oleObj name="Equation" r:id="rId4" imgW="596880" imgH="203040" progId="Equation.DSMT4">
                    <p:embed/>
                  </p:oleObj>
                </mc:Choice>
                <mc:Fallback>
                  <p:oleObj name="Equation" r:id="rId4" imgW="596880" imgH="203040" progId="Equation.DSMT4">
                    <p:embed/>
                    <p:pic>
                      <p:nvPicPr>
                        <p:cNvPr id="0" name=""/>
                        <p:cNvPicPr/>
                        <p:nvPr/>
                      </p:nvPicPr>
                      <p:blipFill>
                        <a:blip r:embed="rId5"/>
                        <a:stretch>
                          <a:fillRect/>
                        </a:stretch>
                      </p:blipFill>
                      <p:spPr>
                        <a:xfrm>
                          <a:off x="1140027" y="4637472"/>
                          <a:ext cx="736036" cy="250566"/>
                        </a:xfrm>
                        <a:prstGeom prst="rect">
                          <a:avLst/>
                        </a:prstGeom>
                      </p:spPr>
                    </p:pic>
                  </p:oleObj>
                </mc:Fallback>
              </mc:AlternateContent>
            </a:graphicData>
          </a:graphic>
        </p:graphicFrame>
      </p:grpSp>
      <p:grpSp>
        <p:nvGrpSpPr>
          <p:cNvPr id="46" name="Group 45">
            <a:extLst>
              <a:ext uri="{FF2B5EF4-FFF2-40B4-BE49-F238E27FC236}">
                <a16:creationId xmlns:a16="http://schemas.microsoft.com/office/drawing/2014/main" id="{7DEE2D58-6DB7-CBB8-DD64-FE5599A7E0AE}"/>
              </a:ext>
            </a:extLst>
          </p:cNvPr>
          <p:cNvGrpSpPr/>
          <p:nvPr/>
        </p:nvGrpSpPr>
        <p:grpSpPr>
          <a:xfrm>
            <a:off x="587476" y="4066926"/>
            <a:ext cx="3301789" cy="344488"/>
            <a:chOff x="587476" y="4066926"/>
            <a:chExt cx="3301789" cy="344488"/>
          </a:xfrm>
        </p:grpSpPr>
        <p:sp>
          <p:nvSpPr>
            <p:cNvPr id="40" name="TextBox 39">
              <a:extLst>
                <a:ext uri="{FF2B5EF4-FFF2-40B4-BE49-F238E27FC236}">
                  <a16:creationId xmlns:a16="http://schemas.microsoft.com/office/drawing/2014/main" id="{6F3C6CD2-04EB-6719-6FB6-3C27952742B8}"/>
                </a:ext>
              </a:extLst>
            </p:cNvPr>
            <p:cNvSpPr txBox="1"/>
            <p:nvPr/>
          </p:nvSpPr>
          <p:spPr>
            <a:xfrm>
              <a:off x="1203087" y="4099615"/>
              <a:ext cx="2686178" cy="307777"/>
            </a:xfrm>
            <a:prstGeom prst="rect">
              <a:avLst/>
            </a:prstGeom>
            <a:noFill/>
          </p:spPr>
          <p:txBody>
            <a:bodyPr wrap="square" rtlCol="0">
              <a:spAutoFit/>
            </a:bodyPr>
            <a:lstStyle/>
            <a:p>
              <a:pPr algn="ctr"/>
              <a:r>
                <a:rPr kumimoji="1" lang="en-US" altLang="ja-JP" sz="1400" dirty="0">
                  <a:sym typeface="Wingdings" panose="05000000000000000000" pitchFamily="2" charset="2"/>
                </a:rPr>
                <a:t> </a:t>
              </a:r>
              <a:r>
                <a:rPr kumimoji="1" lang="en-US" altLang="ja-JP" sz="1400" dirty="0"/>
                <a:t>(L</a:t>
              </a:r>
              <a:r>
                <a:rPr lang="en-US" altLang="ja-JP" sz="1400" dirty="0"/>
                <a:t>,P,P</a:t>
              </a:r>
              <a:r>
                <a:rPr kumimoji="1" lang="en-US" altLang="ja-JP" sz="1400" dirty="0"/>
                <a:t>)=(40,100,100)</a:t>
              </a:r>
              <a:endParaRPr kumimoji="1" lang="ja-JP" altLang="en-US" sz="1400" dirty="0"/>
            </a:p>
          </p:txBody>
        </p:sp>
        <p:graphicFrame>
          <p:nvGraphicFramePr>
            <p:cNvPr id="41" name="Object 40">
              <a:extLst>
                <a:ext uri="{FF2B5EF4-FFF2-40B4-BE49-F238E27FC236}">
                  <a16:creationId xmlns:a16="http://schemas.microsoft.com/office/drawing/2014/main" id="{882FCCC0-7AEE-1F77-AE79-8FA5114F425F}"/>
                </a:ext>
              </a:extLst>
            </p:cNvPr>
            <p:cNvGraphicFramePr>
              <a:graphicFrameLocks noChangeAspect="1"/>
            </p:cNvGraphicFramePr>
            <p:nvPr>
              <p:extLst>
                <p:ext uri="{D42A27DB-BD31-4B8C-83A1-F6EECF244321}">
                  <p14:modId xmlns:p14="http://schemas.microsoft.com/office/powerpoint/2010/main" val="3791209207"/>
                </p:ext>
              </p:extLst>
            </p:nvPr>
          </p:nvGraphicFramePr>
          <p:xfrm>
            <a:off x="587476" y="4066926"/>
            <a:ext cx="812800" cy="344488"/>
          </p:xfrm>
          <a:graphic>
            <a:graphicData uri="http://schemas.openxmlformats.org/presentationml/2006/ole">
              <mc:AlternateContent xmlns:mc="http://schemas.openxmlformats.org/markup-compatibility/2006">
                <mc:Choice xmlns:v="urn:schemas-microsoft-com:vml" Requires="v">
                  <p:oleObj name="Equation" r:id="rId6" imgW="660240" imgH="279360" progId="Equation.DSMT4">
                    <p:embed/>
                  </p:oleObj>
                </mc:Choice>
                <mc:Fallback>
                  <p:oleObj name="Equation" r:id="rId6" imgW="660240" imgH="279360" progId="Equation.DSMT4">
                    <p:embed/>
                    <p:pic>
                      <p:nvPicPr>
                        <p:cNvPr id="37" name="Object 36">
                          <a:extLst>
                            <a:ext uri="{FF2B5EF4-FFF2-40B4-BE49-F238E27FC236}">
                              <a16:creationId xmlns:a16="http://schemas.microsoft.com/office/drawing/2014/main" id="{B4BEF7D8-37B7-316E-45B0-BBCCCD9259B8}"/>
                            </a:ext>
                          </a:extLst>
                        </p:cNvPr>
                        <p:cNvPicPr/>
                        <p:nvPr/>
                      </p:nvPicPr>
                      <p:blipFill>
                        <a:blip r:embed="rId7"/>
                        <a:stretch>
                          <a:fillRect/>
                        </a:stretch>
                      </p:blipFill>
                      <p:spPr>
                        <a:xfrm>
                          <a:off x="587476" y="4066926"/>
                          <a:ext cx="812800" cy="344488"/>
                        </a:xfrm>
                        <a:prstGeom prst="rect">
                          <a:avLst/>
                        </a:prstGeom>
                      </p:spPr>
                    </p:pic>
                  </p:oleObj>
                </mc:Fallback>
              </mc:AlternateContent>
            </a:graphicData>
          </a:graphic>
        </p:graphicFrame>
      </p:grpSp>
      <p:grpSp>
        <p:nvGrpSpPr>
          <p:cNvPr id="45" name="Group 44">
            <a:extLst>
              <a:ext uri="{FF2B5EF4-FFF2-40B4-BE49-F238E27FC236}">
                <a16:creationId xmlns:a16="http://schemas.microsoft.com/office/drawing/2014/main" id="{DA72AD91-B0D6-58C9-4A21-C212D6B288BA}"/>
              </a:ext>
            </a:extLst>
          </p:cNvPr>
          <p:cNvGrpSpPr/>
          <p:nvPr/>
        </p:nvGrpSpPr>
        <p:grpSpPr>
          <a:xfrm>
            <a:off x="147034" y="1716742"/>
            <a:ext cx="4131279" cy="830997"/>
            <a:chOff x="147034" y="1716742"/>
            <a:chExt cx="4131279" cy="830997"/>
          </a:xfrm>
        </p:grpSpPr>
        <p:sp>
          <p:nvSpPr>
            <p:cNvPr id="42" name="TextBox 41">
              <a:extLst>
                <a:ext uri="{FF2B5EF4-FFF2-40B4-BE49-F238E27FC236}">
                  <a16:creationId xmlns:a16="http://schemas.microsoft.com/office/drawing/2014/main" id="{885F3F9E-F722-0F7D-C6B7-BE932E096414}"/>
                </a:ext>
              </a:extLst>
            </p:cNvPr>
            <p:cNvSpPr txBox="1"/>
            <p:nvPr/>
          </p:nvSpPr>
          <p:spPr>
            <a:xfrm>
              <a:off x="147034" y="1716742"/>
              <a:ext cx="2604633" cy="830997"/>
            </a:xfrm>
            <a:prstGeom prst="rect">
              <a:avLst/>
            </a:prstGeom>
            <a:noFill/>
          </p:spPr>
          <p:txBody>
            <a:bodyPr wrap="square" rtlCol="0">
              <a:spAutoFit/>
            </a:bodyPr>
            <a:lstStyle/>
            <a:p>
              <a:r>
                <a:rPr lang="en-US" altLang="ja-JP" sz="1200"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A</a:t>
              </a:r>
              <a:r>
                <a:rPr kumimoji="1" lang="en-US" altLang="ja-JP" sz="1200"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ssume P = 100, N = 16</a:t>
              </a:r>
            </a:p>
            <a:p>
              <a:r>
                <a:rPr lang="en-US" altLang="ja-JP" sz="1200"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The Number of patches</a:t>
              </a:r>
            </a:p>
            <a:p>
              <a:endParaRPr lang="en-US" altLang="ja-JP" sz="1200"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endParaRPr>
            </a:p>
            <a:p>
              <a:r>
                <a:rPr lang="en-US" altLang="ja-JP" sz="1200"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Lower-dimension D = 768</a:t>
              </a:r>
              <a:r>
                <a:rPr lang="en-US" altLang="ja-JP" sz="1200" baseline="30000" dirty="0"/>
                <a:t> (*)</a:t>
              </a:r>
              <a:r>
                <a:rPr lang="en-US" altLang="ja-JP" sz="1200" dirty="0">
                  <a:latin typeface="Fira Code Light" panose="020B0809050000020004" pitchFamily="49" charset="0"/>
                  <a:ea typeface="Fira Code Light" panose="020B0809050000020004" pitchFamily="49" charset="0"/>
                  <a:cs typeface="Fira Code Light" panose="020B0809050000020004" pitchFamily="49" charset="0"/>
                  <a:sym typeface="Wingdings" panose="05000000000000000000" pitchFamily="2" charset="2"/>
                </a:rPr>
                <a:t> </a:t>
              </a:r>
              <a:endParaRPr kumimoji="1" lang="ja-JP" altLang="en-US" sz="1200" dirty="0">
                <a:latin typeface="Fira Code Light" panose="020B0809050000020004" pitchFamily="49" charset="0"/>
                <a:ea typeface="+mj-ea"/>
                <a:cs typeface="Fira Code Light" panose="020B0809050000020004" pitchFamily="49" charset="0"/>
              </a:endParaRPr>
            </a:p>
          </p:txBody>
        </p:sp>
        <p:graphicFrame>
          <p:nvGraphicFramePr>
            <p:cNvPr id="43" name="Object 42">
              <a:extLst>
                <a:ext uri="{FF2B5EF4-FFF2-40B4-BE49-F238E27FC236}">
                  <a16:creationId xmlns:a16="http://schemas.microsoft.com/office/drawing/2014/main" id="{203ADECD-1906-8822-5B78-051810BD473F}"/>
                </a:ext>
              </a:extLst>
            </p:cNvPr>
            <p:cNvGraphicFramePr>
              <a:graphicFrameLocks noChangeAspect="1"/>
            </p:cNvGraphicFramePr>
            <p:nvPr>
              <p:extLst>
                <p:ext uri="{D42A27DB-BD31-4B8C-83A1-F6EECF244321}">
                  <p14:modId xmlns:p14="http://schemas.microsoft.com/office/powerpoint/2010/main" val="24742940"/>
                </p:ext>
              </p:extLst>
            </p:nvPr>
          </p:nvGraphicFramePr>
          <p:xfrm>
            <a:off x="2347913" y="1846263"/>
            <a:ext cx="1930400" cy="393700"/>
          </p:xfrm>
          <a:graphic>
            <a:graphicData uri="http://schemas.openxmlformats.org/presentationml/2006/ole">
              <mc:AlternateContent xmlns:mc="http://schemas.openxmlformats.org/markup-compatibility/2006">
                <mc:Choice xmlns:v="urn:schemas-microsoft-com:vml" Requires="v">
                  <p:oleObj name="Equation" r:id="rId8" imgW="1930320" imgH="393480" progId="Equation.DSMT4">
                    <p:embed/>
                  </p:oleObj>
                </mc:Choice>
                <mc:Fallback>
                  <p:oleObj name="Equation" r:id="rId8" imgW="1930320" imgH="393480" progId="Equation.DSMT4">
                    <p:embed/>
                    <p:pic>
                      <p:nvPicPr>
                        <p:cNvPr id="0" name=""/>
                        <p:cNvPicPr/>
                        <p:nvPr/>
                      </p:nvPicPr>
                      <p:blipFill>
                        <a:blip r:embed="rId9"/>
                        <a:stretch>
                          <a:fillRect/>
                        </a:stretch>
                      </p:blipFill>
                      <p:spPr>
                        <a:xfrm>
                          <a:off x="2347913" y="1846263"/>
                          <a:ext cx="1930400" cy="393700"/>
                        </a:xfrm>
                        <a:prstGeom prst="rect">
                          <a:avLst/>
                        </a:prstGeom>
                      </p:spPr>
                    </p:pic>
                  </p:oleObj>
                </mc:Fallback>
              </mc:AlternateContent>
            </a:graphicData>
          </a:graphic>
        </p:graphicFrame>
      </p:grpSp>
      <p:sp>
        <p:nvSpPr>
          <p:cNvPr id="44" name="TextBox 43">
            <a:extLst>
              <a:ext uri="{FF2B5EF4-FFF2-40B4-BE49-F238E27FC236}">
                <a16:creationId xmlns:a16="http://schemas.microsoft.com/office/drawing/2014/main" id="{14101755-87B4-A0BE-CEEA-3AA92BCE38BA}"/>
              </a:ext>
            </a:extLst>
          </p:cNvPr>
          <p:cNvSpPr txBox="1"/>
          <p:nvPr/>
        </p:nvSpPr>
        <p:spPr>
          <a:xfrm>
            <a:off x="1100222" y="3229085"/>
            <a:ext cx="2686178" cy="307777"/>
          </a:xfrm>
          <a:prstGeom prst="rect">
            <a:avLst/>
          </a:prstGeom>
          <a:noFill/>
        </p:spPr>
        <p:txBody>
          <a:bodyPr wrap="square" rtlCol="0">
            <a:spAutoFit/>
          </a:bodyPr>
          <a:lstStyle/>
          <a:p>
            <a:pPr algn="r"/>
            <a:r>
              <a:rPr kumimoji="1" lang="en-US" altLang="ja-JP" sz="1400" dirty="0"/>
              <a:t>(L</a:t>
            </a:r>
            <a:r>
              <a:rPr lang="en-US" altLang="ja-JP" sz="1400" dirty="0"/>
              <a:t>,D</a:t>
            </a:r>
            <a:r>
              <a:rPr kumimoji="1" lang="en-US" altLang="ja-JP" sz="1400" dirty="0"/>
              <a:t>)=(40,768)</a:t>
            </a:r>
            <a:endParaRPr kumimoji="1" lang="ja-JP" altLang="en-US" sz="1400" dirty="0"/>
          </a:p>
        </p:txBody>
      </p:sp>
      <p:sp>
        <p:nvSpPr>
          <p:cNvPr id="47" name="TextBox 46">
            <a:extLst>
              <a:ext uri="{FF2B5EF4-FFF2-40B4-BE49-F238E27FC236}">
                <a16:creationId xmlns:a16="http://schemas.microsoft.com/office/drawing/2014/main" id="{A29F871C-2D86-5F0B-4E08-10387EB3E796}"/>
              </a:ext>
            </a:extLst>
          </p:cNvPr>
          <p:cNvSpPr txBox="1"/>
          <p:nvPr/>
        </p:nvSpPr>
        <p:spPr>
          <a:xfrm>
            <a:off x="147034" y="6136871"/>
            <a:ext cx="7066358" cy="261610"/>
          </a:xfrm>
          <a:prstGeom prst="rect">
            <a:avLst/>
          </a:prstGeom>
          <a:noFill/>
        </p:spPr>
        <p:txBody>
          <a:bodyPr wrap="none" rtlCol="0">
            <a:spAutoFit/>
          </a:bodyPr>
          <a:lstStyle/>
          <a:p>
            <a:r>
              <a:rPr lang="en-US" altLang="ja-JP" sz="1100" dirty="0"/>
              <a:t>(*) Hidden size of the </a:t>
            </a:r>
            <a:r>
              <a:rPr lang="en-US" altLang="ja-JP" sz="1100" dirty="0" err="1"/>
              <a:t>ViT</a:t>
            </a:r>
            <a:r>
              <a:rPr lang="en-US" altLang="ja-JP" sz="1100" dirty="0"/>
              <a:t>-Base model with 12 layers in the original </a:t>
            </a:r>
            <a:r>
              <a:rPr lang="en-US" altLang="ja-JP" sz="1100" dirty="0" err="1"/>
              <a:t>ViT</a:t>
            </a:r>
            <a:r>
              <a:rPr lang="en-US" altLang="ja-JP" sz="1100" dirty="0"/>
              <a:t> paper</a:t>
            </a:r>
            <a:r>
              <a:rPr lang="en-US" altLang="ja-JP" sz="1100" dirty="0">
                <a:hlinkClick r:id="rId10" action="ppaction://hlinksldjump"/>
              </a:rPr>
              <a:t>[4]</a:t>
            </a:r>
            <a:endParaRPr lang="en-US" altLang="ja-JP" sz="1100" dirty="0"/>
          </a:p>
        </p:txBody>
      </p:sp>
    </p:spTree>
    <p:extLst>
      <p:ext uri="{BB962C8B-B14F-4D97-AF65-F5344CB8AC3E}">
        <p14:creationId xmlns:p14="http://schemas.microsoft.com/office/powerpoint/2010/main" val="94089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B12C-7629-3FF2-69D9-F5A3A9F6223D}"/>
              </a:ext>
            </a:extLst>
          </p:cNvPr>
          <p:cNvSpPr>
            <a:spLocks noGrp="1"/>
          </p:cNvSpPr>
          <p:nvPr>
            <p:ph type="title"/>
          </p:nvPr>
        </p:nvSpPr>
        <p:spPr/>
        <p:txBody>
          <a:bodyPr/>
          <a:lstStyle/>
          <a:p>
            <a:r>
              <a:rPr kumimoji="1" lang="en-US" altLang="ja-JP" dirty="0"/>
              <a:t>Results</a:t>
            </a:r>
            <a:endParaRPr kumimoji="1" lang="ja-JP" altLang="en-US" dirty="0"/>
          </a:p>
        </p:txBody>
      </p:sp>
      <p:sp>
        <p:nvSpPr>
          <p:cNvPr id="7" name="Content Placeholder 6">
            <a:extLst>
              <a:ext uri="{FF2B5EF4-FFF2-40B4-BE49-F238E27FC236}">
                <a16:creationId xmlns:a16="http://schemas.microsoft.com/office/drawing/2014/main" id="{16C40454-E585-C4D0-4F87-A58534E8AE39}"/>
              </a:ext>
            </a:extLst>
          </p:cNvPr>
          <p:cNvSpPr>
            <a:spLocks noGrp="1"/>
          </p:cNvSpPr>
          <p:nvPr>
            <p:ph idx="1"/>
          </p:nvPr>
        </p:nvSpPr>
        <p:spPr/>
        <p:txBody>
          <a:bodyPr/>
          <a:lstStyle/>
          <a:p>
            <a:r>
              <a:rPr lang="en-US" altLang="ja-JP" dirty="0"/>
              <a:t>Evaluate the performance of the proposed </a:t>
            </a:r>
            <a:r>
              <a:rPr lang="en-US" altLang="ja-JP" dirty="0" err="1"/>
              <a:t>MViT</a:t>
            </a:r>
            <a:r>
              <a:rPr lang="en-US" altLang="ja-JP" dirty="0"/>
              <a:t> approach and compare it with concurrent and previous works on the same surface and invasive EEG databases.</a:t>
            </a:r>
          </a:p>
          <a:p>
            <a:r>
              <a:rPr lang="en-US" altLang="ja-JP" dirty="0"/>
              <a:t>Evaluation based on performance metrics:</a:t>
            </a:r>
          </a:p>
          <a:p>
            <a:pPr lvl="1"/>
            <a:r>
              <a:rPr lang="en-US" altLang="ja-JP" dirty="0"/>
              <a:t>Accuracy (ACC)</a:t>
            </a:r>
          </a:p>
          <a:p>
            <a:pPr lvl="1"/>
            <a:r>
              <a:rPr lang="en-US" altLang="ja-JP" dirty="0"/>
              <a:t>Sensitivity (SENS - True Positive Rate)</a:t>
            </a:r>
          </a:p>
          <a:p>
            <a:pPr lvl="1"/>
            <a:r>
              <a:rPr lang="en-US" altLang="ja-JP" dirty="0"/>
              <a:t>Specificity (SPEC - True Negative Rate)</a:t>
            </a:r>
          </a:p>
          <a:p>
            <a:pPr lvl="1"/>
            <a:r>
              <a:rPr lang="en-US" altLang="ja-JP" dirty="0"/>
              <a:t>False-positive rate (FPR)[per hour]</a:t>
            </a:r>
          </a:p>
          <a:p>
            <a:pPr lvl="1"/>
            <a:r>
              <a:rPr lang="en-US" altLang="ja-JP" dirty="0"/>
              <a:t>Area under the ROC curve (AUC)</a:t>
            </a:r>
            <a:endParaRPr lang="ja-JP" altLang="en-US" dirty="0"/>
          </a:p>
        </p:txBody>
      </p:sp>
      <p:sp>
        <p:nvSpPr>
          <p:cNvPr id="9" name="Slide Number Placeholder 8">
            <a:extLst>
              <a:ext uri="{FF2B5EF4-FFF2-40B4-BE49-F238E27FC236}">
                <a16:creationId xmlns:a16="http://schemas.microsoft.com/office/drawing/2014/main" id="{D4485A2B-E7F3-BB49-135A-CEBADCBC8674}"/>
              </a:ext>
            </a:extLst>
          </p:cNvPr>
          <p:cNvSpPr>
            <a:spLocks noGrp="1"/>
          </p:cNvSpPr>
          <p:nvPr>
            <p:ph type="sldNum" sz="quarter" idx="12"/>
          </p:nvPr>
        </p:nvSpPr>
        <p:spPr/>
        <p:txBody>
          <a:bodyPr/>
          <a:lstStyle/>
          <a:p>
            <a:fld id="{CB6EAABE-FE71-49D9-9DD6-7820C7F40E95}" type="slidenum">
              <a:rPr kumimoji="1" lang="ja-JP" altLang="en-US" smtClean="0"/>
              <a:t>12</a:t>
            </a:fld>
            <a:endParaRPr kumimoji="1" lang="ja-JP" altLang="en-US"/>
          </a:p>
        </p:txBody>
      </p:sp>
    </p:spTree>
    <p:extLst>
      <p:ext uri="{BB962C8B-B14F-4D97-AF65-F5344CB8AC3E}">
        <p14:creationId xmlns:p14="http://schemas.microsoft.com/office/powerpoint/2010/main" val="34407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B12C-7629-3FF2-69D9-F5A3A9F6223D}"/>
              </a:ext>
            </a:extLst>
          </p:cNvPr>
          <p:cNvSpPr>
            <a:spLocks noGrp="1"/>
          </p:cNvSpPr>
          <p:nvPr>
            <p:ph type="title"/>
          </p:nvPr>
        </p:nvSpPr>
        <p:spPr/>
        <p:txBody>
          <a:bodyPr/>
          <a:lstStyle/>
          <a:p>
            <a:r>
              <a:rPr kumimoji="1" lang="en-US" altLang="ja-JP" dirty="0"/>
              <a:t>Results</a:t>
            </a:r>
            <a:endParaRPr kumimoji="1" lang="ja-JP" altLang="en-US" dirty="0"/>
          </a:p>
        </p:txBody>
      </p:sp>
      <p:sp>
        <p:nvSpPr>
          <p:cNvPr id="7" name="Content Placeholder 6">
            <a:extLst>
              <a:ext uri="{FF2B5EF4-FFF2-40B4-BE49-F238E27FC236}">
                <a16:creationId xmlns:a16="http://schemas.microsoft.com/office/drawing/2014/main" id="{16C40454-E585-C4D0-4F87-A58534E8AE39}"/>
              </a:ext>
            </a:extLst>
          </p:cNvPr>
          <p:cNvSpPr>
            <a:spLocks noGrp="1"/>
          </p:cNvSpPr>
          <p:nvPr>
            <p:ph idx="1"/>
          </p:nvPr>
        </p:nvSpPr>
        <p:spPr/>
        <p:txBody>
          <a:bodyPr>
            <a:normAutofit/>
          </a:bodyPr>
          <a:lstStyle/>
          <a:p>
            <a:pPr marL="457200" indent="-457200">
              <a:buAutoNum type="arabicParenR"/>
            </a:pPr>
            <a:r>
              <a:rPr lang="en-US" altLang="ja-JP" sz="2000" dirty="0" err="1"/>
              <a:t>MViT</a:t>
            </a:r>
            <a:r>
              <a:rPr lang="en-US" altLang="ja-JP" sz="2000" dirty="0"/>
              <a:t> Prediction Performance on Surface Pediatric EEG</a:t>
            </a:r>
          </a:p>
          <a:p>
            <a:pPr marL="0" indent="0">
              <a:lnSpc>
                <a:spcPct val="100000"/>
              </a:lnSpc>
              <a:buNone/>
            </a:pPr>
            <a:r>
              <a:rPr lang="en-US" altLang="ja-JP" sz="1800" dirty="0"/>
              <a:t>Achieve the best benchmark scores: SENS-99.8%(Highest), SPEC-99.7%(second- highest), ACC-99.8%(Highest), FPR-0.004/h(Lowest)</a:t>
            </a:r>
            <a:endParaRPr lang="ja-JP" altLang="en-US" sz="1800" dirty="0"/>
          </a:p>
        </p:txBody>
      </p:sp>
      <p:pic>
        <p:nvPicPr>
          <p:cNvPr id="3" name="Picture 2">
            <a:extLst>
              <a:ext uri="{FF2B5EF4-FFF2-40B4-BE49-F238E27FC236}">
                <a16:creationId xmlns:a16="http://schemas.microsoft.com/office/drawing/2014/main" id="{2F2ED2A3-B0EA-3673-61B2-914B4C60CD20}"/>
              </a:ext>
            </a:extLst>
          </p:cNvPr>
          <p:cNvPicPr>
            <a:picLocks noChangeAspect="1"/>
          </p:cNvPicPr>
          <p:nvPr/>
        </p:nvPicPr>
        <p:blipFill>
          <a:blip r:embed="rId3"/>
          <a:stretch>
            <a:fillRect/>
          </a:stretch>
        </p:blipFill>
        <p:spPr>
          <a:xfrm>
            <a:off x="2528054" y="2257425"/>
            <a:ext cx="7135891" cy="3707398"/>
          </a:xfrm>
          <a:prstGeom prst="rect">
            <a:avLst/>
          </a:prstGeom>
        </p:spPr>
      </p:pic>
      <p:sp>
        <p:nvSpPr>
          <p:cNvPr id="4" name="TextBox 3">
            <a:extLst>
              <a:ext uri="{FF2B5EF4-FFF2-40B4-BE49-F238E27FC236}">
                <a16:creationId xmlns:a16="http://schemas.microsoft.com/office/drawing/2014/main" id="{0C120332-96D9-F27C-6875-6CD7B9AC42AB}"/>
              </a:ext>
            </a:extLst>
          </p:cNvPr>
          <p:cNvSpPr txBox="1"/>
          <p:nvPr/>
        </p:nvSpPr>
        <p:spPr>
          <a:xfrm>
            <a:off x="1666482" y="5964823"/>
            <a:ext cx="8859034" cy="584775"/>
          </a:xfrm>
          <a:prstGeom prst="rect">
            <a:avLst/>
          </a:prstGeom>
          <a:noFill/>
        </p:spPr>
        <p:txBody>
          <a:bodyPr wrap="square" rtlCol="0">
            <a:spAutoFit/>
          </a:bodyPr>
          <a:lstStyle/>
          <a:p>
            <a:pPr algn="ctr"/>
            <a:r>
              <a:rPr lang="en-US" altLang="ja-JP" sz="1600" dirty="0">
                <a:latin typeface="Fira Code Light" panose="020B0809050000020004" pitchFamily="49" charset="0"/>
                <a:cs typeface="Fira Code Light" panose="020B0809050000020004" pitchFamily="49" charset="0"/>
              </a:rPr>
              <a:t>Table</a:t>
            </a:r>
            <a:r>
              <a:rPr kumimoji="1" lang="en-US" altLang="ja-JP" sz="1600" dirty="0">
                <a:latin typeface="Fira Code Light" panose="020B0809050000020004" pitchFamily="49" charset="0"/>
                <a:cs typeface="Fira Code Light" panose="020B0809050000020004" pitchFamily="49" charset="0"/>
              </a:rPr>
              <a:t> </a:t>
            </a:r>
            <a:r>
              <a:rPr lang="en-US" altLang="ja-JP" sz="1600" dirty="0">
                <a:latin typeface="Fira Code Light" panose="020B0809050000020004" pitchFamily="49" charset="0"/>
                <a:cs typeface="Fira Code Light" panose="020B0809050000020004" pitchFamily="49" charset="0"/>
              </a:rPr>
              <a:t>1</a:t>
            </a:r>
            <a:r>
              <a:rPr kumimoji="1" lang="en-US" altLang="ja-JP" sz="1600" dirty="0">
                <a:latin typeface="Fira Code Light" panose="020B0809050000020004" pitchFamily="49" charset="0"/>
                <a:cs typeface="Fira Code Light" panose="020B0809050000020004" pitchFamily="49" charset="0"/>
              </a:rPr>
              <a:t>. Benchmarking of the previous seizure-prediction methods and </a:t>
            </a:r>
            <a:r>
              <a:rPr kumimoji="1" lang="en-US" altLang="ja-JP" sz="1600" dirty="0" err="1">
                <a:latin typeface="Fira Code Light" panose="020B0809050000020004" pitchFamily="49" charset="0"/>
                <a:cs typeface="Fira Code Light" panose="020B0809050000020004" pitchFamily="49" charset="0"/>
              </a:rPr>
              <a:t>MViT</a:t>
            </a:r>
            <a:r>
              <a:rPr kumimoji="1" lang="en-US" altLang="ja-JP" sz="1600" dirty="0">
                <a:latin typeface="Fira Code Light" panose="020B0809050000020004" pitchFamily="49" charset="0"/>
                <a:cs typeface="Fira Code Light" panose="020B0809050000020004" pitchFamily="49" charset="0"/>
              </a:rPr>
              <a:t> approach: CHB–MIT EEG dataset</a:t>
            </a:r>
            <a:r>
              <a:rPr kumimoji="1" lang="en-US" altLang="ja-JP" sz="1600" dirty="0">
                <a:latin typeface="Fira Code Light" panose="020B0809050000020004" pitchFamily="49" charset="0"/>
                <a:cs typeface="Fira Code Light" panose="020B0809050000020004" pitchFamily="49" charset="0"/>
                <a:hlinkClick r:id="rId4" action="ppaction://hlinksldjump"/>
              </a:rPr>
              <a:t>[1]</a:t>
            </a:r>
            <a:endParaRPr kumimoji="1" lang="ja-JP" altLang="en-US" sz="1600" dirty="0">
              <a:latin typeface="Fira Code Light" panose="020B0809050000020004" pitchFamily="49" charset="0"/>
              <a:cs typeface="Fira Code Light" panose="020B0809050000020004" pitchFamily="49" charset="0"/>
            </a:endParaRPr>
          </a:p>
        </p:txBody>
      </p:sp>
      <p:sp>
        <p:nvSpPr>
          <p:cNvPr id="5" name="Slide Number Placeholder 4">
            <a:extLst>
              <a:ext uri="{FF2B5EF4-FFF2-40B4-BE49-F238E27FC236}">
                <a16:creationId xmlns:a16="http://schemas.microsoft.com/office/drawing/2014/main" id="{41F3B1A8-9643-6710-E0FE-7F9F33A8D090}"/>
              </a:ext>
            </a:extLst>
          </p:cNvPr>
          <p:cNvSpPr>
            <a:spLocks noGrp="1"/>
          </p:cNvSpPr>
          <p:nvPr>
            <p:ph type="sldNum" sz="quarter" idx="12"/>
          </p:nvPr>
        </p:nvSpPr>
        <p:spPr/>
        <p:txBody>
          <a:bodyPr/>
          <a:lstStyle/>
          <a:p>
            <a:fld id="{CB6EAABE-FE71-49D9-9DD6-7820C7F40E95}" type="slidenum">
              <a:rPr kumimoji="1" lang="ja-JP" altLang="en-US" smtClean="0"/>
              <a:t>13</a:t>
            </a:fld>
            <a:endParaRPr kumimoji="1" lang="ja-JP" altLang="en-US"/>
          </a:p>
        </p:txBody>
      </p:sp>
    </p:spTree>
    <p:extLst>
      <p:ext uri="{BB962C8B-B14F-4D97-AF65-F5344CB8AC3E}">
        <p14:creationId xmlns:p14="http://schemas.microsoft.com/office/powerpoint/2010/main" val="389045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B12C-7629-3FF2-69D9-F5A3A9F6223D}"/>
              </a:ext>
            </a:extLst>
          </p:cNvPr>
          <p:cNvSpPr>
            <a:spLocks noGrp="1"/>
          </p:cNvSpPr>
          <p:nvPr>
            <p:ph type="title"/>
          </p:nvPr>
        </p:nvSpPr>
        <p:spPr/>
        <p:txBody>
          <a:bodyPr/>
          <a:lstStyle/>
          <a:p>
            <a:r>
              <a:rPr kumimoji="1" lang="en-US" altLang="ja-JP" dirty="0"/>
              <a:t>Results</a:t>
            </a:r>
            <a:endParaRPr kumimoji="1" lang="ja-JP" altLang="en-US" dirty="0"/>
          </a:p>
        </p:txBody>
      </p:sp>
      <p:sp>
        <p:nvSpPr>
          <p:cNvPr id="7" name="Content Placeholder 6">
            <a:extLst>
              <a:ext uri="{FF2B5EF4-FFF2-40B4-BE49-F238E27FC236}">
                <a16:creationId xmlns:a16="http://schemas.microsoft.com/office/drawing/2014/main" id="{16C40454-E585-C4D0-4F87-A58534E8AE39}"/>
              </a:ext>
            </a:extLst>
          </p:cNvPr>
          <p:cNvSpPr>
            <a:spLocks noGrp="1"/>
          </p:cNvSpPr>
          <p:nvPr>
            <p:ph idx="1"/>
          </p:nvPr>
        </p:nvSpPr>
        <p:spPr/>
        <p:txBody>
          <a:bodyPr>
            <a:normAutofit/>
          </a:bodyPr>
          <a:lstStyle/>
          <a:p>
            <a:pPr marL="0" indent="0">
              <a:buNone/>
            </a:pPr>
            <a:r>
              <a:rPr lang="en-US" altLang="ja-JP" sz="2000" dirty="0"/>
              <a:t>2) </a:t>
            </a:r>
            <a:r>
              <a:rPr lang="en-US" altLang="ja-JP" sz="2000" dirty="0" err="1"/>
              <a:t>MViT</a:t>
            </a:r>
            <a:r>
              <a:rPr lang="en-US" altLang="ja-JP" sz="2000" dirty="0"/>
              <a:t> Prediction Performance on Invasive Human and Canine EEG</a:t>
            </a:r>
          </a:p>
          <a:p>
            <a:pPr marL="0" indent="0">
              <a:lnSpc>
                <a:spcPct val="100000"/>
              </a:lnSpc>
              <a:buNone/>
            </a:pPr>
            <a:r>
              <a:rPr lang="en-US" altLang="ja-JP" sz="1800" dirty="0"/>
              <a:t>Achieves the highest AUC score on the unseen data of the private test set</a:t>
            </a:r>
            <a:r>
              <a:rPr lang="en-US" altLang="ja-JP" sz="1800" baseline="30000" dirty="0"/>
              <a:t>*</a:t>
            </a:r>
          </a:p>
          <a:p>
            <a:pPr marL="0" indent="0">
              <a:lnSpc>
                <a:spcPct val="100000"/>
              </a:lnSpc>
              <a:buNone/>
            </a:pPr>
            <a:r>
              <a:rPr lang="en-US" altLang="ja-JP" sz="1200" dirty="0"/>
              <a:t>(*) This paper's code was rerun by Kaggle on a private test set that is not provided to the author</a:t>
            </a:r>
            <a:endParaRPr lang="ja-JP" altLang="en-US" sz="1200" dirty="0"/>
          </a:p>
        </p:txBody>
      </p:sp>
      <p:sp>
        <p:nvSpPr>
          <p:cNvPr id="4" name="TextBox 3">
            <a:extLst>
              <a:ext uri="{FF2B5EF4-FFF2-40B4-BE49-F238E27FC236}">
                <a16:creationId xmlns:a16="http://schemas.microsoft.com/office/drawing/2014/main" id="{0C120332-96D9-F27C-6875-6CD7B9AC42AB}"/>
              </a:ext>
            </a:extLst>
          </p:cNvPr>
          <p:cNvSpPr txBox="1"/>
          <p:nvPr/>
        </p:nvSpPr>
        <p:spPr>
          <a:xfrm>
            <a:off x="1666482" y="5964823"/>
            <a:ext cx="8859034" cy="584775"/>
          </a:xfrm>
          <a:prstGeom prst="rect">
            <a:avLst/>
          </a:prstGeom>
          <a:noFill/>
        </p:spPr>
        <p:txBody>
          <a:bodyPr wrap="square" rtlCol="0">
            <a:spAutoFit/>
          </a:bodyPr>
          <a:lstStyle/>
          <a:p>
            <a:pPr algn="ctr"/>
            <a:r>
              <a:rPr lang="en-US" altLang="ja-JP" sz="1600" dirty="0">
                <a:latin typeface="Fira Code Light" panose="020B0809050000020004" pitchFamily="49" charset="0"/>
                <a:cs typeface="Fira Code Light" panose="020B0809050000020004" pitchFamily="49" charset="0"/>
              </a:rPr>
              <a:t>Table</a:t>
            </a:r>
            <a:r>
              <a:rPr kumimoji="1" lang="en-US" altLang="ja-JP" sz="1600" dirty="0">
                <a:latin typeface="Fira Code Light" panose="020B0809050000020004" pitchFamily="49" charset="0"/>
                <a:cs typeface="Fira Code Light" panose="020B0809050000020004" pitchFamily="49" charset="0"/>
              </a:rPr>
              <a:t> 2. Benchmarking of the previous seizure-prediction methods and </a:t>
            </a:r>
            <a:r>
              <a:rPr kumimoji="1" lang="en-US" altLang="ja-JP" sz="1600" dirty="0" err="1">
                <a:latin typeface="Fira Code Light" panose="020B0809050000020004" pitchFamily="49" charset="0"/>
                <a:cs typeface="Fira Code Light" panose="020B0809050000020004" pitchFamily="49" charset="0"/>
              </a:rPr>
              <a:t>MViT</a:t>
            </a:r>
            <a:r>
              <a:rPr kumimoji="1" lang="en-US" altLang="ja-JP" sz="1600" dirty="0">
                <a:latin typeface="Fira Code Light" panose="020B0809050000020004" pitchFamily="49" charset="0"/>
                <a:cs typeface="Fira Code Light" panose="020B0809050000020004" pitchFamily="49" charset="0"/>
              </a:rPr>
              <a:t> approach: Kaggle/AES Seizure Prediction dataset</a:t>
            </a:r>
            <a:r>
              <a:rPr kumimoji="1" lang="en-US" altLang="ja-JP" sz="1600" dirty="0">
                <a:latin typeface="Fira Code Light" panose="020B0809050000020004" pitchFamily="49" charset="0"/>
                <a:cs typeface="Fira Code Light" panose="020B0809050000020004" pitchFamily="49" charset="0"/>
                <a:hlinkClick r:id="rId3" action="ppaction://hlinksldjump"/>
              </a:rPr>
              <a:t>[2]</a:t>
            </a:r>
            <a:endParaRPr kumimoji="1" lang="ja-JP" altLang="en-US" sz="1600" dirty="0">
              <a:latin typeface="Fira Code Light" panose="020B0809050000020004" pitchFamily="49" charset="0"/>
              <a:cs typeface="Fira Code Light" panose="020B0809050000020004" pitchFamily="49" charset="0"/>
            </a:endParaRPr>
          </a:p>
        </p:txBody>
      </p:sp>
      <p:pic>
        <p:nvPicPr>
          <p:cNvPr id="5" name="Picture 4">
            <a:extLst>
              <a:ext uri="{FF2B5EF4-FFF2-40B4-BE49-F238E27FC236}">
                <a16:creationId xmlns:a16="http://schemas.microsoft.com/office/drawing/2014/main" id="{7F79B5CE-3DC6-69AA-DB5C-9AEFDBAE8195}"/>
              </a:ext>
            </a:extLst>
          </p:cNvPr>
          <p:cNvPicPr>
            <a:picLocks noChangeAspect="1"/>
          </p:cNvPicPr>
          <p:nvPr/>
        </p:nvPicPr>
        <p:blipFill>
          <a:blip r:embed="rId4"/>
          <a:stretch>
            <a:fillRect/>
          </a:stretch>
        </p:blipFill>
        <p:spPr>
          <a:xfrm>
            <a:off x="2632472" y="2274341"/>
            <a:ext cx="6927055" cy="3690482"/>
          </a:xfrm>
          <a:prstGeom prst="rect">
            <a:avLst/>
          </a:prstGeom>
        </p:spPr>
      </p:pic>
      <p:sp>
        <p:nvSpPr>
          <p:cNvPr id="6" name="Slide Number Placeholder 5">
            <a:extLst>
              <a:ext uri="{FF2B5EF4-FFF2-40B4-BE49-F238E27FC236}">
                <a16:creationId xmlns:a16="http://schemas.microsoft.com/office/drawing/2014/main" id="{ECF2C969-0631-830B-8B3C-3C755AFD24B3}"/>
              </a:ext>
            </a:extLst>
          </p:cNvPr>
          <p:cNvSpPr>
            <a:spLocks noGrp="1"/>
          </p:cNvSpPr>
          <p:nvPr>
            <p:ph type="sldNum" sz="quarter" idx="12"/>
          </p:nvPr>
        </p:nvSpPr>
        <p:spPr/>
        <p:txBody>
          <a:bodyPr/>
          <a:lstStyle/>
          <a:p>
            <a:fld id="{CB6EAABE-FE71-49D9-9DD6-7820C7F40E95}" type="slidenum">
              <a:rPr kumimoji="1" lang="ja-JP" altLang="en-US" smtClean="0"/>
              <a:t>14</a:t>
            </a:fld>
            <a:endParaRPr kumimoji="1" lang="ja-JP" altLang="en-US" dirty="0"/>
          </a:p>
        </p:txBody>
      </p:sp>
    </p:spTree>
    <p:extLst>
      <p:ext uri="{BB962C8B-B14F-4D97-AF65-F5344CB8AC3E}">
        <p14:creationId xmlns:p14="http://schemas.microsoft.com/office/powerpoint/2010/main" val="547567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B12C-7629-3FF2-69D9-F5A3A9F6223D}"/>
              </a:ext>
            </a:extLst>
          </p:cNvPr>
          <p:cNvSpPr>
            <a:spLocks noGrp="1"/>
          </p:cNvSpPr>
          <p:nvPr>
            <p:ph type="title"/>
          </p:nvPr>
        </p:nvSpPr>
        <p:spPr/>
        <p:txBody>
          <a:bodyPr/>
          <a:lstStyle/>
          <a:p>
            <a:r>
              <a:rPr kumimoji="1" lang="en-US" altLang="ja-JP" dirty="0"/>
              <a:t>Results</a:t>
            </a:r>
            <a:endParaRPr kumimoji="1" lang="ja-JP" altLang="en-US" dirty="0"/>
          </a:p>
        </p:txBody>
      </p:sp>
      <p:sp>
        <p:nvSpPr>
          <p:cNvPr id="7" name="Content Placeholder 6">
            <a:extLst>
              <a:ext uri="{FF2B5EF4-FFF2-40B4-BE49-F238E27FC236}">
                <a16:creationId xmlns:a16="http://schemas.microsoft.com/office/drawing/2014/main" id="{16C40454-E585-C4D0-4F87-A58534E8AE39}"/>
              </a:ext>
            </a:extLst>
          </p:cNvPr>
          <p:cNvSpPr>
            <a:spLocks noGrp="1"/>
          </p:cNvSpPr>
          <p:nvPr>
            <p:ph idx="1"/>
          </p:nvPr>
        </p:nvSpPr>
        <p:spPr/>
        <p:txBody>
          <a:bodyPr>
            <a:normAutofit/>
          </a:bodyPr>
          <a:lstStyle/>
          <a:p>
            <a:pPr marL="0" indent="0">
              <a:buNone/>
            </a:pPr>
            <a:r>
              <a:rPr lang="en-US" altLang="ja-JP" sz="2000" dirty="0"/>
              <a:t>3) </a:t>
            </a:r>
            <a:r>
              <a:rPr lang="en-US" altLang="ja-JP" sz="2000" dirty="0" err="1"/>
              <a:t>MViT</a:t>
            </a:r>
            <a:r>
              <a:rPr lang="en-US" altLang="ja-JP" sz="2000" dirty="0"/>
              <a:t> Prediction Performance on Invasive Human EEG</a:t>
            </a:r>
          </a:p>
          <a:p>
            <a:pPr marL="0" indent="0">
              <a:lnSpc>
                <a:spcPct val="100000"/>
              </a:lnSpc>
              <a:buNone/>
            </a:pPr>
            <a:r>
              <a:rPr lang="en-US" altLang="ja-JP" sz="1800" dirty="0"/>
              <a:t>Achieve superior seizure-prediction sensitivity of 91.15% and AUC score of 0.924 on the Public test set</a:t>
            </a:r>
            <a:endParaRPr lang="ja-JP" altLang="en-US" sz="1200" dirty="0"/>
          </a:p>
        </p:txBody>
      </p:sp>
      <p:sp>
        <p:nvSpPr>
          <p:cNvPr id="4" name="TextBox 3">
            <a:extLst>
              <a:ext uri="{FF2B5EF4-FFF2-40B4-BE49-F238E27FC236}">
                <a16:creationId xmlns:a16="http://schemas.microsoft.com/office/drawing/2014/main" id="{0C120332-96D9-F27C-6875-6CD7B9AC42AB}"/>
              </a:ext>
            </a:extLst>
          </p:cNvPr>
          <p:cNvSpPr txBox="1"/>
          <p:nvPr/>
        </p:nvSpPr>
        <p:spPr>
          <a:xfrm>
            <a:off x="794938" y="6004544"/>
            <a:ext cx="10602120" cy="584775"/>
          </a:xfrm>
          <a:prstGeom prst="rect">
            <a:avLst/>
          </a:prstGeom>
          <a:noFill/>
        </p:spPr>
        <p:txBody>
          <a:bodyPr wrap="square" rtlCol="0">
            <a:spAutoFit/>
          </a:bodyPr>
          <a:lstStyle/>
          <a:p>
            <a:pPr algn="ctr"/>
            <a:r>
              <a:rPr lang="en-US" altLang="ja-JP" sz="1600" dirty="0">
                <a:latin typeface="Fira Code Light" panose="020B0809050000020004" pitchFamily="49" charset="0"/>
                <a:cs typeface="Fira Code Light" panose="020B0809050000020004" pitchFamily="49" charset="0"/>
              </a:rPr>
              <a:t>Table</a:t>
            </a:r>
            <a:r>
              <a:rPr kumimoji="1" lang="en-US" altLang="ja-JP" sz="1600" dirty="0">
                <a:latin typeface="Fira Code Light" panose="020B0809050000020004" pitchFamily="49" charset="0"/>
                <a:cs typeface="Fira Code Light" panose="020B0809050000020004" pitchFamily="49" charset="0"/>
              </a:rPr>
              <a:t> 3. Benchmarking of the previous seizure-prediction methods and </a:t>
            </a:r>
            <a:r>
              <a:rPr kumimoji="1" lang="en-US" altLang="ja-JP" sz="1600" dirty="0" err="1">
                <a:latin typeface="Fira Code Light" panose="020B0809050000020004" pitchFamily="49" charset="0"/>
                <a:cs typeface="Fira Code Light" panose="020B0809050000020004" pitchFamily="49" charset="0"/>
              </a:rPr>
              <a:t>MViT</a:t>
            </a:r>
            <a:r>
              <a:rPr kumimoji="1" lang="en-US" altLang="ja-JP" sz="1600" dirty="0">
                <a:latin typeface="Fira Code Light" panose="020B0809050000020004" pitchFamily="49" charset="0"/>
                <a:cs typeface="Fira Code Light" panose="020B0809050000020004" pitchFamily="49" charset="0"/>
              </a:rPr>
              <a:t> approach: Melbourne University AES/MathWorks/NIH Seizure Prediction dataset</a:t>
            </a:r>
            <a:r>
              <a:rPr kumimoji="1" lang="en-US" altLang="ja-JP" sz="1600" dirty="0">
                <a:latin typeface="Fira Code Light" panose="020B0809050000020004" pitchFamily="49" charset="0"/>
                <a:cs typeface="Fira Code Light" panose="020B0809050000020004" pitchFamily="49" charset="0"/>
                <a:hlinkClick r:id="rId3" action="ppaction://hlinksldjump"/>
              </a:rPr>
              <a:t>[3]</a:t>
            </a:r>
            <a:endParaRPr kumimoji="1" lang="ja-JP" altLang="en-US" sz="1600" dirty="0">
              <a:latin typeface="Fira Code Light" panose="020B0809050000020004" pitchFamily="49" charset="0"/>
              <a:cs typeface="Fira Code Light" panose="020B0809050000020004" pitchFamily="49" charset="0"/>
            </a:endParaRPr>
          </a:p>
        </p:txBody>
      </p:sp>
      <p:pic>
        <p:nvPicPr>
          <p:cNvPr id="3" name="Picture 2">
            <a:extLst>
              <a:ext uri="{FF2B5EF4-FFF2-40B4-BE49-F238E27FC236}">
                <a16:creationId xmlns:a16="http://schemas.microsoft.com/office/drawing/2014/main" id="{7C6BE0E6-25D0-1A0F-C05B-1FFA7101821E}"/>
              </a:ext>
            </a:extLst>
          </p:cNvPr>
          <p:cNvPicPr>
            <a:picLocks noChangeAspect="1"/>
          </p:cNvPicPr>
          <p:nvPr/>
        </p:nvPicPr>
        <p:blipFill>
          <a:blip r:embed="rId4"/>
          <a:stretch>
            <a:fillRect/>
          </a:stretch>
        </p:blipFill>
        <p:spPr>
          <a:xfrm>
            <a:off x="2440780" y="2313102"/>
            <a:ext cx="7310437" cy="3651721"/>
          </a:xfrm>
          <a:prstGeom prst="rect">
            <a:avLst/>
          </a:prstGeom>
        </p:spPr>
      </p:pic>
      <p:sp>
        <p:nvSpPr>
          <p:cNvPr id="6" name="Slide Number Placeholder 5">
            <a:extLst>
              <a:ext uri="{FF2B5EF4-FFF2-40B4-BE49-F238E27FC236}">
                <a16:creationId xmlns:a16="http://schemas.microsoft.com/office/drawing/2014/main" id="{954281CD-6AB7-08DA-5EC4-43ECFE4DCEA9}"/>
              </a:ext>
            </a:extLst>
          </p:cNvPr>
          <p:cNvSpPr>
            <a:spLocks noGrp="1"/>
          </p:cNvSpPr>
          <p:nvPr>
            <p:ph type="sldNum" sz="quarter" idx="12"/>
          </p:nvPr>
        </p:nvSpPr>
        <p:spPr/>
        <p:txBody>
          <a:bodyPr/>
          <a:lstStyle/>
          <a:p>
            <a:fld id="{CB6EAABE-FE71-49D9-9DD6-7820C7F40E95}" type="slidenum">
              <a:rPr kumimoji="1" lang="ja-JP" altLang="en-US" smtClean="0"/>
              <a:t>15</a:t>
            </a:fld>
            <a:endParaRPr kumimoji="1" lang="ja-JP" altLang="en-US" dirty="0"/>
          </a:p>
        </p:txBody>
      </p:sp>
    </p:spTree>
    <p:extLst>
      <p:ext uri="{BB962C8B-B14F-4D97-AF65-F5344CB8AC3E}">
        <p14:creationId xmlns:p14="http://schemas.microsoft.com/office/powerpoint/2010/main" val="187453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AD5B-E43B-F33C-9418-DC7CC066603C}"/>
              </a:ext>
            </a:extLst>
          </p:cNvPr>
          <p:cNvSpPr>
            <a:spLocks noGrp="1"/>
          </p:cNvSpPr>
          <p:nvPr>
            <p:ph type="title"/>
          </p:nvPr>
        </p:nvSpPr>
        <p:spPr/>
        <p:txBody>
          <a:bodyPr/>
          <a:lstStyle/>
          <a:p>
            <a:r>
              <a:rPr kumimoji="1" lang="en-US" altLang="ja-JP" dirty="0"/>
              <a:t>Discussion</a:t>
            </a:r>
            <a:endParaRPr kumimoji="1" lang="ja-JP" altLang="en-US" dirty="0"/>
          </a:p>
        </p:txBody>
      </p:sp>
      <p:sp>
        <p:nvSpPr>
          <p:cNvPr id="3" name="Content Placeholder 2">
            <a:extLst>
              <a:ext uri="{FF2B5EF4-FFF2-40B4-BE49-F238E27FC236}">
                <a16:creationId xmlns:a16="http://schemas.microsoft.com/office/drawing/2014/main" id="{65107FBE-110E-5F1F-07BA-4890E81E8A47}"/>
              </a:ext>
            </a:extLst>
          </p:cNvPr>
          <p:cNvSpPr>
            <a:spLocks noGrp="1"/>
          </p:cNvSpPr>
          <p:nvPr>
            <p:ph idx="1"/>
          </p:nvPr>
        </p:nvSpPr>
        <p:spPr/>
        <p:txBody>
          <a:bodyPr>
            <a:normAutofit lnSpcReduction="10000"/>
          </a:bodyPr>
          <a:lstStyle/>
          <a:p>
            <a:r>
              <a:rPr kumimoji="1" lang="en-US" altLang="ja-JP" sz="2400" dirty="0"/>
              <a:t>Through the results of the </a:t>
            </a:r>
            <a:r>
              <a:rPr kumimoji="1" lang="en-US" altLang="ja-JP" sz="2400" dirty="0" err="1"/>
              <a:t>MViT</a:t>
            </a:r>
            <a:r>
              <a:rPr kumimoji="1" lang="en-US" altLang="ja-JP" sz="2400" dirty="0"/>
              <a:t> method on the CHB-MIT surface EEG data set</a:t>
            </a:r>
            <a:r>
              <a:rPr kumimoji="1" lang="en-US" altLang="ja-JP" sz="2400" dirty="0">
                <a:hlinkClick r:id="rId3" action="ppaction://hlinksldjump"/>
              </a:rPr>
              <a:t>[1]</a:t>
            </a:r>
            <a:r>
              <a:rPr kumimoji="1" lang="en-US" altLang="ja-JP" sz="2400" dirty="0"/>
              <a:t> :</a:t>
            </a:r>
          </a:p>
          <a:p>
            <a:pPr lvl="1">
              <a:lnSpc>
                <a:spcPct val="100000"/>
              </a:lnSpc>
              <a:spcBef>
                <a:spcPts val="1200"/>
              </a:spcBef>
            </a:pPr>
            <a:r>
              <a:rPr kumimoji="1" lang="en-US" altLang="ja-JP" sz="2000" dirty="0"/>
              <a:t>Demonstrates the ability of this approach to provide robust seizure prediction performance on unseen EEG data recorded from new patients</a:t>
            </a:r>
          </a:p>
          <a:p>
            <a:r>
              <a:rPr kumimoji="1" lang="en-US" altLang="ja-JP" sz="2400" dirty="0"/>
              <a:t>Through the results of the </a:t>
            </a:r>
            <a:r>
              <a:rPr kumimoji="1" lang="en-US" altLang="ja-JP" sz="2400" dirty="0" err="1"/>
              <a:t>MViT</a:t>
            </a:r>
            <a:r>
              <a:rPr kumimoji="1" lang="en-US" altLang="ja-JP" sz="2400" dirty="0"/>
              <a:t> method on 2 sets of invasive EEG data</a:t>
            </a:r>
            <a:r>
              <a:rPr lang="en-US" altLang="ja-JP" sz="2400" dirty="0">
                <a:hlinkClick r:id="rId3" action="ppaction://hlinksldjump"/>
              </a:rPr>
              <a:t>[2],[3]</a:t>
            </a:r>
            <a:r>
              <a:rPr lang="en-US" altLang="ja-JP" sz="2400" dirty="0"/>
              <a:t>:</a:t>
            </a:r>
          </a:p>
          <a:p>
            <a:pPr lvl="1">
              <a:lnSpc>
                <a:spcPct val="100000"/>
              </a:lnSpc>
              <a:spcBef>
                <a:spcPts val="1200"/>
              </a:spcBef>
            </a:pPr>
            <a:r>
              <a:rPr kumimoji="1" lang="en-US" altLang="ja-JP" sz="2000" dirty="0"/>
              <a:t>Proving that it can accommodate the variations in EEG data across different subjects or over time for the same subject</a:t>
            </a:r>
          </a:p>
          <a:p>
            <a:pPr marL="457200" lvl="1" indent="0">
              <a:lnSpc>
                <a:spcPct val="100000"/>
              </a:lnSpc>
              <a:spcBef>
                <a:spcPts val="600"/>
              </a:spcBef>
              <a:buNone/>
            </a:pPr>
            <a:r>
              <a:rPr kumimoji="1" lang="en-US" altLang="ja-JP" sz="2000" dirty="0">
                <a:sym typeface="Wingdings" panose="05000000000000000000" pitchFamily="2" charset="2"/>
              </a:rPr>
              <a:t> </a:t>
            </a:r>
            <a:r>
              <a:rPr lang="en-US" altLang="ja-JP" sz="2000" dirty="0">
                <a:sym typeface="Wingdings" panose="05000000000000000000" pitchFamily="2" charset="2"/>
              </a:rPr>
              <a:t>T</a:t>
            </a:r>
            <a:r>
              <a:rPr kumimoji="1" lang="en-US" altLang="ja-JP" sz="2000" dirty="0"/>
              <a:t>he </a:t>
            </a:r>
            <a:r>
              <a:rPr kumimoji="1" lang="en-US" altLang="ja-JP" sz="2000" dirty="0" err="1"/>
              <a:t>MViT</a:t>
            </a:r>
            <a:r>
              <a:rPr kumimoji="1" lang="en-US" altLang="ja-JP" sz="2000" dirty="0"/>
              <a:t> model is an excellent candidate for clinical and real-life settings</a:t>
            </a:r>
          </a:p>
          <a:p>
            <a:pPr lvl="1">
              <a:lnSpc>
                <a:spcPct val="100000"/>
              </a:lnSpc>
              <a:spcBef>
                <a:spcPts val="1200"/>
              </a:spcBef>
            </a:pPr>
            <a:r>
              <a:rPr kumimoji="1" lang="en-US" altLang="ja-JP" sz="2000" dirty="0"/>
              <a:t>Relaxing the need for manually extracting domain-based features and also much faster in obtaining the results on unseen data</a:t>
            </a:r>
            <a:endParaRPr kumimoji="1" lang="ja-JP" altLang="en-US" sz="2000" dirty="0"/>
          </a:p>
        </p:txBody>
      </p:sp>
      <p:sp>
        <p:nvSpPr>
          <p:cNvPr id="4" name="Slide Number Placeholder 3">
            <a:extLst>
              <a:ext uri="{FF2B5EF4-FFF2-40B4-BE49-F238E27FC236}">
                <a16:creationId xmlns:a16="http://schemas.microsoft.com/office/drawing/2014/main" id="{C02DACAD-0E01-0E10-046E-81C5FC0BD447}"/>
              </a:ext>
            </a:extLst>
          </p:cNvPr>
          <p:cNvSpPr>
            <a:spLocks noGrp="1"/>
          </p:cNvSpPr>
          <p:nvPr>
            <p:ph type="sldNum" sz="quarter" idx="12"/>
          </p:nvPr>
        </p:nvSpPr>
        <p:spPr/>
        <p:txBody>
          <a:bodyPr/>
          <a:lstStyle/>
          <a:p>
            <a:fld id="{CB6EAABE-FE71-49D9-9DD6-7820C7F40E95}" type="slidenum">
              <a:rPr kumimoji="1" lang="ja-JP" altLang="en-US" smtClean="0"/>
              <a:t>16</a:t>
            </a:fld>
            <a:endParaRPr kumimoji="1" lang="ja-JP" altLang="en-US"/>
          </a:p>
        </p:txBody>
      </p:sp>
    </p:spTree>
    <p:extLst>
      <p:ext uri="{BB962C8B-B14F-4D97-AF65-F5344CB8AC3E}">
        <p14:creationId xmlns:p14="http://schemas.microsoft.com/office/powerpoint/2010/main" val="277865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53F9-E529-6508-7199-E81768D18B5A}"/>
              </a:ext>
            </a:extLst>
          </p:cNvPr>
          <p:cNvSpPr>
            <a:spLocks noGrp="1"/>
          </p:cNvSpPr>
          <p:nvPr>
            <p:ph type="title"/>
          </p:nvPr>
        </p:nvSpPr>
        <p:spPr/>
        <p:txBody>
          <a:bodyPr/>
          <a:lstStyle/>
          <a:p>
            <a:r>
              <a:rPr lang="en-US" altLang="ja-JP" dirty="0"/>
              <a:t>Limitations</a:t>
            </a:r>
            <a:endParaRPr kumimoji="1" lang="ja-JP" altLang="en-US" dirty="0"/>
          </a:p>
        </p:txBody>
      </p:sp>
      <p:sp>
        <p:nvSpPr>
          <p:cNvPr id="3" name="Content Placeholder 2">
            <a:extLst>
              <a:ext uri="{FF2B5EF4-FFF2-40B4-BE49-F238E27FC236}">
                <a16:creationId xmlns:a16="http://schemas.microsoft.com/office/drawing/2014/main" id="{65CC4B43-8DD9-142E-BF87-74A3091E8CE7}"/>
              </a:ext>
            </a:extLst>
          </p:cNvPr>
          <p:cNvSpPr>
            <a:spLocks noGrp="1"/>
          </p:cNvSpPr>
          <p:nvPr>
            <p:ph idx="1"/>
          </p:nvPr>
        </p:nvSpPr>
        <p:spPr/>
        <p:txBody>
          <a:bodyPr>
            <a:normAutofit/>
          </a:bodyPr>
          <a:lstStyle/>
          <a:p>
            <a:pPr marL="0" indent="0">
              <a:buNone/>
            </a:pPr>
            <a:r>
              <a:rPr kumimoji="1" lang="en-US" altLang="ja-JP" sz="2400" dirty="0"/>
              <a:t>Vision Transformer is more robust than convolutional and recurrent neural networks in terms of more generality and reliability, but it still has limitations</a:t>
            </a:r>
          </a:p>
          <a:p>
            <a:r>
              <a:rPr kumimoji="1" lang="en-US" altLang="ja-JP" sz="2000" dirty="0"/>
              <a:t>Large-scale vision transformers can require intensive power and computational resources</a:t>
            </a:r>
          </a:p>
          <a:p>
            <a:r>
              <a:rPr lang="en-US" altLang="ja-JP" sz="2000" dirty="0"/>
              <a:t>L</a:t>
            </a:r>
            <a:r>
              <a:rPr kumimoji="1" lang="en-US" altLang="ja-JP" sz="2000" dirty="0"/>
              <a:t>imiting their deployment on resource-constrained devices such as brain-computer interface(BCI) and seizure warning systems</a:t>
            </a:r>
          </a:p>
          <a:p>
            <a:r>
              <a:rPr kumimoji="1" lang="en-US" altLang="ja-JP" sz="2000" dirty="0"/>
              <a:t>Also quite challenging to interpret vision transformer’s decisions (</a:t>
            </a:r>
            <a:r>
              <a:rPr kumimoji="1" lang="en-US" altLang="ja-JP" sz="2000" dirty="0" err="1"/>
              <a:t>Eg.</a:t>
            </a:r>
            <a:r>
              <a:rPr kumimoji="1" lang="en-US" altLang="ja-JP" sz="2000" dirty="0"/>
              <a:t> Visualizing the image regions with the greatest impact on the EEG classification performance)</a:t>
            </a:r>
            <a:endParaRPr kumimoji="1" lang="ja-JP" altLang="en-US" sz="2000" dirty="0"/>
          </a:p>
        </p:txBody>
      </p:sp>
      <p:sp>
        <p:nvSpPr>
          <p:cNvPr id="4" name="Slide Number Placeholder 3">
            <a:extLst>
              <a:ext uri="{FF2B5EF4-FFF2-40B4-BE49-F238E27FC236}">
                <a16:creationId xmlns:a16="http://schemas.microsoft.com/office/drawing/2014/main" id="{00985C57-DCEB-F313-7BB2-72BB81551C76}"/>
              </a:ext>
            </a:extLst>
          </p:cNvPr>
          <p:cNvSpPr>
            <a:spLocks noGrp="1"/>
          </p:cNvSpPr>
          <p:nvPr>
            <p:ph type="sldNum" sz="quarter" idx="12"/>
          </p:nvPr>
        </p:nvSpPr>
        <p:spPr/>
        <p:txBody>
          <a:bodyPr/>
          <a:lstStyle/>
          <a:p>
            <a:fld id="{CB6EAABE-FE71-49D9-9DD6-7820C7F40E95}" type="slidenum">
              <a:rPr kumimoji="1" lang="ja-JP" altLang="en-US" smtClean="0"/>
              <a:t>17</a:t>
            </a:fld>
            <a:endParaRPr kumimoji="1" lang="ja-JP" altLang="en-US"/>
          </a:p>
        </p:txBody>
      </p:sp>
    </p:spTree>
    <p:extLst>
      <p:ext uri="{BB962C8B-B14F-4D97-AF65-F5344CB8AC3E}">
        <p14:creationId xmlns:p14="http://schemas.microsoft.com/office/powerpoint/2010/main" val="276981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8483-9DCE-3FD7-3D17-B3861049D1A0}"/>
              </a:ext>
            </a:extLst>
          </p:cNvPr>
          <p:cNvSpPr>
            <a:spLocks noGrp="1"/>
          </p:cNvSpPr>
          <p:nvPr>
            <p:ph type="title"/>
          </p:nvPr>
        </p:nvSpPr>
        <p:spPr/>
        <p:txBody>
          <a:bodyPr/>
          <a:lstStyle/>
          <a:p>
            <a:r>
              <a:rPr kumimoji="1" lang="en-US" altLang="ja-JP" dirty="0"/>
              <a:t>Conclusion</a:t>
            </a:r>
            <a:endParaRPr kumimoji="1" lang="ja-JP" altLang="en-US" dirty="0"/>
          </a:p>
        </p:txBody>
      </p:sp>
      <p:sp>
        <p:nvSpPr>
          <p:cNvPr id="3" name="Content Placeholder 2">
            <a:extLst>
              <a:ext uri="{FF2B5EF4-FFF2-40B4-BE49-F238E27FC236}">
                <a16:creationId xmlns:a16="http://schemas.microsoft.com/office/drawing/2014/main" id="{97042E6F-F49D-43EE-61F4-0A34DF8DEF9E}"/>
              </a:ext>
            </a:extLst>
          </p:cNvPr>
          <p:cNvSpPr>
            <a:spLocks noGrp="1"/>
          </p:cNvSpPr>
          <p:nvPr>
            <p:ph idx="1"/>
          </p:nvPr>
        </p:nvSpPr>
        <p:spPr/>
        <p:txBody>
          <a:bodyPr>
            <a:normAutofit lnSpcReduction="10000"/>
          </a:bodyPr>
          <a:lstStyle/>
          <a:p>
            <a:r>
              <a:rPr kumimoji="1" lang="en-US" altLang="ja-JP" sz="2200" dirty="0"/>
              <a:t>A multi-channel vision transformer (</a:t>
            </a:r>
            <a:r>
              <a:rPr kumimoji="1" lang="en-US" altLang="ja-JP" sz="2200" dirty="0" err="1"/>
              <a:t>MViT</a:t>
            </a:r>
            <a:r>
              <a:rPr kumimoji="1" lang="en-US" altLang="ja-JP" sz="2200" dirty="0"/>
              <a:t>) algorithm for the accurate prediction of epileptic seizures was proposed</a:t>
            </a:r>
          </a:p>
          <a:p>
            <a:pPr lvl="1">
              <a:lnSpc>
                <a:spcPct val="100000"/>
              </a:lnSpc>
              <a:spcBef>
                <a:spcPts val="1200"/>
              </a:spcBef>
            </a:pPr>
            <a:r>
              <a:rPr kumimoji="1" lang="en-US" altLang="ja-JP" sz="2000" dirty="0"/>
              <a:t>The EEG signals were split into non-overlapping 10-second chunks.</a:t>
            </a:r>
            <a:endParaRPr lang="en-US" altLang="ja-JP" sz="2000" dirty="0"/>
          </a:p>
          <a:p>
            <a:pPr lvl="1">
              <a:lnSpc>
                <a:spcPct val="100000"/>
              </a:lnSpc>
              <a:spcBef>
                <a:spcPts val="1200"/>
              </a:spcBef>
            </a:pPr>
            <a:r>
              <a:rPr kumimoji="1" lang="en-US" altLang="ja-JP" sz="2000" dirty="0"/>
              <a:t>The EEG chunks were converted into image-like representations called "scalograms" using continuous wavelet transform.</a:t>
            </a:r>
          </a:p>
          <a:p>
            <a:pPr lvl="1">
              <a:lnSpc>
                <a:spcPct val="100000"/>
              </a:lnSpc>
              <a:spcBef>
                <a:spcPts val="1200"/>
              </a:spcBef>
            </a:pPr>
            <a:r>
              <a:rPr lang="en-US" altLang="ja-JP" sz="2000" dirty="0"/>
              <a:t>U</a:t>
            </a:r>
            <a:r>
              <a:rPr kumimoji="1" lang="en-US" altLang="ja-JP" sz="2000" dirty="0"/>
              <a:t>sing non-overlapping patches of fixed-size from the scalogram images to train the </a:t>
            </a:r>
            <a:r>
              <a:rPr kumimoji="1" lang="en-US" altLang="ja-JP" sz="2000" dirty="0" err="1"/>
              <a:t>MViT</a:t>
            </a:r>
            <a:r>
              <a:rPr kumimoji="1" lang="en-US" altLang="ja-JP" sz="2000" dirty="0"/>
              <a:t> algorithm.</a:t>
            </a:r>
            <a:endParaRPr lang="en-US" altLang="ja-JP" sz="2000" dirty="0"/>
          </a:p>
          <a:p>
            <a:pPr lvl="1">
              <a:lnSpc>
                <a:spcPct val="100000"/>
              </a:lnSpc>
              <a:spcBef>
                <a:spcPts val="1200"/>
              </a:spcBef>
            </a:pPr>
            <a:r>
              <a:rPr lang="en-US" altLang="ja-JP" sz="2000" dirty="0" err="1"/>
              <a:t>MViT</a:t>
            </a:r>
            <a:r>
              <a:rPr lang="en-US" altLang="ja-JP" sz="2000" dirty="0"/>
              <a:t> uses multiple branches to learn temporal-spectral features from various EEG channels at the same time.</a:t>
            </a:r>
          </a:p>
          <a:p>
            <a:pPr marL="0" indent="0">
              <a:buNone/>
            </a:pPr>
            <a:r>
              <a:rPr lang="en-US" altLang="ja-JP" sz="2200" dirty="0">
                <a:sym typeface="Wingdings" panose="05000000000000000000" pitchFamily="2" charset="2"/>
              </a:rPr>
              <a:t> Extensive experiments demonstrate that the proposed </a:t>
            </a:r>
            <a:r>
              <a:rPr lang="en-US" altLang="ja-JP" sz="2200" dirty="0" err="1">
                <a:sym typeface="Wingdings" panose="05000000000000000000" pitchFamily="2" charset="2"/>
              </a:rPr>
              <a:t>MViT</a:t>
            </a:r>
            <a:r>
              <a:rPr lang="en-US" altLang="ja-JP" sz="2200" dirty="0">
                <a:sym typeface="Wingdings" panose="05000000000000000000" pitchFamily="2" charset="2"/>
              </a:rPr>
              <a:t> model outperforms other neural network models for seizure prediction.</a:t>
            </a:r>
            <a:endParaRPr lang="en-US" altLang="ja-JP" sz="2200" dirty="0"/>
          </a:p>
        </p:txBody>
      </p:sp>
      <p:sp>
        <p:nvSpPr>
          <p:cNvPr id="4" name="Slide Number Placeholder 3">
            <a:extLst>
              <a:ext uri="{FF2B5EF4-FFF2-40B4-BE49-F238E27FC236}">
                <a16:creationId xmlns:a16="http://schemas.microsoft.com/office/drawing/2014/main" id="{D2B4EA0F-5CFE-7749-C0F4-7DE7DEE40C79}"/>
              </a:ext>
            </a:extLst>
          </p:cNvPr>
          <p:cNvSpPr>
            <a:spLocks noGrp="1"/>
          </p:cNvSpPr>
          <p:nvPr>
            <p:ph type="sldNum" sz="quarter" idx="12"/>
          </p:nvPr>
        </p:nvSpPr>
        <p:spPr/>
        <p:txBody>
          <a:bodyPr/>
          <a:lstStyle/>
          <a:p>
            <a:fld id="{CB6EAABE-FE71-49D9-9DD6-7820C7F40E95}" type="slidenum">
              <a:rPr kumimoji="1" lang="ja-JP" altLang="en-US" smtClean="0"/>
              <a:t>18</a:t>
            </a:fld>
            <a:endParaRPr kumimoji="1" lang="ja-JP" altLang="en-US"/>
          </a:p>
        </p:txBody>
      </p:sp>
    </p:spTree>
    <p:extLst>
      <p:ext uri="{BB962C8B-B14F-4D97-AF65-F5344CB8AC3E}">
        <p14:creationId xmlns:p14="http://schemas.microsoft.com/office/powerpoint/2010/main" val="404128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8483-9DCE-3FD7-3D17-B3861049D1A0}"/>
              </a:ext>
            </a:extLst>
          </p:cNvPr>
          <p:cNvSpPr>
            <a:spLocks noGrp="1"/>
          </p:cNvSpPr>
          <p:nvPr>
            <p:ph type="title"/>
          </p:nvPr>
        </p:nvSpPr>
        <p:spPr/>
        <p:txBody>
          <a:bodyPr/>
          <a:lstStyle/>
          <a:p>
            <a:r>
              <a:rPr kumimoji="1" lang="en-US" altLang="ja-JP" dirty="0"/>
              <a:t>Consideration</a:t>
            </a:r>
            <a:endParaRPr kumimoji="1" lang="ja-JP" altLang="en-US" dirty="0"/>
          </a:p>
        </p:txBody>
      </p:sp>
      <p:sp>
        <p:nvSpPr>
          <p:cNvPr id="3" name="Content Placeholder 2">
            <a:extLst>
              <a:ext uri="{FF2B5EF4-FFF2-40B4-BE49-F238E27FC236}">
                <a16:creationId xmlns:a16="http://schemas.microsoft.com/office/drawing/2014/main" id="{97042E6F-F49D-43EE-61F4-0A34DF8DEF9E}"/>
              </a:ext>
            </a:extLst>
          </p:cNvPr>
          <p:cNvSpPr>
            <a:spLocks noGrp="1"/>
          </p:cNvSpPr>
          <p:nvPr>
            <p:ph idx="1"/>
          </p:nvPr>
        </p:nvSpPr>
        <p:spPr>
          <a:xfrm>
            <a:off x="838200" y="1236931"/>
            <a:ext cx="10515600" cy="5072429"/>
          </a:xfrm>
        </p:spPr>
        <p:txBody>
          <a:bodyPr>
            <a:normAutofit fontScale="92500" lnSpcReduction="20000"/>
          </a:bodyPr>
          <a:lstStyle/>
          <a:p>
            <a:pPr>
              <a:lnSpc>
                <a:spcPct val="110000"/>
              </a:lnSpc>
              <a:spcBef>
                <a:spcPts val="1200"/>
              </a:spcBef>
            </a:pPr>
            <a:r>
              <a:rPr kumimoji="1" lang="en-US" altLang="ja-JP" sz="2400" u="sng" dirty="0"/>
              <a:t>Reasons for Selecting the paper</a:t>
            </a:r>
          </a:p>
          <a:p>
            <a:pPr lvl="1">
              <a:lnSpc>
                <a:spcPct val="110000"/>
              </a:lnSpc>
              <a:spcBef>
                <a:spcPts val="1200"/>
              </a:spcBef>
            </a:pPr>
            <a:r>
              <a:rPr kumimoji="1" lang="en-US" altLang="ja-JP" sz="1900" dirty="0"/>
              <a:t>My research is related to the performance improvement of Vision Transformer Models for small-scale training data sets</a:t>
            </a:r>
          </a:p>
          <a:p>
            <a:pPr lvl="1">
              <a:lnSpc>
                <a:spcPct val="110000"/>
              </a:lnSpc>
              <a:spcBef>
                <a:spcPts val="1200"/>
              </a:spcBef>
            </a:pPr>
            <a:r>
              <a:rPr kumimoji="1" lang="en-US" altLang="ja-JP" sz="1900" dirty="0"/>
              <a:t>This paper provides a method to train The Vision Transformer architecture-based model with multichannel EEG data</a:t>
            </a:r>
          </a:p>
          <a:p>
            <a:pPr>
              <a:lnSpc>
                <a:spcPct val="110000"/>
              </a:lnSpc>
              <a:spcBef>
                <a:spcPts val="1200"/>
              </a:spcBef>
            </a:pPr>
            <a:r>
              <a:rPr lang="en-US" altLang="ja-JP" sz="2400" u="sng" dirty="0"/>
              <a:t>Related Papers</a:t>
            </a:r>
          </a:p>
          <a:p>
            <a:pPr lvl="1">
              <a:lnSpc>
                <a:spcPct val="110000"/>
              </a:lnSpc>
              <a:spcBef>
                <a:spcPts val="1200"/>
              </a:spcBef>
            </a:pPr>
            <a:r>
              <a:rPr lang="en-US" altLang="ja-JP" sz="1900" dirty="0"/>
              <a:t>MAGED S. AL-QURAISHI, IRRAIVAN ELAMVAZUTHI, TONG BOON TANG, MUHAMMAD S. AL-QURISHI, SYED HASAN ADIL, MANSOOR EBRAHIM, ALBERTO BORBONI; </a:t>
            </a:r>
            <a:r>
              <a:rPr lang="en-US" altLang="ja-JP" sz="1900" dirty="0">
                <a:hlinkClick r:id="rId3"/>
              </a:rPr>
              <a:t>Decoding the User’s Movements Preparation From EEG Signals Using Vision Transformer Architecture</a:t>
            </a:r>
            <a:r>
              <a:rPr lang="en-US" altLang="ja-JP" sz="1900" dirty="0"/>
              <a:t>; </a:t>
            </a:r>
            <a:r>
              <a:rPr lang="nl-NL" altLang="ja-JP" sz="1900" dirty="0"/>
              <a:t>IEEE Access 2022, Vol.10, 109446 - 109459</a:t>
            </a:r>
            <a:r>
              <a:rPr lang="en-US" altLang="ja-JP" sz="1900" dirty="0"/>
              <a:t> </a:t>
            </a:r>
          </a:p>
          <a:p>
            <a:pPr lvl="1">
              <a:lnSpc>
                <a:spcPct val="110000"/>
              </a:lnSpc>
              <a:spcBef>
                <a:spcPts val="1200"/>
              </a:spcBef>
            </a:pPr>
            <a:r>
              <a:rPr lang="en-US" altLang="ja-JP" sz="1900" dirty="0"/>
              <a:t>Mesut </a:t>
            </a:r>
            <a:r>
              <a:rPr lang="en-US" altLang="ja-JP" sz="1900" dirty="0" err="1"/>
              <a:t>Şeker</a:t>
            </a:r>
            <a:r>
              <a:rPr lang="en-US" altLang="ja-JP" sz="1900" dirty="0"/>
              <a:t>, Mehmet </a:t>
            </a:r>
            <a:r>
              <a:rPr lang="en-US" altLang="ja-JP" sz="1900" dirty="0" err="1"/>
              <a:t>Siraç</a:t>
            </a:r>
            <a:r>
              <a:rPr lang="en-US" altLang="ja-JP" sz="1900" dirty="0"/>
              <a:t> </a:t>
            </a:r>
            <a:r>
              <a:rPr lang="en-US" altLang="ja-JP" sz="1900" dirty="0" err="1"/>
              <a:t>Özerdem</a:t>
            </a:r>
            <a:r>
              <a:rPr lang="en-US" altLang="ja-JP" sz="1900" dirty="0"/>
              <a:t>; </a:t>
            </a:r>
            <a:r>
              <a:rPr lang="en-US" altLang="ja-JP" sz="1900" dirty="0">
                <a:hlinkClick r:id="rId4"/>
              </a:rPr>
              <a:t>EEG based Schizophrenia Detection using </a:t>
            </a:r>
            <a:r>
              <a:rPr lang="en-US" altLang="ja-JP" sz="1900" dirty="0" err="1">
                <a:hlinkClick r:id="rId4"/>
              </a:rPr>
              <a:t>SPWVDViT</a:t>
            </a:r>
            <a:r>
              <a:rPr lang="en-US" altLang="ja-JP" sz="1900" dirty="0">
                <a:hlinkClick r:id="rId4"/>
              </a:rPr>
              <a:t> Model</a:t>
            </a:r>
            <a:r>
              <a:rPr lang="en-US" altLang="ja-JP" sz="1900" dirty="0"/>
              <a:t>; European Journal of Technique Vol.12, No.2, 2022</a:t>
            </a:r>
          </a:p>
          <a:p>
            <a:pPr lvl="1">
              <a:lnSpc>
                <a:spcPct val="110000"/>
              </a:lnSpc>
              <a:spcBef>
                <a:spcPts val="1200"/>
              </a:spcBef>
            </a:pPr>
            <a:r>
              <a:rPr lang="fi-FI" altLang="ja-JP" sz="1900" dirty="0"/>
              <a:t>WEI LU, TIEN-PING TAN, HUA MA; </a:t>
            </a:r>
            <a:r>
              <a:rPr lang="en-US" altLang="ja-JP" sz="1900" dirty="0">
                <a:hlinkClick r:id="rId5"/>
              </a:rPr>
              <a:t>Bi-branch Vision Transformer Network for EEG Emotion Recognition</a:t>
            </a:r>
            <a:r>
              <a:rPr lang="en-US" altLang="ja-JP" sz="1900" dirty="0"/>
              <a:t>; </a:t>
            </a:r>
            <a:r>
              <a:rPr lang="nl-NL" altLang="ja-JP" sz="1900" dirty="0"/>
              <a:t>IEEE Access 2023, Vol.11, 36233 - 36243</a:t>
            </a:r>
            <a:endParaRPr lang="en-US" altLang="ja-JP" sz="1900" dirty="0"/>
          </a:p>
        </p:txBody>
      </p:sp>
      <p:sp>
        <p:nvSpPr>
          <p:cNvPr id="4" name="Slide Number Placeholder 3">
            <a:extLst>
              <a:ext uri="{FF2B5EF4-FFF2-40B4-BE49-F238E27FC236}">
                <a16:creationId xmlns:a16="http://schemas.microsoft.com/office/drawing/2014/main" id="{D2B4EA0F-5CFE-7749-C0F4-7DE7DEE40C79}"/>
              </a:ext>
            </a:extLst>
          </p:cNvPr>
          <p:cNvSpPr>
            <a:spLocks noGrp="1"/>
          </p:cNvSpPr>
          <p:nvPr>
            <p:ph type="sldNum" sz="quarter" idx="12"/>
          </p:nvPr>
        </p:nvSpPr>
        <p:spPr/>
        <p:txBody>
          <a:bodyPr/>
          <a:lstStyle/>
          <a:p>
            <a:fld id="{CB6EAABE-FE71-49D9-9DD6-7820C7F40E95}" type="slidenum">
              <a:rPr kumimoji="1" lang="ja-JP" altLang="en-US" smtClean="0"/>
              <a:t>19</a:t>
            </a:fld>
            <a:endParaRPr kumimoji="1" lang="ja-JP" altLang="en-US"/>
          </a:p>
        </p:txBody>
      </p:sp>
    </p:spTree>
    <p:extLst>
      <p:ext uri="{BB962C8B-B14F-4D97-AF65-F5344CB8AC3E}">
        <p14:creationId xmlns:p14="http://schemas.microsoft.com/office/powerpoint/2010/main" val="157319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EF55-9C00-B720-1BE0-E3BE636CCC82}"/>
              </a:ext>
            </a:extLst>
          </p:cNvPr>
          <p:cNvSpPr>
            <a:spLocks noGrp="1"/>
          </p:cNvSpPr>
          <p:nvPr>
            <p:ph type="title"/>
          </p:nvPr>
        </p:nvSpPr>
        <p:spPr/>
        <p:txBody>
          <a:bodyPr>
            <a:normAutofit/>
          </a:bodyPr>
          <a:lstStyle/>
          <a:p>
            <a:r>
              <a:rPr lang="en-US" altLang="ja-JP" dirty="0"/>
              <a:t>Abstract</a:t>
            </a:r>
            <a:endParaRPr kumimoji="1" lang="ja-JP" altLang="en-US" dirty="0"/>
          </a:p>
        </p:txBody>
      </p:sp>
      <p:sp>
        <p:nvSpPr>
          <p:cNvPr id="3" name="Content Placeholder 2">
            <a:extLst>
              <a:ext uri="{FF2B5EF4-FFF2-40B4-BE49-F238E27FC236}">
                <a16:creationId xmlns:a16="http://schemas.microsoft.com/office/drawing/2014/main" id="{78BD3DC0-DCDD-475D-0D82-01447E02E11F}"/>
              </a:ext>
            </a:extLst>
          </p:cNvPr>
          <p:cNvSpPr>
            <a:spLocks noGrp="1"/>
          </p:cNvSpPr>
          <p:nvPr>
            <p:ph idx="1"/>
          </p:nvPr>
        </p:nvSpPr>
        <p:spPr>
          <a:xfrm>
            <a:off x="838200" y="1236932"/>
            <a:ext cx="10515600" cy="4913932"/>
          </a:xfrm>
        </p:spPr>
        <p:txBody>
          <a:bodyPr>
            <a:normAutofit/>
          </a:bodyPr>
          <a:lstStyle/>
          <a:p>
            <a:pPr>
              <a:lnSpc>
                <a:spcPct val="100000"/>
              </a:lnSpc>
              <a:spcBef>
                <a:spcPts val="1200"/>
              </a:spcBef>
            </a:pPr>
            <a:r>
              <a:rPr lang="en-US" altLang="ja-JP" sz="2200" dirty="0"/>
              <a:t>A</a:t>
            </a:r>
            <a:r>
              <a:rPr kumimoji="1" lang="en-US" altLang="ja-JP" sz="2200" dirty="0"/>
              <a:t> Transformer-based approach called Multi-channel Vision Transformer (</a:t>
            </a:r>
            <a:r>
              <a:rPr kumimoji="1" lang="en-US" altLang="ja-JP" sz="2200" dirty="0" err="1">
                <a:latin typeface="Fira Code SemiBold" panose="020B0809050000020004" pitchFamily="49" charset="0"/>
                <a:ea typeface="Fira Code SemiBold" panose="020B0809050000020004" pitchFamily="49" charset="0"/>
                <a:cs typeface="Fira Code SemiBold" panose="020B0809050000020004" pitchFamily="49" charset="0"/>
              </a:rPr>
              <a:t>MViT</a:t>
            </a:r>
            <a:r>
              <a:rPr kumimoji="1" lang="en-US" altLang="ja-JP" sz="2200" dirty="0"/>
              <a:t>) for automated and simultaneous learning of the </a:t>
            </a:r>
            <a:r>
              <a:rPr kumimoji="1" lang="en-US" altLang="ja-JP" sz="2200" dirty="0" err="1"/>
              <a:t>spatio</a:t>
            </a:r>
            <a:r>
              <a:rPr kumimoji="1" lang="en-US" altLang="ja-JP" sz="2200" dirty="0"/>
              <a:t>-temporal-spectral features in multi-channel EEG data is introduced in this study</a:t>
            </a:r>
          </a:p>
          <a:p>
            <a:pPr>
              <a:lnSpc>
                <a:spcPct val="100000"/>
              </a:lnSpc>
              <a:spcBef>
                <a:spcPts val="1200"/>
              </a:spcBef>
            </a:pPr>
            <a:r>
              <a:rPr kumimoji="1" lang="en-US" altLang="ja-JP" sz="2200" dirty="0"/>
              <a:t>The time-series EEG signals were converted into image-like representations called "scalograms" using continuous wavelet transform(</a:t>
            </a:r>
            <a:r>
              <a:rPr kumimoji="1" lang="en-US" altLang="ja-JP" sz="2200" dirty="0">
                <a:latin typeface="Fira Code SemiBold" panose="020B0809050000020004" pitchFamily="49" charset="0"/>
                <a:ea typeface="Fira Code SemiBold" panose="020B0809050000020004" pitchFamily="49" charset="0"/>
                <a:cs typeface="Fira Code SemiBold" panose="020B0809050000020004" pitchFamily="49" charset="0"/>
              </a:rPr>
              <a:t>CWT</a:t>
            </a:r>
            <a:r>
              <a:rPr kumimoji="1" lang="en-US" altLang="ja-JP" sz="2200" dirty="0"/>
              <a:t>)</a:t>
            </a:r>
          </a:p>
          <a:p>
            <a:pPr>
              <a:lnSpc>
                <a:spcPct val="100000"/>
              </a:lnSpc>
              <a:spcBef>
                <a:spcPts val="1200"/>
              </a:spcBef>
            </a:pPr>
            <a:r>
              <a:rPr kumimoji="1" lang="en-US" altLang="ja-JP" sz="2200" dirty="0"/>
              <a:t>Using non-overlapping patches of fixed-size from the scalogram images to train the </a:t>
            </a:r>
            <a:r>
              <a:rPr kumimoji="1" lang="en-US" altLang="ja-JP" sz="2200" dirty="0" err="1">
                <a:latin typeface="Fira Code SemiBold" panose="020B0809050000020004" pitchFamily="49" charset="0"/>
                <a:ea typeface="Fira Code SemiBold" panose="020B0809050000020004" pitchFamily="49" charset="0"/>
                <a:cs typeface="Fira Code SemiBold" panose="020B0809050000020004" pitchFamily="49" charset="0"/>
              </a:rPr>
              <a:t>MViT</a:t>
            </a:r>
            <a:r>
              <a:rPr kumimoji="1" lang="en-US" altLang="ja-JP" sz="2200" dirty="0"/>
              <a:t> algorithm</a:t>
            </a:r>
          </a:p>
          <a:p>
            <a:pPr>
              <a:lnSpc>
                <a:spcPct val="100000"/>
              </a:lnSpc>
              <a:spcBef>
                <a:spcPts val="1200"/>
              </a:spcBef>
            </a:pPr>
            <a:r>
              <a:rPr kumimoji="1" lang="en-US" altLang="ja-JP" sz="2200" dirty="0"/>
              <a:t>Extensive experiments on three benchmark EEG datasets</a:t>
            </a:r>
          </a:p>
          <a:p>
            <a:pPr marL="0" indent="0">
              <a:lnSpc>
                <a:spcPct val="100000"/>
              </a:lnSpc>
              <a:spcBef>
                <a:spcPts val="1200"/>
              </a:spcBef>
              <a:buNone/>
            </a:pPr>
            <a:r>
              <a:rPr lang="en-US" altLang="ja-JP" sz="2200" dirty="0">
                <a:sym typeface="Wingdings" panose="05000000000000000000" pitchFamily="2" charset="2"/>
              </a:rPr>
              <a:t> An average prediction sensitivity of 99.80% for surface EEG and 90.28–91.15% for invasive EEG data was achieved</a:t>
            </a:r>
            <a:endParaRPr kumimoji="1" lang="en-US" altLang="ja-JP" sz="2200" dirty="0"/>
          </a:p>
        </p:txBody>
      </p:sp>
      <p:sp>
        <p:nvSpPr>
          <p:cNvPr id="4" name="Slide Number Placeholder 3">
            <a:extLst>
              <a:ext uri="{FF2B5EF4-FFF2-40B4-BE49-F238E27FC236}">
                <a16:creationId xmlns:a16="http://schemas.microsoft.com/office/drawing/2014/main" id="{0963053F-2793-7E13-672E-E5DE58ADD8FF}"/>
              </a:ext>
            </a:extLst>
          </p:cNvPr>
          <p:cNvSpPr>
            <a:spLocks noGrp="1"/>
          </p:cNvSpPr>
          <p:nvPr>
            <p:ph type="sldNum" sz="quarter" idx="12"/>
          </p:nvPr>
        </p:nvSpPr>
        <p:spPr/>
        <p:txBody>
          <a:bodyPr/>
          <a:lstStyle/>
          <a:p>
            <a:fld id="{CB6EAABE-FE71-49D9-9DD6-7820C7F40E95}" type="slidenum">
              <a:rPr lang="ja-JP" altLang="en-US" smtClean="0"/>
              <a:pPr/>
              <a:t>2</a:t>
            </a:fld>
            <a:endParaRPr lang="ja-JP" altLang="en-US" dirty="0"/>
          </a:p>
        </p:txBody>
      </p:sp>
    </p:spTree>
    <p:extLst>
      <p:ext uri="{BB962C8B-B14F-4D97-AF65-F5344CB8AC3E}">
        <p14:creationId xmlns:p14="http://schemas.microsoft.com/office/powerpoint/2010/main" val="893055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8483-9DCE-3FD7-3D17-B3861049D1A0}"/>
              </a:ext>
            </a:extLst>
          </p:cNvPr>
          <p:cNvSpPr>
            <a:spLocks noGrp="1"/>
          </p:cNvSpPr>
          <p:nvPr>
            <p:ph type="title"/>
          </p:nvPr>
        </p:nvSpPr>
        <p:spPr/>
        <p:txBody>
          <a:bodyPr/>
          <a:lstStyle/>
          <a:p>
            <a:r>
              <a:rPr kumimoji="1" lang="en-US" altLang="ja-JP" dirty="0"/>
              <a:t>Consideration</a:t>
            </a:r>
            <a:endParaRPr kumimoji="1" lang="ja-JP" altLang="en-US" dirty="0"/>
          </a:p>
        </p:txBody>
      </p:sp>
      <p:sp>
        <p:nvSpPr>
          <p:cNvPr id="3" name="Content Placeholder 2">
            <a:extLst>
              <a:ext uri="{FF2B5EF4-FFF2-40B4-BE49-F238E27FC236}">
                <a16:creationId xmlns:a16="http://schemas.microsoft.com/office/drawing/2014/main" id="{97042E6F-F49D-43EE-61F4-0A34DF8DEF9E}"/>
              </a:ext>
            </a:extLst>
          </p:cNvPr>
          <p:cNvSpPr>
            <a:spLocks noGrp="1"/>
          </p:cNvSpPr>
          <p:nvPr>
            <p:ph idx="1"/>
          </p:nvPr>
        </p:nvSpPr>
        <p:spPr>
          <a:xfrm>
            <a:off x="838200" y="1236931"/>
            <a:ext cx="10515600" cy="4950509"/>
          </a:xfrm>
        </p:spPr>
        <p:txBody>
          <a:bodyPr>
            <a:normAutofit fontScale="92500" lnSpcReduction="20000"/>
          </a:bodyPr>
          <a:lstStyle/>
          <a:p>
            <a:pPr>
              <a:lnSpc>
                <a:spcPct val="100000"/>
              </a:lnSpc>
              <a:spcBef>
                <a:spcPts val="1200"/>
              </a:spcBef>
            </a:pPr>
            <a:r>
              <a:rPr kumimoji="1" lang="en-US" altLang="ja-JP" sz="2400" u="sng" dirty="0"/>
              <a:t>Related points</a:t>
            </a:r>
          </a:p>
          <a:p>
            <a:pPr lvl="1">
              <a:lnSpc>
                <a:spcPct val="100000"/>
              </a:lnSpc>
              <a:spcBef>
                <a:spcPts val="1200"/>
              </a:spcBef>
            </a:pPr>
            <a:r>
              <a:rPr kumimoji="1" lang="en-US" altLang="ja-JP" sz="1900" dirty="0"/>
              <a:t>In all 4 papers, the author builds a machine-learning model based on the Vision Transformer(</a:t>
            </a:r>
            <a:r>
              <a:rPr kumimoji="1" lang="en-US" altLang="ja-JP" sz="1900" dirty="0" err="1"/>
              <a:t>ViT</a:t>
            </a:r>
            <a:r>
              <a:rPr kumimoji="1" lang="en-US" altLang="ja-JP" sz="1900" dirty="0"/>
              <a:t>) architecture</a:t>
            </a:r>
          </a:p>
          <a:p>
            <a:pPr lvl="1">
              <a:lnSpc>
                <a:spcPct val="100000"/>
              </a:lnSpc>
              <a:spcBef>
                <a:spcPts val="1200"/>
              </a:spcBef>
            </a:pPr>
            <a:r>
              <a:rPr kumimoji="1" lang="en-US" altLang="ja-JP" sz="1900" dirty="0"/>
              <a:t>The model is trained on the Electroencephalogram datasets (EEG) for classification and prediction</a:t>
            </a:r>
          </a:p>
          <a:p>
            <a:pPr lvl="1">
              <a:lnSpc>
                <a:spcPct val="100000"/>
              </a:lnSpc>
              <a:spcBef>
                <a:spcPts val="1200"/>
              </a:spcBef>
            </a:pPr>
            <a:r>
              <a:rPr kumimoji="1" lang="en-US" altLang="ja-JP" sz="1900" dirty="0"/>
              <a:t>The </a:t>
            </a:r>
            <a:r>
              <a:rPr kumimoji="1" lang="en-US" altLang="ja-JP" sz="1900" dirty="0" err="1"/>
              <a:t>ViT</a:t>
            </a:r>
            <a:r>
              <a:rPr kumimoji="1" lang="en-US" altLang="ja-JP" sz="1900" dirty="0"/>
              <a:t> model inputs are all time-frequency images like Scalogram</a:t>
            </a:r>
          </a:p>
          <a:p>
            <a:pPr>
              <a:lnSpc>
                <a:spcPct val="100000"/>
              </a:lnSpc>
              <a:spcBef>
                <a:spcPts val="1200"/>
              </a:spcBef>
            </a:pPr>
            <a:r>
              <a:rPr kumimoji="1" lang="en-US" altLang="ja-JP" sz="2400" u="sng" dirty="0"/>
              <a:t>Different points</a:t>
            </a:r>
          </a:p>
          <a:p>
            <a:pPr lvl="1">
              <a:lnSpc>
                <a:spcPct val="100000"/>
              </a:lnSpc>
              <a:spcBef>
                <a:spcPts val="1200"/>
              </a:spcBef>
            </a:pPr>
            <a:r>
              <a:rPr kumimoji="1" lang="en-US" altLang="ja-JP" sz="1900" dirty="0"/>
              <a:t>Different research purposes (Different types of EEG data): Seizure prediction (This Study), Investigation of lower limb movement plan, Emotional assessment, Schizophrenia detection, and Emotion recognition</a:t>
            </a:r>
          </a:p>
          <a:p>
            <a:pPr lvl="1">
              <a:lnSpc>
                <a:spcPct val="100000"/>
              </a:lnSpc>
              <a:spcBef>
                <a:spcPts val="1200"/>
              </a:spcBef>
            </a:pPr>
            <a:r>
              <a:rPr kumimoji="1" lang="en-US" altLang="ja-JP" sz="1900" dirty="0"/>
              <a:t>Use different methods of converting EEG signals into time-frequency image-like representations(CWT, SPWVD, </a:t>
            </a:r>
            <a:r>
              <a:rPr kumimoji="1" lang="en-US" altLang="ja-JP" sz="1900" dirty="0" err="1"/>
              <a:t>etc</a:t>
            </a:r>
            <a:r>
              <a:rPr kumimoji="1" lang="en-US" altLang="ja-JP" sz="1900" dirty="0"/>
              <a:t>)</a:t>
            </a:r>
          </a:p>
          <a:p>
            <a:pPr lvl="1">
              <a:lnSpc>
                <a:spcPct val="100000"/>
              </a:lnSpc>
              <a:spcBef>
                <a:spcPts val="1200"/>
              </a:spcBef>
            </a:pPr>
            <a:r>
              <a:rPr kumimoji="1" lang="en-US" altLang="ja-JP" sz="1900" dirty="0"/>
              <a:t>Using various models is a variant based on the original Vision Transformer (</a:t>
            </a:r>
            <a:r>
              <a:rPr kumimoji="1" lang="en-US" altLang="ja-JP" sz="1900" dirty="0" err="1"/>
              <a:t>ViT</a:t>
            </a:r>
            <a:r>
              <a:rPr kumimoji="1" lang="en-US" altLang="ja-JP" sz="1900" dirty="0"/>
              <a:t>)</a:t>
            </a:r>
            <a:r>
              <a:rPr kumimoji="1" lang="en-US" altLang="ja-JP" sz="1900" dirty="0">
                <a:hlinkClick r:id="rId3" action="ppaction://hlinksldjump"/>
              </a:rPr>
              <a:t>[4]</a:t>
            </a:r>
            <a:r>
              <a:rPr kumimoji="1" lang="en-US" altLang="ja-JP" sz="1900" dirty="0"/>
              <a:t>(Multi-channel </a:t>
            </a:r>
            <a:r>
              <a:rPr kumimoji="1" lang="en-US" altLang="ja-JP" sz="1900" dirty="0" err="1"/>
              <a:t>ViT</a:t>
            </a:r>
            <a:r>
              <a:rPr kumimoji="1" lang="en-US" altLang="ja-JP" sz="1900" dirty="0"/>
              <a:t>, Bi-Branch </a:t>
            </a:r>
            <a:r>
              <a:rPr kumimoji="1" lang="en-US" altLang="ja-JP" sz="1900" dirty="0" err="1"/>
              <a:t>ViT</a:t>
            </a:r>
            <a:r>
              <a:rPr kumimoji="1" lang="en-US" altLang="ja-JP" sz="1900" dirty="0"/>
              <a:t>, </a:t>
            </a:r>
            <a:r>
              <a:rPr kumimoji="1" lang="en-US" altLang="ja-JP" sz="1900" dirty="0" err="1"/>
              <a:t>ResViT</a:t>
            </a:r>
            <a:r>
              <a:rPr kumimoji="1" lang="en-US" altLang="ja-JP" sz="1900" dirty="0"/>
              <a:t>, TWINS, </a:t>
            </a:r>
            <a:r>
              <a:rPr kumimoji="1" lang="en-US" altLang="ja-JP" sz="1900" dirty="0" err="1"/>
              <a:t>etc</a:t>
            </a:r>
            <a:r>
              <a:rPr kumimoji="1" lang="en-US" altLang="ja-JP" sz="1900" dirty="0"/>
              <a:t>)</a:t>
            </a:r>
          </a:p>
          <a:p>
            <a:pPr lvl="1">
              <a:lnSpc>
                <a:spcPct val="100000"/>
              </a:lnSpc>
              <a:spcBef>
                <a:spcPts val="1200"/>
              </a:spcBef>
            </a:pPr>
            <a:endParaRPr kumimoji="1" lang="en-US" altLang="ja-JP" sz="2000" dirty="0"/>
          </a:p>
          <a:p>
            <a:pPr lvl="1">
              <a:lnSpc>
                <a:spcPct val="100000"/>
              </a:lnSpc>
              <a:spcBef>
                <a:spcPts val="1200"/>
              </a:spcBef>
            </a:pPr>
            <a:endParaRPr kumimoji="1" lang="en-US" altLang="ja-JP" sz="2000" dirty="0"/>
          </a:p>
          <a:p>
            <a:pPr lvl="1">
              <a:lnSpc>
                <a:spcPct val="100000"/>
              </a:lnSpc>
              <a:spcBef>
                <a:spcPts val="1200"/>
              </a:spcBef>
            </a:pPr>
            <a:endParaRPr kumimoji="1" lang="en-US" altLang="ja-JP" sz="2000" dirty="0"/>
          </a:p>
        </p:txBody>
      </p:sp>
      <p:sp>
        <p:nvSpPr>
          <p:cNvPr id="4" name="Slide Number Placeholder 3">
            <a:extLst>
              <a:ext uri="{FF2B5EF4-FFF2-40B4-BE49-F238E27FC236}">
                <a16:creationId xmlns:a16="http://schemas.microsoft.com/office/drawing/2014/main" id="{D2B4EA0F-5CFE-7749-C0F4-7DE7DEE40C79}"/>
              </a:ext>
            </a:extLst>
          </p:cNvPr>
          <p:cNvSpPr>
            <a:spLocks noGrp="1"/>
          </p:cNvSpPr>
          <p:nvPr>
            <p:ph type="sldNum" sz="quarter" idx="12"/>
          </p:nvPr>
        </p:nvSpPr>
        <p:spPr/>
        <p:txBody>
          <a:bodyPr/>
          <a:lstStyle/>
          <a:p>
            <a:fld id="{CB6EAABE-FE71-49D9-9DD6-7820C7F40E95}" type="slidenum">
              <a:rPr kumimoji="1" lang="ja-JP" altLang="en-US" smtClean="0"/>
              <a:t>20</a:t>
            </a:fld>
            <a:endParaRPr kumimoji="1" lang="ja-JP" altLang="en-US"/>
          </a:p>
        </p:txBody>
      </p:sp>
    </p:spTree>
    <p:extLst>
      <p:ext uri="{BB962C8B-B14F-4D97-AF65-F5344CB8AC3E}">
        <p14:creationId xmlns:p14="http://schemas.microsoft.com/office/powerpoint/2010/main" val="1770788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8483-9DCE-3FD7-3D17-B3861049D1A0}"/>
              </a:ext>
            </a:extLst>
          </p:cNvPr>
          <p:cNvSpPr>
            <a:spLocks noGrp="1"/>
          </p:cNvSpPr>
          <p:nvPr>
            <p:ph type="title"/>
          </p:nvPr>
        </p:nvSpPr>
        <p:spPr/>
        <p:txBody>
          <a:bodyPr/>
          <a:lstStyle/>
          <a:p>
            <a:r>
              <a:rPr kumimoji="1" lang="en-US" altLang="ja-JP" dirty="0"/>
              <a:t>Consideration</a:t>
            </a:r>
            <a:endParaRPr kumimoji="1" lang="ja-JP" altLang="en-US" dirty="0"/>
          </a:p>
        </p:txBody>
      </p:sp>
      <p:sp>
        <p:nvSpPr>
          <p:cNvPr id="3" name="Content Placeholder 2">
            <a:extLst>
              <a:ext uri="{FF2B5EF4-FFF2-40B4-BE49-F238E27FC236}">
                <a16:creationId xmlns:a16="http://schemas.microsoft.com/office/drawing/2014/main" id="{97042E6F-F49D-43EE-61F4-0A34DF8DEF9E}"/>
              </a:ext>
            </a:extLst>
          </p:cNvPr>
          <p:cNvSpPr>
            <a:spLocks noGrp="1"/>
          </p:cNvSpPr>
          <p:nvPr>
            <p:ph idx="1"/>
          </p:nvPr>
        </p:nvSpPr>
        <p:spPr>
          <a:xfrm>
            <a:off x="838200" y="1038137"/>
            <a:ext cx="10515600" cy="5318213"/>
          </a:xfrm>
        </p:spPr>
        <p:txBody>
          <a:bodyPr>
            <a:normAutofit fontScale="92500" lnSpcReduction="20000"/>
          </a:bodyPr>
          <a:lstStyle/>
          <a:p>
            <a:pPr>
              <a:lnSpc>
                <a:spcPct val="100000"/>
              </a:lnSpc>
              <a:spcBef>
                <a:spcPts val="1200"/>
              </a:spcBef>
            </a:pPr>
            <a:r>
              <a:rPr kumimoji="1" lang="en-US" altLang="ja-JP" sz="2400" u="sng" dirty="0"/>
              <a:t>Advantages of this Study</a:t>
            </a:r>
          </a:p>
          <a:p>
            <a:pPr lvl="1">
              <a:lnSpc>
                <a:spcPct val="100000"/>
              </a:lnSpc>
              <a:spcBef>
                <a:spcPts val="1200"/>
              </a:spcBef>
            </a:pPr>
            <a:r>
              <a:rPr kumimoji="1" lang="en-US" altLang="ja-JP" sz="1900" dirty="0"/>
              <a:t>Instead of only learning features on single-channel EEG data, the author introduced a method to learn features of multi-channel EEG data based on Vision Transformer (</a:t>
            </a:r>
            <a:r>
              <a:rPr kumimoji="1" lang="en-US" altLang="ja-JP" sz="1900" dirty="0" err="1"/>
              <a:t>ViT</a:t>
            </a:r>
            <a:r>
              <a:rPr kumimoji="1" lang="en-US" altLang="ja-JP" sz="1900" dirty="0"/>
              <a:t>) architecture automatically</a:t>
            </a:r>
          </a:p>
          <a:p>
            <a:pPr lvl="1">
              <a:lnSpc>
                <a:spcPct val="100000"/>
              </a:lnSpc>
              <a:spcBef>
                <a:spcPts val="1200"/>
              </a:spcBef>
            </a:pPr>
            <a:r>
              <a:rPr kumimoji="1" lang="en-US" altLang="ja-JP" sz="1900" dirty="0"/>
              <a:t>The Multi-Channel </a:t>
            </a:r>
            <a:r>
              <a:rPr kumimoji="1" lang="en-US" altLang="ja-JP" sz="1900" dirty="0" err="1"/>
              <a:t>ViT</a:t>
            </a:r>
            <a:r>
              <a:rPr kumimoji="1" lang="en-US" altLang="ja-JP" sz="1900" dirty="0"/>
              <a:t> model built in this study has not changed much compared to the original </a:t>
            </a:r>
            <a:r>
              <a:rPr kumimoji="1" lang="en-US" altLang="ja-JP" sz="1900" dirty="0" err="1"/>
              <a:t>ViT</a:t>
            </a:r>
            <a:r>
              <a:rPr kumimoji="1" lang="en-US" altLang="ja-JP" sz="1900" dirty="0"/>
              <a:t> architecture </a:t>
            </a:r>
            <a:r>
              <a:rPr kumimoji="1" lang="en-US" altLang="ja-JP" sz="1900" dirty="0">
                <a:sym typeface="Wingdings" panose="05000000000000000000" pitchFamily="2" charset="2"/>
              </a:rPr>
              <a:t> pretty simple to understand</a:t>
            </a:r>
            <a:endParaRPr kumimoji="1" lang="en-US" altLang="ja-JP" sz="1900" dirty="0"/>
          </a:p>
          <a:p>
            <a:pPr>
              <a:lnSpc>
                <a:spcPct val="100000"/>
              </a:lnSpc>
              <a:spcBef>
                <a:spcPts val="1200"/>
              </a:spcBef>
            </a:pPr>
            <a:r>
              <a:rPr kumimoji="1" lang="en-US" altLang="ja-JP" sz="2400" u="sng" dirty="0"/>
              <a:t>Disadvantages of this Study </a:t>
            </a:r>
          </a:p>
          <a:p>
            <a:pPr lvl="1">
              <a:lnSpc>
                <a:spcPct val="100000"/>
              </a:lnSpc>
              <a:spcBef>
                <a:spcPts val="1200"/>
              </a:spcBef>
            </a:pPr>
            <a:r>
              <a:rPr kumimoji="1" lang="en-US" altLang="ja-JP" sz="1900" dirty="0"/>
              <a:t>There are many parts of the Multi-channel </a:t>
            </a:r>
            <a:r>
              <a:rPr kumimoji="1" lang="en-US" altLang="ja-JP" sz="1900" dirty="0" err="1"/>
              <a:t>ViT</a:t>
            </a:r>
            <a:r>
              <a:rPr kumimoji="1" lang="en-US" altLang="ja-JP" sz="1900" dirty="0"/>
              <a:t> model that are not clearly described(</a:t>
            </a:r>
            <a:r>
              <a:rPr kumimoji="1" lang="en-US" altLang="ja-JP" sz="1900" dirty="0" err="1"/>
              <a:t>Eg.</a:t>
            </a:r>
            <a:r>
              <a:rPr kumimoji="1" lang="en-US" altLang="ja-JP" sz="1900" dirty="0"/>
              <a:t> Patch size, Lower-Dimension D, Features Fusion, </a:t>
            </a:r>
            <a:r>
              <a:rPr kumimoji="1" lang="en-US" altLang="ja-JP" sz="1900" dirty="0" err="1"/>
              <a:t>etc</a:t>
            </a:r>
            <a:r>
              <a:rPr kumimoji="1" lang="en-US" altLang="ja-JP" sz="1900" dirty="0"/>
              <a:t>)</a:t>
            </a:r>
          </a:p>
          <a:p>
            <a:pPr lvl="1">
              <a:lnSpc>
                <a:spcPct val="100000"/>
              </a:lnSpc>
              <a:spcBef>
                <a:spcPts val="1200"/>
              </a:spcBef>
            </a:pPr>
            <a:r>
              <a:rPr kumimoji="1" lang="en-US" altLang="ja-JP" sz="1900" dirty="0"/>
              <a:t>The author does not currently publish the code of this study</a:t>
            </a:r>
            <a:br>
              <a:rPr kumimoji="1" lang="en-US" altLang="ja-JP" sz="1900" dirty="0"/>
            </a:br>
            <a:r>
              <a:rPr lang="en-US" altLang="ja-JP" sz="1900" dirty="0">
                <a:sym typeface="Wingdings" panose="05000000000000000000" pitchFamily="2" charset="2"/>
              </a:rPr>
              <a:t> Quite difficult to understand the specific parts that are not clearly described by the author</a:t>
            </a:r>
          </a:p>
          <a:p>
            <a:pPr marL="0" indent="0">
              <a:lnSpc>
                <a:spcPct val="100000"/>
              </a:lnSpc>
              <a:spcBef>
                <a:spcPts val="1200"/>
              </a:spcBef>
              <a:buNone/>
            </a:pPr>
            <a:r>
              <a:rPr kumimoji="1" lang="en-US" altLang="ja-JP" sz="2200" dirty="0">
                <a:sym typeface="Wingdings" panose="05000000000000000000" pitchFamily="2" charset="2"/>
              </a:rPr>
              <a:t> I think in this paper the author should describe in detail the hyper-parameters such as </a:t>
            </a:r>
            <a:r>
              <a:rPr kumimoji="1" lang="en-US" altLang="ja-JP" sz="2200" dirty="0" err="1">
                <a:sym typeface="Wingdings" panose="05000000000000000000" pitchFamily="2" charset="2"/>
              </a:rPr>
              <a:t>Pach</a:t>
            </a:r>
            <a:r>
              <a:rPr kumimoji="1" lang="en-US" altLang="ja-JP" sz="2200" dirty="0">
                <a:sym typeface="Wingdings" panose="05000000000000000000" pitchFamily="2" charset="2"/>
              </a:rPr>
              <a:t> size, Hidden Size D, </a:t>
            </a:r>
            <a:r>
              <a:rPr kumimoji="1" lang="en-US" altLang="ja-JP" sz="2200" dirty="0" err="1">
                <a:sym typeface="Wingdings" panose="05000000000000000000" pitchFamily="2" charset="2"/>
              </a:rPr>
              <a:t>etc</a:t>
            </a:r>
            <a:r>
              <a:rPr kumimoji="1" lang="en-US" altLang="ja-JP" sz="2200" dirty="0">
                <a:sym typeface="Wingdings" panose="05000000000000000000" pitchFamily="2" charset="2"/>
              </a:rPr>
              <a:t>, and which technique /method was used in the Features Fusion step.</a:t>
            </a:r>
            <a:endParaRPr kumimoji="1" lang="en-US" altLang="ja-JP" sz="2200" dirty="0"/>
          </a:p>
          <a:p>
            <a:pPr lvl="1">
              <a:lnSpc>
                <a:spcPct val="100000"/>
              </a:lnSpc>
              <a:spcBef>
                <a:spcPts val="1200"/>
              </a:spcBef>
            </a:pPr>
            <a:endParaRPr kumimoji="1" lang="en-US" altLang="ja-JP" sz="2000" dirty="0"/>
          </a:p>
        </p:txBody>
      </p:sp>
      <p:sp>
        <p:nvSpPr>
          <p:cNvPr id="4" name="Slide Number Placeholder 3">
            <a:extLst>
              <a:ext uri="{FF2B5EF4-FFF2-40B4-BE49-F238E27FC236}">
                <a16:creationId xmlns:a16="http://schemas.microsoft.com/office/drawing/2014/main" id="{D2B4EA0F-5CFE-7749-C0F4-7DE7DEE40C79}"/>
              </a:ext>
            </a:extLst>
          </p:cNvPr>
          <p:cNvSpPr>
            <a:spLocks noGrp="1"/>
          </p:cNvSpPr>
          <p:nvPr>
            <p:ph type="sldNum" sz="quarter" idx="12"/>
          </p:nvPr>
        </p:nvSpPr>
        <p:spPr/>
        <p:txBody>
          <a:bodyPr/>
          <a:lstStyle/>
          <a:p>
            <a:fld id="{CB6EAABE-FE71-49D9-9DD6-7820C7F40E95}" type="slidenum">
              <a:rPr kumimoji="1" lang="ja-JP" altLang="en-US" smtClean="0"/>
              <a:t>21</a:t>
            </a:fld>
            <a:endParaRPr kumimoji="1" lang="ja-JP" altLang="en-US"/>
          </a:p>
        </p:txBody>
      </p:sp>
    </p:spTree>
    <p:extLst>
      <p:ext uri="{BB962C8B-B14F-4D97-AF65-F5344CB8AC3E}">
        <p14:creationId xmlns:p14="http://schemas.microsoft.com/office/powerpoint/2010/main" val="349518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8483-9DCE-3FD7-3D17-B3861049D1A0}"/>
              </a:ext>
            </a:extLst>
          </p:cNvPr>
          <p:cNvSpPr>
            <a:spLocks noGrp="1"/>
          </p:cNvSpPr>
          <p:nvPr>
            <p:ph type="title"/>
          </p:nvPr>
        </p:nvSpPr>
        <p:spPr/>
        <p:txBody>
          <a:bodyPr/>
          <a:lstStyle/>
          <a:p>
            <a:r>
              <a:rPr kumimoji="1" lang="en-US" altLang="ja-JP" dirty="0"/>
              <a:t>Reference</a:t>
            </a:r>
            <a:endParaRPr kumimoji="1" lang="ja-JP" altLang="en-US" dirty="0"/>
          </a:p>
        </p:txBody>
      </p:sp>
      <p:sp>
        <p:nvSpPr>
          <p:cNvPr id="3" name="Content Placeholder 2">
            <a:extLst>
              <a:ext uri="{FF2B5EF4-FFF2-40B4-BE49-F238E27FC236}">
                <a16:creationId xmlns:a16="http://schemas.microsoft.com/office/drawing/2014/main" id="{97042E6F-F49D-43EE-61F4-0A34DF8DEF9E}"/>
              </a:ext>
            </a:extLst>
          </p:cNvPr>
          <p:cNvSpPr>
            <a:spLocks noGrp="1"/>
          </p:cNvSpPr>
          <p:nvPr>
            <p:ph idx="1"/>
          </p:nvPr>
        </p:nvSpPr>
        <p:spPr/>
        <p:txBody>
          <a:bodyPr>
            <a:normAutofit/>
          </a:bodyPr>
          <a:lstStyle/>
          <a:p>
            <a:pPr marL="457200" indent="-457200">
              <a:lnSpc>
                <a:spcPct val="110000"/>
              </a:lnSpc>
              <a:spcBef>
                <a:spcPts val="1200"/>
              </a:spcBef>
              <a:buFont typeface="+mj-lt"/>
              <a:buAutoNum type="arabicPeriod"/>
            </a:pPr>
            <a:r>
              <a:rPr lang="en-US" altLang="ja-JP" sz="1600" b="0" i="0" dirty="0" err="1">
                <a:solidFill>
                  <a:srgbClr val="222222"/>
                </a:solidFill>
                <a:effectLst/>
                <a:latin typeface="+mj-lt"/>
              </a:rPr>
              <a:t>Shoeb</a:t>
            </a:r>
            <a:r>
              <a:rPr lang="en-US" altLang="ja-JP" sz="1600" b="0" i="0" dirty="0">
                <a:solidFill>
                  <a:srgbClr val="222222"/>
                </a:solidFill>
                <a:effectLst/>
                <a:latin typeface="+mj-lt"/>
              </a:rPr>
              <a:t>, A.H. </a:t>
            </a:r>
            <a:r>
              <a:rPr lang="en-US" altLang="ja-JP" sz="1600" b="1" i="0" dirty="0">
                <a:solidFill>
                  <a:srgbClr val="222222"/>
                </a:solidFill>
                <a:effectLst/>
                <a:latin typeface="+mj-lt"/>
                <a:hlinkClick r:id="rId3"/>
              </a:rPr>
              <a:t>Application of Machine Learning to Epileptic Seizure Onset Detection and Treatment</a:t>
            </a:r>
            <a:r>
              <a:rPr lang="en-US" altLang="ja-JP" sz="1600" b="0" i="0" dirty="0">
                <a:solidFill>
                  <a:srgbClr val="222222"/>
                </a:solidFill>
                <a:effectLst/>
                <a:latin typeface="+mj-lt"/>
              </a:rPr>
              <a:t>. Ph.D. Thesis, Massachusetts Institute of Technology, Cambridge, MA, USA, 2009.</a:t>
            </a:r>
          </a:p>
          <a:p>
            <a:pPr marL="457200" indent="-457200">
              <a:lnSpc>
                <a:spcPct val="110000"/>
              </a:lnSpc>
              <a:spcBef>
                <a:spcPts val="1200"/>
              </a:spcBef>
              <a:buFont typeface="+mj-lt"/>
              <a:buAutoNum type="arabicPeriod"/>
            </a:pPr>
            <a:r>
              <a:rPr lang="en-US" altLang="ja-JP" sz="1600" dirty="0">
                <a:latin typeface="+mj-lt"/>
              </a:rPr>
              <a:t>Brinkmann, B.H.; </a:t>
            </a:r>
            <a:r>
              <a:rPr lang="en-US" altLang="ja-JP" sz="1600" dirty="0" err="1">
                <a:latin typeface="+mj-lt"/>
              </a:rPr>
              <a:t>Wagenaar</a:t>
            </a:r>
            <a:r>
              <a:rPr lang="en-US" altLang="ja-JP" sz="1600" dirty="0">
                <a:latin typeface="+mj-lt"/>
              </a:rPr>
              <a:t>, J.; Abbot, D.; Adkins, P.; </a:t>
            </a:r>
            <a:r>
              <a:rPr lang="en-US" altLang="ja-JP" sz="1600" dirty="0" err="1">
                <a:latin typeface="+mj-lt"/>
              </a:rPr>
              <a:t>Bosshard</a:t>
            </a:r>
            <a:r>
              <a:rPr lang="en-US" altLang="ja-JP" sz="1600" dirty="0">
                <a:latin typeface="+mj-lt"/>
              </a:rPr>
              <a:t>, S.C.; Chen, M.; Tieng, Q.M.; He, J.; Muñoz-Almaraz, F.; </a:t>
            </a:r>
            <a:r>
              <a:rPr lang="en-US" altLang="ja-JP" sz="1600" dirty="0" err="1">
                <a:latin typeface="+mj-lt"/>
              </a:rPr>
              <a:t>Botella-Rocamora</a:t>
            </a:r>
            <a:r>
              <a:rPr lang="en-US" altLang="ja-JP" sz="1600" dirty="0">
                <a:latin typeface="+mj-lt"/>
              </a:rPr>
              <a:t>, P.; et al. </a:t>
            </a:r>
            <a:r>
              <a:rPr lang="en-US" altLang="ja-JP" sz="1600" b="1" dirty="0">
                <a:latin typeface="+mj-lt"/>
                <a:hlinkClick r:id="rId4"/>
              </a:rPr>
              <a:t>Crowdsourcing reproducible seizure forecasting in human and canine epilepsy</a:t>
            </a:r>
            <a:r>
              <a:rPr lang="en-US" altLang="ja-JP" sz="1600" dirty="0">
                <a:latin typeface="+mj-lt"/>
              </a:rPr>
              <a:t>. Brain 2016, 139, 1713–1722.</a:t>
            </a:r>
          </a:p>
          <a:p>
            <a:pPr marL="457200" indent="-457200">
              <a:lnSpc>
                <a:spcPct val="110000"/>
              </a:lnSpc>
              <a:spcBef>
                <a:spcPts val="1200"/>
              </a:spcBef>
              <a:buFont typeface="+mj-lt"/>
              <a:buAutoNum type="arabicPeriod"/>
            </a:pPr>
            <a:r>
              <a:rPr lang="en-US" altLang="ja-JP" sz="1600" dirty="0">
                <a:latin typeface="+mj-lt"/>
              </a:rPr>
              <a:t>Kuhlmann, L.; </a:t>
            </a:r>
            <a:r>
              <a:rPr lang="en-US" altLang="ja-JP" sz="1600" dirty="0" err="1">
                <a:latin typeface="+mj-lt"/>
              </a:rPr>
              <a:t>Karoly</a:t>
            </a:r>
            <a:r>
              <a:rPr lang="en-US" altLang="ja-JP" sz="1600" dirty="0">
                <a:latin typeface="+mj-lt"/>
              </a:rPr>
              <a:t>, P.; Freestone, D.R.; Brinkmann, B.H.; </a:t>
            </a:r>
            <a:r>
              <a:rPr lang="en-US" altLang="ja-JP" sz="1600" dirty="0" err="1">
                <a:latin typeface="+mj-lt"/>
              </a:rPr>
              <a:t>Temko</a:t>
            </a:r>
            <a:r>
              <a:rPr lang="en-US" altLang="ja-JP" sz="1600" dirty="0">
                <a:latin typeface="+mj-lt"/>
              </a:rPr>
              <a:t>, A.; </a:t>
            </a:r>
            <a:r>
              <a:rPr lang="en-US" altLang="ja-JP" sz="1600" dirty="0" err="1">
                <a:latin typeface="+mj-lt"/>
              </a:rPr>
              <a:t>Barachant</a:t>
            </a:r>
            <a:r>
              <a:rPr lang="en-US" altLang="ja-JP" sz="1600" dirty="0">
                <a:latin typeface="+mj-lt"/>
              </a:rPr>
              <a:t>, A.; Li, F.; </a:t>
            </a:r>
            <a:r>
              <a:rPr lang="en-US" altLang="ja-JP" sz="1600" dirty="0" err="1">
                <a:latin typeface="+mj-lt"/>
              </a:rPr>
              <a:t>Titericz</a:t>
            </a:r>
            <a:r>
              <a:rPr lang="en-US" altLang="ja-JP" sz="1600" dirty="0">
                <a:latin typeface="+mj-lt"/>
              </a:rPr>
              <a:t>, G., Jr.; Lang, B.W.; </a:t>
            </a:r>
            <a:r>
              <a:rPr lang="en-US" altLang="ja-JP" sz="1600" dirty="0" err="1">
                <a:latin typeface="+mj-lt"/>
              </a:rPr>
              <a:t>Lavery</a:t>
            </a:r>
            <a:r>
              <a:rPr lang="en-US" altLang="ja-JP" sz="1600" dirty="0">
                <a:latin typeface="+mj-lt"/>
              </a:rPr>
              <a:t>, D.; et al. </a:t>
            </a:r>
            <a:r>
              <a:rPr lang="en-US" altLang="ja-JP" sz="1600" b="1" dirty="0">
                <a:latin typeface="+mj-lt"/>
                <a:hlinkClick r:id="rId5"/>
              </a:rPr>
              <a:t>Epilepsyecosystem.org: Crowd-sourcing reproducible seizure prediction with long-term human intracranial EEG</a:t>
            </a:r>
            <a:r>
              <a:rPr lang="en-US" altLang="ja-JP" sz="1600" dirty="0">
                <a:latin typeface="+mj-lt"/>
              </a:rPr>
              <a:t>. Brain 2018, 141, 2619–2630.</a:t>
            </a:r>
          </a:p>
          <a:p>
            <a:pPr marL="457200" indent="-457200">
              <a:lnSpc>
                <a:spcPct val="110000"/>
              </a:lnSpc>
              <a:spcBef>
                <a:spcPts val="1200"/>
              </a:spcBef>
              <a:buFont typeface="+mj-lt"/>
              <a:buAutoNum type="arabicPeriod"/>
            </a:pPr>
            <a:r>
              <a:rPr lang="en-US" altLang="ja-JP" sz="1600" dirty="0">
                <a:latin typeface="+mj-lt"/>
              </a:rPr>
              <a:t>Alexey </a:t>
            </a:r>
            <a:r>
              <a:rPr lang="en-US" altLang="ja-JP" sz="1600" dirty="0" err="1">
                <a:latin typeface="+mj-lt"/>
              </a:rPr>
              <a:t>Dosovitskiy</a:t>
            </a:r>
            <a:r>
              <a:rPr lang="en-US" altLang="ja-JP" sz="1600" dirty="0">
                <a:latin typeface="+mj-lt"/>
              </a:rPr>
              <a:t>, Lucas Beyer, Alexander Kolesnikov, Dirk </a:t>
            </a:r>
            <a:r>
              <a:rPr lang="en-US" altLang="ja-JP" sz="1600" dirty="0" err="1">
                <a:latin typeface="+mj-lt"/>
              </a:rPr>
              <a:t>Weissenborn</a:t>
            </a:r>
            <a:r>
              <a:rPr lang="en-US" altLang="ja-JP" sz="1600" dirty="0">
                <a:latin typeface="+mj-lt"/>
              </a:rPr>
              <a:t>, </a:t>
            </a:r>
            <a:r>
              <a:rPr lang="en-US" altLang="ja-JP" sz="1600" dirty="0" err="1">
                <a:latin typeface="+mj-lt"/>
              </a:rPr>
              <a:t>Xiaohua</a:t>
            </a:r>
            <a:r>
              <a:rPr lang="en-US" altLang="ja-JP" sz="1600" dirty="0">
                <a:latin typeface="+mj-lt"/>
              </a:rPr>
              <a:t> Zhai, Thomas </a:t>
            </a:r>
            <a:r>
              <a:rPr lang="en-US" altLang="ja-JP" sz="1600" dirty="0" err="1">
                <a:latin typeface="+mj-lt"/>
              </a:rPr>
              <a:t>Unterthiner</a:t>
            </a:r>
            <a:r>
              <a:rPr lang="en-US" altLang="ja-JP" sz="1600" dirty="0">
                <a:latin typeface="+mj-lt"/>
              </a:rPr>
              <a:t>, Mostafa </a:t>
            </a:r>
            <a:r>
              <a:rPr lang="en-US" altLang="ja-JP" sz="1600" dirty="0" err="1">
                <a:latin typeface="+mj-lt"/>
              </a:rPr>
              <a:t>Dehghani</a:t>
            </a:r>
            <a:r>
              <a:rPr lang="en-US" altLang="ja-JP" sz="1600" dirty="0">
                <a:latin typeface="+mj-lt"/>
              </a:rPr>
              <a:t>, Matthias </a:t>
            </a:r>
            <a:r>
              <a:rPr lang="en-US" altLang="ja-JP" sz="1600" dirty="0" err="1">
                <a:latin typeface="+mj-lt"/>
              </a:rPr>
              <a:t>Minderer</a:t>
            </a:r>
            <a:r>
              <a:rPr lang="en-US" altLang="ja-JP" sz="1600" dirty="0">
                <a:latin typeface="+mj-lt"/>
              </a:rPr>
              <a:t>, Georg </a:t>
            </a:r>
            <a:r>
              <a:rPr lang="en-US" altLang="ja-JP" sz="1600" dirty="0" err="1">
                <a:latin typeface="+mj-lt"/>
              </a:rPr>
              <a:t>Heigold</a:t>
            </a:r>
            <a:r>
              <a:rPr lang="en-US" altLang="ja-JP" sz="1600" dirty="0">
                <a:latin typeface="+mj-lt"/>
              </a:rPr>
              <a:t>, Sylvain </a:t>
            </a:r>
            <a:r>
              <a:rPr lang="en-US" altLang="ja-JP" sz="1600" dirty="0" err="1">
                <a:latin typeface="+mj-lt"/>
              </a:rPr>
              <a:t>Gelly</a:t>
            </a:r>
            <a:r>
              <a:rPr lang="en-US" altLang="ja-JP" sz="1600" dirty="0">
                <a:latin typeface="+mj-lt"/>
              </a:rPr>
              <a:t>, Jakob </a:t>
            </a:r>
            <a:r>
              <a:rPr lang="en-US" altLang="ja-JP" sz="1600" dirty="0" err="1">
                <a:latin typeface="+mj-lt"/>
              </a:rPr>
              <a:t>Uszkoreit</a:t>
            </a:r>
            <a:r>
              <a:rPr lang="en-US" altLang="ja-JP" sz="1600" dirty="0">
                <a:latin typeface="+mj-lt"/>
              </a:rPr>
              <a:t>, Neil </a:t>
            </a:r>
            <a:r>
              <a:rPr lang="en-US" altLang="ja-JP" sz="1600" dirty="0" err="1">
                <a:latin typeface="+mj-lt"/>
              </a:rPr>
              <a:t>Houlsby</a:t>
            </a:r>
            <a:r>
              <a:rPr lang="en-US" altLang="ja-JP" sz="1600" dirty="0">
                <a:latin typeface="+mj-lt"/>
              </a:rPr>
              <a:t>, </a:t>
            </a:r>
            <a:r>
              <a:rPr lang="en-US" altLang="ja-JP" sz="1600" b="1" dirty="0">
                <a:latin typeface="+mj-lt"/>
                <a:hlinkClick r:id="rId6"/>
              </a:rPr>
              <a:t>An Image is Worth 16x16 Words: Transformers for Image Recognition at Scale</a:t>
            </a:r>
            <a:r>
              <a:rPr lang="en-US" altLang="ja-JP" sz="1600" dirty="0">
                <a:latin typeface="+mj-lt"/>
              </a:rPr>
              <a:t>, </a:t>
            </a:r>
            <a:r>
              <a:rPr lang="en-US" altLang="ja-JP" sz="1600" dirty="0" err="1">
                <a:latin typeface="+mj-lt"/>
              </a:rPr>
              <a:t>arXiv</a:t>
            </a:r>
            <a:r>
              <a:rPr lang="en-US" altLang="ja-JP" sz="1600" dirty="0">
                <a:latin typeface="+mj-lt"/>
              </a:rPr>
              <a:t> 2020, arXiv:2010.11929.</a:t>
            </a:r>
          </a:p>
        </p:txBody>
      </p:sp>
      <p:sp>
        <p:nvSpPr>
          <p:cNvPr id="4" name="Slide Number Placeholder 3">
            <a:extLst>
              <a:ext uri="{FF2B5EF4-FFF2-40B4-BE49-F238E27FC236}">
                <a16:creationId xmlns:a16="http://schemas.microsoft.com/office/drawing/2014/main" id="{D2B4EA0F-5CFE-7749-C0F4-7DE7DEE40C79}"/>
              </a:ext>
            </a:extLst>
          </p:cNvPr>
          <p:cNvSpPr>
            <a:spLocks noGrp="1"/>
          </p:cNvSpPr>
          <p:nvPr>
            <p:ph type="sldNum" sz="quarter" idx="12"/>
          </p:nvPr>
        </p:nvSpPr>
        <p:spPr/>
        <p:txBody>
          <a:bodyPr/>
          <a:lstStyle/>
          <a:p>
            <a:fld id="{CB6EAABE-FE71-49D9-9DD6-7820C7F40E95}" type="slidenum">
              <a:rPr kumimoji="1" lang="ja-JP" altLang="en-US" smtClean="0"/>
              <a:t>22</a:t>
            </a:fld>
            <a:endParaRPr kumimoji="1" lang="ja-JP" altLang="en-US"/>
          </a:p>
        </p:txBody>
      </p:sp>
    </p:spTree>
    <p:extLst>
      <p:ext uri="{BB962C8B-B14F-4D97-AF65-F5344CB8AC3E}">
        <p14:creationId xmlns:p14="http://schemas.microsoft.com/office/powerpoint/2010/main" val="400750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A8D5-4784-0A10-7FA7-28654728C548}"/>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Content Placeholder 2">
            <a:extLst>
              <a:ext uri="{FF2B5EF4-FFF2-40B4-BE49-F238E27FC236}">
                <a16:creationId xmlns:a16="http://schemas.microsoft.com/office/drawing/2014/main" id="{40C3A359-F70E-27F8-DB67-063C9D051780}"/>
              </a:ext>
            </a:extLst>
          </p:cNvPr>
          <p:cNvSpPr>
            <a:spLocks noGrp="1"/>
          </p:cNvSpPr>
          <p:nvPr>
            <p:ph idx="1"/>
          </p:nvPr>
        </p:nvSpPr>
        <p:spPr/>
        <p:txBody>
          <a:bodyPr/>
          <a:lstStyle/>
          <a:p>
            <a:pPr>
              <a:lnSpc>
                <a:spcPct val="100000"/>
              </a:lnSpc>
            </a:pPr>
            <a:r>
              <a:rPr lang="en-US" altLang="ja-JP" dirty="0"/>
              <a:t>Epilepsy is characterized by recurrent seizures that strike without warning.</a:t>
            </a:r>
          </a:p>
          <a:p>
            <a:pPr>
              <a:lnSpc>
                <a:spcPct val="100000"/>
              </a:lnSpc>
            </a:pPr>
            <a:r>
              <a:rPr lang="en-US" altLang="ja-JP" dirty="0">
                <a:latin typeface="Fira Code SemiBold" panose="020B0809050000020004" pitchFamily="49" charset="0"/>
                <a:ea typeface="Fira Code SemiBold" panose="020B0809050000020004" pitchFamily="49" charset="0"/>
                <a:cs typeface="Fira Code SemiBold" panose="020B0809050000020004" pitchFamily="49" charset="0"/>
              </a:rPr>
              <a:t>Seizure prediction</a:t>
            </a:r>
            <a:r>
              <a:rPr lang="en-US" altLang="ja-JP" dirty="0"/>
              <a:t> has great potential to warn patients of an impending seizure so that they can take precautions to avoid any possible injury and administer rapid-acting medications.</a:t>
            </a:r>
          </a:p>
          <a:p>
            <a:pPr>
              <a:lnSpc>
                <a:spcPct val="100000"/>
              </a:lnSpc>
            </a:pPr>
            <a:r>
              <a:rPr lang="en-US" altLang="ja-JP" dirty="0"/>
              <a:t>Currently, the electroencephalogram (EEG) is the most commonly used tool in seizure detection and prediction studies.</a:t>
            </a:r>
          </a:p>
        </p:txBody>
      </p:sp>
      <p:sp>
        <p:nvSpPr>
          <p:cNvPr id="4" name="Slide Number Placeholder 3">
            <a:extLst>
              <a:ext uri="{FF2B5EF4-FFF2-40B4-BE49-F238E27FC236}">
                <a16:creationId xmlns:a16="http://schemas.microsoft.com/office/drawing/2014/main" id="{EAC145A2-68EC-6E34-58F3-0F85AEEEEA73}"/>
              </a:ext>
            </a:extLst>
          </p:cNvPr>
          <p:cNvSpPr>
            <a:spLocks noGrp="1"/>
          </p:cNvSpPr>
          <p:nvPr>
            <p:ph type="sldNum" sz="quarter" idx="12"/>
          </p:nvPr>
        </p:nvSpPr>
        <p:spPr/>
        <p:txBody>
          <a:bodyPr/>
          <a:lstStyle/>
          <a:p>
            <a:fld id="{CB6EAABE-FE71-49D9-9DD6-7820C7F40E95}" type="slidenum">
              <a:rPr kumimoji="1" lang="ja-JP" altLang="en-US" smtClean="0"/>
              <a:t>3</a:t>
            </a:fld>
            <a:endParaRPr kumimoji="1" lang="ja-JP" altLang="en-US" dirty="0"/>
          </a:p>
        </p:txBody>
      </p:sp>
    </p:spTree>
    <p:extLst>
      <p:ext uri="{BB962C8B-B14F-4D97-AF65-F5344CB8AC3E}">
        <p14:creationId xmlns:p14="http://schemas.microsoft.com/office/powerpoint/2010/main" val="9257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A8D5-4784-0A10-7FA7-28654728C548}"/>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Content Placeholder 2">
            <a:extLst>
              <a:ext uri="{FF2B5EF4-FFF2-40B4-BE49-F238E27FC236}">
                <a16:creationId xmlns:a16="http://schemas.microsoft.com/office/drawing/2014/main" id="{40C3A359-F70E-27F8-DB67-063C9D051780}"/>
              </a:ext>
            </a:extLst>
          </p:cNvPr>
          <p:cNvSpPr>
            <a:spLocks noGrp="1"/>
          </p:cNvSpPr>
          <p:nvPr>
            <p:ph idx="1"/>
          </p:nvPr>
        </p:nvSpPr>
        <p:spPr>
          <a:xfrm>
            <a:off x="838200" y="1409350"/>
            <a:ext cx="10515599" cy="4982983"/>
          </a:xfrm>
        </p:spPr>
        <p:txBody>
          <a:bodyPr>
            <a:normAutofit fontScale="92500" lnSpcReduction="20000"/>
          </a:bodyPr>
          <a:lstStyle/>
          <a:p>
            <a:pPr>
              <a:lnSpc>
                <a:spcPct val="110000"/>
              </a:lnSpc>
              <a:spcBef>
                <a:spcPts val="1200"/>
              </a:spcBef>
            </a:pPr>
            <a:r>
              <a:rPr lang="en-US" altLang="ja-JP" dirty="0"/>
              <a:t>EEG activity of patients with epilepsy includes four prime states : preictal (right before seizure), ictal (seizure), postictal (immediately after seizure), and interictal (a seizure-free time period between the postictal and the preictal of consecutive seizures)</a:t>
            </a:r>
          </a:p>
          <a:p>
            <a:pPr>
              <a:lnSpc>
                <a:spcPct val="110000"/>
              </a:lnSpc>
              <a:spcBef>
                <a:spcPts val="1200"/>
              </a:spcBef>
            </a:pPr>
            <a:r>
              <a:rPr lang="en-US" altLang="ja-JP" dirty="0"/>
              <a:t>The hand-crafted features (time domain features, frequency domain features, time-frequency domain features, and non-linear features) failed to attain clinical applicability due to a lack of generalization capacity.</a:t>
            </a:r>
          </a:p>
          <a:p>
            <a:pPr marL="0" indent="0">
              <a:lnSpc>
                <a:spcPct val="110000"/>
              </a:lnSpc>
              <a:spcBef>
                <a:spcPts val="1200"/>
              </a:spcBef>
              <a:buNone/>
            </a:pPr>
            <a:r>
              <a:rPr lang="en-US" altLang="ja-JP" dirty="0">
                <a:sym typeface="Wingdings" panose="05000000000000000000" pitchFamily="2" charset="2"/>
              </a:rPr>
              <a:t> A novel transformer-based algorithm ( Vision Transformer ) that accurately and robustly classifies preictal and interictal EEG activities has been proposed</a:t>
            </a:r>
            <a:endParaRPr lang="en-US" altLang="ja-JP" dirty="0"/>
          </a:p>
        </p:txBody>
      </p:sp>
      <p:sp>
        <p:nvSpPr>
          <p:cNvPr id="4" name="Slide Number Placeholder 3">
            <a:extLst>
              <a:ext uri="{FF2B5EF4-FFF2-40B4-BE49-F238E27FC236}">
                <a16:creationId xmlns:a16="http://schemas.microsoft.com/office/drawing/2014/main" id="{27957D24-3914-FA44-0D04-FD90AF644006}"/>
              </a:ext>
            </a:extLst>
          </p:cNvPr>
          <p:cNvSpPr>
            <a:spLocks noGrp="1"/>
          </p:cNvSpPr>
          <p:nvPr>
            <p:ph type="sldNum" sz="quarter" idx="12"/>
          </p:nvPr>
        </p:nvSpPr>
        <p:spPr/>
        <p:txBody>
          <a:bodyPr/>
          <a:lstStyle/>
          <a:p>
            <a:fld id="{CB6EAABE-FE71-49D9-9DD6-7820C7F40E95}" type="slidenum">
              <a:rPr kumimoji="1" lang="ja-JP" altLang="en-US" smtClean="0"/>
              <a:t>4</a:t>
            </a:fld>
            <a:endParaRPr kumimoji="1" lang="ja-JP" altLang="en-US" dirty="0"/>
          </a:p>
        </p:txBody>
      </p:sp>
      <p:sp>
        <p:nvSpPr>
          <p:cNvPr id="5" name="Oval 4">
            <a:extLst>
              <a:ext uri="{FF2B5EF4-FFF2-40B4-BE49-F238E27FC236}">
                <a16:creationId xmlns:a16="http://schemas.microsoft.com/office/drawing/2014/main" id="{C890EBF2-63D6-8035-7336-E9530F0DEBAB}"/>
              </a:ext>
            </a:extLst>
          </p:cNvPr>
          <p:cNvSpPr/>
          <p:nvPr/>
        </p:nvSpPr>
        <p:spPr>
          <a:xfrm>
            <a:off x="3805881" y="1754659"/>
            <a:ext cx="1581665" cy="4208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Oval 5">
            <a:extLst>
              <a:ext uri="{FF2B5EF4-FFF2-40B4-BE49-F238E27FC236}">
                <a16:creationId xmlns:a16="http://schemas.microsoft.com/office/drawing/2014/main" id="{3C41C776-45F8-89AD-7503-12433DC6FD82}"/>
              </a:ext>
            </a:extLst>
          </p:cNvPr>
          <p:cNvSpPr/>
          <p:nvPr/>
        </p:nvSpPr>
        <p:spPr>
          <a:xfrm>
            <a:off x="1103871" y="2384855"/>
            <a:ext cx="1874108" cy="424927"/>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42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A8D5-4784-0A10-7FA7-28654728C548}"/>
              </a:ext>
            </a:extLst>
          </p:cNvPr>
          <p:cNvSpPr>
            <a:spLocks noGrp="1"/>
          </p:cNvSpPr>
          <p:nvPr>
            <p:ph type="title"/>
          </p:nvPr>
        </p:nvSpPr>
        <p:spPr/>
        <p:txBody>
          <a:bodyPr/>
          <a:lstStyle/>
          <a:p>
            <a:r>
              <a:rPr lang="en-US" altLang="ja-JP" dirty="0"/>
              <a:t>Datasets</a:t>
            </a:r>
            <a:endParaRPr kumimoji="1" lang="ja-JP" altLang="en-US" dirty="0"/>
          </a:p>
        </p:txBody>
      </p:sp>
      <p:graphicFrame>
        <p:nvGraphicFramePr>
          <p:cNvPr id="4" name="Table 4">
            <a:extLst>
              <a:ext uri="{FF2B5EF4-FFF2-40B4-BE49-F238E27FC236}">
                <a16:creationId xmlns:a16="http://schemas.microsoft.com/office/drawing/2014/main" id="{0D4391AC-4F93-6FEC-50BC-A0DF1B0238CA}"/>
              </a:ext>
            </a:extLst>
          </p:cNvPr>
          <p:cNvGraphicFramePr>
            <a:graphicFrameLocks noGrp="1"/>
          </p:cNvGraphicFramePr>
          <p:nvPr>
            <p:ph idx="1"/>
            <p:extLst>
              <p:ext uri="{D42A27DB-BD31-4B8C-83A1-F6EECF244321}">
                <p14:modId xmlns:p14="http://schemas.microsoft.com/office/powerpoint/2010/main" val="3407188589"/>
              </p:ext>
            </p:extLst>
          </p:nvPr>
        </p:nvGraphicFramePr>
        <p:xfrm>
          <a:off x="571499" y="1084158"/>
          <a:ext cx="11049001" cy="5272192"/>
        </p:xfrm>
        <a:graphic>
          <a:graphicData uri="http://schemas.openxmlformats.org/drawingml/2006/table">
            <a:tbl>
              <a:tblPr firstRow="1" bandRow="1">
                <a:tableStyleId>{5940675A-B579-460E-94D1-54222C63F5DA}</a:tableStyleId>
              </a:tblPr>
              <a:tblGrid>
                <a:gridCol w="2715683">
                  <a:extLst>
                    <a:ext uri="{9D8B030D-6E8A-4147-A177-3AD203B41FA5}">
                      <a16:colId xmlns:a16="http://schemas.microsoft.com/office/drawing/2014/main" val="739124293"/>
                    </a:ext>
                  </a:extLst>
                </a:gridCol>
                <a:gridCol w="2084918">
                  <a:extLst>
                    <a:ext uri="{9D8B030D-6E8A-4147-A177-3AD203B41FA5}">
                      <a16:colId xmlns:a16="http://schemas.microsoft.com/office/drawing/2014/main" val="3138884881"/>
                    </a:ext>
                  </a:extLst>
                </a:gridCol>
                <a:gridCol w="3149600">
                  <a:extLst>
                    <a:ext uri="{9D8B030D-6E8A-4147-A177-3AD203B41FA5}">
                      <a16:colId xmlns:a16="http://schemas.microsoft.com/office/drawing/2014/main" val="3770108422"/>
                    </a:ext>
                  </a:extLst>
                </a:gridCol>
                <a:gridCol w="3098800">
                  <a:extLst>
                    <a:ext uri="{9D8B030D-6E8A-4147-A177-3AD203B41FA5}">
                      <a16:colId xmlns:a16="http://schemas.microsoft.com/office/drawing/2014/main" val="2061878006"/>
                    </a:ext>
                  </a:extLst>
                </a:gridCol>
              </a:tblGrid>
              <a:tr h="1237405">
                <a:tc>
                  <a:txBody>
                    <a:bodyPr/>
                    <a:lstStyle/>
                    <a:p>
                      <a:r>
                        <a:rPr kumimoji="1" lang="en-US" altLang="ja-JP"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Dataset</a:t>
                      </a:r>
                      <a:endParaRPr kumimoji="1" lang="ja-JP" altLang="en-US"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de-DE" altLang="ja-JP" sz="1800" b="0" kern="1200" dirty="0">
                          <a:solidFill>
                            <a:schemeClr val="tx1"/>
                          </a:solidFill>
                          <a:effectLst/>
                          <a:latin typeface="Fira Code SemiBold" panose="020B0809050000020004" pitchFamily="49" charset="0"/>
                          <a:ea typeface="Fira Code SemiBold" panose="020B0809050000020004" pitchFamily="49" charset="0"/>
                          <a:cs typeface="Fira Code SemiBold" panose="020B0809050000020004" pitchFamily="49" charset="0"/>
                        </a:rPr>
                        <a:t>CHB–MIT Scalp EEG Dataset</a:t>
                      </a:r>
                      <a:r>
                        <a:rPr kumimoji="1" lang="de-DE" altLang="ja-JP" sz="1800" b="1" kern="1200" dirty="0">
                          <a:solidFill>
                            <a:schemeClr val="tx1"/>
                          </a:solidFill>
                          <a:effectLst/>
                          <a:latin typeface="Fira Code Light" panose="020B0809050000020004" pitchFamily="49" charset="0"/>
                          <a:ea typeface="Fira Code Light" panose="020B0809050000020004" pitchFamily="49" charset="0"/>
                          <a:cs typeface="Fira Code Light" panose="020B0809050000020004" pitchFamily="49" charset="0"/>
                          <a:hlinkClick r:id="rId3" action="ppaction://hlinksldjump"/>
                        </a:rPr>
                        <a:t>[1]</a:t>
                      </a:r>
                      <a:endParaRPr kumimoji="1" lang="ja-JP" altLang="en-US"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800" b="0" kern="1200" dirty="0">
                          <a:solidFill>
                            <a:schemeClr val="tx1"/>
                          </a:solidFill>
                          <a:effectLst/>
                          <a:latin typeface="Fira Code SemiBold" panose="020B0809050000020004" pitchFamily="49" charset="0"/>
                          <a:ea typeface="Fira Code SemiBold" panose="020B0809050000020004" pitchFamily="49" charset="0"/>
                          <a:cs typeface="Fira Code SemiBold" panose="020B0809050000020004" pitchFamily="49" charset="0"/>
                        </a:rPr>
                        <a:t>Kaggle/American Epilepsy Society (AES) Invasive EEG Dataset</a:t>
                      </a:r>
                      <a:r>
                        <a:rPr kumimoji="1" lang="en-US" altLang="ja-JP" sz="1800" b="1" kern="1200" dirty="0">
                          <a:solidFill>
                            <a:schemeClr val="tx1"/>
                          </a:solidFill>
                          <a:effectLst/>
                          <a:latin typeface="Fira Code Light" panose="020B0809050000020004" pitchFamily="49" charset="0"/>
                          <a:ea typeface="Fira Code Light" panose="020B0809050000020004" pitchFamily="49" charset="0"/>
                          <a:cs typeface="Fira Code Light" panose="020B0809050000020004" pitchFamily="49" charset="0"/>
                          <a:hlinkClick r:id="rId4" action="ppaction://hlinksldjump"/>
                        </a:rPr>
                        <a:t>[2]</a:t>
                      </a:r>
                      <a:endParaRPr kumimoji="1" lang="ja-JP" altLang="en-US"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800" b="0" kern="1200" dirty="0">
                          <a:solidFill>
                            <a:schemeClr val="tx1"/>
                          </a:solidFill>
                          <a:effectLst/>
                          <a:latin typeface="Fira Code SemiBold" panose="020B0809050000020004" pitchFamily="49" charset="0"/>
                          <a:ea typeface="Fira Code SemiBold" panose="020B0809050000020004" pitchFamily="49" charset="0"/>
                          <a:cs typeface="Fira Code SemiBold" panose="020B0809050000020004" pitchFamily="49" charset="0"/>
                        </a:rPr>
                        <a:t>Kaggle/Melbourne University Invasive EEG Dataset</a:t>
                      </a:r>
                      <a:r>
                        <a:rPr kumimoji="1" lang="en-US" altLang="ja-JP" sz="1800" b="1" kern="1200" dirty="0">
                          <a:solidFill>
                            <a:schemeClr val="tx1"/>
                          </a:solidFill>
                          <a:effectLst/>
                          <a:latin typeface="Fira Code Light" panose="020B0809050000020004" pitchFamily="49" charset="0"/>
                          <a:ea typeface="Fira Code Light" panose="020B0809050000020004" pitchFamily="49" charset="0"/>
                          <a:cs typeface="Fira Code Light" panose="020B0809050000020004" pitchFamily="49" charset="0"/>
                          <a:hlinkClick r:id="rId3" action="ppaction://hlinksldjump"/>
                        </a:rPr>
                        <a:t>[3]</a:t>
                      </a:r>
                      <a:endParaRPr kumimoji="1" lang="ja-JP" altLang="en-US" dirty="0">
                        <a:solidFill>
                          <a:schemeClr val="tx1"/>
                        </a:solidFill>
                        <a:latin typeface="Fira Code Light" panose="020B0809050000020004" pitchFamily="49" charset="0"/>
                        <a:cs typeface="Fira Code Light" panose="020B0809050000020004" pitchFamily="49" charset="0"/>
                      </a:endParaRPr>
                    </a:p>
                  </a:txBody>
                  <a:tcPr anchor="ctr"/>
                </a:tc>
                <a:extLst>
                  <a:ext uri="{0D108BD9-81ED-4DB2-BD59-A6C34878D82A}">
                    <a16:rowId xmlns:a16="http://schemas.microsoft.com/office/drawing/2014/main" val="1050109362"/>
                  </a:ext>
                </a:extLst>
              </a:tr>
              <a:tr h="386028">
                <a:tc>
                  <a:txBody>
                    <a:bodyPr/>
                    <a:lstStyle/>
                    <a:p>
                      <a:r>
                        <a:rPr kumimoji="1" lang="en-US" altLang="ja-JP"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EEG data type</a:t>
                      </a:r>
                      <a:endParaRPr kumimoji="1" lang="ja-JP" altLang="en-US"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Scalp EEG</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Invasive EEG</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Invasive EEG</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extLst>
                  <a:ext uri="{0D108BD9-81ED-4DB2-BD59-A6C34878D82A}">
                    <a16:rowId xmlns:a16="http://schemas.microsoft.com/office/drawing/2014/main" val="3280368534"/>
                  </a:ext>
                </a:extLst>
              </a:tr>
              <a:tr h="666295">
                <a:tc>
                  <a:txBody>
                    <a:bodyPr/>
                    <a:lstStyle/>
                    <a:p>
                      <a:r>
                        <a:rPr kumimoji="1" lang="en-US" altLang="ja-JP"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The number of </a:t>
                      </a:r>
                      <a:r>
                        <a:rPr kumimoji="1" lang="en-US" altLang="ja-JP" sz="1800" b="0" i="0" kern="1200" dirty="0">
                          <a:solidFill>
                            <a:schemeClr val="tx1"/>
                          </a:solidFill>
                          <a:effectLst/>
                          <a:latin typeface="Fira Code Light" panose="020B0809050000020004" pitchFamily="49" charset="0"/>
                          <a:ea typeface="Fira Code Light" panose="020B0809050000020004" pitchFamily="49" charset="0"/>
                          <a:cs typeface="Fira Code Light" panose="020B0809050000020004" pitchFamily="49" charset="0"/>
                        </a:rPr>
                        <a:t>subjects </a:t>
                      </a:r>
                      <a:endParaRPr kumimoji="1" lang="ja-JP" altLang="en-US"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22 people</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2 people and 5 dogs</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3 people</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extLst>
                  <a:ext uri="{0D108BD9-81ED-4DB2-BD59-A6C34878D82A}">
                    <a16:rowId xmlns:a16="http://schemas.microsoft.com/office/drawing/2014/main" val="449762307"/>
                  </a:ext>
                </a:extLst>
              </a:tr>
              <a:tr h="666295">
                <a:tc>
                  <a:txBody>
                    <a:bodyPr/>
                    <a:lstStyle/>
                    <a:p>
                      <a:r>
                        <a:rPr kumimoji="1" lang="en-US" altLang="ja-JP"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Sampling Frequency</a:t>
                      </a:r>
                      <a:endParaRPr kumimoji="1" lang="ja-JP" altLang="en-US"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256 Hz</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400 Hz</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400 Hz</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extLst>
                  <a:ext uri="{0D108BD9-81ED-4DB2-BD59-A6C34878D82A}">
                    <a16:rowId xmlns:a16="http://schemas.microsoft.com/office/drawing/2014/main" val="30319349"/>
                  </a:ext>
                </a:extLst>
              </a:tr>
              <a:tr h="666295">
                <a:tc>
                  <a:txBody>
                    <a:bodyPr/>
                    <a:lstStyle/>
                    <a:p>
                      <a:r>
                        <a:rPr kumimoji="1" lang="en-US" altLang="ja-JP"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The number of channels </a:t>
                      </a:r>
                      <a:endParaRPr kumimoji="1" lang="ja-JP" altLang="en-US"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23 channels</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16 channels</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ea typeface="Fira Code Light" panose="020B0809050000020004" pitchFamily="49" charset="0"/>
                          <a:cs typeface="Fira Code Light" panose="020B0809050000020004" pitchFamily="49" charset="0"/>
                        </a:rPr>
                        <a:t>16 channels</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extLst>
                  <a:ext uri="{0D108BD9-81ED-4DB2-BD59-A6C34878D82A}">
                    <a16:rowId xmlns:a16="http://schemas.microsoft.com/office/drawing/2014/main" val="1027866194"/>
                  </a:ext>
                </a:extLst>
              </a:tr>
              <a:tr h="1649874">
                <a:tc>
                  <a:txBody>
                    <a:bodyPr/>
                    <a:lstStyle/>
                    <a:p>
                      <a:r>
                        <a:rPr kumimoji="1" lang="en-US" altLang="ja-JP" dirty="0">
                          <a:solidFill>
                            <a:schemeClr val="tx1"/>
                          </a:solidFill>
                          <a:latin typeface="Fira Code Light" panose="020B0809050000020004" pitchFamily="49" charset="0"/>
                          <a:cs typeface="Fira Code Light" panose="020B0809050000020004" pitchFamily="49" charset="0"/>
                        </a:rPr>
                        <a:t>Measurement time</a:t>
                      </a:r>
                      <a:endParaRPr kumimoji="1" lang="ja-JP" altLang="en-US"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cs typeface="Fira Code Light" panose="020B0809050000020004" pitchFamily="49" charset="0"/>
                        </a:rPr>
                        <a:t>9-42 hours/person</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pPr algn="l"/>
                      <a:r>
                        <a:rPr kumimoji="1" lang="en-US" altLang="ja-JP" sz="1400" dirty="0">
                          <a:solidFill>
                            <a:schemeClr val="tx1"/>
                          </a:solidFill>
                          <a:latin typeface="Fira Code Light" panose="020B0809050000020004" pitchFamily="49" charset="0"/>
                          <a:cs typeface="Fira Code Light" panose="020B0809050000020004" pitchFamily="49" charset="0"/>
                        </a:rPr>
                        <a:t>7-12 months(5 dogs)</a:t>
                      </a:r>
                    </a:p>
                    <a:p>
                      <a:pPr algn="l"/>
                      <a:r>
                        <a:rPr kumimoji="1" lang="en-US" altLang="ja-JP" sz="1400" dirty="0">
                          <a:solidFill>
                            <a:schemeClr val="tx1"/>
                          </a:solidFill>
                          <a:latin typeface="Fira Code Light" panose="020B0809050000020004" pitchFamily="49" charset="0"/>
                          <a:cs typeface="Fira Code Light" panose="020B0809050000020004" pitchFamily="49" charset="0"/>
                        </a:rPr>
                        <a:t>71.3 hours(female,70years old)</a:t>
                      </a:r>
                    </a:p>
                    <a:p>
                      <a:pPr algn="l"/>
                      <a:r>
                        <a:rPr kumimoji="1" lang="en-US" altLang="ja-JP" sz="1400" dirty="0">
                          <a:solidFill>
                            <a:schemeClr val="tx1"/>
                          </a:solidFill>
                          <a:latin typeface="Fira Code Light" panose="020B0809050000020004" pitchFamily="49" charset="0"/>
                          <a:cs typeface="Fira Code Light" panose="020B0809050000020004" pitchFamily="49" charset="0"/>
                        </a:rPr>
                        <a:t>158.5 hours(female,48 years old)</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tc>
                  <a:txBody>
                    <a:bodyPr/>
                    <a:lstStyle/>
                    <a:p>
                      <a:r>
                        <a:rPr kumimoji="1" lang="en-US" altLang="ja-JP" sz="1400" dirty="0">
                          <a:solidFill>
                            <a:schemeClr val="tx1"/>
                          </a:solidFill>
                          <a:latin typeface="Fira Code Light" panose="020B0809050000020004" pitchFamily="49" charset="0"/>
                          <a:cs typeface="Fira Code Light" panose="020B0809050000020004" pitchFamily="49" charset="0"/>
                        </a:rPr>
                        <a:t>559 days(female,22years old) </a:t>
                      </a:r>
                    </a:p>
                    <a:p>
                      <a:r>
                        <a:rPr kumimoji="1" lang="en-US" altLang="ja-JP" sz="1400" dirty="0">
                          <a:solidFill>
                            <a:schemeClr val="tx1"/>
                          </a:solidFill>
                          <a:latin typeface="Fira Code Light" panose="020B0809050000020004" pitchFamily="49" charset="0"/>
                          <a:cs typeface="Fira Code Light" panose="020B0809050000020004" pitchFamily="49" charset="0"/>
                        </a:rPr>
                        <a:t>393 days(female, 51 years old)</a:t>
                      </a:r>
                    </a:p>
                    <a:p>
                      <a:r>
                        <a:rPr kumimoji="1" lang="en-US" altLang="ja-JP" sz="1400" dirty="0">
                          <a:solidFill>
                            <a:schemeClr val="tx1"/>
                          </a:solidFill>
                          <a:latin typeface="Fira Code Light" panose="020B0809050000020004" pitchFamily="49" charset="0"/>
                          <a:cs typeface="Fira Code Light" panose="020B0809050000020004" pitchFamily="49" charset="0"/>
                        </a:rPr>
                        <a:t>374(female, 50 years old)</a:t>
                      </a:r>
                      <a:endParaRPr kumimoji="1" lang="ja-JP" altLang="en-US" sz="1400" dirty="0">
                        <a:solidFill>
                          <a:schemeClr val="tx1"/>
                        </a:solidFill>
                        <a:latin typeface="Fira Code Light" panose="020B0809050000020004" pitchFamily="49" charset="0"/>
                        <a:cs typeface="Fira Code Light" panose="020B0809050000020004" pitchFamily="49" charset="0"/>
                      </a:endParaRPr>
                    </a:p>
                  </a:txBody>
                  <a:tcPr anchor="ctr"/>
                </a:tc>
                <a:extLst>
                  <a:ext uri="{0D108BD9-81ED-4DB2-BD59-A6C34878D82A}">
                    <a16:rowId xmlns:a16="http://schemas.microsoft.com/office/drawing/2014/main" val="835989202"/>
                  </a:ext>
                </a:extLst>
              </a:tr>
            </a:tbl>
          </a:graphicData>
        </a:graphic>
      </p:graphicFrame>
      <p:sp>
        <p:nvSpPr>
          <p:cNvPr id="5" name="Slide Number Placeholder 4">
            <a:extLst>
              <a:ext uri="{FF2B5EF4-FFF2-40B4-BE49-F238E27FC236}">
                <a16:creationId xmlns:a16="http://schemas.microsoft.com/office/drawing/2014/main" id="{0555ADC5-C771-92FC-DFE9-57473B523A4B}"/>
              </a:ext>
            </a:extLst>
          </p:cNvPr>
          <p:cNvSpPr>
            <a:spLocks noGrp="1"/>
          </p:cNvSpPr>
          <p:nvPr>
            <p:ph type="sldNum" sz="quarter" idx="12"/>
          </p:nvPr>
        </p:nvSpPr>
        <p:spPr/>
        <p:txBody>
          <a:bodyPr/>
          <a:lstStyle/>
          <a:p>
            <a:fld id="{CB6EAABE-FE71-49D9-9DD6-7820C7F40E95}" type="slidenum">
              <a:rPr kumimoji="1" lang="ja-JP" altLang="en-US" smtClean="0"/>
              <a:t>5</a:t>
            </a:fld>
            <a:endParaRPr kumimoji="1" lang="ja-JP" altLang="en-US" dirty="0"/>
          </a:p>
        </p:txBody>
      </p:sp>
    </p:spTree>
    <p:extLst>
      <p:ext uri="{BB962C8B-B14F-4D97-AF65-F5344CB8AC3E}">
        <p14:creationId xmlns:p14="http://schemas.microsoft.com/office/powerpoint/2010/main" val="31465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A8D5-4784-0A10-7FA7-28654728C548}"/>
              </a:ext>
            </a:extLst>
          </p:cNvPr>
          <p:cNvSpPr>
            <a:spLocks noGrp="1"/>
          </p:cNvSpPr>
          <p:nvPr>
            <p:ph type="title"/>
          </p:nvPr>
        </p:nvSpPr>
        <p:spPr/>
        <p:txBody>
          <a:bodyPr/>
          <a:lstStyle/>
          <a:p>
            <a:r>
              <a:rPr lang="en-US" altLang="ja-JP" dirty="0"/>
              <a:t>Datasets</a:t>
            </a:r>
            <a:endParaRPr kumimoji="1" lang="ja-JP" altLang="en-US" dirty="0"/>
          </a:p>
        </p:txBody>
      </p:sp>
      <p:pic>
        <p:nvPicPr>
          <p:cNvPr id="6" name="Content Placeholder 5">
            <a:extLst>
              <a:ext uri="{FF2B5EF4-FFF2-40B4-BE49-F238E27FC236}">
                <a16:creationId xmlns:a16="http://schemas.microsoft.com/office/drawing/2014/main" id="{03539424-440D-3B68-A48E-210FA04E1CF4}"/>
              </a:ext>
            </a:extLst>
          </p:cNvPr>
          <p:cNvPicPr>
            <a:picLocks noGrp="1" noChangeAspect="1"/>
          </p:cNvPicPr>
          <p:nvPr>
            <p:ph idx="1"/>
          </p:nvPr>
        </p:nvPicPr>
        <p:blipFill>
          <a:blip r:embed="rId3"/>
          <a:stretch>
            <a:fillRect/>
          </a:stretch>
        </p:blipFill>
        <p:spPr>
          <a:xfrm>
            <a:off x="1964264" y="3226726"/>
            <a:ext cx="8263467" cy="2071975"/>
          </a:xfrm>
          <a:prstGeom prst="rect">
            <a:avLst/>
          </a:prstGeom>
        </p:spPr>
      </p:pic>
      <p:sp>
        <p:nvSpPr>
          <p:cNvPr id="8" name="TextBox 7">
            <a:extLst>
              <a:ext uri="{FF2B5EF4-FFF2-40B4-BE49-F238E27FC236}">
                <a16:creationId xmlns:a16="http://schemas.microsoft.com/office/drawing/2014/main" id="{7F5000F9-76FE-8733-9727-DAC7D9B3C65C}"/>
              </a:ext>
            </a:extLst>
          </p:cNvPr>
          <p:cNvSpPr txBox="1"/>
          <p:nvPr/>
        </p:nvSpPr>
        <p:spPr>
          <a:xfrm>
            <a:off x="1964263" y="5391835"/>
            <a:ext cx="8263467" cy="830997"/>
          </a:xfrm>
          <a:prstGeom prst="rect">
            <a:avLst/>
          </a:prstGeom>
          <a:noFill/>
        </p:spPr>
        <p:txBody>
          <a:bodyPr wrap="square" rtlCol="0">
            <a:spAutoFit/>
          </a:bodyPr>
          <a:lstStyle/>
          <a:p>
            <a:pPr algn="ctr"/>
            <a:r>
              <a:rPr lang="en-US" altLang="ja-JP" sz="1600" b="1" i="0" dirty="0">
                <a:solidFill>
                  <a:srgbClr val="000000"/>
                </a:solidFill>
                <a:effectLst/>
                <a:latin typeface="Fira Code Light" panose="020B0809050000020004" pitchFamily="49" charset="0"/>
                <a:ea typeface="Fira Code Light" panose="020B0809050000020004" pitchFamily="49" charset="0"/>
                <a:cs typeface="Fira Code Light" panose="020B0809050000020004" pitchFamily="49" charset="0"/>
              </a:rPr>
              <a:t>Figure 1. </a:t>
            </a:r>
            <a:r>
              <a:rPr lang="en-US" altLang="ja-JP" sz="1600" b="0" i="0" dirty="0">
                <a:solidFill>
                  <a:srgbClr val="000000"/>
                </a:solidFill>
                <a:effectLst/>
                <a:latin typeface="Fira Code Light" panose="020B0809050000020004" pitchFamily="49" charset="0"/>
                <a:ea typeface="Fira Code Light" panose="020B0809050000020004" pitchFamily="49" charset="0"/>
                <a:cs typeface="Fira Code Light" panose="020B0809050000020004" pitchFamily="49" charset="0"/>
              </a:rPr>
              <a:t>Examples of one-hour preictal (pre-seizure) EEG signals with a 5-min offset before seizures; </a:t>
            </a:r>
            <a:r>
              <a:rPr lang="en-US" altLang="ja-JP" sz="1600" b="1" i="0" dirty="0" err="1">
                <a:solidFill>
                  <a:srgbClr val="000000"/>
                </a:solidFill>
                <a:effectLst/>
                <a:latin typeface="Fira Code Light" panose="020B0809050000020004" pitchFamily="49" charset="0"/>
                <a:ea typeface="Fira Code Light" panose="020B0809050000020004" pitchFamily="49" charset="0"/>
                <a:cs typeface="Fira Code Light" panose="020B0809050000020004" pitchFamily="49" charset="0"/>
              </a:rPr>
              <a:t>Sz</a:t>
            </a:r>
            <a:r>
              <a:rPr lang="en-US" altLang="ja-JP" sz="1600" b="1" i="0" dirty="0">
                <a:solidFill>
                  <a:srgbClr val="000000"/>
                </a:solidFill>
                <a:effectLst/>
                <a:latin typeface="Fira Code Light" panose="020B0809050000020004" pitchFamily="49" charset="0"/>
                <a:ea typeface="Fira Code Light" panose="020B0809050000020004" pitchFamily="49" charset="0"/>
                <a:cs typeface="Fira Code Light" panose="020B0809050000020004" pitchFamily="49" charset="0"/>
              </a:rPr>
              <a:t> </a:t>
            </a:r>
            <a:r>
              <a:rPr lang="en-US" altLang="ja-JP" sz="1600" b="0" i="0" dirty="0">
                <a:solidFill>
                  <a:srgbClr val="000000"/>
                </a:solidFill>
                <a:effectLst/>
                <a:latin typeface="Fira Code Light" panose="020B0809050000020004" pitchFamily="49" charset="0"/>
                <a:ea typeface="Fira Code Light" panose="020B0809050000020004" pitchFamily="49" charset="0"/>
                <a:cs typeface="Fira Code Light" panose="020B0809050000020004" pitchFamily="49" charset="0"/>
              </a:rPr>
              <a:t>denotes the seizure onset. For convenience, only four channels are plotted.</a:t>
            </a:r>
            <a:r>
              <a:rPr lang="en-US" altLang="ja-JP" sz="1600" dirty="0">
                <a:latin typeface="Fira Code Light" panose="020B0809050000020004" pitchFamily="49" charset="0"/>
                <a:ea typeface="Fira Code Light" panose="020B0809050000020004" pitchFamily="49" charset="0"/>
                <a:cs typeface="Fira Code Light" panose="020B0809050000020004" pitchFamily="49" charset="0"/>
              </a:rPr>
              <a:t> </a:t>
            </a:r>
            <a:endParaRPr kumimoji="1" lang="ja-JP" altLang="en-US" sz="1600" dirty="0">
              <a:latin typeface="Fira Code Light" panose="020B0809050000020004" pitchFamily="49" charset="0"/>
              <a:cs typeface="Fira Code Light" panose="020B0809050000020004" pitchFamily="49" charset="0"/>
            </a:endParaRPr>
          </a:p>
        </p:txBody>
      </p:sp>
      <p:sp>
        <p:nvSpPr>
          <p:cNvPr id="9" name="TextBox 8">
            <a:extLst>
              <a:ext uri="{FF2B5EF4-FFF2-40B4-BE49-F238E27FC236}">
                <a16:creationId xmlns:a16="http://schemas.microsoft.com/office/drawing/2014/main" id="{715FEC00-6346-579B-B082-6A2BF4DF5E61}"/>
              </a:ext>
            </a:extLst>
          </p:cNvPr>
          <p:cNvSpPr txBox="1"/>
          <p:nvPr/>
        </p:nvSpPr>
        <p:spPr>
          <a:xfrm>
            <a:off x="838200" y="1380067"/>
            <a:ext cx="10515600" cy="1846659"/>
          </a:xfrm>
          <a:prstGeom prst="rect">
            <a:avLst/>
          </a:prstGeom>
          <a:noFill/>
        </p:spPr>
        <p:txBody>
          <a:bodyPr wrap="square" rtlCol="0">
            <a:spAutoFit/>
          </a:bodyPr>
          <a:lstStyle/>
          <a:p>
            <a:pPr marL="285750" indent="-285750">
              <a:buFont typeface="Arial" panose="020B0604020202020204" pitchFamily="34" charset="0"/>
              <a:buChar char="•"/>
            </a:pPr>
            <a:r>
              <a:rPr kumimoji="1" lang="nn-NO" altLang="ja-JP" dirty="0">
                <a:latin typeface="Fira Code Light" panose="020B0809050000020004" pitchFamily="49" charset="0"/>
                <a:ea typeface="Fira Code Light" panose="020B0809050000020004" pitchFamily="49" charset="0"/>
                <a:cs typeface="Fira Code Light" panose="020B0809050000020004" pitchFamily="49" charset="0"/>
              </a:rPr>
              <a:t>For 2 invasive EEG data sets:</a:t>
            </a:r>
          </a:p>
          <a:p>
            <a:pPr marL="742950" lvl="1" indent="-285750">
              <a:buFont typeface="Arial" panose="020B0604020202020204" pitchFamily="34" charset="0"/>
              <a:buChar char="•"/>
            </a:pPr>
            <a:r>
              <a:rPr lang="en-US" altLang="ja-JP" sz="1600" dirty="0">
                <a:latin typeface="Fira Code Light" panose="020B0809050000020004" pitchFamily="49" charset="0"/>
                <a:ea typeface="Fira Code Light" panose="020B0809050000020004" pitchFamily="49" charset="0"/>
                <a:cs typeface="Fira Code Light" panose="020B0809050000020004" pitchFamily="49" charset="0"/>
              </a:rPr>
              <a:t>D</a:t>
            </a:r>
            <a:r>
              <a:rPr kumimoji="1" lang="en-US" altLang="ja-JP" sz="1600" dirty="0">
                <a:latin typeface="Fira Code Light" panose="020B0809050000020004" pitchFamily="49" charset="0"/>
                <a:ea typeface="Fira Code Light" panose="020B0809050000020004" pitchFamily="49" charset="0"/>
                <a:cs typeface="Fira Code Light" panose="020B0809050000020004" pitchFamily="49" charset="0"/>
              </a:rPr>
              <a:t>ata were organized into 10-min EEG clips labeled “preictal” for pre-seizure data and “interictal” for inter-seizure</a:t>
            </a:r>
          </a:p>
          <a:p>
            <a:pPr marL="742950" lvl="1" indent="-285750">
              <a:buFont typeface="Arial" panose="020B0604020202020204" pitchFamily="34" charset="0"/>
              <a:buChar char="•"/>
            </a:pPr>
            <a:r>
              <a:rPr kumimoji="1" lang="en-US" altLang="ja-JP" sz="1600" dirty="0">
                <a:latin typeface="Fira Code Light" panose="020B0809050000020004" pitchFamily="49" charset="0"/>
                <a:ea typeface="Fira Code Light" panose="020B0809050000020004" pitchFamily="49" charset="0"/>
                <a:cs typeface="Fira Code Light" panose="020B0809050000020004" pitchFamily="49" charset="0"/>
              </a:rPr>
              <a:t>Preictal EEG data clips</a:t>
            </a:r>
            <a:r>
              <a:rPr lang="en-US" altLang="ja-JP" sz="1600" dirty="0">
                <a:latin typeface="Fira Code Light" panose="020B0809050000020004" pitchFamily="49" charset="0"/>
                <a:ea typeface="Fira Code Light" panose="020B0809050000020004" pitchFamily="49" charset="0"/>
                <a:cs typeface="Fira Code Light" panose="020B0809050000020004" pitchFamily="49" charset="0"/>
              </a:rPr>
              <a:t> : EEG data for one hour before seizure with a five-minute offset</a:t>
            </a:r>
          </a:p>
          <a:p>
            <a:pPr marL="742950" lvl="1" indent="-285750">
              <a:buFont typeface="Arial" panose="020B0604020202020204" pitchFamily="34" charset="0"/>
              <a:buChar char="•"/>
            </a:pPr>
            <a:r>
              <a:rPr lang="en-US" altLang="ja-JP" sz="1600" dirty="0">
                <a:latin typeface="Fira Code Light" panose="020B0809050000020004" pitchFamily="49" charset="0"/>
                <a:ea typeface="Fira Code Light" panose="020B0809050000020004" pitchFamily="49" charset="0"/>
                <a:cs typeface="Fira Code Light" panose="020B0809050000020004" pitchFamily="49" charset="0"/>
              </a:rPr>
              <a:t>I</a:t>
            </a:r>
            <a:r>
              <a:rPr kumimoji="1" lang="en-US" altLang="ja-JP" sz="1600" dirty="0">
                <a:latin typeface="Fira Code Light" panose="020B0809050000020004" pitchFamily="49" charset="0"/>
                <a:ea typeface="Fira Code Light" panose="020B0809050000020004" pitchFamily="49" charset="0"/>
                <a:cs typeface="Fira Code Light" panose="020B0809050000020004" pitchFamily="49" charset="0"/>
              </a:rPr>
              <a:t>nterictal EEG data clips : EEG data were chosen randomly from the full EEG recordings</a:t>
            </a:r>
          </a:p>
        </p:txBody>
      </p:sp>
      <p:sp>
        <p:nvSpPr>
          <p:cNvPr id="10" name="Slide Number Placeholder 9">
            <a:extLst>
              <a:ext uri="{FF2B5EF4-FFF2-40B4-BE49-F238E27FC236}">
                <a16:creationId xmlns:a16="http://schemas.microsoft.com/office/drawing/2014/main" id="{086748C9-AE4D-EA80-65D4-05DFC5121A77}"/>
              </a:ext>
            </a:extLst>
          </p:cNvPr>
          <p:cNvSpPr>
            <a:spLocks noGrp="1"/>
          </p:cNvSpPr>
          <p:nvPr>
            <p:ph type="sldNum" sz="quarter" idx="12"/>
          </p:nvPr>
        </p:nvSpPr>
        <p:spPr/>
        <p:txBody>
          <a:bodyPr/>
          <a:lstStyle/>
          <a:p>
            <a:fld id="{CB6EAABE-FE71-49D9-9DD6-7820C7F40E95}" type="slidenum">
              <a:rPr kumimoji="1" lang="ja-JP" altLang="en-US" smtClean="0"/>
              <a:t>6</a:t>
            </a:fld>
            <a:endParaRPr kumimoji="1" lang="ja-JP" altLang="en-US"/>
          </a:p>
        </p:txBody>
      </p:sp>
    </p:spTree>
    <p:extLst>
      <p:ext uri="{BB962C8B-B14F-4D97-AF65-F5344CB8AC3E}">
        <p14:creationId xmlns:p14="http://schemas.microsoft.com/office/powerpoint/2010/main" val="143566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8A22-833A-63A3-6124-C565F9EA4E21}"/>
              </a:ext>
            </a:extLst>
          </p:cNvPr>
          <p:cNvSpPr>
            <a:spLocks noGrp="1"/>
          </p:cNvSpPr>
          <p:nvPr>
            <p:ph type="title"/>
          </p:nvPr>
        </p:nvSpPr>
        <p:spPr/>
        <p:txBody>
          <a:bodyPr>
            <a:normAutofit/>
          </a:bodyPr>
          <a:lstStyle/>
          <a:p>
            <a:r>
              <a:rPr kumimoji="1" lang="en-US" altLang="ja-JP" dirty="0"/>
              <a:t>Methodology</a:t>
            </a:r>
            <a:endParaRPr kumimoji="1" lang="ja-JP" altLang="en-US" dirty="0"/>
          </a:p>
        </p:txBody>
      </p:sp>
      <p:sp>
        <p:nvSpPr>
          <p:cNvPr id="3" name="Content Placeholder 2">
            <a:extLst>
              <a:ext uri="{FF2B5EF4-FFF2-40B4-BE49-F238E27FC236}">
                <a16:creationId xmlns:a16="http://schemas.microsoft.com/office/drawing/2014/main" id="{ECC443CB-3206-2226-C38A-DDB567A6BF0F}"/>
              </a:ext>
            </a:extLst>
          </p:cNvPr>
          <p:cNvSpPr>
            <a:spLocks noGrp="1"/>
          </p:cNvSpPr>
          <p:nvPr>
            <p:ph idx="1"/>
          </p:nvPr>
        </p:nvSpPr>
        <p:spPr/>
        <p:txBody>
          <a:bodyPr/>
          <a:lstStyle/>
          <a:p>
            <a:r>
              <a:rPr kumimoji="1" lang="en-US" altLang="ja-JP" dirty="0"/>
              <a:t>Multi-channel Vision </a:t>
            </a:r>
            <a:r>
              <a:rPr lang="en-US" altLang="ja-JP" dirty="0"/>
              <a:t>T</a:t>
            </a:r>
            <a:r>
              <a:rPr kumimoji="1" lang="en-US" altLang="ja-JP" dirty="0"/>
              <a:t>ransformer (</a:t>
            </a:r>
            <a:r>
              <a:rPr kumimoji="1" lang="en-US" altLang="ja-JP" dirty="0" err="1"/>
              <a:t>MViT</a:t>
            </a:r>
            <a:r>
              <a:rPr kumimoji="1" lang="en-US" altLang="ja-JP" dirty="0"/>
              <a:t>) is a variant of the original Vision Transformer (</a:t>
            </a:r>
            <a:r>
              <a:rPr kumimoji="1" lang="en-US" altLang="ja-JP" dirty="0" err="1"/>
              <a:t>ViT</a:t>
            </a:r>
            <a:r>
              <a:rPr kumimoji="1" lang="en-US" altLang="ja-JP" dirty="0"/>
              <a:t>)</a:t>
            </a:r>
            <a:r>
              <a:rPr kumimoji="1" lang="en-US" altLang="ja-JP" dirty="0">
                <a:hlinkClick r:id="rId3" action="ppaction://hlinksldjump"/>
              </a:rPr>
              <a:t>[4]</a:t>
            </a:r>
            <a:endParaRPr kumimoji="1" lang="en-US" altLang="ja-JP" dirty="0"/>
          </a:p>
          <a:p>
            <a:r>
              <a:rPr kumimoji="1" lang="en-US" altLang="ja-JP" dirty="0"/>
              <a:t>The architecture consists of many different branches operating simultaneously on different EEG channels</a:t>
            </a:r>
          </a:p>
          <a:p>
            <a:r>
              <a:rPr kumimoji="1" lang="en-US" altLang="ja-JP" dirty="0"/>
              <a:t>Before the EEG data is fed into the </a:t>
            </a:r>
            <a:r>
              <a:rPr kumimoji="1" lang="en-US" altLang="ja-JP" dirty="0" err="1"/>
              <a:t>MViT</a:t>
            </a:r>
            <a:r>
              <a:rPr kumimoji="1" lang="en-US" altLang="ja-JP" dirty="0"/>
              <a:t>, it is extracted the tempo-spectral feature at the pre-processing stage</a:t>
            </a:r>
          </a:p>
          <a:p>
            <a:endParaRPr kumimoji="1" lang="ja-JP" altLang="en-US" dirty="0"/>
          </a:p>
        </p:txBody>
      </p:sp>
      <p:sp>
        <p:nvSpPr>
          <p:cNvPr id="4" name="Slide Number Placeholder 3">
            <a:extLst>
              <a:ext uri="{FF2B5EF4-FFF2-40B4-BE49-F238E27FC236}">
                <a16:creationId xmlns:a16="http://schemas.microsoft.com/office/drawing/2014/main" id="{96507E12-3866-2D8E-A67A-8910FD599EE4}"/>
              </a:ext>
            </a:extLst>
          </p:cNvPr>
          <p:cNvSpPr>
            <a:spLocks noGrp="1"/>
          </p:cNvSpPr>
          <p:nvPr>
            <p:ph type="sldNum" sz="quarter" idx="12"/>
          </p:nvPr>
        </p:nvSpPr>
        <p:spPr/>
        <p:txBody>
          <a:bodyPr/>
          <a:lstStyle/>
          <a:p>
            <a:fld id="{CB6EAABE-FE71-49D9-9DD6-7820C7F40E95}" type="slidenum">
              <a:rPr kumimoji="1" lang="ja-JP" altLang="en-US" smtClean="0"/>
              <a:t>7</a:t>
            </a:fld>
            <a:endParaRPr kumimoji="1" lang="ja-JP" altLang="en-US"/>
          </a:p>
        </p:txBody>
      </p:sp>
    </p:spTree>
    <p:extLst>
      <p:ext uri="{BB962C8B-B14F-4D97-AF65-F5344CB8AC3E}">
        <p14:creationId xmlns:p14="http://schemas.microsoft.com/office/powerpoint/2010/main" val="150760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B12C-7629-3FF2-69D9-F5A3A9F6223D}"/>
              </a:ext>
            </a:extLst>
          </p:cNvPr>
          <p:cNvSpPr>
            <a:spLocks noGrp="1"/>
          </p:cNvSpPr>
          <p:nvPr>
            <p:ph type="title"/>
          </p:nvPr>
        </p:nvSpPr>
        <p:spPr/>
        <p:txBody>
          <a:bodyPr/>
          <a:lstStyle/>
          <a:p>
            <a:r>
              <a:rPr kumimoji="1" lang="en-US" altLang="ja-JP" dirty="0"/>
              <a:t>EEG Pre-Processing</a:t>
            </a:r>
            <a:endParaRPr kumimoji="1" lang="ja-JP" altLang="en-US" dirty="0"/>
          </a:p>
        </p:txBody>
      </p:sp>
      <p:sp>
        <p:nvSpPr>
          <p:cNvPr id="3" name="Content Placeholder 2">
            <a:extLst>
              <a:ext uri="{FF2B5EF4-FFF2-40B4-BE49-F238E27FC236}">
                <a16:creationId xmlns:a16="http://schemas.microsoft.com/office/drawing/2014/main" id="{AE460DD1-A8CF-48E0-7D2E-80F06D9FD647}"/>
              </a:ext>
            </a:extLst>
          </p:cNvPr>
          <p:cNvSpPr>
            <a:spLocks noGrp="1"/>
          </p:cNvSpPr>
          <p:nvPr>
            <p:ph idx="1"/>
          </p:nvPr>
        </p:nvSpPr>
        <p:spPr/>
        <p:txBody>
          <a:bodyPr/>
          <a:lstStyle/>
          <a:p>
            <a:r>
              <a:rPr kumimoji="1" lang="en-US" altLang="ja-JP" dirty="0"/>
              <a:t>Consists of 2 main procedures: </a:t>
            </a:r>
            <a:br>
              <a:rPr kumimoji="1" lang="en-US" altLang="ja-JP" dirty="0"/>
            </a:br>
            <a:endParaRPr kumimoji="1" lang="en-US" altLang="ja-JP" dirty="0"/>
          </a:p>
          <a:p>
            <a:pPr lvl="1"/>
            <a:r>
              <a:rPr kumimoji="1" lang="en-US" altLang="ja-JP" dirty="0"/>
              <a:t>EEG Segmentation: Split each 10-min EEG clip into 10-sec EEG segments </a:t>
            </a:r>
            <a:r>
              <a:rPr kumimoji="1" lang="en-US" altLang="ja-JP" dirty="0">
                <a:sym typeface="Wingdings" panose="05000000000000000000" pitchFamily="2" charset="2"/>
              </a:rPr>
              <a:t> 60 non-overlapping segments</a:t>
            </a:r>
            <a:br>
              <a:rPr kumimoji="1" lang="en-US" altLang="ja-JP" dirty="0">
                <a:sym typeface="Wingdings" panose="05000000000000000000" pitchFamily="2" charset="2"/>
              </a:rPr>
            </a:br>
            <a:endParaRPr kumimoji="1" lang="en-US" altLang="ja-JP" dirty="0"/>
          </a:p>
          <a:p>
            <a:pPr lvl="1"/>
            <a:r>
              <a:rPr lang="en-US" altLang="ja-JP" dirty="0"/>
              <a:t>Mapping EEG Segments into Images: T</a:t>
            </a:r>
            <a:r>
              <a:rPr kumimoji="1" lang="en-US" altLang="ja-JP" dirty="0"/>
              <a:t>urning the results of EEG segmentation into image-like representations (scalogram) using continuous wavelet transform (CWT)</a:t>
            </a:r>
          </a:p>
        </p:txBody>
      </p:sp>
      <p:sp>
        <p:nvSpPr>
          <p:cNvPr id="4" name="Slide Number Placeholder 3">
            <a:extLst>
              <a:ext uri="{FF2B5EF4-FFF2-40B4-BE49-F238E27FC236}">
                <a16:creationId xmlns:a16="http://schemas.microsoft.com/office/drawing/2014/main" id="{46DC6509-CFA7-4399-113F-827BC8289AD2}"/>
              </a:ext>
            </a:extLst>
          </p:cNvPr>
          <p:cNvSpPr>
            <a:spLocks noGrp="1"/>
          </p:cNvSpPr>
          <p:nvPr>
            <p:ph type="sldNum" sz="quarter" idx="12"/>
          </p:nvPr>
        </p:nvSpPr>
        <p:spPr/>
        <p:txBody>
          <a:bodyPr/>
          <a:lstStyle/>
          <a:p>
            <a:fld id="{CB6EAABE-FE71-49D9-9DD6-7820C7F40E95}" type="slidenum">
              <a:rPr kumimoji="1" lang="ja-JP" altLang="en-US" smtClean="0"/>
              <a:t>8</a:t>
            </a:fld>
            <a:endParaRPr kumimoji="1" lang="ja-JP" altLang="en-US"/>
          </a:p>
        </p:txBody>
      </p:sp>
    </p:spTree>
    <p:extLst>
      <p:ext uri="{BB962C8B-B14F-4D97-AF65-F5344CB8AC3E}">
        <p14:creationId xmlns:p14="http://schemas.microsoft.com/office/powerpoint/2010/main" val="299902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3436F0-46C5-A1C7-45DE-DFAB05D6674B}"/>
              </a:ext>
            </a:extLst>
          </p:cNvPr>
          <p:cNvSpPr txBox="1"/>
          <p:nvPr/>
        </p:nvSpPr>
        <p:spPr>
          <a:xfrm>
            <a:off x="872067" y="1162168"/>
            <a:ext cx="10447866" cy="2215991"/>
          </a:xfrm>
          <a:prstGeom prst="rect">
            <a:avLst/>
          </a:prstGeom>
          <a:noFill/>
        </p:spPr>
        <p:txBody>
          <a:bodyPr wrap="square" rtlCol="0">
            <a:spAutoFit/>
          </a:bodyPr>
          <a:lstStyle/>
          <a:p>
            <a:pPr>
              <a:spcBef>
                <a:spcPts val="1200"/>
              </a:spcBef>
            </a:pPr>
            <a:r>
              <a:rPr kumimoji="1" lang="en-US" altLang="ja-JP" dirty="0">
                <a:latin typeface="Fira Code Light" panose="020B0809050000020004" pitchFamily="49" charset="0"/>
                <a:ea typeface="Fira Code Light" panose="020B0809050000020004" pitchFamily="49" charset="0"/>
                <a:cs typeface="Fira Code Light" panose="020B0809050000020004" pitchFamily="49" charset="0"/>
              </a:rPr>
              <a:t>Mapping 10-s EEG Segment in the invasive dataset into Scalogram</a:t>
            </a:r>
          </a:p>
          <a:p>
            <a:pPr marL="285750" indent="-285750">
              <a:spcBef>
                <a:spcPts val="1200"/>
              </a:spcBef>
              <a:buFont typeface="Arial" panose="020B0604020202020204" pitchFamily="34" charset="0"/>
              <a:buChar char="•"/>
            </a:pPr>
            <a:r>
              <a:rPr kumimoji="1" lang="en-US" altLang="ja-JP" dirty="0">
                <a:latin typeface="Fira Code Light" panose="020B0809050000020004" pitchFamily="49" charset="0"/>
                <a:cs typeface="Fira Code Light" panose="020B0809050000020004" pitchFamily="49" charset="0"/>
              </a:rPr>
              <a:t>The EEG segment is 10[sec] long and Sampling Frequency</a:t>
            </a:r>
            <a:br>
              <a:rPr kumimoji="1" lang="en-US" altLang="ja-JP" dirty="0">
                <a:latin typeface="Fira Code Light" panose="020B0809050000020004" pitchFamily="49" charset="0"/>
                <a:cs typeface="Fira Code Light" panose="020B0809050000020004" pitchFamily="49" charset="0"/>
              </a:rPr>
            </a:br>
            <a:r>
              <a:rPr lang="en-US" altLang="ja-JP" dirty="0">
                <a:latin typeface="Fira Code Light" panose="020B0809050000020004" pitchFamily="49" charset="0"/>
                <a:cs typeface="Fira Code Light" panose="020B0809050000020004" pitchFamily="49" charset="0"/>
                <a:sym typeface="Wingdings" panose="05000000000000000000" pitchFamily="2" charset="2"/>
              </a:rPr>
              <a:t> The number of data-points</a:t>
            </a:r>
          </a:p>
          <a:p>
            <a:pPr marL="285750" indent="-285750">
              <a:spcBef>
                <a:spcPts val="1200"/>
              </a:spcBef>
              <a:buFont typeface="Arial" panose="020B0604020202020204" pitchFamily="34" charset="0"/>
              <a:buChar char="•"/>
            </a:pPr>
            <a:r>
              <a:rPr kumimoji="1" lang="en-US" altLang="ja-JP" dirty="0">
                <a:latin typeface="Fira Code Light" panose="020B0809050000020004" pitchFamily="49" charset="0"/>
                <a:cs typeface="Fira Code Light" panose="020B0809050000020004" pitchFamily="49" charset="0"/>
              </a:rPr>
              <a:t>CWT is used to generate EEG power spectrum in the 3D domain</a:t>
            </a:r>
            <a:endParaRPr kumimoji="1" lang="en-US" altLang="ja-JP" dirty="0">
              <a:latin typeface="Fira Code Light" panose="020B0809050000020004" pitchFamily="49" charset="0"/>
              <a:cs typeface="Fira Code Light" panose="020B0809050000020004" pitchFamily="49" charset="0"/>
              <a:sym typeface="Wingdings" panose="05000000000000000000" pitchFamily="2" charset="2"/>
            </a:endParaRPr>
          </a:p>
          <a:p>
            <a:pPr marL="285750" indent="-285750">
              <a:spcBef>
                <a:spcPts val="1200"/>
              </a:spcBef>
              <a:buFont typeface="Arial" panose="020B0604020202020204" pitchFamily="34" charset="0"/>
              <a:buChar char="•"/>
            </a:pPr>
            <a:r>
              <a:rPr kumimoji="1" lang="en-US" altLang="ja-JP" dirty="0">
                <a:latin typeface="Fira Code Light" panose="020B0809050000020004" pitchFamily="49" charset="0"/>
                <a:cs typeface="Fira Code Light" panose="020B0809050000020004" pitchFamily="49" charset="0"/>
              </a:rPr>
              <a:t>3D-to-2D projection (</a:t>
            </a:r>
            <a:r>
              <a:rPr kumimoji="1" lang="en-US" altLang="ja-JP" dirty="0" err="1">
                <a:latin typeface="Fira Code Light" panose="020B0809050000020004" pitchFamily="49" charset="0"/>
                <a:cs typeface="Fira Code Light" panose="020B0809050000020004" pitchFamily="49" charset="0"/>
              </a:rPr>
              <a:t>Proj</a:t>
            </a:r>
            <a:r>
              <a:rPr kumimoji="1" lang="en-US" altLang="ja-JP" dirty="0">
                <a:latin typeface="Fira Code Light" panose="020B0809050000020004" pitchFamily="49" charset="0"/>
                <a:cs typeface="Fira Code Light" panose="020B0809050000020004" pitchFamily="49" charset="0"/>
              </a:rPr>
              <a:t>) is used to produce the 2D time-frequency representations of EEG named “scalogram”</a:t>
            </a:r>
            <a:endParaRPr kumimoji="1" lang="ja-JP" altLang="en-US" dirty="0">
              <a:latin typeface="Fira Code Light" panose="020B0809050000020004" pitchFamily="49" charset="0"/>
              <a:cs typeface="Fira Code Light" panose="020B0809050000020004" pitchFamily="49" charset="0"/>
            </a:endParaRPr>
          </a:p>
        </p:txBody>
      </p:sp>
      <p:sp>
        <p:nvSpPr>
          <p:cNvPr id="2" name="Title 1">
            <a:extLst>
              <a:ext uri="{FF2B5EF4-FFF2-40B4-BE49-F238E27FC236}">
                <a16:creationId xmlns:a16="http://schemas.microsoft.com/office/drawing/2014/main" id="{76F9B12C-7629-3FF2-69D9-F5A3A9F6223D}"/>
              </a:ext>
            </a:extLst>
          </p:cNvPr>
          <p:cNvSpPr>
            <a:spLocks noGrp="1"/>
          </p:cNvSpPr>
          <p:nvPr>
            <p:ph type="title"/>
          </p:nvPr>
        </p:nvSpPr>
        <p:spPr/>
        <p:txBody>
          <a:bodyPr/>
          <a:lstStyle/>
          <a:p>
            <a:r>
              <a:rPr kumimoji="1" lang="en-US" altLang="ja-JP" dirty="0"/>
              <a:t>EEG Pre-Processing</a:t>
            </a:r>
            <a:endParaRPr kumimoji="1" lang="ja-JP" altLang="en-US" dirty="0"/>
          </a:p>
        </p:txBody>
      </p:sp>
      <p:pic>
        <p:nvPicPr>
          <p:cNvPr id="7" name="Content Placeholder 6">
            <a:extLst>
              <a:ext uri="{FF2B5EF4-FFF2-40B4-BE49-F238E27FC236}">
                <a16:creationId xmlns:a16="http://schemas.microsoft.com/office/drawing/2014/main" id="{37EE638B-ABE5-3209-0A0A-B3AE1B8CF200}"/>
              </a:ext>
            </a:extLst>
          </p:cNvPr>
          <p:cNvPicPr>
            <a:picLocks noGrp="1" noChangeAspect="1"/>
          </p:cNvPicPr>
          <p:nvPr>
            <p:ph idx="1"/>
          </p:nvPr>
        </p:nvPicPr>
        <p:blipFill rotWithShape="1">
          <a:blip r:embed="rId3"/>
          <a:srcRect b="60007"/>
          <a:stretch/>
        </p:blipFill>
        <p:spPr>
          <a:xfrm>
            <a:off x="1666483" y="3789245"/>
            <a:ext cx="8859032" cy="1906587"/>
          </a:xfrm>
          <a:prstGeom prst="rect">
            <a:avLst/>
          </a:prstGeom>
        </p:spPr>
      </p:pic>
      <p:sp>
        <p:nvSpPr>
          <p:cNvPr id="8" name="TextBox 7">
            <a:extLst>
              <a:ext uri="{FF2B5EF4-FFF2-40B4-BE49-F238E27FC236}">
                <a16:creationId xmlns:a16="http://schemas.microsoft.com/office/drawing/2014/main" id="{CB41DDC4-C126-4EDF-0779-4F5C84D80C13}"/>
              </a:ext>
            </a:extLst>
          </p:cNvPr>
          <p:cNvSpPr txBox="1"/>
          <p:nvPr/>
        </p:nvSpPr>
        <p:spPr>
          <a:xfrm>
            <a:off x="1666483" y="5740401"/>
            <a:ext cx="8859034" cy="338554"/>
          </a:xfrm>
          <a:prstGeom prst="rect">
            <a:avLst/>
          </a:prstGeom>
          <a:noFill/>
        </p:spPr>
        <p:txBody>
          <a:bodyPr wrap="square" rtlCol="0">
            <a:spAutoFit/>
          </a:bodyPr>
          <a:lstStyle/>
          <a:p>
            <a:pPr algn="ctr"/>
            <a:r>
              <a:rPr kumimoji="1" lang="en-US" altLang="ja-JP" sz="1600" dirty="0">
                <a:latin typeface="Fira Code Light" panose="020B0809050000020004" pitchFamily="49" charset="0"/>
                <a:ea typeface="Fira Code Light" panose="020B0809050000020004" pitchFamily="49" charset="0"/>
                <a:cs typeface="Fira Code Light" panose="020B0809050000020004" pitchFamily="49" charset="0"/>
              </a:rPr>
              <a:t>Figure 2. (a) EEG-to-scalogram conversion procedure</a:t>
            </a:r>
            <a:endParaRPr kumimoji="1" lang="ja-JP" altLang="en-US" sz="1600" dirty="0">
              <a:latin typeface="Fira Code Light" panose="020B0809050000020004" pitchFamily="49" charset="0"/>
              <a:cs typeface="Fira Code Light" panose="020B0809050000020004" pitchFamily="49" charset="0"/>
            </a:endParaRPr>
          </a:p>
        </p:txBody>
      </p:sp>
      <p:graphicFrame>
        <p:nvGraphicFramePr>
          <p:cNvPr id="13" name="Object 12">
            <a:extLst>
              <a:ext uri="{FF2B5EF4-FFF2-40B4-BE49-F238E27FC236}">
                <a16:creationId xmlns:a16="http://schemas.microsoft.com/office/drawing/2014/main" id="{C2769C55-A484-1306-46C0-D4FE4464DAD6}"/>
              </a:ext>
            </a:extLst>
          </p:cNvPr>
          <p:cNvGraphicFramePr>
            <a:graphicFrameLocks noChangeAspect="1"/>
          </p:cNvGraphicFramePr>
          <p:nvPr>
            <p:extLst>
              <p:ext uri="{D42A27DB-BD31-4B8C-83A1-F6EECF244321}">
                <p14:modId xmlns:p14="http://schemas.microsoft.com/office/powerpoint/2010/main" val="442157890"/>
              </p:ext>
            </p:extLst>
          </p:nvPr>
        </p:nvGraphicFramePr>
        <p:xfrm>
          <a:off x="8661929" y="1635125"/>
          <a:ext cx="1069975" cy="320675"/>
        </p:xfrm>
        <a:graphic>
          <a:graphicData uri="http://schemas.openxmlformats.org/presentationml/2006/ole">
            <mc:AlternateContent xmlns:mc="http://schemas.openxmlformats.org/markup-compatibility/2006">
              <mc:Choice xmlns:v="urn:schemas-microsoft-com:vml" Requires="v">
                <p:oleObj name="Equation" r:id="rId4" imgW="850680" imgH="253800" progId="Equation.DSMT4">
                  <p:embed/>
                </p:oleObj>
              </mc:Choice>
              <mc:Fallback>
                <p:oleObj name="Equation" r:id="rId4" imgW="850680" imgH="253800" progId="Equation.DSMT4">
                  <p:embed/>
                  <p:pic>
                    <p:nvPicPr>
                      <p:cNvPr id="0" name=""/>
                      <p:cNvPicPr/>
                      <p:nvPr/>
                    </p:nvPicPr>
                    <p:blipFill>
                      <a:blip r:embed="rId5"/>
                      <a:stretch>
                        <a:fillRect/>
                      </a:stretch>
                    </p:blipFill>
                    <p:spPr>
                      <a:xfrm>
                        <a:off x="8661929" y="1635125"/>
                        <a:ext cx="1069975" cy="320675"/>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DFD25DC2-0980-DBD4-8122-345B53145E66}"/>
              </a:ext>
            </a:extLst>
          </p:cNvPr>
          <p:cNvGraphicFramePr>
            <a:graphicFrameLocks noChangeAspect="1"/>
          </p:cNvGraphicFramePr>
          <p:nvPr>
            <p:extLst>
              <p:ext uri="{D42A27DB-BD31-4B8C-83A1-F6EECF244321}">
                <p14:modId xmlns:p14="http://schemas.microsoft.com/office/powerpoint/2010/main" val="2650682258"/>
              </p:ext>
            </p:extLst>
          </p:nvPr>
        </p:nvGraphicFramePr>
        <p:xfrm>
          <a:off x="5080000" y="1905030"/>
          <a:ext cx="2184400" cy="317500"/>
        </p:xfrm>
        <a:graphic>
          <a:graphicData uri="http://schemas.openxmlformats.org/presentationml/2006/ole">
            <mc:AlternateContent xmlns:mc="http://schemas.openxmlformats.org/markup-compatibility/2006">
              <mc:Choice xmlns:v="urn:schemas-microsoft-com:vml" Requires="v">
                <p:oleObj name="Equation" r:id="rId6" imgW="1752480" imgH="253800" progId="Equation.DSMT4">
                  <p:embed/>
                </p:oleObj>
              </mc:Choice>
              <mc:Fallback>
                <p:oleObj name="Equation" r:id="rId6" imgW="1752480" imgH="253800" progId="Equation.DSMT4">
                  <p:embed/>
                  <p:pic>
                    <p:nvPicPr>
                      <p:cNvPr id="0" name=""/>
                      <p:cNvPicPr/>
                      <p:nvPr/>
                    </p:nvPicPr>
                    <p:blipFill>
                      <a:blip r:embed="rId7"/>
                      <a:stretch>
                        <a:fillRect/>
                      </a:stretch>
                    </p:blipFill>
                    <p:spPr>
                      <a:xfrm>
                        <a:off x="5080000" y="1905030"/>
                        <a:ext cx="2184400" cy="31750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3B8CB9A1-898A-90AE-AFA9-E0B59AF83B67}"/>
              </a:ext>
            </a:extLst>
          </p:cNvPr>
          <p:cNvSpPr>
            <a:spLocks noGrp="1"/>
          </p:cNvSpPr>
          <p:nvPr>
            <p:ph type="sldNum" sz="quarter" idx="12"/>
          </p:nvPr>
        </p:nvSpPr>
        <p:spPr/>
        <p:txBody>
          <a:bodyPr/>
          <a:lstStyle/>
          <a:p>
            <a:fld id="{CB6EAABE-FE71-49D9-9DD6-7820C7F40E95}" type="slidenum">
              <a:rPr kumimoji="1" lang="ja-JP" altLang="en-US" smtClean="0"/>
              <a:t>9</a:t>
            </a:fld>
            <a:endParaRPr kumimoji="1" lang="ja-JP" altLang="en-US"/>
          </a:p>
        </p:txBody>
      </p:sp>
    </p:spTree>
    <p:extLst>
      <p:ext uri="{BB962C8B-B14F-4D97-AF65-F5344CB8AC3E}">
        <p14:creationId xmlns:p14="http://schemas.microsoft.com/office/powerpoint/2010/main" val="371860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Fira Code Light Light"/>
        <a:ea typeface="游ゴシック Light"/>
        <a:cs typeface=""/>
      </a:majorFont>
      <a:minorFont>
        <a:latin typeface="Fira Code Light Light"/>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4869</TotalTime>
  <Words>4302</Words>
  <Application>Microsoft Office PowerPoint</Application>
  <PresentationFormat>Widescreen</PresentationFormat>
  <Paragraphs>289</Paragraphs>
  <Slides>22</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游ゴシック</vt:lpstr>
      <vt:lpstr>Arial</vt:lpstr>
      <vt:lpstr>Fira Code Light</vt:lpstr>
      <vt:lpstr>Fira Code Light Light</vt:lpstr>
      <vt:lpstr>Fira Code Light Retina</vt:lpstr>
      <vt:lpstr>Fira Code SemiBold</vt:lpstr>
      <vt:lpstr>Wingdings</vt:lpstr>
      <vt:lpstr>Office Theme</vt:lpstr>
      <vt:lpstr>Equation</vt:lpstr>
      <vt:lpstr>Multi-Channel Vision Transformer for Epileptic Seizure Prediction</vt:lpstr>
      <vt:lpstr>Abstract</vt:lpstr>
      <vt:lpstr>Introduction</vt:lpstr>
      <vt:lpstr>Introduction</vt:lpstr>
      <vt:lpstr>Datasets</vt:lpstr>
      <vt:lpstr>Datasets</vt:lpstr>
      <vt:lpstr>Methodology</vt:lpstr>
      <vt:lpstr>EEG Pre-Processing</vt:lpstr>
      <vt:lpstr>EEG Pre-Processing</vt:lpstr>
      <vt:lpstr>EEG Pre-Processing</vt:lpstr>
      <vt:lpstr>MViT for EEG Representation Learning</vt:lpstr>
      <vt:lpstr>Results</vt:lpstr>
      <vt:lpstr>Results</vt:lpstr>
      <vt:lpstr>Results</vt:lpstr>
      <vt:lpstr>Results</vt:lpstr>
      <vt:lpstr>Discussion</vt:lpstr>
      <vt:lpstr>Limitations</vt:lpstr>
      <vt:lpstr>Conclusion</vt:lpstr>
      <vt:lpstr>Consideration</vt:lpstr>
      <vt:lpstr>Consideration</vt:lpstr>
      <vt:lpstr>Consideration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21312885_NGUYEN ANH QUAN</dc:title>
  <dc:creator>ANH QUAN</dc:creator>
  <cp:lastModifiedBy>anh quân</cp:lastModifiedBy>
  <cp:revision>69</cp:revision>
  <dcterms:created xsi:type="dcterms:W3CDTF">2023-05-26T06:35:02Z</dcterms:created>
  <dcterms:modified xsi:type="dcterms:W3CDTF">2023-06-13T08:32:51Z</dcterms:modified>
</cp:coreProperties>
</file>