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9" r:id="rId2"/>
    <p:sldId id="454" r:id="rId3"/>
    <p:sldId id="455" r:id="rId4"/>
    <p:sldId id="442" r:id="rId5"/>
    <p:sldId id="443" r:id="rId6"/>
    <p:sldId id="444" r:id="rId7"/>
    <p:sldId id="445" r:id="rId8"/>
    <p:sldId id="447" r:id="rId9"/>
    <p:sldId id="448" r:id="rId10"/>
    <p:sldId id="457" r:id="rId11"/>
    <p:sldId id="456" r:id="rId12"/>
    <p:sldId id="449" r:id="rId13"/>
    <p:sldId id="450" r:id="rId14"/>
    <p:sldId id="451" r:id="rId15"/>
    <p:sldId id="452" r:id="rId16"/>
    <p:sldId id="453" r:id="rId17"/>
    <p:sldId id="458" r:id="rId18"/>
    <p:sldId id="459" r:id="rId19"/>
    <p:sldId id="460" r:id="rId20"/>
    <p:sldId id="461" r:id="rId21"/>
    <p:sldId id="462" r:id="rId22"/>
    <p:sldId id="464" r:id="rId23"/>
    <p:sldId id="463" r:id="rId24"/>
    <p:sldId id="465" r:id="rId25"/>
    <p:sldId id="466" r:id="rId26"/>
    <p:sldId id="467" r:id="rId27"/>
    <p:sldId id="468" r:id="rId28"/>
    <p:sldId id="469" r:id="rId29"/>
    <p:sldId id="470" r:id="rId30"/>
    <p:sldId id="471" r:id="rId31"/>
    <p:sldId id="472" r:id="rId32"/>
    <p:sldId id="487" r:id="rId33"/>
    <p:sldId id="473" r:id="rId34"/>
    <p:sldId id="475" r:id="rId35"/>
    <p:sldId id="476" r:id="rId36"/>
    <p:sldId id="477" r:id="rId37"/>
    <p:sldId id="486" r:id="rId38"/>
    <p:sldId id="481" r:id="rId39"/>
    <p:sldId id="482" r:id="rId40"/>
    <p:sldId id="479" r:id="rId41"/>
    <p:sldId id="480" r:id="rId42"/>
    <p:sldId id="483" r:id="rId43"/>
    <p:sldId id="484" r:id="rId44"/>
    <p:sldId id="485" r:id="rId45"/>
    <p:sldId id="441" r:id="rId46"/>
    <p:sldId id="338" r:id="rId47"/>
    <p:sldId id="302" r:id="rId48"/>
  </p:sldIdLst>
  <p:sldSz cx="9144000" cy="5143500" type="screen16x9"/>
  <p:notesSz cx="6858000" cy="9313863"/>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9" autoAdjust="0"/>
    <p:restoredTop sz="94652" autoAdjust="0"/>
  </p:normalViewPr>
  <p:slideViewPr>
    <p:cSldViewPr>
      <p:cViewPr varScale="1">
        <p:scale>
          <a:sx n="86" d="100"/>
          <a:sy n="86" d="100"/>
        </p:scale>
        <p:origin x="796" y="6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067535F9-F21E-4222-8839-B42EA683F574}" type="datetimeFigureOut">
              <a:rPr lang="en-US"/>
              <a:pPr>
                <a:defRPr/>
              </a:pPr>
              <a:t>6/28/2022</a:t>
            </a:fld>
            <a:endParaRPr lang="en-US"/>
          </a:p>
        </p:txBody>
      </p:sp>
      <p:sp>
        <p:nvSpPr>
          <p:cNvPr id="4" name="Slide Image Placeholder 3"/>
          <p:cNvSpPr>
            <a:spLocks noGrp="1" noRot="1" noChangeAspect="1"/>
          </p:cNvSpPr>
          <p:nvPr>
            <p:ph type="sldImg" idx="2"/>
          </p:nvPr>
        </p:nvSpPr>
        <p:spPr>
          <a:xfrm>
            <a:off x="325438" y="698500"/>
            <a:ext cx="6207125" cy="34925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016450D-AB33-40CA-8C31-D1C18123DBEA}" type="slidenum">
              <a:rPr lang="en-US" altLang="en-US"/>
              <a:pPr>
                <a:defRPr/>
              </a:pPr>
              <a:t>‹#›</a:t>
            </a:fld>
            <a:endParaRPr lang="en-US" altLang="en-US"/>
          </a:p>
        </p:txBody>
      </p:sp>
    </p:spTree>
    <p:extLst>
      <p:ext uri="{BB962C8B-B14F-4D97-AF65-F5344CB8AC3E}">
        <p14:creationId xmlns:p14="http://schemas.microsoft.com/office/powerpoint/2010/main" val="2229017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16450D-AB33-40CA-8C31-D1C18123DBEA}" type="slidenum">
              <a:rPr lang="en-US" altLang="en-US" smtClean="0"/>
              <a:pPr>
                <a:defRPr/>
              </a:pPr>
              <a:t>8</a:t>
            </a:fld>
            <a:endParaRPr lang="en-US" altLang="en-US"/>
          </a:p>
        </p:txBody>
      </p:sp>
    </p:spTree>
    <p:extLst>
      <p:ext uri="{BB962C8B-B14F-4D97-AF65-F5344CB8AC3E}">
        <p14:creationId xmlns:p14="http://schemas.microsoft.com/office/powerpoint/2010/main" val="325122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16450D-AB33-40CA-8C31-D1C18123DBEA}" type="slidenum">
              <a:rPr lang="en-US" altLang="en-US" smtClean="0"/>
              <a:pPr>
                <a:defRPr/>
              </a:pPr>
              <a:t>15</a:t>
            </a:fld>
            <a:endParaRPr lang="en-US" altLang="en-US"/>
          </a:p>
        </p:txBody>
      </p:sp>
    </p:spTree>
    <p:extLst>
      <p:ext uri="{BB962C8B-B14F-4D97-AF65-F5344CB8AC3E}">
        <p14:creationId xmlns:p14="http://schemas.microsoft.com/office/powerpoint/2010/main" val="161801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EE7111C-B0F8-40AC-B39D-138D3B33917F}" type="slidenum">
              <a:rPr lang="es-ES" altLang="en-US"/>
              <a:pPr>
                <a:defRPr/>
              </a:pPr>
              <a:t>‹#›</a:t>
            </a:fld>
            <a:endParaRPr lang="es-ES" altLang="en-US"/>
          </a:p>
        </p:txBody>
      </p:sp>
    </p:spTree>
    <p:extLst>
      <p:ext uri="{BB962C8B-B14F-4D97-AF65-F5344CB8AC3E}">
        <p14:creationId xmlns:p14="http://schemas.microsoft.com/office/powerpoint/2010/main" val="8208748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FF4C4EB-F2AB-4ABF-96FD-EF5695D5EF3F}" type="slidenum">
              <a:rPr lang="es-ES" altLang="en-US"/>
              <a:pPr>
                <a:defRPr/>
              </a:pPr>
              <a:t>‹#›</a:t>
            </a:fld>
            <a:endParaRPr lang="es-ES" altLang="en-US"/>
          </a:p>
        </p:txBody>
      </p:sp>
    </p:spTree>
    <p:extLst>
      <p:ext uri="{BB962C8B-B14F-4D97-AF65-F5344CB8AC3E}">
        <p14:creationId xmlns:p14="http://schemas.microsoft.com/office/powerpoint/2010/main" val="4257830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EA308CD-9A63-4E21-86E3-F7E7ECA9001E}" type="slidenum">
              <a:rPr lang="es-ES" altLang="en-US"/>
              <a:pPr>
                <a:defRPr/>
              </a:pPr>
              <a:t>‹#›</a:t>
            </a:fld>
            <a:endParaRPr lang="es-ES" altLang="en-US"/>
          </a:p>
        </p:txBody>
      </p:sp>
    </p:spTree>
    <p:extLst>
      <p:ext uri="{BB962C8B-B14F-4D97-AF65-F5344CB8AC3E}">
        <p14:creationId xmlns:p14="http://schemas.microsoft.com/office/powerpoint/2010/main" val="73217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E4C2B34-DEF6-4972-8AF8-ED82E7AD2435}" type="slidenum">
              <a:rPr lang="es-ES" altLang="en-US"/>
              <a:pPr>
                <a:defRPr/>
              </a:pPr>
              <a:t>‹#›</a:t>
            </a:fld>
            <a:endParaRPr lang="es-ES" altLang="en-US"/>
          </a:p>
        </p:txBody>
      </p:sp>
    </p:spTree>
    <p:extLst>
      <p:ext uri="{BB962C8B-B14F-4D97-AF65-F5344CB8AC3E}">
        <p14:creationId xmlns:p14="http://schemas.microsoft.com/office/powerpoint/2010/main" val="221661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6BB8822-A960-497E-B730-A23D00926ADE}" type="slidenum">
              <a:rPr lang="es-ES" altLang="en-US"/>
              <a:pPr>
                <a:defRPr/>
              </a:pPr>
              <a:t>‹#›</a:t>
            </a:fld>
            <a:endParaRPr lang="es-ES" altLang="en-US"/>
          </a:p>
        </p:txBody>
      </p:sp>
    </p:spTree>
    <p:extLst>
      <p:ext uri="{BB962C8B-B14F-4D97-AF65-F5344CB8AC3E}">
        <p14:creationId xmlns:p14="http://schemas.microsoft.com/office/powerpoint/2010/main" val="265946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C109CFFD-A702-4C2C-A007-BAD3AED8F398}" type="slidenum">
              <a:rPr lang="es-ES" altLang="en-US"/>
              <a:pPr>
                <a:defRPr/>
              </a:pPr>
              <a:t>‹#›</a:t>
            </a:fld>
            <a:endParaRPr lang="es-ES" altLang="en-US"/>
          </a:p>
        </p:txBody>
      </p:sp>
    </p:spTree>
    <p:extLst>
      <p:ext uri="{BB962C8B-B14F-4D97-AF65-F5344CB8AC3E}">
        <p14:creationId xmlns:p14="http://schemas.microsoft.com/office/powerpoint/2010/main" val="306295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0B9D4BF9-CF02-41E8-B849-31E92676B202}" type="slidenum">
              <a:rPr lang="es-ES" altLang="en-US"/>
              <a:pPr>
                <a:defRPr/>
              </a:pPr>
              <a:t>‹#›</a:t>
            </a:fld>
            <a:endParaRPr lang="es-ES" altLang="en-US"/>
          </a:p>
        </p:txBody>
      </p:sp>
    </p:spTree>
    <p:extLst>
      <p:ext uri="{BB962C8B-B14F-4D97-AF65-F5344CB8AC3E}">
        <p14:creationId xmlns:p14="http://schemas.microsoft.com/office/powerpoint/2010/main" val="188335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16DA9AE2-3683-43DB-A250-1CCE2D686182}" type="slidenum">
              <a:rPr lang="es-ES" altLang="en-US"/>
              <a:pPr>
                <a:defRPr/>
              </a:pPr>
              <a:t>‹#›</a:t>
            </a:fld>
            <a:endParaRPr lang="es-ES" altLang="en-US"/>
          </a:p>
        </p:txBody>
      </p:sp>
    </p:spTree>
    <p:extLst>
      <p:ext uri="{BB962C8B-B14F-4D97-AF65-F5344CB8AC3E}">
        <p14:creationId xmlns:p14="http://schemas.microsoft.com/office/powerpoint/2010/main" val="229281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6C4C6DDE-0495-4573-828E-4FE0AB2FBA9D}" type="slidenum">
              <a:rPr lang="es-ES" altLang="en-US"/>
              <a:pPr>
                <a:defRPr/>
              </a:pPr>
              <a:t>‹#›</a:t>
            </a:fld>
            <a:endParaRPr lang="es-ES" altLang="en-US"/>
          </a:p>
        </p:txBody>
      </p:sp>
    </p:spTree>
    <p:extLst>
      <p:ext uri="{BB962C8B-B14F-4D97-AF65-F5344CB8AC3E}">
        <p14:creationId xmlns:p14="http://schemas.microsoft.com/office/powerpoint/2010/main" val="300882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C4DDE2CA-5687-47BD-B480-071B2A8E577E}" type="slidenum">
              <a:rPr lang="es-ES" altLang="en-US"/>
              <a:pPr>
                <a:defRPr/>
              </a:pPr>
              <a:t>‹#›</a:t>
            </a:fld>
            <a:endParaRPr lang="es-ES" altLang="en-US"/>
          </a:p>
        </p:txBody>
      </p:sp>
    </p:spTree>
    <p:extLst>
      <p:ext uri="{BB962C8B-B14F-4D97-AF65-F5344CB8AC3E}">
        <p14:creationId xmlns:p14="http://schemas.microsoft.com/office/powerpoint/2010/main" val="138319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D2FAE2B-147C-45B5-9B4D-19EA795437EA}" type="slidenum">
              <a:rPr lang="es-ES" altLang="en-US"/>
              <a:pPr>
                <a:defRPr/>
              </a:pPr>
              <a:t>‹#›</a:t>
            </a:fld>
            <a:endParaRPr lang="es-ES" altLang="en-US"/>
          </a:p>
        </p:txBody>
      </p:sp>
    </p:spTree>
    <p:extLst>
      <p:ext uri="{BB962C8B-B14F-4D97-AF65-F5344CB8AC3E}">
        <p14:creationId xmlns:p14="http://schemas.microsoft.com/office/powerpoint/2010/main" val="90830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0800"/>
            <a:ext cx="82296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457200" y="700088"/>
            <a:ext cx="8229600" cy="389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dirty="0" smtClean="0"/>
              <a:t>Haga clic para modificar el estilo de texto del patrón</a:t>
            </a:r>
          </a:p>
          <a:p>
            <a:pPr lvl="1"/>
            <a:r>
              <a:rPr lang="es-ES" altLang="en-US" dirty="0" smtClean="0"/>
              <a:t>Segundo nivel</a:t>
            </a:r>
          </a:p>
          <a:p>
            <a:pPr lvl="2"/>
            <a:r>
              <a:rPr lang="es-ES" altLang="en-US" dirty="0" smtClean="0"/>
              <a:t>Tercer nivel</a:t>
            </a:r>
          </a:p>
          <a:p>
            <a:pPr lvl="3"/>
            <a:r>
              <a:rPr lang="es-ES" altLang="en-US" dirty="0" smtClean="0"/>
              <a:t>Cuarto nivel</a:t>
            </a:r>
          </a:p>
          <a:p>
            <a:pPr lvl="4"/>
            <a:r>
              <a:rPr lang="es-ES" altLang="en-US" dirty="0" smtClean="0"/>
              <a:t>Quinto nivel</a:t>
            </a:r>
          </a:p>
        </p:txBody>
      </p:sp>
      <p:sp>
        <p:nvSpPr>
          <p:cNvPr id="1028" name="Rectangle 4"/>
          <p:cNvSpPr>
            <a:spLocks noGrp="1" noChangeArrowheads="1"/>
          </p:cNvSpPr>
          <p:nvPr>
            <p:ph type="dt" sz="half" idx="2"/>
          </p:nvPr>
        </p:nvSpPr>
        <p:spPr bwMode="auto">
          <a:xfrm>
            <a:off x="457200" y="4684713"/>
            <a:ext cx="2133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s-ES"/>
          </a:p>
        </p:txBody>
      </p:sp>
      <p:sp>
        <p:nvSpPr>
          <p:cNvPr id="1029" name="Rectangle 5"/>
          <p:cNvSpPr>
            <a:spLocks noGrp="1" noChangeArrowheads="1"/>
          </p:cNvSpPr>
          <p:nvPr>
            <p:ph type="ftr" sz="quarter" idx="3"/>
          </p:nvPr>
        </p:nvSpPr>
        <p:spPr bwMode="auto">
          <a:xfrm>
            <a:off x="3124200" y="4684713"/>
            <a:ext cx="2895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s-ES"/>
          </a:p>
        </p:txBody>
      </p:sp>
      <p:sp>
        <p:nvSpPr>
          <p:cNvPr id="1030" name="Rectangle 6"/>
          <p:cNvSpPr>
            <a:spLocks noGrp="1" noChangeArrowheads="1"/>
          </p:cNvSpPr>
          <p:nvPr>
            <p:ph type="sldNum" sz="quarter" idx="4"/>
          </p:nvPr>
        </p:nvSpPr>
        <p:spPr bwMode="auto">
          <a:xfrm>
            <a:off x="6553200" y="4684713"/>
            <a:ext cx="2133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42907C4-B77C-490F-BD46-2AD4CF227BB8}"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Baskerville Old Face" pitchFamily="18" charset="0"/>
          <a:ea typeface="+mj-ea"/>
          <a:cs typeface="+mj-cs"/>
        </a:defRPr>
      </a:lvl1pPr>
      <a:lvl2pPr algn="ctr" rtl="0" eaLnBrk="0" fontAlgn="base" hangingPunct="0">
        <a:spcBef>
          <a:spcPct val="0"/>
        </a:spcBef>
        <a:spcAft>
          <a:spcPct val="0"/>
        </a:spcAft>
        <a:defRPr sz="3600">
          <a:solidFill>
            <a:schemeClr val="tx2"/>
          </a:solidFill>
          <a:latin typeface="Baskerville Old Face" pitchFamily="18" charset="0"/>
          <a:cs typeface="Arial" charset="0"/>
        </a:defRPr>
      </a:lvl2pPr>
      <a:lvl3pPr algn="ctr" rtl="0" eaLnBrk="0" fontAlgn="base" hangingPunct="0">
        <a:spcBef>
          <a:spcPct val="0"/>
        </a:spcBef>
        <a:spcAft>
          <a:spcPct val="0"/>
        </a:spcAft>
        <a:defRPr sz="3600">
          <a:solidFill>
            <a:schemeClr val="tx2"/>
          </a:solidFill>
          <a:latin typeface="Baskerville Old Face" pitchFamily="18" charset="0"/>
          <a:cs typeface="Arial" charset="0"/>
        </a:defRPr>
      </a:lvl3pPr>
      <a:lvl4pPr algn="ctr" rtl="0" eaLnBrk="0" fontAlgn="base" hangingPunct="0">
        <a:spcBef>
          <a:spcPct val="0"/>
        </a:spcBef>
        <a:spcAft>
          <a:spcPct val="0"/>
        </a:spcAft>
        <a:defRPr sz="3600">
          <a:solidFill>
            <a:schemeClr val="tx2"/>
          </a:solidFill>
          <a:latin typeface="Baskerville Old Face" pitchFamily="18" charset="0"/>
          <a:cs typeface="Arial" charset="0"/>
        </a:defRPr>
      </a:lvl4pPr>
      <a:lvl5pPr algn="ctr" rtl="0" eaLnBrk="0" fontAlgn="base" hangingPunct="0">
        <a:spcBef>
          <a:spcPct val="0"/>
        </a:spcBef>
        <a:spcAft>
          <a:spcPct val="0"/>
        </a:spcAft>
        <a:defRPr sz="3600">
          <a:solidFill>
            <a:schemeClr val="tx2"/>
          </a:solidFill>
          <a:latin typeface="Baskerville Old Face" pitchFamily="18"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000">
          <a:solidFill>
            <a:schemeClr val="tx1"/>
          </a:solidFill>
          <a:latin typeface="Baskerville Old Face" pitchFamily="18"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a:solidFill>
            <a:schemeClr val="tx1"/>
          </a:solidFill>
          <a:latin typeface="Baskerville Old Face" pitchFamily="18" charset="0"/>
          <a:cs typeface="+mn-cs"/>
        </a:defRPr>
      </a:lvl2pPr>
      <a:lvl3pPr marL="1143000" indent="-228600" algn="just" rtl="0" eaLnBrk="0" fontAlgn="base" hangingPunct="0">
        <a:spcBef>
          <a:spcPct val="20000"/>
        </a:spcBef>
        <a:spcAft>
          <a:spcPct val="0"/>
        </a:spcAft>
        <a:buChar char="•"/>
        <a:defRPr sz="1600">
          <a:solidFill>
            <a:schemeClr val="tx1"/>
          </a:solidFill>
          <a:latin typeface="Baskerville Old Face" pitchFamily="18" charset="0"/>
          <a:cs typeface="+mn-cs"/>
        </a:defRPr>
      </a:lvl3pPr>
      <a:lvl4pPr marL="1600200" indent="-228600" algn="just" rtl="0" eaLnBrk="0" fontAlgn="base" hangingPunct="0">
        <a:spcBef>
          <a:spcPct val="20000"/>
        </a:spcBef>
        <a:spcAft>
          <a:spcPct val="0"/>
        </a:spcAft>
        <a:buChar char="–"/>
        <a:defRPr sz="1400">
          <a:solidFill>
            <a:schemeClr val="tx1"/>
          </a:solidFill>
          <a:latin typeface="Baskerville Old Face" pitchFamily="18" charset="0"/>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467544" y="1109985"/>
            <a:ext cx="7772400" cy="1101725"/>
          </a:xfrm>
        </p:spPr>
        <p:txBody>
          <a:bodyPr/>
          <a:lstStyle/>
          <a:p>
            <a:pPr eaLnBrk="1" hangingPunct="1"/>
            <a:r>
              <a:rPr lang="en-US" altLang="en-US" dirty="0" smtClean="0"/>
              <a:t>CSE 305</a:t>
            </a:r>
            <a:br>
              <a:rPr lang="en-US" altLang="en-US" dirty="0" smtClean="0"/>
            </a:br>
            <a:r>
              <a:rPr lang="en-US" altLang="en-US" dirty="0" smtClean="0"/>
              <a:t>Computer Architecture</a:t>
            </a:r>
            <a:br>
              <a:rPr lang="en-US" altLang="en-US" dirty="0" smtClean="0"/>
            </a:br>
            <a:r>
              <a:rPr lang="en-US" altLang="en-US" dirty="0" smtClean="0"/>
              <a:t/>
            </a:r>
            <a:br>
              <a:rPr lang="en-US" altLang="en-US" dirty="0" smtClean="0"/>
            </a:br>
            <a:r>
              <a:rPr lang="en-US" altLang="en-US" dirty="0" smtClean="0">
                <a:solidFill>
                  <a:srgbClr val="00B050"/>
                </a:solidFill>
              </a:rPr>
              <a:t>Arithmetic for Computers</a:t>
            </a:r>
            <a:br>
              <a:rPr lang="en-US" altLang="en-US" dirty="0" smtClean="0">
                <a:solidFill>
                  <a:srgbClr val="00B050"/>
                </a:solidFill>
              </a:rPr>
            </a:br>
            <a:endParaRPr lang="en-US" altLang="en-US" dirty="0" smtClean="0">
              <a:solidFill>
                <a:srgbClr val="00B050"/>
              </a:solidFill>
            </a:endParaRPr>
          </a:p>
        </p:txBody>
      </p:sp>
      <p:sp>
        <p:nvSpPr>
          <p:cNvPr id="6" name="Subtitle 3"/>
          <p:cNvSpPr>
            <a:spLocks noGrp="1"/>
          </p:cNvSpPr>
          <p:nvPr>
            <p:ph type="subTitle" idx="1"/>
          </p:nvPr>
        </p:nvSpPr>
        <p:spPr>
          <a:xfrm>
            <a:off x="1258888" y="2931790"/>
            <a:ext cx="6400800" cy="1871984"/>
          </a:xfrm>
        </p:spPr>
        <p:txBody>
          <a:bodyPr>
            <a:normAutofit/>
          </a:bodyPr>
          <a:lstStyle/>
          <a:p>
            <a:pPr eaLnBrk="1" hangingPunct="1">
              <a:defRPr/>
            </a:pPr>
            <a:r>
              <a:rPr lang="en-US" dirty="0" smtClean="0"/>
              <a:t>Prepared by</a:t>
            </a:r>
          </a:p>
          <a:p>
            <a:pPr eaLnBrk="1" hangingPunct="1">
              <a:defRPr/>
            </a:pPr>
            <a:r>
              <a:rPr lang="en-US" b="1" dirty="0" err="1" smtClean="0">
                <a:solidFill>
                  <a:schemeClr val="accent2">
                    <a:lumMod val="50000"/>
                  </a:schemeClr>
                </a:solidFill>
              </a:rPr>
              <a:t>Madhusudan</a:t>
            </a:r>
            <a:r>
              <a:rPr lang="en-US" b="1" dirty="0" smtClean="0">
                <a:solidFill>
                  <a:schemeClr val="accent2">
                    <a:lumMod val="50000"/>
                  </a:schemeClr>
                </a:solidFill>
              </a:rPr>
              <a:t> </a:t>
            </a:r>
            <a:r>
              <a:rPr lang="en-US" b="1" dirty="0" err="1" smtClean="0">
                <a:solidFill>
                  <a:schemeClr val="accent2">
                    <a:lumMod val="50000"/>
                  </a:schemeClr>
                </a:solidFill>
              </a:rPr>
              <a:t>Basak</a:t>
            </a:r>
            <a:endParaRPr lang="en-US" b="1" dirty="0" smtClean="0">
              <a:solidFill>
                <a:schemeClr val="accent2">
                  <a:lumMod val="50000"/>
                </a:schemeClr>
              </a:solidFill>
            </a:endParaRPr>
          </a:p>
          <a:p>
            <a:pPr eaLnBrk="1" hangingPunct="1">
              <a:defRPr/>
            </a:pPr>
            <a:r>
              <a:rPr lang="en-US" dirty="0" smtClean="0">
                <a:solidFill>
                  <a:schemeClr val="accent2">
                    <a:lumMod val="50000"/>
                  </a:schemeClr>
                </a:solidFill>
              </a:rPr>
              <a:t>Assistant Professor</a:t>
            </a:r>
          </a:p>
          <a:p>
            <a:pPr eaLnBrk="1" hangingPunct="1">
              <a:defRPr/>
            </a:pPr>
            <a:r>
              <a:rPr lang="en-US" dirty="0" smtClean="0"/>
              <a:t>CSE, BUET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Multiply in MIPS</a:t>
            </a:r>
            <a:endParaRPr lang="en-US" dirty="0"/>
          </a:p>
        </p:txBody>
      </p:sp>
      <p:sp>
        <p:nvSpPr>
          <p:cNvPr id="3" name="Content Placeholder 2"/>
          <p:cNvSpPr>
            <a:spLocks noGrp="1"/>
          </p:cNvSpPr>
          <p:nvPr>
            <p:ph idx="1"/>
          </p:nvPr>
        </p:nvSpPr>
        <p:spPr>
          <a:xfrm>
            <a:off x="457200" y="700088"/>
            <a:ext cx="8507288" cy="3894137"/>
          </a:xfrm>
        </p:spPr>
        <p:txBody>
          <a:bodyPr/>
          <a:lstStyle/>
          <a:p>
            <a:r>
              <a:rPr lang="en-US" dirty="0"/>
              <a:t>MIPS provides a separate pair of 32-bit register to contain the 64-bit </a:t>
            </a:r>
            <a:r>
              <a:rPr lang="en-US" dirty="0" smtClean="0"/>
              <a:t>product</a:t>
            </a:r>
            <a:endParaRPr lang="en-US" dirty="0"/>
          </a:p>
          <a:p>
            <a:pPr lvl="1"/>
            <a:r>
              <a:rPr lang="en-US" dirty="0" smtClean="0">
                <a:solidFill>
                  <a:srgbClr val="0070C0"/>
                </a:solidFill>
              </a:rPr>
              <a:t>HI</a:t>
            </a:r>
            <a:r>
              <a:rPr lang="en-US" dirty="0"/>
              <a:t>: most-significant 32 </a:t>
            </a:r>
            <a:r>
              <a:rPr lang="en-US" dirty="0" smtClean="0"/>
              <a:t>bits</a:t>
            </a:r>
          </a:p>
          <a:p>
            <a:pPr lvl="1"/>
            <a:r>
              <a:rPr lang="en-US" dirty="0" smtClean="0">
                <a:solidFill>
                  <a:srgbClr val="0070C0"/>
                </a:solidFill>
              </a:rPr>
              <a:t>LO</a:t>
            </a:r>
            <a:r>
              <a:rPr lang="en-US" dirty="0"/>
              <a:t>: least-significant </a:t>
            </a:r>
            <a:r>
              <a:rPr lang="en-US" dirty="0" smtClean="0"/>
              <a:t>32-bits</a:t>
            </a:r>
          </a:p>
          <a:p>
            <a:r>
              <a:rPr lang="en-US" dirty="0" smtClean="0"/>
              <a:t>MIPS Instructions</a:t>
            </a:r>
          </a:p>
          <a:p>
            <a:pPr lvl="1"/>
            <a:r>
              <a:rPr lang="en-US" dirty="0" err="1" smtClean="0">
                <a:solidFill>
                  <a:srgbClr val="7030A0"/>
                </a:solidFill>
              </a:rPr>
              <a:t>mult</a:t>
            </a:r>
            <a:r>
              <a:rPr lang="en-US" dirty="0" smtClean="0">
                <a:solidFill>
                  <a:srgbClr val="7030A0"/>
                </a:solidFill>
              </a:rPr>
              <a:t> </a:t>
            </a:r>
            <a:r>
              <a:rPr lang="en-US" dirty="0" err="1">
                <a:solidFill>
                  <a:srgbClr val="7030A0"/>
                </a:solidFill>
              </a:rPr>
              <a:t>rs</a:t>
            </a:r>
            <a:r>
              <a:rPr lang="en-US" dirty="0">
                <a:solidFill>
                  <a:srgbClr val="7030A0"/>
                </a:solidFill>
              </a:rPr>
              <a:t>, </a:t>
            </a:r>
            <a:r>
              <a:rPr lang="en-US" dirty="0" err="1">
                <a:solidFill>
                  <a:srgbClr val="7030A0"/>
                </a:solidFill>
              </a:rPr>
              <a:t>rt</a:t>
            </a:r>
            <a:r>
              <a:rPr lang="en-US" dirty="0">
                <a:solidFill>
                  <a:srgbClr val="7030A0"/>
                </a:solidFill>
              </a:rPr>
              <a:t> / </a:t>
            </a:r>
            <a:r>
              <a:rPr lang="en-US" dirty="0" err="1">
                <a:solidFill>
                  <a:srgbClr val="7030A0"/>
                </a:solidFill>
              </a:rPr>
              <a:t>multu</a:t>
            </a:r>
            <a:r>
              <a:rPr lang="en-US" dirty="0">
                <a:solidFill>
                  <a:srgbClr val="7030A0"/>
                </a:solidFill>
              </a:rPr>
              <a:t> </a:t>
            </a:r>
            <a:r>
              <a:rPr lang="en-US" dirty="0" err="1">
                <a:solidFill>
                  <a:srgbClr val="7030A0"/>
                </a:solidFill>
              </a:rPr>
              <a:t>rs</a:t>
            </a:r>
            <a:r>
              <a:rPr lang="en-US" dirty="0">
                <a:solidFill>
                  <a:srgbClr val="7030A0"/>
                </a:solidFill>
              </a:rPr>
              <a:t>, </a:t>
            </a:r>
            <a:r>
              <a:rPr lang="en-US" dirty="0" err="1" smtClean="0">
                <a:solidFill>
                  <a:srgbClr val="7030A0"/>
                </a:solidFill>
              </a:rPr>
              <a:t>rt</a:t>
            </a:r>
            <a:r>
              <a:rPr lang="en-US" dirty="0" smtClean="0">
                <a:solidFill>
                  <a:srgbClr val="7030A0"/>
                </a:solidFill>
              </a:rPr>
              <a:t> </a:t>
            </a:r>
          </a:p>
          <a:p>
            <a:pPr lvl="2"/>
            <a:r>
              <a:rPr lang="en-US" dirty="0" smtClean="0"/>
              <a:t>64-bit </a:t>
            </a:r>
            <a:r>
              <a:rPr lang="en-US" dirty="0"/>
              <a:t>product in HI / </a:t>
            </a:r>
            <a:r>
              <a:rPr lang="en-US" dirty="0" smtClean="0"/>
              <a:t>LO </a:t>
            </a:r>
          </a:p>
          <a:p>
            <a:pPr lvl="1"/>
            <a:r>
              <a:rPr lang="en-US" dirty="0" err="1" smtClean="0">
                <a:solidFill>
                  <a:srgbClr val="7030A0"/>
                </a:solidFill>
              </a:rPr>
              <a:t>mfhi</a:t>
            </a:r>
            <a:r>
              <a:rPr lang="en-US" dirty="0" smtClean="0">
                <a:solidFill>
                  <a:srgbClr val="7030A0"/>
                </a:solidFill>
              </a:rPr>
              <a:t> </a:t>
            </a:r>
            <a:r>
              <a:rPr lang="en-US" dirty="0" err="1">
                <a:solidFill>
                  <a:srgbClr val="7030A0"/>
                </a:solidFill>
              </a:rPr>
              <a:t>rd</a:t>
            </a:r>
            <a:r>
              <a:rPr lang="en-US" dirty="0">
                <a:solidFill>
                  <a:srgbClr val="7030A0"/>
                </a:solidFill>
              </a:rPr>
              <a:t> / </a:t>
            </a:r>
            <a:r>
              <a:rPr lang="en-US" dirty="0" err="1">
                <a:solidFill>
                  <a:srgbClr val="7030A0"/>
                </a:solidFill>
              </a:rPr>
              <a:t>mflo</a:t>
            </a:r>
            <a:r>
              <a:rPr lang="en-US" dirty="0">
                <a:solidFill>
                  <a:srgbClr val="7030A0"/>
                </a:solidFill>
              </a:rPr>
              <a:t> </a:t>
            </a:r>
            <a:r>
              <a:rPr lang="en-US" dirty="0" err="1" smtClean="0">
                <a:solidFill>
                  <a:srgbClr val="7030A0"/>
                </a:solidFill>
              </a:rPr>
              <a:t>rd</a:t>
            </a:r>
            <a:r>
              <a:rPr lang="en-US" dirty="0" smtClean="0">
                <a:solidFill>
                  <a:srgbClr val="7030A0"/>
                </a:solidFill>
              </a:rPr>
              <a:t> </a:t>
            </a:r>
          </a:p>
          <a:p>
            <a:pPr lvl="2"/>
            <a:r>
              <a:rPr lang="en-US" dirty="0" smtClean="0"/>
              <a:t>Move </a:t>
            </a:r>
            <a:r>
              <a:rPr lang="en-US" dirty="0"/>
              <a:t>from HI / LO to </a:t>
            </a:r>
            <a:r>
              <a:rPr lang="en-US" dirty="0" err="1" smtClean="0"/>
              <a:t>rd</a:t>
            </a:r>
            <a:r>
              <a:rPr lang="en-US" dirty="0" smtClean="0"/>
              <a:t> </a:t>
            </a:r>
          </a:p>
          <a:p>
            <a:pPr lvl="2" algn="l"/>
            <a:r>
              <a:rPr lang="en-US" dirty="0" smtClean="0"/>
              <a:t>Can </a:t>
            </a:r>
            <a:r>
              <a:rPr lang="en-US" dirty="0"/>
              <a:t>test </a:t>
            </a:r>
            <a:r>
              <a:rPr lang="en-US" dirty="0" smtClean="0"/>
              <a:t>HI/LO value for different purpose (for example, using HI to </a:t>
            </a:r>
            <a:r>
              <a:rPr lang="en-US" dirty="0"/>
              <a:t>see if product overflows 32 </a:t>
            </a:r>
            <a:r>
              <a:rPr lang="en-US" dirty="0" smtClean="0"/>
              <a:t>bits, using LO to see whether the result is EVEN or ODD) </a:t>
            </a:r>
            <a:r>
              <a:rPr lang="en-US" dirty="0"/>
              <a:t/>
            </a:r>
            <a:br>
              <a:rPr lang="en-US" dirty="0"/>
            </a:br>
            <a:endParaRPr lang="en-US" dirty="0"/>
          </a:p>
        </p:txBody>
      </p:sp>
    </p:spTree>
    <p:extLst>
      <p:ext uri="{BB962C8B-B14F-4D97-AF65-F5344CB8AC3E}">
        <p14:creationId xmlns:p14="http://schemas.microsoft.com/office/powerpoint/2010/main" val="40736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Processor</a:t>
            </a:r>
            <a:endParaRPr lang="en-US" dirty="0"/>
          </a:p>
        </p:txBody>
      </p:sp>
      <p:sp>
        <p:nvSpPr>
          <p:cNvPr id="3" name="Content Placeholder 2"/>
          <p:cNvSpPr>
            <a:spLocks noGrp="1"/>
          </p:cNvSpPr>
          <p:nvPr>
            <p:ph idx="1"/>
          </p:nvPr>
        </p:nvSpPr>
        <p:spPr>
          <a:xfrm>
            <a:off x="457200" y="700088"/>
            <a:ext cx="4618856" cy="3894137"/>
          </a:xfrm>
        </p:spPr>
        <p:txBody>
          <a:bodyPr/>
          <a:lstStyle/>
          <a:p>
            <a:r>
              <a:rPr lang="en-US" dirty="0" smtClean="0"/>
              <a:t>Consists of </a:t>
            </a:r>
          </a:p>
          <a:p>
            <a:pPr lvl="1"/>
            <a:r>
              <a:rPr lang="en-US" dirty="0" smtClean="0"/>
              <a:t>an integer processing unit (CPU)</a:t>
            </a:r>
          </a:p>
          <a:p>
            <a:pPr lvl="1"/>
            <a:r>
              <a:rPr lang="en-US" dirty="0"/>
              <a:t>a collection of coprocessors that perform ancillary tasks or operate on other types of data </a:t>
            </a:r>
            <a:br>
              <a:rPr lang="en-US" dirty="0"/>
            </a:b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751" y="712158"/>
            <a:ext cx="3673376" cy="3947824"/>
          </a:xfrm>
          <a:prstGeom prst="rect">
            <a:avLst/>
          </a:prstGeom>
        </p:spPr>
      </p:pic>
    </p:spTree>
    <p:extLst>
      <p:ext uri="{BB962C8B-B14F-4D97-AF65-F5344CB8AC3E}">
        <p14:creationId xmlns:p14="http://schemas.microsoft.com/office/powerpoint/2010/main" val="351764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t>
            </a:r>
            <a:endParaRPr lang="en-US" dirty="0"/>
          </a:p>
        </p:txBody>
      </p:sp>
      <p:sp>
        <p:nvSpPr>
          <p:cNvPr id="3" name="Content Placeholder 2"/>
          <p:cNvSpPr>
            <a:spLocks noGrp="1"/>
          </p:cNvSpPr>
          <p:nvPr>
            <p:ph idx="1"/>
          </p:nvPr>
        </p:nvSpPr>
        <p:spPr/>
        <p:txBody>
          <a:bodyPr/>
          <a:lstStyle/>
          <a:p>
            <a:r>
              <a:rPr lang="en-US" dirty="0" smtClean="0"/>
              <a:t>Example: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0842204"/>
              </p:ext>
            </p:extLst>
          </p:nvPr>
        </p:nvGraphicFramePr>
        <p:xfrm>
          <a:off x="1403648" y="1419622"/>
          <a:ext cx="2514600" cy="1051560"/>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160410870"/>
                    </a:ext>
                  </a:extLst>
                </a:gridCol>
                <a:gridCol w="228600">
                  <a:extLst>
                    <a:ext uri="{9D8B030D-6E8A-4147-A177-3AD203B41FA5}">
                      <a16:colId xmlns:a16="http://schemas.microsoft.com/office/drawing/2014/main" val="3055864258"/>
                    </a:ext>
                  </a:extLst>
                </a:gridCol>
                <a:gridCol w="228600">
                  <a:extLst>
                    <a:ext uri="{9D8B030D-6E8A-4147-A177-3AD203B41FA5}">
                      <a16:colId xmlns:a16="http://schemas.microsoft.com/office/drawing/2014/main" val="4180959331"/>
                    </a:ext>
                  </a:extLst>
                </a:gridCol>
                <a:gridCol w="228600">
                  <a:extLst>
                    <a:ext uri="{9D8B030D-6E8A-4147-A177-3AD203B41FA5}">
                      <a16:colId xmlns:a16="http://schemas.microsoft.com/office/drawing/2014/main" val="751087529"/>
                    </a:ext>
                  </a:extLst>
                </a:gridCol>
                <a:gridCol w="228600">
                  <a:extLst>
                    <a:ext uri="{9D8B030D-6E8A-4147-A177-3AD203B41FA5}">
                      <a16:colId xmlns:a16="http://schemas.microsoft.com/office/drawing/2014/main" val="2402204081"/>
                    </a:ext>
                  </a:extLst>
                </a:gridCol>
                <a:gridCol w="228600">
                  <a:extLst>
                    <a:ext uri="{9D8B030D-6E8A-4147-A177-3AD203B41FA5}">
                      <a16:colId xmlns:a16="http://schemas.microsoft.com/office/drawing/2014/main" val="1852847199"/>
                    </a:ext>
                  </a:extLst>
                </a:gridCol>
                <a:gridCol w="228600">
                  <a:extLst>
                    <a:ext uri="{9D8B030D-6E8A-4147-A177-3AD203B41FA5}">
                      <a16:colId xmlns:a16="http://schemas.microsoft.com/office/drawing/2014/main" val="1467621828"/>
                    </a:ext>
                  </a:extLst>
                </a:gridCol>
                <a:gridCol w="228600">
                  <a:extLst>
                    <a:ext uri="{9D8B030D-6E8A-4147-A177-3AD203B41FA5}">
                      <a16:colId xmlns:a16="http://schemas.microsoft.com/office/drawing/2014/main" val="1130159759"/>
                    </a:ext>
                  </a:extLst>
                </a:gridCol>
                <a:gridCol w="228600">
                  <a:extLst>
                    <a:ext uri="{9D8B030D-6E8A-4147-A177-3AD203B41FA5}">
                      <a16:colId xmlns:a16="http://schemas.microsoft.com/office/drawing/2014/main" val="2738253647"/>
                    </a:ext>
                  </a:extLst>
                </a:gridCol>
                <a:gridCol w="228600">
                  <a:extLst>
                    <a:ext uri="{9D8B030D-6E8A-4147-A177-3AD203B41FA5}">
                      <a16:colId xmlns:a16="http://schemas.microsoft.com/office/drawing/2014/main" val="3283340537"/>
                    </a:ext>
                  </a:extLst>
                </a:gridCol>
                <a:gridCol w="228600">
                  <a:extLst>
                    <a:ext uri="{9D8B030D-6E8A-4147-A177-3AD203B41FA5}">
                      <a16:colId xmlns:a16="http://schemas.microsoft.com/office/drawing/2014/main" val="3151065410"/>
                    </a:ext>
                  </a:extLst>
                </a:gridCol>
              </a:tblGrid>
              <a:tr h="0">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27743202"/>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24952300"/>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76266080"/>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74889098"/>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200" dirty="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72480191"/>
                  </a:ext>
                </a:extLst>
              </a:tr>
            </a:tbl>
          </a:graphicData>
        </a:graphic>
      </p:graphicFrame>
      <p:cxnSp>
        <p:nvCxnSpPr>
          <p:cNvPr id="6" name="Straight Connector 5"/>
          <p:cNvCxnSpPr/>
          <p:nvPr/>
        </p:nvCxnSpPr>
        <p:spPr>
          <a:xfrm>
            <a:off x="2339752" y="1419622"/>
            <a:ext cx="0" cy="43204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203848" y="1419622"/>
            <a:ext cx="0" cy="43204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267744" y="1851670"/>
            <a:ext cx="1008112"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267744" y="2211710"/>
            <a:ext cx="1008112"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403648" y="1131590"/>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Divisor</a:t>
            </a:r>
            <a:endParaRPr lang="en-US" sz="1200" dirty="0">
              <a:latin typeface="Baskerville Old Face" panose="02020602080505020303" pitchFamily="18" charset="0"/>
            </a:endParaRPr>
          </a:p>
        </p:txBody>
      </p:sp>
      <p:sp>
        <p:nvSpPr>
          <p:cNvPr id="13" name="TextBox 12"/>
          <p:cNvSpPr txBox="1"/>
          <p:nvPr/>
        </p:nvSpPr>
        <p:spPr>
          <a:xfrm>
            <a:off x="2339752" y="1131590"/>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Dividend</a:t>
            </a:r>
            <a:endParaRPr lang="en-US" sz="1200" dirty="0">
              <a:latin typeface="Baskerville Old Face" panose="02020602080505020303" pitchFamily="18" charset="0"/>
            </a:endParaRPr>
          </a:p>
        </p:txBody>
      </p:sp>
      <p:sp>
        <p:nvSpPr>
          <p:cNvPr id="14" name="TextBox 13"/>
          <p:cNvSpPr txBox="1"/>
          <p:nvPr/>
        </p:nvSpPr>
        <p:spPr>
          <a:xfrm>
            <a:off x="3131840" y="1142623"/>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Quotient</a:t>
            </a:r>
            <a:endParaRPr lang="en-US" sz="1200" dirty="0">
              <a:latin typeface="Baskerville Old Face" panose="02020602080505020303" pitchFamily="18" charset="0"/>
            </a:endParaRPr>
          </a:p>
        </p:txBody>
      </p:sp>
      <p:sp>
        <p:nvSpPr>
          <p:cNvPr id="15" name="TextBox 14"/>
          <p:cNvSpPr txBox="1"/>
          <p:nvPr/>
        </p:nvSpPr>
        <p:spPr>
          <a:xfrm>
            <a:off x="3203848" y="2222743"/>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Remainder</a:t>
            </a:r>
            <a:endParaRPr lang="en-US" sz="1200" dirty="0">
              <a:latin typeface="Baskerville Old Face" panose="020206020805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1" y="1131590"/>
            <a:ext cx="4985339" cy="2849807"/>
          </a:xfrm>
          <a:prstGeom prst="rect">
            <a:avLst/>
          </a:prstGeom>
        </p:spPr>
      </p:pic>
    </p:spTree>
    <p:extLst>
      <p:ext uri="{BB962C8B-B14F-4D97-AF65-F5344CB8AC3E}">
        <p14:creationId xmlns:p14="http://schemas.microsoft.com/office/powerpoint/2010/main" val="1727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Flowchart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2086"/>
            <a:ext cx="3491879" cy="4567616"/>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528825324"/>
              </p:ext>
            </p:extLst>
          </p:nvPr>
        </p:nvGraphicFramePr>
        <p:xfrm>
          <a:off x="4777903" y="1624613"/>
          <a:ext cx="2514600" cy="1051560"/>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160410870"/>
                    </a:ext>
                  </a:extLst>
                </a:gridCol>
                <a:gridCol w="228600">
                  <a:extLst>
                    <a:ext uri="{9D8B030D-6E8A-4147-A177-3AD203B41FA5}">
                      <a16:colId xmlns:a16="http://schemas.microsoft.com/office/drawing/2014/main" val="3055864258"/>
                    </a:ext>
                  </a:extLst>
                </a:gridCol>
                <a:gridCol w="228600">
                  <a:extLst>
                    <a:ext uri="{9D8B030D-6E8A-4147-A177-3AD203B41FA5}">
                      <a16:colId xmlns:a16="http://schemas.microsoft.com/office/drawing/2014/main" val="4180959331"/>
                    </a:ext>
                  </a:extLst>
                </a:gridCol>
                <a:gridCol w="228600">
                  <a:extLst>
                    <a:ext uri="{9D8B030D-6E8A-4147-A177-3AD203B41FA5}">
                      <a16:colId xmlns:a16="http://schemas.microsoft.com/office/drawing/2014/main" val="751087529"/>
                    </a:ext>
                  </a:extLst>
                </a:gridCol>
                <a:gridCol w="228600">
                  <a:extLst>
                    <a:ext uri="{9D8B030D-6E8A-4147-A177-3AD203B41FA5}">
                      <a16:colId xmlns:a16="http://schemas.microsoft.com/office/drawing/2014/main" val="2402204081"/>
                    </a:ext>
                  </a:extLst>
                </a:gridCol>
                <a:gridCol w="228600">
                  <a:extLst>
                    <a:ext uri="{9D8B030D-6E8A-4147-A177-3AD203B41FA5}">
                      <a16:colId xmlns:a16="http://schemas.microsoft.com/office/drawing/2014/main" val="1852847199"/>
                    </a:ext>
                  </a:extLst>
                </a:gridCol>
                <a:gridCol w="228600">
                  <a:extLst>
                    <a:ext uri="{9D8B030D-6E8A-4147-A177-3AD203B41FA5}">
                      <a16:colId xmlns:a16="http://schemas.microsoft.com/office/drawing/2014/main" val="1467621828"/>
                    </a:ext>
                  </a:extLst>
                </a:gridCol>
                <a:gridCol w="228600">
                  <a:extLst>
                    <a:ext uri="{9D8B030D-6E8A-4147-A177-3AD203B41FA5}">
                      <a16:colId xmlns:a16="http://schemas.microsoft.com/office/drawing/2014/main" val="1130159759"/>
                    </a:ext>
                  </a:extLst>
                </a:gridCol>
                <a:gridCol w="228600">
                  <a:extLst>
                    <a:ext uri="{9D8B030D-6E8A-4147-A177-3AD203B41FA5}">
                      <a16:colId xmlns:a16="http://schemas.microsoft.com/office/drawing/2014/main" val="2738253647"/>
                    </a:ext>
                  </a:extLst>
                </a:gridCol>
                <a:gridCol w="228600">
                  <a:extLst>
                    <a:ext uri="{9D8B030D-6E8A-4147-A177-3AD203B41FA5}">
                      <a16:colId xmlns:a16="http://schemas.microsoft.com/office/drawing/2014/main" val="3283340537"/>
                    </a:ext>
                  </a:extLst>
                </a:gridCol>
                <a:gridCol w="228600">
                  <a:extLst>
                    <a:ext uri="{9D8B030D-6E8A-4147-A177-3AD203B41FA5}">
                      <a16:colId xmlns:a16="http://schemas.microsoft.com/office/drawing/2014/main" val="3151065410"/>
                    </a:ext>
                  </a:extLst>
                </a:gridCol>
              </a:tblGrid>
              <a:tr h="0">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27743202"/>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24952300"/>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76266080"/>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74889098"/>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200" dirty="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72480191"/>
                  </a:ext>
                </a:extLst>
              </a:tr>
            </a:tbl>
          </a:graphicData>
        </a:graphic>
      </p:graphicFrame>
      <p:cxnSp>
        <p:nvCxnSpPr>
          <p:cNvPr id="12" name="Straight Connector 11"/>
          <p:cNvCxnSpPr/>
          <p:nvPr/>
        </p:nvCxnSpPr>
        <p:spPr>
          <a:xfrm>
            <a:off x="5714007" y="1624613"/>
            <a:ext cx="0" cy="43204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578103" y="1624613"/>
            <a:ext cx="0" cy="43204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641999" y="2056661"/>
            <a:ext cx="100811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641999" y="2416701"/>
            <a:ext cx="1008112"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777903" y="1336581"/>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Divisor</a:t>
            </a:r>
            <a:endParaRPr lang="en-US" sz="1200" dirty="0">
              <a:latin typeface="Baskerville Old Face" panose="02020602080505020303" pitchFamily="18" charset="0"/>
            </a:endParaRPr>
          </a:p>
        </p:txBody>
      </p:sp>
      <p:sp>
        <p:nvSpPr>
          <p:cNvPr id="17" name="TextBox 16"/>
          <p:cNvSpPr txBox="1"/>
          <p:nvPr/>
        </p:nvSpPr>
        <p:spPr>
          <a:xfrm>
            <a:off x="5714007" y="1336581"/>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Dividend</a:t>
            </a:r>
            <a:endParaRPr lang="en-US" sz="1200" dirty="0">
              <a:latin typeface="Baskerville Old Face" panose="02020602080505020303" pitchFamily="18" charset="0"/>
            </a:endParaRPr>
          </a:p>
        </p:txBody>
      </p:sp>
      <p:sp>
        <p:nvSpPr>
          <p:cNvPr id="18" name="TextBox 17"/>
          <p:cNvSpPr txBox="1"/>
          <p:nvPr/>
        </p:nvSpPr>
        <p:spPr>
          <a:xfrm>
            <a:off x="6506095" y="1347614"/>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Quotient</a:t>
            </a:r>
            <a:endParaRPr lang="en-US" sz="1200" dirty="0">
              <a:latin typeface="Baskerville Old Face" panose="02020602080505020303" pitchFamily="18" charset="0"/>
            </a:endParaRPr>
          </a:p>
        </p:txBody>
      </p:sp>
      <p:sp>
        <p:nvSpPr>
          <p:cNvPr id="19" name="TextBox 18"/>
          <p:cNvSpPr txBox="1"/>
          <p:nvPr/>
        </p:nvSpPr>
        <p:spPr>
          <a:xfrm>
            <a:off x="6578103" y="2427734"/>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Remainder</a:t>
            </a:r>
            <a:endParaRPr lang="en-US" sz="1200" dirty="0">
              <a:latin typeface="Baskerville Old Face" panose="02020602080505020303" pitchFamily="18" charset="0"/>
            </a:endParaRPr>
          </a:p>
        </p:txBody>
      </p:sp>
      <p:sp>
        <p:nvSpPr>
          <p:cNvPr id="8" name="TextBox 7"/>
          <p:cNvSpPr txBox="1"/>
          <p:nvPr/>
        </p:nvSpPr>
        <p:spPr>
          <a:xfrm>
            <a:off x="4777903" y="2931790"/>
            <a:ext cx="3106465" cy="288033"/>
          </a:xfrm>
          <a:prstGeom prst="rect">
            <a:avLst/>
          </a:prstGeom>
          <a:noFill/>
        </p:spPr>
        <p:txBody>
          <a:bodyPr wrap="square" rtlCol="0">
            <a:spAutoFit/>
          </a:bodyPr>
          <a:lstStyle/>
          <a:p>
            <a:r>
              <a:rPr lang="en-US" sz="1200" dirty="0" smtClean="0">
                <a:latin typeface="Baskerville Old Face" panose="02020602080505020303" pitchFamily="18" charset="0"/>
              </a:rPr>
              <a:t>Dividend = Quotient x Divisor + Remainder</a:t>
            </a:r>
            <a:endParaRPr lang="en-US" sz="1200" dirty="0">
              <a:latin typeface="Baskerville Old Face" panose="02020602080505020303" pitchFamily="18" charset="0"/>
            </a:endParaRPr>
          </a:p>
        </p:txBody>
      </p:sp>
    </p:spTree>
    <p:extLst>
      <p:ext uri="{BB962C8B-B14F-4D97-AF65-F5344CB8AC3E}">
        <p14:creationId xmlns:p14="http://schemas.microsoft.com/office/powerpoint/2010/main" val="1490764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Flowchart and Hardware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2086"/>
            <a:ext cx="3491879" cy="456761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977" y="1275606"/>
            <a:ext cx="3514725" cy="2019300"/>
          </a:xfrm>
          <a:prstGeom prst="rect">
            <a:avLst/>
          </a:prstGeom>
        </p:spPr>
      </p:pic>
    </p:spTree>
    <p:extLst>
      <p:ext uri="{BB962C8B-B14F-4D97-AF65-F5344CB8AC3E}">
        <p14:creationId xmlns:p14="http://schemas.microsoft.com/office/powerpoint/2010/main" val="2653829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Terminator 6"/>
          <p:cNvSpPr/>
          <p:nvPr/>
        </p:nvSpPr>
        <p:spPr>
          <a:xfrm>
            <a:off x="1907704" y="123478"/>
            <a:ext cx="1008112" cy="36004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Baskerville Old Face" panose="02020602080505020303" pitchFamily="18" charset="0"/>
              </a:rPr>
              <a:t>Start</a:t>
            </a:r>
            <a:endParaRPr lang="en-US" sz="1400" dirty="0">
              <a:latin typeface="Baskerville Old Face" panose="02020602080505020303" pitchFamily="18" charset="0"/>
            </a:endParaRPr>
          </a:p>
        </p:txBody>
      </p:sp>
      <p:sp>
        <p:nvSpPr>
          <p:cNvPr id="8" name="Rectangle 7"/>
          <p:cNvSpPr/>
          <p:nvPr/>
        </p:nvSpPr>
        <p:spPr>
          <a:xfrm>
            <a:off x="179512" y="627534"/>
            <a:ext cx="4392488" cy="193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Place Dividend in the right 32 bit of the Remainder register (64 bit)</a:t>
            </a:r>
            <a:endParaRPr lang="en-US" sz="1200" dirty="0">
              <a:latin typeface="Baskerville Old Face" panose="02020602080505020303" pitchFamily="18" charset="0"/>
            </a:endParaRPr>
          </a:p>
        </p:txBody>
      </p:sp>
      <p:sp>
        <p:nvSpPr>
          <p:cNvPr id="9" name="Flowchart: Decision 8"/>
          <p:cNvSpPr/>
          <p:nvPr/>
        </p:nvSpPr>
        <p:spPr>
          <a:xfrm>
            <a:off x="1151620" y="1995686"/>
            <a:ext cx="2556284" cy="43508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Baskerville Old Face" panose="02020602080505020303" pitchFamily="18" charset="0"/>
              </a:rPr>
              <a:t>3</a:t>
            </a:r>
            <a:r>
              <a:rPr lang="en-US" sz="1200" dirty="0" smtClean="0">
                <a:latin typeface="Baskerville Old Face" panose="02020602080505020303" pitchFamily="18" charset="0"/>
              </a:rPr>
              <a:t>. Test Reminder</a:t>
            </a:r>
            <a:endParaRPr lang="en-US" sz="1200" dirty="0">
              <a:latin typeface="Baskerville Old Face" panose="02020602080505020303" pitchFamily="18" charset="0"/>
            </a:endParaRPr>
          </a:p>
        </p:txBody>
      </p:sp>
      <p:sp>
        <p:nvSpPr>
          <p:cNvPr id="14" name="Rectangle 13"/>
          <p:cNvSpPr/>
          <p:nvPr/>
        </p:nvSpPr>
        <p:spPr>
          <a:xfrm>
            <a:off x="107504" y="2490227"/>
            <a:ext cx="1224136" cy="10896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3a. Set the new rightmost bit of the Remainder register to 1</a:t>
            </a:r>
            <a:endParaRPr lang="en-US" sz="1200" dirty="0">
              <a:latin typeface="Baskerville Old Face" panose="02020602080505020303" pitchFamily="18" charset="0"/>
            </a:endParaRPr>
          </a:p>
        </p:txBody>
      </p:sp>
      <p:cxnSp>
        <p:nvCxnSpPr>
          <p:cNvPr id="16" name="Elbow Connector 15"/>
          <p:cNvCxnSpPr>
            <a:stCxn id="9" idx="1"/>
            <a:endCxn id="14" idx="0"/>
          </p:cNvCxnSpPr>
          <p:nvPr/>
        </p:nvCxnSpPr>
        <p:spPr>
          <a:xfrm rot="10800000" flipV="1">
            <a:off x="719572" y="2213227"/>
            <a:ext cx="432048" cy="2769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120767" y="1947549"/>
            <a:ext cx="1138865" cy="276999"/>
          </a:xfrm>
          <a:prstGeom prst="rect">
            <a:avLst/>
          </a:prstGeom>
          <a:noFill/>
        </p:spPr>
        <p:txBody>
          <a:bodyPr wrap="square" rtlCol="0">
            <a:spAutoFit/>
          </a:bodyPr>
          <a:lstStyle/>
          <a:p>
            <a:r>
              <a:rPr lang="en-US" sz="1200" dirty="0" smtClean="0">
                <a:latin typeface="Baskerville Old Face" panose="02020602080505020303" pitchFamily="18" charset="0"/>
              </a:rPr>
              <a:t>Remainder&gt;=0</a:t>
            </a:r>
            <a:endParaRPr lang="en-US" sz="1200" dirty="0">
              <a:latin typeface="Baskerville Old Face" panose="02020602080505020303" pitchFamily="18" charset="0"/>
            </a:endParaRPr>
          </a:p>
        </p:txBody>
      </p:sp>
      <p:sp>
        <p:nvSpPr>
          <p:cNvPr id="29" name="TextBox 28"/>
          <p:cNvSpPr txBox="1"/>
          <p:nvPr/>
        </p:nvSpPr>
        <p:spPr>
          <a:xfrm>
            <a:off x="3671900" y="1934711"/>
            <a:ext cx="1044116" cy="276999"/>
          </a:xfrm>
          <a:prstGeom prst="rect">
            <a:avLst/>
          </a:prstGeom>
          <a:noFill/>
        </p:spPr>
        <p:txBody>
          <a:bodyPr wrap="square" rtlCol="0">
            <a:spAutoFit/>
          </a:bodyPr>
          <a:lstStyle/>
          <a:p>
            <a:r>
              <a:rPr lang="en-US" sz="1200" dirty="0" smtClean="0">
                <a:latin typeface="Baskerville Old Face" panose="02020602080505020303" pitchFamily="18" charset="0"/>
              </a:rPr>
              <a:t>Remainder&lt;0</a:t>
            </a:r>
            <a:endParaRPr lang="en-US" sz="1200" dirty="0">
              <a:latin typeface="Baskerville Old Face" panose="02020602080505020303" pitchFamily="18" charset="0"/>
            </a:endParaRPr>
          </a:p>
        </p:txBody>
      </p:sp>
      <p:sp>
        <p:nvSpPr>
          <p:cNvPr id="30" name="Flowchart: Decision 29"/>
          <p:cNvSpPr/>
          <p:nvPr/>
        </p:nvSpPr>
        <p:spPr>
          <a:xfrm>
            <a:off x="917594" y="4092846"/>
            <a:ext cx="2916324" cy="45115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32</a:t>
            </a:r>
            <a:r>
              <a:rPr lang="en-US" sz="1200" baseline="30000" dirty="0" smtClean="0">
                <a:latin typeface="Baskerville Old Face" panose="02020602080505020303" pitchFamily="18" charset="0"/>
              </a:rPr>
              <a:t>nd</a:t>
            </a:r>
            <a:r>
              <a:rPr lang="en-US" sz="1200" dirty="0" smtClean="0">
                <a:latin typeface="Baskerville Old Face" panose="02020602080505020303" pitchFamily="18" charset="0"/>
              </a:rPr>
              <a:t> repetition?</a:t>
            </a:r>
            <a:endParaRPr lang="en-US" sz="1200" dirty="0">
              <a:latin typeface="Baskerville Old Face" panose="02020602080505020303" pitchFamily="18" charset="0"/>
            </a:endParaRPr>
          </a:p>
        </p:txBody>
      </p:sp>
      <p:sp>
        <p:nvSpPr>
          <p:cNvPr id="59" name="TextBox 58"/>
          <p:cNvSpPr txBox="1"/>
          <p:nvPr/>
        </p:nvSpPr>
        <p:spPr>
          <a:xfrm>
            <a:off x="3923928" y="4044868"/>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No</a:t>
            </a:r>
            <a:endParaRPr lang="en-US" sz="1200" dirty="0">
              <a:latin typeface="Baskerville Old Face" panose="02020602080505020303" pitchFamily="18" charset="0"/>
            </a:endParaRPr>
          </a:p>
        </p:txBody>
      </p:sp>
      <p:sp>
        <p:nvSpPr>
          <p:cNvPr id="63" name="Flowchart: Terminator 62"/>
          <p:cNvSpPr/>
          <p:nvPr/>
        </p:nvSpPr>
        <p:spPr>
          <a:xfrm>
            <a:off x="1911896" y="4726306"/>
            <a:ext cx="1008112" cy="36004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Baskerville Old Face" panose="02020602080505020303" pitchFamily="18" charset="0"/>
              </a:rPr>
              <a:t>Done</a:t>
            </a:r>
            <a:endParaRPr lang="en-US" sz="1400" dirty="0">
              <a:latin typeface="Baskerville Old Face" panose="02020602080505020303" pitchFamily="18" charset="0"/>
            </a:endParaRPr>
          </a:p>
        </p:txBody>
      </p:sp>
      <p:cxnSp>
        <p:nvCxnSpPr>
          <p:cNvPr id="75" name="Straight Arrow Connector 74"/>
          <p:cNvCxnSpPr/>
          <p:nvPr/>
        </p:nvCxnSpPr>
        <p:spPr>
          <a:xfrm>
            <a:off x="2411760" y="493862"/>
            <a:ext cx="0" cy="133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a:off x="2403376" y="4515966"/>
            <a:ext cx="8384" cy="211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2447764" y="4491180"/>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Yes</a:t>
            </a:r>
            <a:endParaRPr lang="en-US" sz="1200" dirty="0">
              <a:latin typeface="Baskerville Old Face" panose="02020602080505020303" pitchFamily="18" charset="0"/>
            </a:endParaRPr>
          </a:p>
        </p:txBody>
      </p:sp>
      <p:sp>
        <p:nvSpPr>
          <p:cNvPr id="25" name="Rectangle 24"/>
          <p:cNvSpPr/>
          <p:nvPr/>
        </p:nvSpPr>
        <p:spPr>
          <a:xfrm>
            <a:off x="179512" y="1009854"/>
            <a:ext cx="4392488" cy="193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1. Shift the Remainder register left 1 bit</a:t>
            </a:r>
            <a:endParaRPr lang="en-US" sz="1200" dirty="0">
              <a:latin typeface="Baskerville Old Face" panose="02020602080505020303" pitchFamily="18" charset="0"/>
            </a:endParaRPr>
          </a:p>
        </p:txBody>
      </p:sp>
      <p:sp>
        <p:nvSpPr>
          <p:cNvPr id="31" name="Rectangle 30"/>
          <p:cNvSpPr/>
          <p:nvPr/>
        </p:nvSpPr>
        <p:spPr>
          <a:xfrm>
            <a:off x="179512" y="1370593"/>
            <a:ext cx="4392488" cy="456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2. Subtract the Divisor register from the left half of the Remainder register and place the result in the left half of the remainder register</a:t>
            </a:r>
            <a:endParaRPr lang="en-US" sz="1200" dirty="0">
              <a:latin typeface="Baskerville Old Face" panose="02020602080505020303" pitchFamily="18" charset="0"/>
            </a:endParaRPr>
          </a:p>
        </p:txBody>
      </p:sp>
      <p:sp>
        <p:nvSpPr>
          <p:cNvPr id="32" name="Rectangle 31"/>
          <p:cNvSpPr/>
          <p:nvPr/>
        </p:nvSpPr>
        <p:spPr>
          <a:xfrm>
            <a:off x="3302859" y="2441114"/>
            <a:ext cx="2061229" cy="14166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3b. Restore the original value by adding the Divisor register to the left of the Remainder register and place the sum in the left half of the Remainder register. Also, set the rightmost bit 0.</a:t>
            </a:r>
            <a:endParaRPr lang="en-US" sz="1200" dirty="0">
              <a:latin typeface="Baskerville Old Face" panose="02020602080505020303" pitchFamily="18" charset="0"/>
            </a:endParaRPr>
          </a:p>
        </p:txBody>
      </p:sp>
      <p:cxnSp>
        <p:nvCxnSpPr>
          <p:cNvPr id="33" name="Straight Arrow Connector 32"/>
          <p:cNvCxnSpPr/>
          <p:nvPr/>
        </p:nvCxnSpPr>
        <p:spPr>
          <a:xfrm>
            <a:off x="2411760" y="853902"/>
            <a:ext cx="0" cy="133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411760" y="1213942"/>
            <a:ext cx="0" cy="133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2411760" y="1851670"/>
            <a:ext cx="0" cy="133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a:stCxn id="9" idx="3"/>
            <a:endCxn id="32" idx="0"/>
          </p:cNvCxnSpPr>
          <p:nvPr/>
        </p:nvCxnSpPr>
        <p:spPr>
          <a:xfrm>
            <a:off x="3707904" y="2213228"/>
            <a:ext cx="625570" cy="2278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6" name="Elbow Connector 45"/>
          <p:cNvCxnSpPr>
            <a:stCxn id="14" idx="2"/>
            <a:endCxn id="30" idx="0"/>
          </p:cNvCxnSpPr>
          <p:nvPr/>
        </p:nvCxnSpPr>
        <p:spPr>
          <a:xfrm rot="16200000" flipH="1">
            <a:off x="1291172" y="3008262"/>
            <a:ext cx="512984" cy="1656184"/>
          </a:xfrm>
          <a:prstGeom prst="bentConnector3">
            <a:avLst>
              <a:gd name="adj1" fmla="val 77233"/>
            </a:avLst>
          </a:prstGeom>
          <a:ln>
            <a:tailEnd type="triangle"/>
          </a:ln>
        </p:spPr>
        <p:style>
          <a:lnRef idx="1">
            <a:schemeClr val="dk1"/>
          </a:lnRef>
          <a:fillRef idx="0">
            <a:schemeClr val="dk1"/>
          </a:fillRef>
          <a:effectRef idx="0">
            <a:schemeClr val="dk1"/>
          </a:effectRef>
          <a:fontRef idx="minor">
            <a:schemeClr val="tx1"/>
          </a:fontRef>
        </p:style>
      </p:cxnSp>
      <p:cxnSp>
        <p:nvCxnSpPr>
          <p:cNvPr id="49" name="Elbow Connector 48"/>
          <p:cNvCxnSpPr>
            <a:stCxn id="32" idx="2"/>
            <a:endCxn id="30" idx="0"/>
          </p:cNvCxnSpPr>
          <p:nvPr/>
        </p:nvCxnSpPr>
        <p:spPr>
          <a:xfrm rot="5400000">
            <a:off x="3237052" y="2996424"/>
            <a:ext cx="235126" cy="1957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2" name="Elbow Connector 51"/>
          <p:cNvCxnSpPr>
            <a:stCxn id="30" idx="3"/>
            <a:endCxn id="8" idx="2"/>
          </p:cNvCxnSpPr>
          <p:nvPr/>
        </p:nvCxnSpPr>
        <p:spPr>
          <a:xfrm flipH="1" flipV="1">
            <a:off x="2375756" y="821278"/>
            <a:ext cx="1458162" cy="3497143"/>
          </a:xfrm>
          <a:prstGeom prst="bentConnector4">
            <a:avLst>
              <a:gd name="adj1" fmla="val -111483"/>
              <a:gd name="adj2" fmla="val 98256"/>
            </a:avLst>
          </a:prstGeom>
          <a:ln>
            <a:tailEnd type="triangle"/>
          </a:ln>
        </p:spPr>
        <p:style>
          <a:lnRef idx="1">
            <a:schemeClr val="dk1"/>
          </a:lnRef>
          <a:fillRef idx="0">
            <a:schemeClr val="dk1"/>
          </a:fillRef>
          <a:effectRef idx="0">
            <a:schemeClr val="dk1"/>
          </a:effectRef>
          <a:fontRef idx="minor">
            <a:schemeClr val="tx1"/>
          </a:fontRef>
        </p:style>
      </p:cxnSp>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622" y="1290718"/>
            <a:ext cx="3409950" cy="1800225"/>
          </a:xfrm>
          <a:prstGeom prst="rect">
            <a:avLst/>
          </a:prstGeom>
        </p:spPr>
      </p:pic>
    </p:spTree>
    <p:extLst>
      <p:ext uri="{BB962C8B-B14F-4D97-AF65-F5344CB8AC3E}">
        <p14:creationId xmlns:p14="http://schemas.microsoft.com/office/powerpoint/2010/main" val="2996789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Division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Convert the Divisor </a:t>
                </a:r>
                <a:r>
                  <a:rPr lang="en-US" dirty="0"/>
                  <a:t>and </a:t>
                </a:r>
                <a:r>
                  <a:rPr lang="en-US" dirty="0" smtClean="0"/>
                  <a:t>Dividend </a:t>
                </a:r>
                <a:r>
                  <a:rPr lang="en-US" dirty="0"/>
                  <a:t>to </a:t>
                </a:r>
                <a:r>
                  <a:rPr lang="en-US" b="1" dirty="0"/>
                  <a:t>positive </a:t>
                </a:r>
                <a:r>
                  <a:rPr lang="en-US" dirty="0" smtClean="0"/>
                  <a:t>numbers and </a:t>
                </a:r>
                <a:r>
                  <a:rPr lang="en-US" b="1" dirty="0" smtClean="0"/>
                  <a:t>remember </a:t>
                </a:r>
                <a:r>
                  <a:rPr lang="en-US" dirty="0"/>
                  <a:t>the original </a:t>
                </a:r>
                <a:r>
                  <a:rPr lang="en-US" dirty="0" smtClean="0"/>
                  <a:t>signs.</a:t>
                </a:r>
              </a:p>
              <a:p>
                <a:r>
                  <a:rPr lang="en-US" dirty="0" smtClean="0"/>
                  <a:t>Run the algorithms excluding the sign bit.</a:t>
                </a:r>
              </a:p>
              <a:p>
                <a:r>
                  <a:rPr lang="en-US" dirty="0" smtClean="0"/>
                  <a:t>Negate the final Quotient if the original signs disagree</a:t>
                </a: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𝐷𝑖𝑣𝑖𝑑𝑒𝑛𝑑</m:t>
                      </m:r>
                      <m:r>
                        <a:rPr lang="en-US" i="1">
                          <a:latin typeface="Cambria Math" panose="02040503050406030204" pitchFamily="18" charset="0"/>
                        </a:rPr>
                        <m:t> = </m:t>
                      </m:r>
                      <m:r>
                        <a:rPr lang="en-US" i="1">
                          <a:latin typeface="Cambria Math" panose="02040503050406030204" pitchFamily="18" charset="0"/>
                        </a:rPr>
                        <m:t>𝑄𝑢𝑜𝑡𝑖𝑒𝑛𝑡</m:t>
                      </m:r>
                      <m:r>
                        <a:rPr lang="en-US" i="1">
                          <a:latin typeface="Cambria Math" panose="02040503050406030204" pitchFamily="18" charset="0"/>
                        </a:rPr>
                        <m:t> </m:t>
                      </m:r>
                      <m:r>
                        <a:rPr lang="en-US" b="0" i="1" smtClean="0">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𝐷𝑖𝑣𝑖𝑠𝑜𝑟</m:t>
                      </m:r>
                      <m:r>
                        <a:rPr lang="en-US" i="1">
                          <a:latin typeface="Cambria Math" panose="02040503050406030204" pitchFamily="18" charset="0"/>
                        </a:rPr>
                        <m:t> + </m:t>
                      </m:r>
                      <m:r>
                        <a:rPr lang="en-US" i="1">
                          <a:latin typeface="Cambria Math" panose="02040503050406030204" pitchFamily="18" charset="0"/>
                        </a:rPr>
                        <m:t>𝑅𝑒𝑚𝑎𝑖𝑛𝑑𝑒𝑟</m:t>
                      </m:r>
                    </m:oMath>
                  </m:oMathPara>
                </a14:m>
                <a:endParaRPr lang="en-US" i="1" dirty="0" smtClean="0">
                  <a:latin typeface="Cambria Math" panose="02040503050406030204" pitchFamily="18" charset="0"/>
                </a:endParaRPr>
              </a:p>
              <a:p>
                <a:endParaRPr lang="en-US" b="0" i="0" dirty="0" smtClean="0"/>
              </a:p>
              <a:p>
                <a:r>
                  <a:rPr lang="en-US" b="0" i="0" dirty="0" smtClean="0"/>
                  <a:t>Quotient and Remainder calculation should be such that Remainder must carry the same sign as the Dividend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spTree>
    <p:extLst>
      <p:ext uri="{BB962C8B-B14F-4D97-AF65-F5344CB8AC3E}">
        <p14:creationId xmlns:p14="http://schemas.microsoft.com/office/powerpoint/2010/main" val="2343602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in MIPS</a:t>
            </a:r>
            <a:endParaRPr lang="en-US" dirty="0"/>
          </a:p>
        </p:txBody>
      </p:sp>
      <p:sp>
        <p:nvSpPr>
          <p:cNvPr id="3" name="Content Placeholder 2"/>
          <p:cNvSpPr>
            <a:spLocks noGrp="1"/>
          </p:cNvSpPr>
          <p:nvPr>
            <p:ph idx="1"/>
          </p:nvPr>
        </p:nvSpPr>
        <p:spPr/>
        <p:txBody>
          <a:bodyPr/>
          <a:lstStyle/>
          <a:p>
            <a:r>
              <a:rPr lang="en-US" dirty="0"/>
              <a:t>MIPS provides a separate pair of 32-bit Hi and 32-bit Lo registers for both </a:t>
            </a:r>
            <a:r>
              <a:rPr lang="en-US" dirty="0" smtClean="0"/>
              <a:t>multiply and </a:t>
            </a:r>
            <a:r>
              <a:rPr lang="en-US" dirty="0"/>
              <a:t>divide and</a:t>
            </a:r>
            <a:r>
              <a:rPr lang="en-US" dirty="0" smtClean="0"/>
              <a:t>. </a:t>
            </a:r>
          </a:p>
          <a:p>
            <a:pPr lvl="1"/>
            <a:r>
              <a:rPr lang="en-US" b="1" dirty="0" smtClean="0">
                <a:solidFill>
                  <a:srgbClr val="0070C0"/>
                </a:solidFill>
              </a:rPr>
              <a:t>Hi</a:t>
            </a:r>
            <a:r>
              <a:rPr lang="en-US" dirty="0">
                <a:solidFill>
                  <a:srgbClr val="0070C0"/>
                </a:solidFill>
              </a:rPr>
              <a:t>: </a:t>
            </a:r>
            <a:r>
              <a:rPr lang="en-US" dirty="0"/>
              <a:t>32-bit </a:t>
            </a:r>
            <a:r>
              <a:rPr lang="en-US" dirty="0" smtClean="0"/>
              <a:t>remainder</a:t>
            </a:r>
          </a:p>
          <a:p>
            <a:pPr lvl="1"/>
            <a:r>
              <a:rPr lang="en-US" b="1" dirty="0" smtClean="0">
                <a:solidFill>
                  <a:srgbClr val="0070C0"/>
                </a:solidFill>
              </a:rPr>
              <a:t>Lo</a:t>
            </a:r>
            <a:r>
              <a:rPr lang="en-US" dirty="0">
                <a:solidFill>
                  <a:srgbClr val="0070C0"/>
                </a:solidFill>
              </a:rPr>
              <a:t>: </a:t>
            </a:r>
            <a:r>
              <a:rPr lang="en-US" dirty="0"/>
              <a:t>32-bit </a:t>
            </a:r>
            <a:r>
              <a:rPr lang="en-US" dirty="0" smtClean="0"/>
              <a:t>quotient</a:t>
            </a:r>
          </a:p>
          <a:p>
            <a:r>
              <a:rPr lang="en-US" dirty="0" smtClean="0"/>
              <a:t>MIPS Instructions</a:t>
            </a:r>
          </a:p>
          <a:p>
            <a:pPr lvl="1"/>
            <a:r>
              <a:rPr lang="en-US" dirty="0" smtClean="0">
                <a:solidFill>
                  <a:srgbClr val="7030A0"/>
                </a:solidFill>
              </a:rPr>
              <a:t>div </a:t>
            </a:r>
            <a:r>
              <a:rPr lang="en-US" dirty="0" err="1">
                <a:solidFill>
                  <a:srgbClr val="7030A0"/>
                </a:solidFill>
              </a:rPr>
              <a:t>rs</a:t>
            </a:r>
            <a:r>
              <a:rPr lang="en-US" dirty="0">
                <a:solidFill>
                  <a:srgbClr val="7030A0"/>
                </a:solidFill>
              </a:rPr>
              <a:t>, </a:t>
            </a:r>
            <a:r>
              <a:rPr lang="en-US" dirty="0" err="1">
                <a:solidFill>
                  <a:srgbClr val="7030A0"/>
                </a:solidFill>
              </a:rPr>
              <a:t>rt</a:t>
            </a:r>
            <a:r>
              <a:rPr lang="en-US" dirty="0">
                <a:solidFill>
                  <a:srgbClr val="7030A0"/>
                </a:solidFill>
              </a:rPr>
              <a:t> / </a:t>
            </a:r>
            <a:r>
              <a:rPr lang="en-US" dirty="0" err="1">
                <a:solidFill>
                  <a:srgbClr val="7030A0"/>
                </a:solidFill>
              </a:rPr>
              <a:t>divu</a:t>
            </a:r>
            <a:r>
              <a:rPr lang="en-US" dirty="0">
                <a:solidFill>
                  <a:srgbClr val="7030A0"/>
                </a:solidFill>
              </a:rPr>
              <a:t> </a:t>
            </a:r>
            <a:r>
              <a:rPr lang="en-US" dirty="0" err="1">
                <a:solidFill>
                  <a:srgbClr val="7030A0"/>
                </a:solidFill>
              </a:rPr>
              <a:t>rs</a:t>
            </a:r>
            <a:r>
              <a:rPr lang="en-US" dirty="0">
                <a:solidFill>
                  <a:srgbClr val="7030A0"/>
                </a:solidFill>
              </a:rPr>
              <a:t>, </a:t>
            </a:r>
            <a:r>
              <a:rPr lang="en-US" dirty="0" err="1" smtClean="0">
                <a:solidFill>
                  <a:srgbClr val="7030A0"/>
                </a:solidFill>
              </a:rPr>
              <a:t>rt</a:t>
            </a:r>
            <a:endParaRPr lang="en-US" dirty="0" smtClean="0">
              <a:solidFill>
                <a:srgbClr val="7030A0"/>
              </a:solidFill>
            </a:endParaRPr>
          </a:p>
          <a:p>
            <a:pPr lvl="2"/>
            <a:r>
              <a:rPr lang="en-US" dirty="0" smtClean="0"/>
              <a:t>64-bit </a:t>
            </a:r>
            <a:r>
              <a:rPr lang="en-US" dirty="0"/>
              <a:t>product in HI / </a:t>
            </a:r>
            <a:r>
              <a:rPr lang="en-US" dirty="0" smtClean="0"/>
              <a:t>LO</a:t>
            </a:r>
          </a:p>
          <a:p>
            <a:pPr lvl="1"/>
            <a:r>
              <a:rPr lang="en-US" dirty="0" err="1" smtClean="0">
                <a:solidFill>
                  <a:srgbClr val="7030A0"/>
                </a:solidFill>
              </a:rPr>
              <a:t>mfhi</a:t>
            </a:r>
            <a:r>
              <a:rPr lang="en-US" dirty="0" smtClean="0">
                <a:solidFill>
                  <a:srgbClr val="7030A0"/>
                </a:solidFill>
              </a:rPr>
              <a:t> </a:t>
            </a:r>
            <a:r>
              <a:rPr lang="en-US" dirty="0" err="1">
                <a:solidFill>
                  <a:srgbClr val="7030A0"/>
                </a:solidFill>
              </a:rPr>
              <a:t>rd</a:t>
            </a:r>
            <a:r>
              <a:rPr lang="en-US" dirty="0">
                <a:solidFill>
                  <a:srgbClr val="7030A0"/>
                </a:solidFill>
              </a:rPr>
              <a:t> / </a:t>
            </a:r>
            <a:r>
              <a:rPr lang="en-US" dirty="0" err="1">
                <a:solidFill>
                  <a:srgbClr val="7030A0"/>
                </a:solidFill>
              </a:rPr>
              <a:t>mflo</a:t>
            </a:r>
            <a:r>
              <a:rPr lang="en-US" dirty="0">
                <a:solidFill>
                  <a:srgbClr val="7030A0"/>
                </a:solidFill>
              </a:rPr>
              <a:t> </a:t>
            </a:r>
            <a:r>
              <a:rPr lang="en-US" dirty="0" err="1" smtClean="0">
                <a:solidFill>
                  <a:srgbClr val="7030A0"/>
                </a:solidFill>
              </a:rPr>
              <a:t>rd</a:t>
            </a:r>
            <a:endParaRPr lang="en-US" dirty="0" smtClean="0">
              <a:solidFill>
                <a:srgbClr val="7030A0"/>
              </a:solidFill>
            </a:endParaRPr>
          </a:p>
          <a:p>
            <a:pPr lvl="2" algn="l"/>
            <a:r>
              <a:rPr lang="en-US" dirty="0" smtClean="0"/>
              <a:t>Move </a:t>
            </a:r>
            <a:r>
              <a:rPr lang="en-US" dirty="0"/>
              <a:t>from HI / LO to </a:t>
            </a:r>
            <a:r>
              <a:rPr lang="en-US" dirty="0" err="1"/>
              <a:t>rd</a:t>
            </a:r>
            <a:r>
              <a:rPr lang="en-US" dirty="0"/>
              <a:t> </a:t>
            </a:r>
            <a:br>
              <a:rPr lang="en-US" dirty="0"/>
            </a:br>
            <a:endParaRPr lang="en-US" dirty="0"/>
          </a:p>
        </p:txBody>
      </p:sp>
    </p:spTree>
    <p:extLst>
      <p:ext uri="{BB962C8B-B14F-4D97-AF65-F5344CB8AC3E}">
        <p14:creationId xmlns:p14="http://schemas.microsoft.com/office/powerpoint/2010/main" val="372641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Processor</a:t>
            </a:r>
            <a:endParaRPr lang="en-US" dirty="0"/>
          </a:p>
        </p:txBody>
      </p:sp>
      <p:sp>
        <p:nvSpPr>
          <p:cNvPr id="3" name="Content Placeholder 2"/>
          <p:cNvSpPr>
            <a:spLocks noGrp="1"/>
          </p:cNvSpPr>
          <p:nvPr>
            <p:ph idx="1"/>
          </p:nvPr>
        </p:nvSpPr>
        <p:spPr>
          <a:xfrm>
            <a:off x="457200" y="700088"/>
            <a:ext cx="4618856" cy="3894137"/>
          </a:xfrm>
        </p:spPr>
        <p:txBody>
          <a:bodyPr/>
          <a:lstStyle/>
          <a:p>
            <a:r>
              <a:rPr lang="en-US" dirty="0" smtClean="0"/>
              <a:t>Consists of </a:t>
            </a:r>
          </a:p>
          <a:p>
            <a:pPr lvl="1"/>
            <a:r>
              <a:rPr lang="en-US" dirty="0" smtClean="0"/>
              <a:t>an integer processing unit (CPU)</a:t>
            </a:r>
          </a:p>
          <a:p>
            <a:pPr lvl="1"/>
            <a:r>
              <a:rPr lang="en-US" dirty="0"/>
              <a:t>a collection of coprocessors that perform ancillary tasks or operate on other types of data </a:t>
            </a:r>
            <a:br>
              <a:rPr lang="en-US" dirty="0"/>
            </a:b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751" y="712158"/>
            <a:ext cx="3673376" cy="3947824"/>
          </a:xfrm>
          <a:prstGeom prst="rect">
            <a:avLst/>
          </a:prstGeom>
        </p:spPr>
      </p:pic>
    </p:spTree>
    <p:extLst>
      <p:ext uri="{BB962C8B-B14F-4D97-AF65-F5344CB8AC3E}">
        <p14:creationId xmlns:p14="http://schemas.microsoft.com/office/powerpoint/2010/main" val="3085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 in MIPS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061" y="771550"/>
            <a:ext cx="8585878" cy="3588703"/>
          </a:xfrm>
        </p:spPr>
      </p:pic>
    </p:spTree>
    <p:extLst>
      <p:ext uri="{BB962C8B-B14F-4D97-AF65-F5344CB8AC3E}">
        <p14:creationId xmlns:p14="http://schemas.microsoft.com/office/powerpoint/2010/main" val="3414038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and Subtraction</a:t>
            </a:r>
            <a:endParaRPr lang="en-US" dirty="0"/>
          </a:p>
        </p:txBody>
      </p:sp>
      <p:sp>
        <p:nvSpPr>
          <p:cNvPr id="3" name="Content Placeholder 2"/>
          <p:cNvSpPr>
            <a:spLocks noGrp="1"/>
          </p:cNvSpPr>
          <p:nvPr>
            <p:ph idx="1"/>
          </p:nvPr>
        </p:nvSpPr>
        <p:spPr/>
        <p:txBody>
          <a:bodyPr/>
          <a:lstStyle/>
          <a:p>
            <a:r>
              <a:rPr lang="en-US" dirty="0" smtClean="0"/>
              <a:t>Adding two positive numbers</a:t>
            </a:r>
          </a:p>
          <a:p>
            <a:endParaRPr lang="en-US" dirty="0"/>
          </a:p>
          <a:p>
            <a:endParaRPr lang="en-US" dirty="0" smtClean="0"/>
          </a:p>
          <a:p>
            <a:endParaRPr lang="en-US" dirty="0"/>
          </a:p>
          <a:p>
            <a:endParaRPr lang="en-US" dirty="0" smtClean="0"/>
          </a:p>
          <a:p>
            <a:r>
              <a:rPr lang="en-US" dirty="0" smtClean="0"/>
              <a:t>Subtraction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79" y="1203598"/>
            <a:ext cx="5767261" cy="9361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954542"/>
            <a:ext cx="5780972" cy="913351"/>
          </a:xfrm>
          <a:prstGeom prst="rect">
            <a:avLst/>
          </a:prstGeom>
        </p:spPr>
      </p:pic>
    </p:spTree>
    <p:extLst>
      <p:ext uri="{BB962C8B-B14F-4D97-AF65-F5344CB8AC3E}">
        <p14:creationId xmlns:p14="http://schemas.microsoft.com/office/powerpoint/2010/main" val="4059094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Representation for non-integral numbers </a:t>
                </a:r>
              </a:p>
              <a:p>
                <a:r>
                  <a:rPr lang="en-US" dirty="0" smtClean="0"/>
                  <a:t>Including </a:t>
                </a:r>
                <a:r>
                  <a:rPr lang="en-US" dirty="0"/>
                  <a:t>very small and very large </a:t>
                </a:r>
                <a:r>
                  <a:rPr lang="en-US" dirty="0" smtClean="0"/>
                  <a:t>numbers </a:t>
                </a:r>
              </a:p>
              <a:p>
                <a:r>
                  <a:rPr lang="en-US" b="1" dirty="0" smtClean="0"/>
                  <a:t>Scientific </a:t>
                </a:r>
                <a:r>
                  <a:rPr lang="en-US" b="1" dirty="0"/>
                  <a:t>notation: </a:t>
                </a:r>
                <a:r>
                  <a:rPr lang="en-US" dirty="0"/>
                  <a:t>A single digit to the left of the decimal point. A number </a:t>
                </a:r>
                <a:r>
                  <a:rPr lang="en-US" dirty="0" smtClean="0"/>
                  <a:t>in scientific </a:t>
                </a:r>
                <a:r>
                  <a:rPr lang="en-US" dirty="0"/>
                  <a:t>notation that has no leading 0s is called a normalized </a:t>
                </a:r>
                <a:r>
                  <a:rPr lang="en-US" dirty="0" smtClean="0"/>
                  <a:t>number.</a:t>
                </a:r>
              </a:p>
              <a:p>
                <a:pPr lvl="1"/>
                <a:r>
                  <a:rPr lang="en-US" dirty="0" smtClean="0"/>
                  <a:t>Normalized</a:t>
                </a:r>
                <a:r>
                  <a:rPr lang="en-US" dirty="0"/>
                  <a:t>: </a:t>
                </a:r>
                <a14:m>
                  <m:oMath xmlns:m="http://schemas.openxmlformats.org/officeDocument/2006/math">
                    <m:r>
                      <a:rPr lang="en-US" b="0" i="1" smtClean="0">
                        <a:latin typeface="Cambria Math" panose="02040503050406030204" pitchFamily="18" charset="0"/>
                      </a:rPr>
                      <m:t>−3.81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22</m:t>
                        </m:r>
                      </m:sup>
                    </m:sSup>
                  </m:oMath>
                </a14:m>
                <a:endParaRPr lang="en-US" dirty="0" smtClean="0"/>
              </a:p>
              <a:p>
                <a:pPr lvl="1"/>
                <a:r>
                  <a:rPr lang="en-US" dirty="0" smtClean="0"/>
                  <a:t>Not </a:t>
                </a:r>
                <a:r>
                  <a:rPr lang="en-US" dirty="0"/>
                  <a:t>normalized: </a:t>
                </a:r>
                <a14:m>
                  <m:oMath xmlns:m="http://schemas.openxmlformats.org/officeDocument/2006/math">
                    <m:r>
                      <a:rPr lang="en-US" b="0" i="1" smtClean="0">
                        <a:latin typeface="Cambria Math" panose="02040503050406030204" pitchFamily="18" charset="0"/>
                      </a:rPr>
                      <m:t>0.006</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oMath>
                </a14:m>
                <a:r>
                  <a:rPr lang="en-US" dirty="0" smtClean="0"/>
                  <a:t>, </a:t>
                </a:r>
                <a14:m>
                  <m:oMath xmlns:m="http://schemas.openxmlformats.org/officeDocument/2006/math">
                    <m:r>
                      <a:rPr lang="en-US" b="0" i="1" smtClean="0">
                        <a:latin typeface="Cambria Math" panose="02040503050406030204" pitchFamily="18" charset="0"/>
                      </a:rPr>
                      <m:t>105.75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oMath>
                </a14:m>
                <a:endParaRPr lang="en-US" dirty="0" smtClean="0"/>
              </a:p>
              <a:p>
                <a:endParaRPr lang="en-US" dirty="0" smtClean="0"/>
              </a:p>
              <a:p>
                <a:r>
                  <a:rPr lang="en-US" dirty="0" smtClean="0"/>
                  <a:t>Just </a:t>
                </a:r>
                <a:r>
                  <a:rPr lang="en-US" dirty="0"/>
                  <a:t>as in scientific notation, numbers are represented as a single nonzero digit to </a:t>
                </a:r>
                <a:r>
                  <a:rPr lang="en-US" dirty="0" smtClean="0"/>
                  <a:t>the left </a:t>
                </a:r>
                <a:r>
                  <a:rPr lang="en-US" dirty="0"/>
                  <a:t>of the binary </a:t>
                </a:r>
                <a:r>
                  <a:rPr lang="en-US" dirty="0" smtClean="0"/>
                  <a:t>point (</a:t>
                </a:r>
                <a:r>
                  <a:rPr lang="en-US" b="1" dirty="0" smtClean="0"/>
                  <a:t>floating point</a:t>
                </a:r>
                <a:r>
                  <a:rPr lang="en-US" dirty="0" smtClean="0"/>
                  <a:t>). </a:t>
                </a:r>
                <a:r>
                  <a:rPr lang="en-US" dirty="0"/>
                  <a:t>In binary, the form is: </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𝑥𝑥𝑥</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𝑦𝑦𝑦𝑦</m:t>
                          </m:r>
                        </m:sup>
                      </m:sSup>
                    </m:oMath>
                  </m:oMathPara>
                </a14:m>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spTree>
    <p:extLst>
      <p:ext uri="{BB962C8B-B14F-4D97-AF65-F5344CB8AC3E}">
        <p14:creationId xmlns:p14="http://schemas.microsoft.com/office/powerpoint/2010/main" val="3360323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p:sp>
        <p:nvSpPr>
          <p:cNvPr id="3" name="Content Placeholder 2"/>
          <p:cNvSpPr>
            <a:spLocks noGrp="1"/>
          </p:cNvSpPr>
          <p:nvPr>
            <p:ph idx="1"/>
          </p:nvPr>
        </p:nvSpPr>
        <p:spPr/>
        <p:txBody>
          <a:bodyPr/>
          <a:lstStyle/>
          <a:p>
            <a:r>
              <a:rPr lang="en-US" sz="1800" dirty="0" smtClean="0"/>
              <a:t>IEEE 754 Floating Point Standard </a:t>
            </a:r>
          </a:p>
          <a:p>
            <a:pPr lvl="1"/>
            <a:r>
              <a:rPr lang="en-US" sz="1600" dirty="0" smtClean="0"/>
              <a:t>Single </a:t>
            </a:r>
            <a:r>
              <a:rPr lang="en-US" sz="1600" dirty="0"/>
              <a:t>precision floating point (</a:t>
            </a:r>
            <a:r>
              <a:rPr lang="en-US" sz="1600" dirty="0" smtClean="0"/>
              <a:t>32-bit)</a:t>
            </a:r>
          </a:p>
          <a:p>
            <a:pPr lvl="1"/>
            <a:r>
              <a:rPr lang="en-US" sz="1600" dirty="0" smtClean="0"/>
              <a:t>Double </a:t>
            </a:r>
            <a:r>
              <a:rPr lang="en-US" sz="1600" dirty="0"/>
              <a:t>precision floating point (</a:t>
            </a:r>
            <a:r>
              <a:rPr lang="en-US" sz="1600" dirty="0" smtClean="0"/>
              <a:t>64-bit)</a:t>
            </a: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2114550"/>
            <a:ext cx="8039100" cy="914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152966"/>
            <a:ext cx="8124825" cy="1495425"/>
          </a:xfrm>
          <a:prstGeom prst="rect">
            <a:avLst/>
          </a:prstGeom>
        </p:spPr>
      </p:pic>
    </p:spTree>
    <p:extLst>
      <p:ext uri="{BB962C8B-B14F-4D97-AF65-F5344CB8AC3E}">
        <p14:creationId xmlns:p14="http://schemas.microsoft.com/office/powerpoint/2010/main" val="2270493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800" dirty="0" smtClean="0"/>
                  <a:t>In </a:t>
                </a:r>
                <a:r>
                  <a:rPr lang="en-US" sz="1800" dirty="0"/>
                  <a:t>general, floating-point numbers are of the form </a:t>
                </a:r>
              </a:p>
              <a:p>
                <a:pPr marL="0" indent="0">
                  <a:buNone/>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e>
                        <m:sup>
                          <m:r>
                            <a:rPr lang="en-US" sz="1600" b="0" i="1" smtClean="0">
                              <a:latin typeface="Cambria Math" panose="02040503050406030204" pitchFamily="18" charset="0"/>
                            </a:rPr>
                            <m:t>𝑆</m:t>
                          </m:r>
                        </m:sup>
                      </m:sSup>
                      <m:r>
                        <a:rPr lang="en-US" sz="160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𝐹𝑟𝑎𝑐𝑡𝑖𝑜𝑛</m:t>
                          </m:r>
                        </m:e>
                      </m:d>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𝐸𝑥𝑝𝑜𝑛𝑒𝑛𝑡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𝐵𝑖𝑎𝑠</m:t>
                          </m:r>
                          <m:r>
                            <a:rPr lang="en-US" sz="1600" b="0" i="1" smtClean="0">
                              <a:latin typeface="Cambria Math" panose="02040503050406030204" pitchFamily="18" charset="0"/>
                              <a:ea typeface="Cambria Math" panose="02040503050406030204" pitchFamily="18" charset="0"/>
                            </a:rPr>
                            <m:t>)</m:t>
                          </m:r>
                        </m:sup>
                      </m:sSup>
                    </m:oMath>
                  </m:oMathPara>
                </a14:m>
                <a:endParaRPr lang="en-US" sz="1600" dirty="0"/>
              </a:p>
              <a:p>
                <a:r>
                  <a:rPr lang="en-US" sz="1800" dirty="0">
                    <a:solidFill>
                      <a:srgbClr val="0070C0"/>
                    </a:solidFill>
                  </a:rPr>
                  <a:t>S: </a:t>
                </a:r>
                <a:r>
                  <a:rPr lang="en-US" sz="1800" dirty="0"/>
                  <a:t>sign bit (</a:t>
                </a:r>
                <a:r>
                  <a:rPr lang="en-US" sz="1800" dirty="0" smtClean="0"/>
                  <a:t>0: non-negative</a:t>
                </a:r>
                <a:r>
                  <a:rPr lang="en-US" sz="1800" dirty="0"/>
                  <a:t>, </a:t>
                </a:r>
                <a:r>
                  <a:rPr lang="en-US" sz="1800" dirty="0" smtClean="0"/>
                  <a:t>1: negative</a:t>
                </a:r>
                <a:r>
                  <a:rPr lang="en-US" sz="1800" dirty="0"/>
                  <a:t>) </a:t>
                </a:r>
              </a:p>
              <a:p>
                <a:r>
                  <a:rPr lang="en-US" sz="1800" dirty="0" smtClean="0">
                    <a:solidFill>
                      <a:srgbClr val="0070C0"/>
                    </a:solidFill>
                  </a:rPr>
                  <a:t>Normalized </a:t>
                </a:r>
                <a:r>
                  <a:rPr lang="en-US" sz="1800" dirty="0">
                    <a:solidFill>
                      <a:srgbClr val="0070C0"/>
                    </a:solidFill>
                  </a:rPr>
                  <a:t>significand: </a:t>
                </a:r>
                <a:r>
                  <a:rPr lang="en-US" sz="1800" dirty="0"/>
                  <a:t>1.0 ≤ |significand| &lt; 2.0 </a:t>
                </a:r>
              </a:p>
              <a:p>
                <a:pPr lvl="1"/>
                <a:r>
                  <a:rPr lang="en-US" sz="1600" dirty="0" smtClean="0"/>
                  <a:t>Always </a:t>
                </a:r>
                <a:r>
                  <a:rPr lang="en-US" sz="1600" dirty="0"/>
                  <a:t>has a leading pre-binary-point 1 bit, so no need to represent </a:t>
                </a:r>
                <a:r>
                  <a:rPr lang="en-US" sz="1600" dirty="0" smtClean="0"/>
                  <a:t>it explicitly </a:t>
                </a:r>
                <a:r>
                  <a:rPr lang="en-US" sz="1600" dirty="0"/>
                  <a:t>(hidden bit</a:t>
                </a:r>
                <a:r>
                  <a:rPr lang="en-US" sz="1600" dirty="0" smtClean="0"/>
                  <a:t>) </a:t>
                </a:r>
              </a:p>
              <a:p>
                <a:pPr lvl="1"/>
                <a:r>
                  <a:rPr lang="en-US" sz="1600" dirty="0" smtClean="0"/>
                  <a:t>Significand </a:t>
                </a:r>
                <a:r>
                  <a:rPr lang="en-US" sz="1600" dirty="0"/>
                  <a:t>is Fraction with the “1.” </a:t>
                </a:r>
                <a:r>
                  <a:rPr lang="en-US" sz="1600" dirty="0" smtClean="0"/>
                  <a:t>restored </a:t>
                </a:r>
              </a:p>
              <a:p>
                <a:r>
                  <a:rPr lang="en-US" sz="1800" dirty="0">
                    <a:solidFill>
                      <a:srgbClr val="0070C0"/>
                    </a:solidFill>
                  </a:rPr>
                  <a:t>Exponent: </a:t>
                </a:r>
                <a:r>
                  <a:rPr lang="en-US" sz="1800" dirty="0"/>
                  <a:t>excess representation: actual exponent + Bias </a:t>
                </a:r>
              </a:p>
              <a:p>
                <a:pPr lvl="1"/>
                <a:r>
                  <a:rPr lang="en-US" sz="1600" dirty="0" smtClean="0"/>
                  <a:t>Exponent </a:t>
                </a:r>
                <a:r>
                  <a:rPr lang="en-US" sz="1600" dirty="0"/>
                  <a:t>is </a:t>
                </a:r>
                <a:r>
                  <a:rPr lang="en-US" sz="1600" dirty="0" smtClean="0"/>
                  <a:t>unsigned </a:t>
                </a:r>
              </a:p>
              <a:p>
                <a:pPr lvl="1"/>
                <a:r>
                  <a:rPr lang="en-US" sz="1600" dirty="0" smtClean="0"/>
                  <a:t>Single</a:t>
                </a:r>
                <a:r>
                  <a:rPr lang="en-US" sz="1600" dirty="0"/>
                  <a:t>: Bias = </a:t>
                </a:r>
                <a:r>
                  <a:rPr lang="en-US" sz="1600" b="1" dirty="0"/>
                  <a:t>127</a:t>
                </a:r>
                <a:r>
                  <a:rPr lang="en-US" sz="1600" dirty="0"/>
                  <a:t>; Double: Bias = </a:t>
                </a:r>
                <a:r>
                  <a:rPr lang="en-US" sz="1600" b="1" dirty="0" smtClean="0"/>
                  <a:t>1023</a:t>
                </a:r>
                <a:r>
                  <a:rPr lang="en-US" sz="1600" dirty="0" smtClean="0"/>
                  <a:t> </a:t>
                </a:r>
              </a:p>
              <a:p>
                <a:pPr marL="0" indent="0">
                  <a:buNone/>
                </a:pP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782" r="-963"/>
                </a:stretch>
              </a:blipFill>
            </p:spPr>
            <p:txBody>
              <a:bodyPr/>
              <a:lstStyle/>
              <a:p>
                <a:r>
                  <a:rPr lang="en-US">
                    <a:noFill/>
                  </a:rPr>
                  <a:t> </a:t>
                </a:r>
              </a:p>
            </p:txBody>
          </p:sp>
        </mc:Fallback>
      </mc:AlternateContent>
    </p:spTree>
    <p:extLst>
      <p:ext uri="{BB962C8B-B14F-4D97-AF65-F5344CB8AC3E}">
        <p14:creationId xmlns:p14="http://schemas.microsoft.com/office/powerpoint/2010/main" val="1016258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00088"/>
                <a:ext cx="8795320" cy="3894137"/>
              </a:xfrm>
            </p:spPr>
            <p:txBody>
              <a:bodyPr/>
              <a:lstStyle/>
              <a:p>
                <a:r>
                  <a:rPr lang="en-US" sz="1800" dirty="0" smtClean="0"/>
                  <a:t>In </a:t>
                </a:r>
                <a:r>
                  <a:rPr lang="en-US" sz="1800" dirty="0"/>
                  <a:t>general, floating-point numbers are of the form </a:t>
                </a:r>
              </a:p>
              <a:p>
                <a:pPr marL="0" indent="0">
                  <a:buNone/>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e>
                        <m:sup>
                          <m:r>
                            <a:rPr lang="en-US" sz="1600" b="0" i="1" smtClean="0">
                              <a:latin typeface="Cambria Math" panose="02040503050406030204" pitchFamily="18" charset="0"/>
                            </a:rPr>
                            <m:t>𝑆</m:t>
                          </m:r>
                        </m:sup>
                      </m:sSup>
                      <m:r>
                        <a:rPr lang="en-US" sz="160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𝐹𝑟𝑎𝑐𝑡𝑖𝑜𝑛</m:t>
                          </m:r>
                        </m:e>
                      </m:d>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𝐸𝑥𝑝𝑜𝑛𝑒𝑛𝑡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𝐵𝑖𝑎𝑠</m:t>
                          </m:r>
                          <m:r>
                            <a:rPr lang="en-US" sz="1600" b="0" i="1" smtClean="0">
                              <a:latin typeface="Cambria Math" panose="02040503050406030204" pitchFamily="18" charset="0"/>
                              <a:ea typeface="Cambria Math" panose="02040503050406030204" pitchFamily="18" charset="0"/>
                            </a:rPr>
                            <m:t>)</m:t>
                          </m:r>
                        </m:sup>
                      </m:sSup>
                    </m:oMath>
                  </m:oMathPara>
                </a14:m>
                <a:endParaRPr lang="en-US" sz="1600" dirty="0"/>
              </a:p>
              <a:p>
                <a:r>
                  <a:rPr lang="en-US" dirty="0" smtClean="0"/>
                  <a:t>Example: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−0.75</m:t>
                        </m:r>
                      </m:e>
                      <m:sub>
                        <m:r>
                          <a:rPr lang="en-US" b="0" i="1" smtClean="0">
                            <a:latin typeface="Cambria Math" panose="02040503050406030204" pitchFamily="18" charset="0"/>
                          </a:rPr>
                          <m:t>10</m:t>
                        </m:r>
                      </m:sub>
                    </m:sSub>
                  </m:oMath>
                </a14:m>
                <a:endParaRPr lang="en-US" dirty="0" smtClean="0"/>
              </a:p>
              <a:p>
                <a:pPr marL="0" indent="0">
                  <a:buNone/>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−0.75</m:t>
                          </m:r>
                        </m:e>
                        <m:sub>
                          <m:r>
                            <a:rPr lang="en-US" sz="1600" i="1">
                              <a:latin typeface="Cambria Math" panose="02040503050406030204" pitchFamily="18" charset="0"/>
                            </a:rPr>
                            <m:t>10</m:t>
                          </m:r>
                        </m:sub>
                      </m:sSub>
                      <m:r>
                        <a:rPr lang="en-US" sz="1600" b="0" i="1" smtClean="0">
                          <a:latin typeface="Cambria Math" panose="02040503050406030204" pitchFamily="18" charset="0"/>
                        </a:rPr>
                        <m:t>=−0.11=</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−1.1</m:t>
                          </m:r>
                        </m:e>
                        <m:sub>
                          <m:r>
                            <a:rPr lang="en-US" sz="1600" b="0" i="1" smtClean="0">
                              <a:latin typeface="Cambria Math" panose="02040503050406030204" pitchFamily="18" charset="0"/>
                              <a:ea typeface="Cambria Math" panose="02040503050406030204" pitchFamily="18" charset="0"/>
                            </a:rPr>
                            <m:t>2</m:t>
                          </m:r>
                        </m:sub>
                      </m:sSub>
                      <m:r>
                        <a:rPr lang="en-US" sz="1600" i="1" smtClean="0">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−1</m:t>
                          </m:r>
                        </m:sup>
                      </m:sSup>
                    </m:oMath>
                  </m:oMathPara>
                </a14:m>
                <a:endParaRPr lang="en-US" sz="1600" dirty="0" smtClean="0"/>
              </a:p>
              <a:p>
                <a:pPr marL="0" indent="0">
                  <a:buNone/>
                </a:pPr>
                <a:r>
                  <a:rPr lang="en-US" sz="1600" dirty="0" smtClean="0">
                    <a:solidFill>
                      <a:srgbClr val="0070C0"/>
                    </a:solidFill>
                  </a:rPr>
                  <a:t>S</a:t>
                </a:r>
                <a:r>
                  <a:rPr lang="en-US" sz="1600" dirty="0" smtClean="0"/>
                  <a:t>= 1</a:t>
                </a:r>
              </a:p>
              <a:p>
                <a:pPr marL="0" indent="0">
                  <a:buNone/>
                </a:pPr>
                <a:r>
                  <a:rPr lang="en-US" sz="1600" dirty="0" smtClean="0">
                    <a:solidFill>
                      <a:srgbClr val="0070C0"/>
                    </a:solidFill>
                  </a:rPr>
                  <a:t>Fraction</a:t>
                </a:r>
                <a:r>
                  <a:rPr lang="en-US" sz="1600" dirty="0" smtClean="0"/>
                  <a:t> =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10000…000</m:t>
                        </m:r>
                      </m:e>
                      <m:sub>
                        <m:r>
                          <a:rPr lang="en-US" sz="1600" b="0" i="1" smtClean="0">
                            <a:latin typeface="Cambria Math" panose="02040503050406030204" pitchFamily="18" charset="0"/>
                          </a:rPr>
                          <m:t>2</m:t>
                        </m:r>
                      </m:sub>
                    </m:sSub>
                  </m:oMath>
                </a14:m>
                <a:r>
                  <a:rPr lang="en-US" sz="1600" dirty="0" smtClean="0"/>
                  <a:t> (23 bit in single precision and 52 bit in double precision)</a:t>
                </a:r>
              </a:p>
              <a:p>
                <a:pPr marL="0" indent="0">
                  <a:buNone/>
                </a:pPr>
                <a:r>
                  <a:rPr lang="en-US" sz="1600" dirty="0">
                    <a:solidFill>
                      <a:srgbClr val="0070C0"/>
                    </a:solidFill>
                  </a:rPr>
                  <a:t>Exponent</a:t>
                </a:r>
                <a:r>
                  <a:rPr lang="en-US" sz="1600" dirty="0"/>
                  <a:t> = –1 + </a:t>
                </a:r>
                <a:r>
                  <a:rPr lang="en-US" sz="1600" dirty="0" smtClean="0"/>
                  <a:t>Bias </a:t>
                </a:r>
              </a:p>
              <a:p>
                <a:pPr marL="0" indent="0">
                  <a:buNone/>
                </a:pPr>
                <a:r>
                  <a:rPr lang="en-US" sz="1600" dirty="0" smtClean="0"/>
                  <a:t>Single</a:t>
                </a:r>
                <a:r>
                  <a:rPr lang="en-US" sz="1600" dirty="0"/>
                  <a:t>: –1 + 127 = 126 = </a:t>
                </a:r>
                <a14:m>
                  <m:oMath xmlns:m="http://schemas.openxmlformats.org/officeDocument/2006/math">
                    <m:sSub>
                      <m:sSubPr>
                        <m:ctrlPr>
                          <a:rPr lang="en-US" sz="1600" i="1" smtClean="0">
                            <a:latin typeface="Cambria Math" panose="02040503050406030204" pitchFamily="18" charset="0"/>
                          </a:rPr>
                        </m:ctrlPr>
                      </m:sSubPr>
                      <m:e>
                        <m:r>
                          <m:rPr>
                            <m:nor/>
                          </m:rPr>
                          <a:rPr lang="en-US" sz="1600" dirty="0"/>
                          <m:t>0111 1110</m:t>
                        </m:r>
                      </m:e>
                      <m:sub>
                        <m:r>
                          <a:rPr lang="en-US" sz="1600" b="0" i="1" smtClean="0">
                            <a:latin typeface="Cambria Math" panose="02040503050406030204" pitchFamily="18" charset="0"/>
                          </a:rPr>
                          <m:t>2</m:t>
                        </m:r>
                      </m:sub>
                    </m:sSub>
                  </m:oMath>
                </a14:m>
                <a:r>
                  <a:rPr lang="en-US" sz="1600" dirty="0" smtClean="0"/>
                  <a:t>    (8 bit)</a:t>
                </a:r>
              </a:p>
              <a:p>
                <a:pPr marL="0" indent="0">
                  <a:buNone/>
                </a:pPr>
                <a:r>
                  <a:rPr lang="en-US" sz="1600" dirty="0" smtClean="0"/>
                  <a:t>Double</a:t>
                </a:r>
                <a:r>
                  <a:rPr lang="en-US" sz="1600" dirty="0"/>
                  <a:t>: –1 + 1023 = 1022 </a:t>
                </a:r>
                <a:r>
                  <a:rPr lang="en-US" sz="1600" dirty="0" smtClean="0"/>
                  <a:t>= </a:t>
                </a:r>
                <a14:m>
                  <m:oMath xmlns:m="http://schemas.openxmlformats.org/officeDocument/2006/math">
                    <m:sSub>
                      <m:sSubPr>
                        <m:ctrlPr>
                          <a:rPr lang="en-US" sz="1600" i="1" smtClean="0">
                            <a:latin typeface="Cambria Math" panose="02040503050406030204" pitchFamily="18" charset="0"/>
                          </a:rPr>
                        </m:ctrlPr>
                      </m:sSubPr>
                      <m:e>
                        <m:r>
                          <m:rPr>
                            <m:nor/>
                          </m:rPr>
                          <a:rPr lang="en-US" sz="1600"/>
                          <m:t>011 1111 1110</m:t>
                        </m:r>
                      </m:e>
                      <m:sub>
                        <m:r>
                          <a:rPr lang="en-US" sz="1600" b="0" i="1" smtClean="0">
                            <a:latin typeface="Cambria Math" panose="02040503050406030204" pitchFamily="18" charset="0"/>
                          </a:rPr>
                          <m:t>2</m:t>
                        </m:r>
                      </m:sub>
                    </m:sSub>
                  </m:oMath>
                </a14:m>
                <a:r>
                  <a:rPr lang="en-US" sz="1600" dirty="0" smtClean="0"/>
                  <a:t> (11 bit)</a:t>
                </a:r>
                <a:r>
                  <a:rPr lang="en-US" dirty="0"/>
                  <a:t/>
                </a:r>
                <a:br>
                  <a:rPr lang="en-US" dirty="0"/>
                </a:br>
                <a:endParaRPr lang="en-US" dirty="0" smtClean="0"/>
              </a:p>
              <a:p>
                <a:pPr marL="0" indent="0">
                  <a:buNone/>
                </a:pP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00088"/>
                <a:ext cx="8795320" cy="3894137"/>
              </a:xfrm>
              <a:blipFill>
                <a:blip r:embed="rId2"/>
                <a:stretch>
                  <a:fillRect l="-624" t="-78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07854"/>
            <a:ext cx="4762500" cy="304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96" y="3820573"/>
            <a:ext cx="7962900" cy="923925"/>
          </a:xfrm>
          <a:prstGeom prst="rect">
            <a:avLst/>
          </a:prstGeom>
        </p:spPr>
      </p:pic>
    </p:spTree>
    <p:extLst>
      <p:ext uri="{BB962C8B-B14F-4D97-AF65-F5344CB8AC3E}">
        <p14:creationId xmlns:p14="http://schemas.microsoft.com/office/powerpoint/2010/main" val="217123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00088"/>
                <a:ext cx="8795320" cy="3894137"/>
              </a:xfrm>
            </p:spPr>
            <p:txBody>
              <a:bodyPr/>
              <a:lstStyle/>
              <a:p>
                <a:r>
                  <a:rPr lang="en-US" sz="1800" dirty="0" smtClean="0"/>
                  <a:t>In </a:t>
                </a:r>
                <a:r>
                  <a:rPr lang="en-US" sz="1800" dirty="0"/>
                  <a:t>general, floating-point numbers are of the form </a:t>
                </a:r>
              </a:p>
              <a:p>
                <a:pPr marL="0" indent="0">
                  <a:buNone/>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e>
                        <m:sup>
                          <m:r>
                            <a:rPr lang="en-US" sz="1600" b="0" i="1" smtClean="0">
                              <a:latin typeface="Cambria Math" panose="02040503050406030204" pitchFamily="18" charset="0"/>
                            </a:rPr>
                            <m:t>𝑆</m:t>
                          </m:r>
                        </m:sup>
                      </m:sSup>
                      <m:r>
                        <a:rPr lang="en-US" sz="160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𝐹𝑟𝑎𝑐𝑡𝑖𝑜𝑛</m:t>
                          </m:r>
                        </m:e>
                      </m:d>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𝐸𝑥𝑝𝑜𝑛𝑒𝑛𝑡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𝐵𝑖𝑎𝑠</m:t>
                          </m:r>
                          <m:r>
                            <a:rPr lang="en-US" sz="1600" b="0" i="1" smtClean="0">
                              <a:latin typeface="Cambria Math" panose="02040503050406030204" pitchFamily="18" charset="0"/>
                              <a:ea typeface="Cambria Math" panose="02040503050406030204" pitchFamily="18" charset="0"/>
                            </a:rPr>
                            <m:t>)</m:t>
                          </m:r>
                        </m:sup>
                      </m:sSup>
                    </m:oMath>
                  </m:oMathPara>
                </a14:m>
                <a:endParaRPr lang="en-US" sz="1600" dirty="0"/>
              </a:p>
              <a:p>
                <a:r>
                  <a:rPr lang="en-US" dirty="0" smtClean="0"/>
                  <a:t>Example: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−0.75</m:t>
                        </m:r>
                      </m:e>
                      <m:sub>
                        <m:r>
                          <a:rPr lang="en-US" b="0" i="1" smtClean="0">
                            <a:latin typeface="Cambria Math" panose="02040503050406030204" pitchFamily="18" charset="0"/>
                          </a:rPr>
                          <m:t>10</m:t>
                        </m:r>
                      </m:sub>
                    </m:sSub>
                  </m:oMath>
                </a14:m>
                <a:endParaRPr lang="en-US" dirty="0" smtClean="0"/>
              </a:p>
              <a:p>
                <a:pPr marL="0" indent="0">
                  <a:buNone/>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−0.75</m:t>
                          </m:r>
                        </m:e>
                        <m:sub>
                          <m:r>
                            <a:rPr lang="en-US" sz="1600" i="1">
                              <a:latin typeface="Cambria Math" panose="02040503050406030204" pitchFamily="18" charset="0"/>
                            </a:rPr>
                            <m:t>10</m:t>
                          </m:r>
                        </m:sub>
                      </m:sSub>
                      <m:r>
                        <a:rPr lang="en-US" sz="1600" b="0" i="1" smtClean="0">
                          <a:latin typeface="Cambria Math" panose="02040503050406030204" pitchFamily="18" charset="0"/>
                        </a:rPr>
                        <m:t>=−0.11=</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−1.1</m:t>
                          </m:r>
                        </m:e>
                        <m:sub>
                          <m:r>
                            <a:rPr lang="en-US" sz="1600" b="0" i="1" smtClean="0">
                              <a:latin typeface="Cambria Math" panose="02040503050406030204" pitchFamily="18" charset="0"/>
                              <a:ea typeface="Cambria Math" panose="02040503050406030204" pitchFamily="18" charset="0"/>
                            </a:rPr>
                            <m:t>2</m:t>
                          </m:r>
                        </m:sub>
                      </m:sSub>
                      <m:r>
                        <a:rPr lang="en-US" sz="1600" i="1" smtClean="0">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−1</m:t>
                          </m:r>
                        </m:sup>
                      </m:sSup>
                    </m:oMath>
                  </m:oMathPara>
                </a14:m>
                <a:endParaRPr lang="en-US" sz="1600" dirty="0" smtClean="0"/>
              </a:p>
              <a:p>
                <a:pPr marL="0" indent="0">
                  <a:buNone/>
                </a:pPr>
                <a:r>
                  <a:rPr lang="en-US" sz="1600" dirty="0">
                    <a:solidFill>
                      <a:srgbClr val="0070C0"/>
                    </a:solidFill>
                  </a:rPr>
                  <a:t>S</a:t>
                </a:r>
                <a:r>
                  <a:rPr lang="en-US" sz="1600" dirty="0"/>
                  <a:t>= 1</a:t>
                </a:r>
              </a:p>
              <a:p>
                <a:pPr marL="0" indent="0">
                  <a:buNone/>
                </a:pPr>
                <a:r>
                  <a:rPr lang="en-US" sz="1600" dirty="0">
                    <a:solidFill>
                      <a:srgbClr val="0070C0"/>
                    </a:solidFill>
                  </a:rPr>
                  <a:t>Fraction</a:t>
                </a:r>
                <a:r>
                  <a:rPr lang="en-US" sz="1600" dirty="0"/>
                  <a:t>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10000…000</m:t>
                        </m:r>
                      </m:e>
                      <m:sub>
                        <m:r>
                          <a:rPr lang="en-US" sz="1600" i="1">
                            <a:latin typeface="Cambria Math" panose="02040503050406030204" pitchFamily="18" charset="0"/>
                          </a:rPr>
                          <m:t>2</m:t>
                        </m:r>
                      </m:sub>
                    </m:sSub>
                  </m:oMath>
                </a14:m>
                <a:r>
                  <a:rPr lang="en-US" sz="1600" dirty="0"/>
                  <a:t> (23 bit in single precision and 52 bit in double precision)</a:t>
                </a:r>
              </a:p>
              <a:p>
                <a:pPr marL="0" indent="0">
                  <a:buNone/>
                </a:pPr>
                <a:r>
                  <a:rPr lang="en-US" sz="1600" dirty="0">
                    <a:solidFill>
                      <a:srgbClr val="0070C0"/>
                    </a:solidFill>
                  </a:rPr>
                  <a:t>Exponent</a:t>
                </a:r>
                <a:r>
                  <a:rPr lang="en-US" sz="1600" dirty="0"/>
                  <a:t> = –1 + Bias </a:t>
                </a:r>
              </a:p>
              <a:p>
                <a:pPr marL="0" indent="0">
                  <a:buNone/>
                </a:pPr>
                <a:r>
                  <a:rPr lang="en-US" sz="1600" dirty="0" smtClean="0"/>
                  <a:t>Single</a:t>
                </a:r>
                <a:r>
                  <a:rPr lang="en-US" sz="1600" dirty="0"/>
                  <a:t>: –1 + 127 = 126 = </a:t>
                </a:r>
                <a14:m>
                  <m:oMath xmlns:m="http://schemas.openxmlformats.org/officeDocument/2006/math">
                    <m:sSub>
                      <m:sSubPr>
                        <m:ctrlPr>
                          <a:rPr lang="en-US" sz="1600" i="1" smtClean="0">
                            <a:latin typeface="Cambria Math" panose="02040503050406030204" pitchFamily="18" charset="0"/>
                          </a:rPr>
                        </m:ctrlPr>
                      </m:sSubPr>
                      <m:e>
                        <m:r>
                          <m:rPr>
                            <m:nor/>
                          </m:rPr>
                          <a:rPr lang="en-US" sz="1600" dirty="0"/>
                          <m:t>0111 1110</m:t>
                        </m:r>
                      </m:e>
                      <m:sub>
                        <m:r>
                          <a:rPr lang="en-US" sz="1600" b="0" i="1" smtClean="0">
                            <a:latin typeface="Cambria Math" panose="02040503050406030204" pitchFamily="18" charset="0"/>
                          </a:rPr>
                          <m:t>2</m:t>
                        </m:r>
                      </m:sub>
                    </m:sSub>
                  </m:oMath>
                </a14:m>
                <a:r>
                  <a:rPr lang="en-US" sz="1600" dirty="0" smtClean="0"/>
                  <a:t>    (8 bit)</a:t>
                </a:r>
              </a:p>
              <a:p>
                <a:pPr marL="0" indent="0">
                  <a:buNone/>
                </a:pPr>
                <a:r>
                  <a:rPr lang="en-US" sz="1600" dirty="0" smtClean="0"/>
                  <a:t>Double</a:t>
                </a:r>
                <a:r>
                  <a:rPr lang="en-US" sz="1600" dirty="0"/>
                  <a:t>: –1 + 1023 = 1022 </a:t>
                </a:r>
                <a:r>
                  <a:rPr lang="en-US" sz="1600" dirty="0" smtClean="0"/>
                  <a:t>= </a:t>
                </a:r>
                <a14:m>
                  <m:oMath xmlns:m="http://schemas.openxmlformats.org/officeDocument/2006/math">
                    <m:sSub>
                      <m:sSubPr>
                        <m:ctrlPr>
                          <a:rPr lang="en-US" sz="1600" i="1" smtClean="0">
                            <a:latin typeface="Cambria Math" panose="02040503050406030204" pitchFamily="18" charset="0"/>
                          </a:rPr>
                        </m:ctrlPr>
                      </m:sSubPr>
                      <m:e>
                        <m:r>
                          <m:rPr>
                            <m:nor/>
                          </m:rPr>
                          <a:rPr lang="en-US" sz="1600"/>
                          <m:t>011 1111 1110</m:t>
                        </m:r>
                      </m:e>
                      <m:sub>
                        <m:r>
                          <a:rPr lang="en-US" sz="1600" b="0" i="1" smtClean="0">
                            <a:latin typeface="Cambria Math" panose="02040503050406030204" pitchFamily="18" charset="0"/>
                          </a:rPr>
                          <m:t>2</m:t>
                        </m:r>
                      </m:sub>
                    </m:sSub>
                  </m:oMath>
                </a14:m>
                <a:r>
                  <a:rPr lang="en-US" sz="1600" dirty="0" smtClean="0"/>
                  <a:t> (11 bit)</a:t>
                </a:r>
                <a:r>
                  <a:rPr lang="en-US" dirty="0"/>
                  <a:t/>
                </a:r>
                <a:br>
                  <a:rPr lang="en-US" dirty="0"/>
                </a:br>
                <a:endParaRPr lang="en-US" dirty="0" smtClean="0"/>
              </a:p>
              <a:p>
                <a:pPr marL="0" indent="0">
                  <a:buNone/>
                </a:pP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00088"/>
                <a:ext cx="8795320" cy="3894137"/>
              </a:xfrm>
              <a:blipFill>
                <a:blip r:embed="rId2"/>
                <a:stretch>
                  <a:fillRect l="-624" t="-78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422075"/>
            <a:ext cx="7416824" cy="1689242"/>
          </a:xfrm>
          <a:prstGeom prst="rect">
            <a:avLst/>
          </a:prstGeom>
        </p:spPr>
      </p:pic>
    </p:spTree>
    <p:extLst>
      <p:ext uri="{BB962C8B-B14F-4D97-AF65-F5344CB8AC3E}">
        <p14:creationId xmlns:p14="http://schemas.microsoft.com/office/powerpoint/2010/main" val="469151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800" dirty="0" smtClean="0"/>
                  <a:t>In </a:t>
                </a:r>
                <a:r>
                  <a:rPr lang="en-US" sz="1800" dirty="0"/>
                  <a:t>general, floating-point numbers are of the form </a:t>
                </a:r>
              </a:p>
              <a:p>
                <a:pPr marL="0" indent="0">
                  <a:buNone/>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e>
                        <m:sup>
                          <m:r>
                            <a:rPr lang="en-US" sz="1600" b="0" i="1" smtClean="0">
                              <a:latin typeface="Cambria Math" panose="02040503050406030204" pitchFamily="18" charset="0"/>
                            </a:rPr>
                            <m:t>𝑆</m:t>
                          </m:r>
                        </m:sup>
                      </m:sSup>
                      <m:r>
                        <a:rPr lang="en-US" sz="160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𝐹𝑟𝑎𝑐𝑡𝑖𝑜𝑛</m:t>
                          </m:r>
                        </m:e>
                      </m:d>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𝐸𝑥𝑝𝑜𝑛𝑒𝑛𝑡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𝐵𝑖𝑎𝑠</m:t>
                          </m:r>
                          <m:r>
                            <a:rPr lang="en-US" sz="1600" b="0" i="1" smtClean="0">
                              <a:latin typeface="Cambria Math" panose="02040503050406030204" pitchFamily="18" charset="0"/>
                              <a:ea typeface="Cambria Math" panose="02040503050406030204" pitchFamily="18" charset="0"/>
                            </a:rPr>
                            <m:t>)</m:t>
                          </m:r>
                        </m:sup>
                      </m:sSup>
                    </m:oMath>
                  </m:oMathPara>
                </a14:m>
                <a:endParaRPr lang="en-US" sz="1600" dirty="0"/>
              </a:p>
              <a:p>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𝐹𝑟𝑎𝑐𝑡𝑖𝑜𝑛</m:t>
                        </m:r>
                      </m:e>
                    </m:d>
                  </m:oMath>
                </a14:m>
                <a:r>
                  <a:rPr lang="en-US" dirty="0" smtClean="0"/>
                  <a:t> is known as significand</a:t>
                </a:r>
              </a:p>
              <a:p>
                <a:r>
                  <a:rPr lang="en-US" dirty="0" smtClean="0"/>
                  <a:t>Why is Bias here?</a:t>
                </a:r>
              </a:p>
              <a:p>
                <a:pPr lvl="1"/>
                <a:r>
                  <a:rPr lang="en-US" dirty="0" smtClean="0"/>
                  <a:t>For the benefit of comparison</a:t>
                </a:r>
              </a:p>
              <a:p>
                <a:pPr marL="457200" lvl="1" indent="0">
                  <a:buNone/>
                </a:pPr>
                <a:endParaRPr lang="en-US" dirty="0" smtClean="0"/>
              </a:p>
              <a:p>
                <a:r>
                  <a:rPr lang="en-US" dirty="0" smtClean="0"/>
                  <a:t>Bias 127 (for single </a:t>
                </a:r>
                <a:r>
                  <a:rPr lang="en-US" smtClean="0"/>
                  <a:t>precision)</a:t>
                </a:r>
                <a:endParaRPr lang="en-US" dirty="0" smtClean="0"/>
              </a:p>
              <a:p>
                <a:pPr lvl="1"/>
                <a:r>
                  <a:rPr lang="en-US" dirty="0" smtClean="0"/>
                  <a:t>Lowest (0) and Highest (255) values of the exponent are reserved</a:t>
                </a:r>
              </a:p>
              <a:p>
                <a:pPr lvl="1"/>
                <a:r>
                  <a:rPr lang="en-US" dirty="0" smtClean="0"/>
                  <a:t>The range of usable exponent values is [1,254]. So, </a:t>
                </a:r>
                <a:r>
                  <a:rPr lang="en-US" dirty="0"/>
                  <a:t>t</a:t>
                </a:r>
                <a:r>
                  <a:rPr lang="en-US" dirty="0" smtClean="0"/>
                  <a:t>he </a:t>
                </a:r>
                <a:r>
                  <a:rPr lang="en-US" dirty="0"/>
                  <a:t>range of (exponent-127) is [-</a:t>
                </a:r>
                <a:r>
                  <a:rPr lang="en-US" dirty="0" smtClean="0"/>
                  <a:t>126 </a:t>
                </a:r>
                <a:r>
                  <a:rPr lang="en-US" dirty="0"/>
                  <a:t>.. </a:t>
                </a:r>
                <a:r>
                  <a:rPr lang="en-US" dirty="0" smtClean="0"/>
                  <a:t>127].</a:t>
                </a: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782"/>
                </a:stretch>
              </a:blipFill>
            </p:spPr>
            <p:txBody>
              <a:bodyPr/>
              <a:lstStyle/>
              <a:p>
                <a:r>
                  <a:rPr lang="en-US">
                    <a:noFill/>
                  </a:rPr>
                  <a:t> </a:t>
                </a:r>
              </a:p>
            </p:txBody>
          </p:sp>
        </mc:Fallback>
      </mc:AlternateContent>
    </p:spTree>
    <p:extLst>
      <p:ext uri="{BB962C8B-B14F-4D97-AF65-F5344CB8AC3E}">
        <p14:creationId xmlns:p14="http://schemas.microsoft.com/office/powerpoint/2010/main" val="2916506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Precision Range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Exponents 0000 0000 and 1111 1111 reserved </a:t>
                </a:r>
              </a:p>
              <a:p>
                <a:r>
                  <a:rPr lang="en-US" dirty="0" smtClean="0"/>
                  <a:t>Smallest value</a:t>
                </a:r>
              </a:p>
              <a:p>
                <a:pPr lvl="1"/>
                <a:r>
                  <a:rPr lang="en-US" dirty="0" smtClean="0"/>
                  <a:t>Exponent</a:t>
                </a:r>
                <a:r>
                  <a:rPr lang="en-US" dirty="0"/>
                  <a:t>: 0000 </a:t>
                </a:r>
                <a:r>
                  <a:rPr lang="en-US" dirty="0" smtClean="0"/>
                  <a:t>0001, actual </a:t>
                </a:r>
                <a:r>
                  <a:rPr lang="en-US" dirty="0"/>
                  <a:t>exponent = 1 – 127 = –</a:t>
                </a:r>
                <a:r>
                  <a:rPr lang="en-US" dirty="0" smtClean="0"/>
                  <a:t>126 </a:t>
                </a:r>
              </a:p>
              <a:p>
                <a:pPr lvl="1"/>
                <a:r>
                  <a:rPr lang="en-US" dirty="0" smtClean="0"/>
                  <a:t>Fraction</a:t>
                </a:r>
                <a:r>
                  <a:rPr lang="en-US" dirty="0"/>
                  <a:t>: 000…00 (</a:t>
                </a:r>
                <a:r>
                  <a:rPr lang="en-US" dirty="0" smtClean="0"/>
                  <a:t>23bits), significand </a:t>
                </a:r>
                <a:r>
                  <a:rPr lang="en-US" dirty="0"/>
                  <a:t>= </a:t>
                </a:r>
                <a:r>
                  <a:rPr lang="en-US" dirty="0" smtClean="0"/>
                  <a:t>1.0     (i.e., 1 +Fraction)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−126</m:t>
                        </m:r>
                      </m:sup>
                    </m:sSup>
                    <m:r>
                      <a:rPr lang="en-US" b="0" i="1" smtClean="0">
                        <a:latin typeface="Cambria Math" panose="02040503050406030204" pitchFamily="18" charset="0"/>
                        <a:ea typeface="Cambria Math" panose="02040503050406030204" pitchFamily="18" charset="0"/>
                      </a:rPr>
                      <m:t>≈±1.2×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−38</m:t>
                        </m:r>
                      </m:sup>
                    </m:sSup>
                  </m:oMath>
                </a14:m>
                <a:endParaRPr lang="en-US" dirty="0" smtClean="0"/>
              </a:p>
              <a:p>
                <a:r>
                  <a:rPr lang="en-US" dirty="0" smtClean="0"/>
                  <a:t>Largest value </a:t>
                </a:r>
              </a:p>
              <a:p>
                <a:pPr lvl="1"/>
                <a:r>
                  <a:rPr lang="en-US" dirty="0" smtClean="0"/>
                  <a:t>exponent</a:t>
                </a:r>
                <a:r>
                  <a:rPr lang="en-US" dirty="0"/>
                  <a:t>: 1111 </a:t>
                </a:r>
                <a:r>
                  <a:rPr lang="en-US" dirty="0" smtClean="0"/>
                  <a:t>1110, actual </a:t>
                </a:r>
                <a:r>
                  <a:rPr lang="en-US" dirty="0"/>
                  <a:t>exponent = 254 – 127 = +</a:t>
                </a:r>
                <a:r>
                  <a:rPr lang="en-US" dirty="0" smtClean="0"/>
                  <a:t>127 </a:t>
                </a:r>
              </a:p>
              <a:p>
                <a:pPr lvl="1"/>
                <a:r>
                  <a:rPr lang="en-US" dirty="0" smtClean="0"/>
                  <a:t>Fraction</a:t>
                </a:r>
                <a:r>
                  <a:rPr lang="en-US" dirty="0"/>
                  <a:t>: 111…11 (23bits</a:t>
                </a:r>
                <a:r>
                  <a:rPr lang="en-US" dirty="0" smtClean="0"/>
                  <a:t>), </a:t>
                </a:r>
                <a:r>
                  <a:rPr lang="en-US" dirty="0"/>
                  <a:t>significand ≈ </a:t>
                </a:r>
                <a:r>
                  <a:rPr lang="en-US" dirty="0" smtClean="0"/>
                  <a:t>2.0    (i.e., 1+Fraction)</a:t>
                </a:r>
              </a:p>
              <a:p>
                <a:pPr lvl="1"/>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+127</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38</m:t>
                        </m:r>
                      </m:sup>
                    </m:sSup>
                  </m:oMath>
                </a14:m>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spTree>
    <p:extLst>
      <p:ext uri="{BB962C8B-B14F-4D97-AF65-F5344CB8AC3E}">
        <p14:creationId xmlns:p14="http://schemas.microsoft.com/office/powerpoint/2010/main" val="2847972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Precision Range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Exponents </a:t>
                </a:r>
                <a:r>
                  <a:rPr lang="en-US" dirty="0"/>
                  <a:t>000 0000 0000 and 111 1111 1111 reserved </a:t>
                </a:r>
                <a:endParaRPr lang="en-US" dirty="0" smtClean="0"/>
              </a:p>
              <a:p>
                <a:r>
                  <a:rPr lang="en-US" dirty="0" smtClean="0"/>
                  <a:t>Smallest value</a:t>
                </a:r>
              </a:p>
              <a:p>
                <a:pPr lvl="1"/>
                <a:r>
                  <a:rPr lang="en-US" dirty="0" smtClean="0"/>
                  <a:t>Exponent</a:t>
                </a:r>
                <a:r>
                  <a:rPr lang="en-US" dirty="0"/>
                  <a:t>: 000 0000 </a:t>
                </a:r>
                <a:r>
                  <a:rPr lang="en-US" dirty="0" smtClean="0"/>
                  <a:t>0001, actual </a:t>
                </a:r>
                <a:r>
                  <a:rPr lang="en-US" dirty="0"/>
                  <a:t>exponent </a:t>
                </a:r>
                <a:r>
                  <a:rPr lang="en-US" dirty="0" smtClean="0"/>
                  <a:t>=1 – 1023 </a:t>
                </a:r>
                <a:r>
                  <a:rPr lang="en-US" dirty="0"/>
                  <a:t>= –1022 </a:t>
                </a:r>
                <a:endParaRPr lang="en-US" dirty="0" smtClean="0"/>
              </a:p>
              <a:p>
                <a:pPr lvl="1"/>
                <a:r>
                  <a:rPr lang="en-US" dirty="0" smtClean="0"/>
                  <a:t>Fraction</a:t>
                </a:r>
                <a:r>
                  <a:rPr lang="en-US" dirty="0"/>
                  <a:t>: 000…00 </a:t>
                </a:r>
                <a:r>
                  <a:rPr lang="en-US" dirty="0" smtClean="0"/>
                  <a:t>(52bits), significand </a:t>
                </a:r>
                <a:r>
                  <a:rPr lang="en-US" dirty="0"/>
                  <a:t>= </a:t>
                </a:r>
                <a:r>
                  <a:rPr lang="en-US" dirty="0" smtClean="0"/>
                  <a:t>1.0     (i.e., 1 +Fraction)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−1022</m:t>
                        </m:r>
                      </m:sup>
                    </m:sSup>
                    <m:r>
                      <a:rPr lang="en-US" b="0" i="1" smtClean="0">
                        <a:latin typeface="Cambria Math" panose="02040503050406030204" pitchFamily="18" charset="0"/>
                        <a:ea typeface="Cambria Math" panose="02040503050406030204" pitchFamily="18" charset="0"/>
                      </a:rPr>
                      <m:t>≈±2.2×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−308</m:t>
                        </m:r>
                      </m:sup>
                    </m:sSup>
                  </m:oMath>
                </a14:m>
                <a:endParaRPr lang="en-US" dirty="0" smtClean="0"/>
              </a:p>
              <a:p>
                <a:r>
                  <a:rPr lang="en-US" dirty="0" smtClean="0"/>
                  <a:t>Largest value </a:t>
                </a:r>
              </a:p>
              <a:p>
                <a:pPr lvl="1"/>
                <a:r>
                  <a:rPr lang="en-US" dirty="0" smtClean="0"/>
                  <a:t>exponent</a:t>
                </a:r>
                <a:r>
                  <a:rPr lang="en-US" dirty="0"/>
                  <a:t>: 111 1111 </a:t>
                </a:r>
                <a:r>
                  <a:rPr lang="en-US" dirty="0" smtClean="0"/>
                  <a:t>1110, actual </a:t>
                </a:r>
                <a:r>
                  <a:rPr lang="en-US" dirty="0"/>
                  <a:t>exponent = 2046 – 1023 = +1023 </a:t>
                </a:r>
                <a:endParaRPr lang="en-US" dirty="0" smtClean="0"/>
              </a:p>
              <a:p>
                <a:pPr lvl="1"/>
                <a:r>
                  <a:rPr lang="en-US" dirty="0" smtClean="0"/>
                  <a:t>Fraction</a:t>
                </a:r>
                <a:r>
                  <a:rPr lang="en-US" dirty="0"/>
                  <a:t>: 111…11 </a:t>
                </a:r>
                <a:r>
                  <a:rPr lang="en-US" dirty="0" smtClean="0"/>
                  <a:t>(52bits), </a:t>
                </a:r>
                <a:r>
                  <a:rPr lang="en-US" dirty="0"/>
                  <a:t>significand ≈ </a:t>
                </a:r>
                <a:r>
                  <a:rPr lang="en-US" dirty="0" smtClean="0"/>
                  <a:t>2.0    (i.e., 1+Fraction)</a:t>
                </a:r>
              </a:p>
              <a:p>
                <a:pPr lvl="1"/>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+1023</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8</m:t>
                        </m:r>
                      </m:sup>
                    </m:sSup>
                  </m:oMath>
                </a14:m>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spTree>
    <p:extLst>
      <p:ext uri="{BB962C8B-B14F-4D97-AF65-F5344CB8AC3E}">
        <p14:creationId xmlns:p14="http://schemas.microsoft.com/office/powerpoint/2010/main" val="4074619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50800"/>
            <a:ext cx="8435280" cy="566738"/>
          </a:xfrm>
        </p:spPr>
        <p:txBody>
          <a:bodyPr/>
          <a:lstStyle/>
          <a:p>
            <a:r>
              <a:rPr lang="en-US" b="1" dirty="0"/>
              <a:t>EEE 754 encoding of floating-point numbers</a:t>
            </a:r>
            <a:r>
              <a:rPr lang="en-US" dirty="0"/>
              <a:t> </a:t>
            </a:r>
          </a:p>
        </p:txBody>
      </p:sp>
      <p:sp>
        <p:nvSpPr>
          <p:cNvPr id="3" name="Content Placeholder 2"/>
          <p:cNvSpPr>
            <a:spLocks noGrp="1"/>
          </p:cNvSpPr>
          <p:nvPr>
            <p:ph idx="1"/>
          </p:nvPr>
        </p:nvSpPr>
        <p:spPr/>
        <p:txBody>
          <a:bodyPr/>
          <a:lstStyle/>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03598"/>
            <a:ext cx="7653234" cy="2129011"/>
          </a:xfrm>
          <a:prstGeom prst="rect">
            <a:avLst/>
          </a:prstGeom>
        </p:spPr>
      </p:pic>
    </p:spTree>
    <p:extLst>
      <p:ext uri="{BB962C8B-B14F-4D97-AF65-F5344CB8AC3E}">
        <p14:creationId xmlns:p14="http://schemas.microsoft.com/office/powerpoint/2010/main" val="3725362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Denormal</a:t>
            </a:r>
            <a:r>
              <a:rPr lang="en-US" dirty="0"/>
              <a:t> Number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Exponent = 000...0, hidden </a:t>
                </a:r>
                <a:r>
                  <a:rPr lang="en-US" dirty="0"/>
                  <a:t>bit is 0</a:t>
                </a:r>
                <a:br>
                  <a:rPr lang="en-US" dirty="0"/>
                </a:b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e>
                        </m:d>
                      </m:e>
                      <m:sup>
                        <m:r>
                          <a:rPr lang="en-US" i="1">
                            <a:latin typeface="Cambria Math" panose="02040503050406030204" pitchFamily="18" charset="0"/>
                          </a:rPr>
                          <m:t>𝑆</m:t>
                        </m:r>
                      </m:sup>
                    </m:sSup>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𝐹𝑟𝑎𝑐𝑡𝑖𝑜𝑛</m:t>
                        </m:r>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𝐵𝑖𝑎𝑠</m:t>
                        </m:r>
                      </m:sup>
                    </m:sSup>
                  </m:oMath>
                </a14:m>
                <a:endParaRPr lang="en-US" dirty="0" smtClean="0">
                  <a:ea typeface="Cambria Math" panose="02040503050406030204" pitchFamily="18" charset="0"/>
                </a:endParaRPr>
              </a:p>
              <a:p>
                <a:r>
                  <a:rPr lang="en-US" dirty="0" smtClean="0"/>
                  <a:t>Smaller </a:t>
                </a:r>
                <a:r>
                  <a:rPr lang="en-US" dirty="0"/>
                  <a:t>than normal </a:t>
                </a:r>
                <a:r>
                  <a:rPr lang="en-US" dirty="0" smtClean="0"/>
                  <a:t>numbers </a:t>
                </a:r>
              </a:p>
              <a:p>
                <a:pPr lvl="1"/>
                <a:r>
                  <a:rPr lang="en-US" dirty="0" smtClean="0"/>
                  <a:t>allow </a:t>
                </a:r>
                <a:r>
                  <a:rPr lang="en-US" dirty="0"/>
                  <a:t>for gradual underflow, with diminishing precision </a:t>
                </a:r>
                <a:endParaRPr lang="en-US" dirty="0" smtClean="0"/>
              </a:p>
              <a:p>
                <a:pPr lvl="1"/>
                <a:r>
                  <a:rPr lang="en-US" dirty="0" smtClean="0"/>
                  <a:t>For example, </a:t>
                </a:r>
                <a:r>
                  <a:rPr lang="en-US" dirty="0"/>
                  <a:t>the smallest single precision </a:t>
                </a:r>
                <a:r>
                  <a:rPr lang="en-US" dirty="0" err="1"/>
                  <a:t>denormalized</a:t>
                </a:r>
                <a:r>
                  <a:rPr lang="en-US" dirty="0"/>
                  <a:t> number is </a:t>
                </a:r>
              </a:p>
              <a:p>
                <a:pPr marL="457200" lvl="1" indent="0" algn="ctr">
                  <a:buNone/>
                </a:pPr>
                <a14:m>
                  <m:oMath xmlns:m="http://schemas.openxmlformats.org/officeDocument/2006/math">
                    <m:sSub>
                      <m:sSubPr>
                        <m:ctrlPr>
                          <a:rPr lang="en-US" i="1">
                            <a:latin typeface="Cambria Math" panose="02040503050406030204" pitchFamily="18" charset="0"/>
                          </a:rPr>
                        </m:ctrlPr>
                      </m:sSubPr>
                      <m:e>
                        <m:r>
                          <m:rPr>
                            <m:nor/>
                          </m:rPr>
                          <a:rPr lang="en-US" dirty="0"/>
                          <m:t>0.0000 0000 0000 0000 0000 001</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−126</m:t>
                        </m:r>
                      </m:sup>
                    </m:sSup>
                  </m:oMath>
                </a14:m>
                <a:r>
                  <a:rPr lang="en-US" dirty="0"/>
                  <a:t> 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1.0</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−149</m:t>
                        </m:r>
                      </m:sup>
                    </m:sSup>
                  </m:oMath>
                </a14:m>
                <a:endParaRPr lang="en-US" dirty="0" smtClean="0"/>
              </a:p>
              <a:p>
                <a:pPr marL="457200" lvl="1" indent="0">
                  <a:buNone/>
                </a:pPr>
                <a:r>
                  <a:rPr lang="en-US" dirty="0"/>
                  <a:t>w</a:t>
                </a:r>
                <a:r>
                  <a:rPr lang="en-US" dirty="0" smtClean="0"/>
                  <a:t>hereas the </a:t>
                </a:r>
                <a:r>
                  <a:rPr lang="en-US" dirty="0"/>
                  <a:t>smallest positive single </a:t>
                </a:r>
                <a:r>
                  <a:rPr lang="en-US" dirty="0" smtClean="0"/>
                  <a:t>precision normalized </a:t>
                </a:r>
                <a:r>
                  <a:rPr lang="en-US" dirty="0"/>
                  <a:t>number </a:t>
                </a:r>
                <a:r>
                  <a:rPr lang="en-US" dirty="0" smtClean="0"/>
                  <a:t>was </a:t>
                </a: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nor/>
                            </m:rPr>
                            <a:rPr lang="en-US" dirty="0"/>
                            <m:t>1.0000 0000 0000 0000 0000 000</m:t>
                          </m:r>
                        </m:e>
                        <m:sub>
                          <m:r>
                            <a:rPr lang="en-US" b="0" i="1" smtClean="0">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−126</m:t>
                          </m:r>
                        </m:sup>
                      </m:sSup>
                    </m:oMath>
                  </m:oMathPara>
                </a14:m>
                <a:endParaRPr lang="en-US" dirty="0" smtClean="0"/>
              </a:p>
              <a:p>
                <a:pPr marL="457200" lvl="1"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spTree>
    <p:extLst>
      <p:ext uri="{BB962C8B-B14F-4D97-AF65-F5344CB8AC3E}">
        <p14:creationId xmlns:p14="http://schemas.microsoft.com/office/powerpoint/2010/main" val="1513671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895" y="1563638"/>
            <a:ext cx="5926209" cy="1656184"/>
          </a:xfrm>
        </p:spPr>
      </p:pic>
    </p:spTree>
    <p:extLst>
      <p:ext uri="{BB962C8B-B14F-4D97-AF65-F5344CB8AC3E}">
        <p14:creationId xmlns:p14="http://schemas.microsoft.com/office/powerpoint/2010/main" val="4141494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Addition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600" dirty="0" smtClean="0"/>
                  <a:t>Example: (Binary Floating-Point Addition) Add the number 0.5 and -04375 in binary.</a:t>
                </a:r>
              </a:p>
              <a:p>
                <a:r>
                  <a:rPr lang="en-US" sz="1600" dirty="0"/>
                  <a:t>C</a:t>
                </a:r>
                <a:r>
                  <a:rPr lang="en-US" sz="1600" dirty="0" smtClean="0"/>
                  <a:t>onsider </a:t>
                </a:r>
                <a:r>
                  <a:rPr lang="en-US" sz="1600" dirty="0"/>
                  <a:t>a 4-digit binary </a:t>
                </a:r>
                <a:r>
                  <a:rPr lang="en-US" sz="1600" dirty="0" smtClean="0"/>
                  <a:t>example</a:t>
                </a:r>
              </a:p>
              <a:p>
                <a:pPr lvl="1"/>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1.000</m:t>
                        </m:r>
                      </m:e>
                      <m:sub>
                        <m:r>
                          <a:rPr lang="en-US" sz="1400" b="0" i="1" smtClean="0">
                            <a:latin typeface="Cambria Math" panose="02040503050406030204" pitchFamily="18" charset="0"/>
                          </a:rPr>
                          <m:t>2</m:t>
                        </m:r>
                      </m:sub>
                    </m:sSub>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2</m:t>
                        </m:r>
                      </m:e>
                      <m:sup>
                        <m:r>
                          <a:rPr lang="en-US" sz="1400" b="0" i="1" smtClean="0">
                            <a:latin typeface="Cambria Math" panose="02040503050406030204" pitchFamily="18" charset="0"/>
                            <a:ea typeface="Cambria Math" panose="02040503050406030204" pitchFamily="18" charset="0"/>
                          </a:rPr>
                          <m:t>−1</m:t>
                        </m:r>
                      </m:sup>
                    </m:sSup>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1.</m:t>
                        </m:r>
                        <m:r>
                          <a:rPr lang="en-US" sz="1400" b="0" i="1" smtClean="0">
                            <a:latin typeface="Cambria Math" panose="02040503050406030204" pitchFamily="18" charset="0"/>
                          </a:rPr>
                          <m:t>11</m:t>
                        </m:r>
                        <m:r>
                          <a:rPr lang="en-US" sz="1400" i="1">
                            <a:latin typeface="Cambria Math" panose="02040503050406030204" pitchFamily="18" charset="0"/>
                          </a:rPr>
                          <m:t>0</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m:t>
                    </m:r>
                  </m:oMath>
                </a14:m>
                <a:endParaRPr lang="en-US" sz="1400" dirty="0" smtClean="0"/>
              </a:p>
              <a:p>
                <a:pPr marL="0" indent="0">
                  <a:buNone/>
                </a:pPr>
                <a:r>
                  <a:rPr lang="en-US" sz="1600" dirty="0" smtClean="0"/>
                  <a:t>1</a:t>
                </a:r>
                <a:r>
                  <a:rPr lang="en-US" sz="1600" dirty="0"/>
                  <a:t>. Align binary </a:t>
                </a:r>
                <a:r>
                  <a:rPr lang="en-US" sz="1600" dirty="0" smtClean="0"/>
                  <a:t>points</a:t>
                </a:r>
              </a:p>
              <a:p>
                <a:pPr lvl="1"/>
                <a:r>
                  <a:rPr lang="en-US" sz="1400" dirty="0" smtClean="0"/>
                  <a:t>Shift </a:t>
                </a:r>
                <a:r>
                  <a:rPr lang="en-US" sz="1400" dirty="0"/>
                  <a:t>the smaller number to right until its exponent would match the </a:t>
                </a:r>
                <a:r>
                  <a:rPr lang="en-US" sz="1400" dirty="0" smtClean="0"/>
                  <a:t>larger exponent</a:t>
                </a:r>
              </a:p>
              <a:p>
                <a:pPr lvl="1"/>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1.000</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−1</m:t>
                        </m:r>
                      </m:sup>
                    </m:s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b="0" i="1" smtClean="0">
                            <a:latin typeface="Cambria Math" panose="02040503050406030204" pitchFamily="18" charset="0"/>
                          </a:rPr>
                          <m:t>0</m:t>
                        </m:r>
                        <m:r>
                          <a:rPr lang="en-US" sz="1400" i="1">
                            <a:latin typeface="Cambria Math" panose="02040503050406030204" pitchFamily="18" charset="0"/>
                          </a:rPr>
                          <m:t>.111</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1</m:t>
                        </m:r>
                      </m:sup>
                    </m:sSup>
                    <m:r>
                      <a:rPr lang="en-US" sz="1400" i="1">
                        <a:latin typeface="Cambria Math" panose="02040503050406030204" pitchFamily="18" charset="0"/>
                        <a:ea typeface="Cambria Math" panose="02040503050406030204" pitchFamily="18" charset="0"/>
                      </a:rPr>
                      <m:t>)</m:t>
                    </m:r>
                  </m:oMath>
                </a14:m>
                <a:endParaRPr lang="en-US" sz="1400" dirty="0"/>
              </a:p>
              <a:p>
                <a:pPr marL="0" indent="0">
                  <a:buNone/>
                </a:pPr>
                <a:r>
                  <a:rPr lang="en-US" sz="1600" dirty="0" smtClean="0"/>
                  <a:t>2. </a:t>
                </a:r>
                <a:r>
                  <a:rPr lang="en-US" sz="1600" dirty="0"/>
                  <a:t>Add </a:t>
                </a:r>
                <a:r>
                  <a:rPr lang="en-US" sz="1600" dirty="0" smtClean="0"/>
                  <a:t>significands</a:t>
                </a:r>
              </a:p>
              <a:p>
                <a:pPr lvl="1"/>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1.000</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−1</m:t>
                        </m:r>
                      </m:sup>
                    </m:sSup>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−0.111</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−1</m:t>
                            </m:r>
                          </m:sup>
                        </m:sSup>
                      </m:e>
                    </m:d>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0</m:t>
                        </m:r>
                        <m:r>
                          <a:rPr lang="en-US" sz="1400" i="1">
                            <a:latin typeface="Cambria Math" panose="02040503050406030204" pitchFamily="18" charset="0"/>
                          </a:rPr>
                          <m:t>.001</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−1</m:t>
                        </m:r>
                      </m:sup>
                    </m:sSup>
                  </m:oMath>
                </a14:m>
                <a:endParaRPr lang="en-US" sz="1400" dirty="0"/>
              </a:p>
              <a:p>
                <a:pPr marL="0" indent="0">
                  <a:buNone/>
                </a:pPr>
                <a:r>
                  <a:rPr lang="en-US" sz="1600" dirty="0" smtClean="0"/>
                  <a:t>3. </a:t>
                </a:r>
                <a:r>
                  <a:rPr lang="en-US" sz="1600" dirty="0"/>
                  <a:t>Normalize result &amp; check for </a:t>
                </a:r>
                <a:r>
                  <a:rPr lang="en-US" sz="1600" dirty="0" smtClean="0"/>
                  <a:t>over/underflow</a:t>
                </a:r>
              </a:p>
              <a:p>
                <a:pPr lvl="1"/>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1</m:t>
                        </m:r>
                        <m:r>
                          <a:rPr lang="en-US" sz="1400" i="1">
                            <a:latin typeface="Cambria Math" panose="02040503050406030204" pitchFamily="18" charset="0"/>
                          </a:rPr>
                          <m:t>.000</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4</m:t>
                        </m:r>
                      </m:sup>
                    </m:sSup>
                  </m:oMath>
                </a14:m>
                <a:r>
                  <a:rPr lang="en-US" sz="1400" dirty="0"/>
                  <a:t>, with no overflow / </a:t>
                </a:r>
                <a:r>
                  <a:rPr lang="en-US" sz="1400" dirty="0" smtClean="0"/>
                  <a:t>underflow</a:t>
                </a:r>
              </a:p>
              <a:p>
                <a:pPr marL="0" indent="0">
                  <a:buNone/>
                </a:pPr>
                <a:r>
                  <a:rPr lang="en-US" sz="1600" dirty="0" smtClean="0"/>
                  <a:t>4</a:t>
                </a:r>
                <a:r>
                  <a:rPr lang="en-US" sz="1600" dirty="0"/>
                  <a:t>. Round and renormalize if </a:t>
                </a:r>
                <a:r>
                  <a:rPr lang="en-US" sz="1600" dirty="0" smtClean="0"/>
                  <a:t>necessary</a:t>
                </a:r>
              </a:p>
              <a:p>
                <a:pPr lvl="1"/>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rPr>
                          <m:t>𝟏</m:t>
                        </m:r>
                        <m:r>
                          <a:rPr lang="en-US" sz="1400" b="1" i="1">
                            <a:latin typeface="Cambria Math" panose="02040503050406030204" pitchFamily="18" charset="0"/>
                          </a:rPr>
                          <m:t>.</m:t>
                        </m:r>
                        <m:r>
                          <a:rPr lang="en-US" sz="1400" b="1" i="1">
                            <a:latin typeface="Cambria Math" panose="02040503050406030204" pitchFamily="18" charset="0"/>
                          </a:rPr>
                          <m:t>𝟎𝟎𝟎</m:t>
                        </m:r>
                      </m:e>
                      <m:sub>
                        <m:r>
                          <a:rPr lang="en-US" sz="1400" b="1" i="1">
                            <a:latin typeface="Cambria Math" panose="02040503050406030204" pitchFamily="18" charset="0"/>
                          </a:rPr>
                          <m:t>𝟐</m:t>
                        </m:r>
                      </m:sub>
                    </m:sSub>
                    <m:r>
                      <a:rPr lang="en-US" sz="1400" b="1" i="1">
                        <a:latin typeface="Cambria Math" panose="02040503050406030204" pitchFamily="18" charset="0"/>
                        <a:ea typeface="Cambria Math" panose="02040503050406030204" pitchFamily="18" charset="0"/>
                      </a:rPr>
                      <m:t>×</m:t>
                    </m:r>
                    <m:sSup>
                      <m:sSupPr>
                        <m:ctrlPr>
                          <a:rPr lang="en-US" sz="1400" b="1" i="1">
                            <a:latin typeface="Cambria Math" panose="02040503050406030204" pitchFamily="18" charset="0"/>
                            <a:ea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𝟐</m:t>
                        </m:r>
                      </m:e>
                      <m:sup>
                        <m:r>
                          <a:rPr lang="en-US" sz="1400" b="1" i="1">
                            <a:latin typeface="Cambria Math" panose="02040503050406030204" pitchFamily="18" charset="0"/>
                            <a:ea typeface="Cambria Math" panose="02040503050406030204" pitchFamily="18" charset="0"/>
                          </a:rPr>
                          <m:t>−</m:t>
                        </m:r>
                        <m:r>
                          <a:rPr lang="en-US" sz="1400" b="1" i="1">
                            <a:latin typeface="Cambria Math" panose="02040503050406030204" pitchFamily="18" charset="0"/>
                            <a:ea typeface="Cambria Math" panose="02040503050406030204" pitchFamily="18" charset="0"/>
                          </a:rPr>
                          <m:t>𝟒</m:t>
                        </m:r>
                      </m:sup>
                    </m:sSup>
                  </m:oMath>
                </a14:m>
                <a:r>
                  <a:rPr lang="en-US" sz="1400" dirty="0"/>
                  <a:t>(no change) = </a:t>
                </a:r>
                <a:r>
                  <a:rPr lang="en-US" sz="1400" b="1" dirty="0"/>
                  <a:t>0.0625</a:t>
                </a:r>
                <a:r>
                  <a:rPr lang="en-US" sz="1400" dirty="0"/>
                  <a:t> </a:t>
                </a:r>
                <a:br>
                  <a:rPr lang="en-US" sz="1400" dirty="0"/>
                </a:b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70" t="-469"/>
                </a:stretch>
              </a:blipFill>
            </p:spPr>
            <p:txBody>
              <a:bodyPr/>
              <a:lstStyle/>
              <a:p>
                <a:r>
                  <a:rPr lang="en-US">
                    <a:noFill/>
                  </a:rPr>
                  <a:t> </a:t>
                </a:r>
              </a:p>
            </p:txBody>
          </p:sp>
        </mc:Fallback>
      </mc:AlternateContent>
    </p:spTree>
    <p:extLst>
      <p:ext uri="{BB962C8B-B14F-4D97-AF65-F5344CB8AC3E}">
        <p14:creationId xmlns:p14="http://schemas.microsoft.com/office/powerpoint/2010/main" val="1339552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400" dirty="0"/>
              <a:t/>
            </a:r>
            <a:br>
              <a:rPr lang="en-US" sz="1400" dirty="0"/>
            </a:b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0"/>
            <a:ext cx="2647259" cy="5143500"/>
          </a:xfrm>
          <a:prstGeom prst="rect">
            <a:avLst/>
          </a:prstGeom>
        </p:spPr>
      </p:pic>
      <p:sp>
        <p:nvSpPr>
          <p:cNvPr id="5" name="Title 4"/>
          <p:cNvSpPr>
            <a:spLocks noGrp="1"/>
          </p:cNvSpPr>
          <p:nvPr>
            <p:ph type="title"/>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6834"/>
            <a:ext cx="5366742" cy="5143500"/>
          </a:xfrm>
          <a:prstGeom prst="rect">
            <a:avLst/>
          </a:prstGeom>
        </p:spPr>
      </p:pic>
    </p:spTree>
    <p:extLst>
      <p:ext uri="{BB962C8B-B14F-4D97-AF65-F5344CB8AC3E}">
        <p14:creationId xmlns:p14="http://schemas.microsoft.com/office/powerpoint/2010/main" val="4121770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0800"/>
            <a:ext cx="9144000" cy="5092700"/>
          </a:xfrm>
          <a:prstGeom prst="rect">
            <a:avLst/>
          </a:prstGeom>
        </p:spPr>
      </p:pic>
    </p:spTree>
    <p:extLst>
      <p:ext uri="{BB962C8B-B14F-4D97-AF65-F5344CB8AC3E}">
        <p14:creationId xmlns:p14="http://schemas.microsoft.com/office/powerpoint/2010/main" val="2368800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Associativity of FP Addition</a:t>
            </a:r>
            <a:endParaRPr lang="en-US" dirty="0"/>
          </a:p>
        </p:txBody>
      </p:sp>
      <p:sp>
        <p:nvSpPr>
          <p:cNvPr id="3" name="Content Placeholder 2"/>
          <p:cNvSpPr>
            <a:spLocks noGrp="1"/>
          </p:cNvSpPr>
          <p:nvPr>
            <p:ph idx="1"/>
          </p:nvPr>
        </p:nvSpPr>
        <p:spPr/>
        <p:txBody>
          <a:bodyPr/>
          <a:lstStyle/>
          <a:p>
            <a:r>
              <a:rPr lang="en-US" dirty="0" smtClean="0"/>
              <a:t>Associativity: a+(</a:t>
            </a:r>
            <a:r>
              <a:rPr lang="en-US" dirty="0" err="1" smtClean="0"/>
              <a:t>b+c</a:t>
            </a:r>
            <a:r>
              <a:rPr lang="en-US" dirty="0" smtClean="0"/>
              <a:t>) = (</a:t>
            </a:r>
            <a:r>
              <a:rPr lang="en-US" dirty="0" err="1" smtClean="0"/>
              <a:t>a+b</a:t>
            </a:r>
            <a:r>
              <a:rPr lang="en-US" dirty="0" smtClean="0"/>
              <a:t>) + c</a:t>
            </a:r>
          </a:p>
          <a:p>
            <a:r>
              <a:rPr lang="en-US" dirty="0" smtClean="0"/>
              <a:t>Is FP addition associative?</a:t>
            </a:r>
          </a:p>
          <a:p>
            <a:pPr lvl="1"/>
            <a:r>
              <a:rPr lang="en-US" dirty="0" smtClean="0"/>
              <a:t>No</a:t>
            </a:r>
            <a:endParaRPr lang="en-US" dirty="0"/>
          </a:p>
        </p:txBody>
      </p:sp>
    </p:spTree>
    <p:extLst>
      <p:ext uri="{BB962C8B-B14F-4D97-AF65-F5344CB8AC3E}">
        <p14:creationId xmlns:p14="http://schemas.microsoft.com/office/powerpoint/2010/main" val="3535788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Multiplication</a:t>
            </a:r>
            <a:endParaRPr lang="en-US" dirty="0"/>
          </a:p>
        </p:txBody>
      </p:sp>
      <p:sp>
        <p:nvSpPr>
          <p:cNvPr id="4" name="Rectangle 3"/>
          <p:cNvSpPr/>
          <p:nvPr/>
        </p:nvSpPr>
        <p:spPr>
          <a:xfrm>
            <a:off x="0" y="4351412"/>
            <a:ext cx="6336704" cy="792088"/>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600" dirty="0" smtClean="0"/>
                  <a:t>Example: (Binary Floating-Point Multiplication) Multiply the number 0.5 and -04375 in </a:t>
                </a:r>
                <a:r>
                  <a:rPr lang="en-US" sz="1600" dirty="0"/>
                  <a:t>binary.</a:t>
                </a:r>
              </a:p>
              <a:p>
                <a:r>
                  <a:rPr lang="en-US" sz="1600" dirty="0"/>
                  <a:t>C</a:t>
                </a:r>
                <a:r>
                  <a:rPr lang="en-US" sz="1600" dirty="0" smtClean="0"/>
                  <a:t>onsider </a:t>
                </a:r>
                <a:r>
                  <a:rPr lang="en-US" sz="1600" dirty="0"/>
                  <a:t>a 4-digit binary example</a:t>
                </a:r>
              </a:p>
              <a:p>
                <a:pPr lvl="1"/>
                <a:r>
                  <a:rPr lang="en-US" sz="1600" dirty="0"/>
                  <a:t>(0.5 × –0.4375)</a:t>
                </a:r>
                <a14:m>
                  <m:oMath xmlns:m="http://schemas.openxmlformats.org/officeDocument/2006/math">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(1.000</m:t>
                        </m:r>
                      </m:e>
                      <m:sub>
                        <m:r>
                          <a:rPr lang="en-US" sz="1600" b="0" i="1" smtClean="0">
                            <a:latin typeface="Cambria Math" panose="02040503050406030204" pitchFamily="18" charset="0"/>
                          </a:rPr>
                          <m:t>2</m:t>
                        </m:r>
                      </m:sub>
                    </m:sSub>
                    <m:r>
                      <a:rPr lang="en-US" sz="1600" i="1" smtClean="0">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−1</m:t>
                        </m:r>
                      </m:sup>
                    </m:sSup>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−1.110</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oMath>
                </a14:m>
                <a:endParaRPr lang="en-US" sz="1600" dirty="0" smtClean="0"/>
              </a:p>
              <a:p>
                <a:pPr>
                  <a:buFont typeface="+mj-lt"/>
                  <a:buAutoNum type="arabicPeriod"/>
                </a:pPr>
                <a:r>
                  <a:rPr lang="en-US" sz="1800" dirty="0" smtClean="0"/>
                  <a:t>Add exponents</a:t>
                </a:r>
              </a:p>
              <a:p>
                <a:pPr lvl="1"/>
                <a:r>
                  <a:rPr lang="en-US" sz="1400" dirty="0" smtClean="0"/>
                  <a:t>Unbiased</a:t>
                </a:r>
                <a:r>
                  <a:rPr lang="en-US" sz="1400" dirty="0"/>
                  <a:t>: –1 + –2 = –3</a:t>
                </a:r>
              </a:p>
              <a:p>
                <a:pPr lvl="1"/>
                <a:r>
                  <a:rPr lang="en-US" sz="1400" dirty="0" smtClean="0"/>
                  <a:t>Biased: 126+125 =251-127 = </a:t>
                </a:r>
                <a:r>
                  <a:rPr lang="en-US" sz="1400" dirty="0"/>
                  <a:t>124</a:t>
                </a:r>
              </a:p>
              <a:p>
                <a:pPr>
                  <a:buFont typeface="+mj-lt"/>
                  <a:buAutoNum type="arabicPeriod"/>
                </a:pPr>
                <a:r>
                  <a:rPr lang="en-US" sz="1800" dirty="0"/>
                  <a:t>Multiply significands</a:t>
                </a:r>
              </a:p>
              <a:p>
                <a:pPr lvl="1"/>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(1.000</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a14:m>
                <a:endParaRPr lang="en-US" sz="1400" b="0" i="1" dirty="0" smtClean="0">
                  <a:latin typeface="Cambria Math" panose="02040503050406030204" pitchFamily="18" charset="0"/>
                  <a:ea typeface="Cambria Math" panose="02040503050406030204" pitchFamily="18" charset="0"/>
                </a:endParaRPr>
              </a:p>
              <a:p>
                <a:pPr lvl="1"/>
                <a:r>
                  <a:rPr lang="en-US" sz="1400" dirty="0" smtClean="0">
                    <a:ea typeface="Cambria Math" panose="02040503050406030204" pitchFamily="18" charset="0"/>
                  </a:rPr>
                  <a:t>So the number becomes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3</m:t>
                        </m:r>
                      </m:sup>
                    </m:sSup>
                  </m:oMath>
                </a14:m>
                <a:endParaRPr lang="en-US" sz="1400" dirty="0" smtClean="0"/>
              </a:p>
              <a:p>
                <a:pPr>
                  <a:buFont typeface="+mj-lt"/>
                  <a:buAutoNum type="arabicPeriod"/>
                </a:pPr>
                <a:r>
                  <a:rPr lang="en-US" sz="1800" dirty="0" smtClean="0"/>
                  <a:t>Normalize result and check for overflow / underflow</a:t>
                </a:r>
              </a:p>
              <a:p>
                <a:pPr lvl="1"/>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−3</m:t>
                        </m:r>
                      </m:sup>
                    </m:sSup>
                  </m:oMath>
                </a14:m>
                <a:r>
                  <a:rPr lang="en-US" sz="1600" dirty="0" smtClean="0"/>
                  <a:t> (no change) with no overflow /underflow</a:t>
                </a:r>
              </a:p>
              <a:p>
                <a:pPr>
                  <a:buFont typeface="+mj-lt"/>
                  <a:buAutoNum type="arabicPeriod"/>
                </a:pPr>
                <a:r>
                  <a:rPr lang="en-US" sz="1800" dirty="0"/>
                  <a:t>Round and renormalize if necessary</a:t>
                </a:r>
              </a:p>
              <a:p>
                <a:pPr lvl="1"/>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−3</m:t>
                        </m:r>
                      </m:sup>
                    </m:sSup>
                  </m:oMath>
                </a14:m>
                <a:r>
                  <a:rPr lang="en-US" sz="1600" dirty="0" smtClean="0"/>
                  <a:t> (</a:t>
                </a:r>
                <a:r>
                  <a:rPr lang="en-US" sz="1600" dirty="0"/>
                  <a:t>no change)</a:t>
                </a:r>
              </a:p>
              <a:p>
                <a:pPr>
                  <a:buFont typeface="+mj-lt"/>
                  <a:buAutoNum type="arabicPeriod"/>
                </a:pPr>
                <a:r>
                  <a:rPr lang="en-US" sz="1800" dirty="0"/>
                  <a:t>Determine sign: positive × negative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oMath>
                </a14:m>
                <a:r>
                  <a:rPr lang="en-US" sz="1800" dirty="0" smtClean="0"/>
                  <a:t> </a:t>
                </a:r>
                <a:r>
                  <a:rPr lang="en-US" sz="1800" dirty="0"/>
                  <a:t>negative</a:t>
                </a:r>
              </a:p>
              <a:p>
                <a:pPr lvl="1"/>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−3</m:t>
                        </m:r>
                      </m:sup>
                    </m:sSup>
                    <m:r>
                      <a:rPr lang="en-US" sz="1400" b="0" i="1" smtClean="0">
                        <a:latin typeface="Cambria Math" panose="02040503050406030204" pitchFamily="18" charset="0"/>
                        <a:ea typeface="Cambria Math" panose="02040503050406030204" pitchFamily="18" charset="0"/>
                      </a:rPr>
                      <m:t>=−0.21875</m:t>
                    </m:r>
                  </m:oMath>
                </a14:m>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19" t="-469" b="-14867"/>
                </a:stretch>
              </a:blipFill>
            </p:spPr>
            <p:txBody>
              <a:bodyPr/>
              <a:lstStyle/>
              <a:p>
                <a:r>
                  <a:rPr lang="en-US">
                    <a:noFill/>
                  </a:rPr>
                  <a:t> </a:t>
                </a:r>
              </a:p>
            </p:txBody>
          </p:sp>
        </mc:Fallback>
      </mc:AlternateContent>
    </p:spTree>
    <p:extLst>
      <p:ext uri="{BB962C8B-B14F-4D97-AF65-F5344CB8AC3E}">
        <p14:creationId xmlns:p14="http://schemas.microsoft.com/office/powerpoint/2010/main" val="4520672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856" y="67021"/>
            <a:ext cx="2304256" cy="4932253"/>
          </a:xfrm>
        </p:spPr>
      </p:pic>
    </p:spTree>
    <p:extLst>
      <p:ext uri="{BB962C8B-B14F-4D97-AF65-F5344CB8AC3E}">
        <p14:creationId xmlns:p14="http://schemas.microsoft.com/office/powerpoint/2010/main" val="32747158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Rounding Bits</a:t>
            </a:r>
            <a:endParaRPr lang="en-US" dirty="0"/>
          </a:p>
        </p:txBody>
      </p:sp>
      <p:sp>
        <p:nvSpPr>
          <p:cNvPr id="3" name="Content Placeholder 2"/>
          <p:cNvSpPr>
            <a:spLocks noGrp="1"/>
          </p:cNvSpPr>
          <p:nvPr>
            <p:ph idx="1"/>
          </p:nvPr>
        </p:nvSpPr>
        <p:spPr/>
        <p:txBody>
          <a:bodyPr/>
          <a:lstStyle/>
          <a:p>
            <a:r>
              <a:rPr lang="en-US" dirty="0"/>
              <a:t>Guard and round </a:t>
            </a:r>
            <a:r>
              <a:rPr lang="en-US" dirty="0" smtClean="0"/>
              <a:t>digits, </a:t>
            </a:r>
            <a:r>
              <a:rPr lang="en-US" dirty="0"/>
              <a:t>and sticky bit</a:t>
            </a:r>
          </a:p>
          <a:p>
            <a:r>
              <a:rPr lang="en-US" dirty="0" smtClean="0"/>
              <a:t>When </a:t>
            </a:r>
            <a:r>
              <a:rPr lang="en-US" dirty="0"/>
              <a:t>computing result, assume there are several extra digits available </a:t>
            </a:r>
            <a:r>
              <a:rPr lang="en-US" dirty="0" smtClean="0"/>
              <a:t>for </a:t>
            </a:r>
            <a:r>
              <a:rPr lang="en-US" dirty="0"/>
              <a:t>shifting and computation. This improves accuracy of computation.</a:t>
            </a:r>
          </a:p>
          <a:p>
            <a:r>
              <a:rPr lang="en-US" dirty="0" smtClean="0">
                <a:solidFill>
                  <a:schemeClr val="accent1">
                    <a:lumMod val="50000"/>
                  </a:schemeClr>
                </a:solidFill>
              </a:rPr>
              <a:t>Guard </a:t>
            </a:r>
            <a:r>
              <a:rPr lang="en-US" dirty="0">
                <a:solidFill>
                  <a:schemeClr val="accent1">
                    <a:lumMod val="50000"/>
                  </a:schemeClr>
                </a:solidFill>
              </a:rPr>
              <a:t>digit: </a:t>
            </a:r>
            <a:r>
              <a:rPr lang="en-US" dirty="0"/>
              <a:t>first extra digit/bit to the right of mantissa -- used for </a:t>
            </a:r>
            <a:r>
              <a:rPr lang="en-US" dirty="0" smtClean="0"/>
              <a:t>rounding </a:t>
            </a:r>
            <a:r>
              <a:rPr lang="en-US" dirty="0"/>
              <a:t>addition results</a:t>
            </a:r>
          </a:p>
          <a:p>
            <a:r>
              <a:rPr lang="en-US" dirty="0" smtClean="0">
                <a:solidFill>
                  <a:schemeClr val="accent1">
                    <a:lumMod val="50000"/>
                  </a:schemeClr>
                </a:solidFill>
              </a:rPr>
              <a:t>Round </a:t>
            </a:r>
            <a:r>
              <a:rPr lang="en-US" dirty="0">
                <a:solidFill>
                  <a:schemeClr val="accent1">
                    <a:lumMod val="50000"/>
                  </a:schemeClr>
                </a:solidFill>
              </a:rPr>
              <a:t>digit: </a:t>
            </a:r>
            <a:r>
              <a:rPr lang="en-US" dirty="0"/>
              <a:t>second extra digit/bit to the right of mantissa -- used </a:t>
            </a:r>
            <a:r>
              <a:rPr lang="en-US" dirty="0" smtClean="0"/>
              <a:t>for rounding </a:t>
            </a:r>
            <a:r>
              <a:rPr lang="en-US" dirty="0"/>
              <a:t>multiplication results</a:t>
            </a:r>
          </a:p>
          <a:p>
            <a:r>
              <a:rPr lang="en-US" dirty="0" smtClean="0">
                <a:solidFill>
                  <a:schemeClr val="accent1">
                    <a:lumMod val="50000"/>
                  </a:schemeClr>
                </a:solidFill>
              </a:rPr>
              <a:t>Sticky </a:t>
            </a:r>
            <a:r>
              <a:rPr lang="en-US" dirty="0">
                <a:solidFill>
                  <a:schemeClr val="accent1">
                    <a:lumMod val="50000"/>
                  </a:schemeClr>
                </a:solidFill>
              </a:rPr>
              <a:t>bit: </a:t>
            </a:r>
            <a:r>
              <a:rPr lang="en-US" dirty="0"/>
              <a:t>third extra digit/bit to the right of mantissa – used for </a:t>
            </a:r>
            <a:r>
              <a:rPr lang="en-US" dirty="0" smtClean="0"/>
              <a:t>resolving </a:t>
            </a:r>
            <a:r>
              <a:rPr lang="en-US" dirty="0"/>
              <a:t>ties such as 0.50...00 vs. 0.50...01</a:t>
            </a:r>
          </a:p>
        </p:txBody>
      </p:sp>
    </p:spTree>
    <p:extLst>
      <p:ext uri="{BB962C8B-B14F-4D97-AF65-F5344CB8AC3E}">
        <p14:creationId xmlns:p14="http://schemas.microsoft.com/office/powerpoint/2010/main" val="1764326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Rounding Bits</a:t>
            </a:r>
            <a:endParaRPr lang="en-US" dirty="0"/>
          </a:p>
        </p:txBody>
      </p:sp>
      <p:sp>
        <p:nvSpPr>
          <p:cNvPr id="3" name="Content Placeholder 2"/>
          <p:cNvSpPr>
            <a:spLocks noGrp="1"/>
          </p:cNvSpPr>
          <p:nvPr>
            <p:ph idx="1"/>
          </p:nvPr>
        </p:nvSpPr>
        <p:spPr/>
        <p:txBody>
          <a:bodyPr/>
          <a:lstStyle/>
          <a:p>
            <a:r>
              <a:rPr lang="en-US" dirty="0" smtClean="0"/>
              <a:t>Rounding using Guard </a:t>
            </a:r>
            <a:r>
              <a:rPr lang="en-US" dirty="0"/>
              <a:t>and round </a:t>
            </a:r>
            <a:r>
              <a:rPr lang="en-US" dirty="0" smtClean="0"/>
              <a:t>digits, </a:t>
            </a:r>
            <a:r>
              <a:rPr lang="en-US" dirty="0"/>
              <a:t>and sticky </a:t>
            </a:r>
            <a:r>
              <a:rPr lang="en-US" dirty="0" smtClean="0"/>
              <a:t>bit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97931996"/>
              </p:ext>
            </p:extLst>
          </p:nvPr>
        </p:nvGraphicFramePr>
        <p:xfrm>
          <a:off x="611560" y="1344295"/>
          <a:ext cx="3888432" cy="3332480"/>
        </p:xfrm>
        <a:graphic>
          <a:graphicData uri="http://schemas.openxmlformats.org/drawingml/2006/table">
            <a:tbl>
              <a:tblPr firstRow="1" bandRow="1">
                <a:tableStyleId>{5940675A-B579-460E-94D1-54222C63F5DA}</a:tableStyleId>
              </a:tblPr>
              <a:tblGrid>
                <a:gridCol w="658416">
                  <a:extLst>
                    <a:ext uri="{9D8B030D-6E8A-4147-A177-3AD203B41FA5}">
                      <a16:colId xmlns:a16="http://schemas.microsoft.com/office/drawing/2014/main" val="2810522577"/>
                    </a:ext>
                  </a:extLst>
                </a:gridCol>
                <a:gridCol w="648072">
                  <a:extLst>
                    <a:ext uri="{9D8B030D-6E8A-4147-A177-3AD203B41FA5}">
                      <a16:colId xmlns:a16="http://schemas.microsoft.com/office/drawing/2014/main" val="3626724118"/>
                    </a:ext>
                  </a:extLst>
                </a:gridCol>
                <a:gridCol w="648072">
                  <a:extLst>
                    <a:ext uri="{9D8B030D-6E8A-4147-A177-3AD203B41FA5}">
                      <a16:colId xmlns:a16="http://schemas.microsoft.com/office/drawing/2014/main" val="1507478804"/>
                    </a:ext>
                  </a:extLst>
                </a:gridCol>
                <a:gridCol w="1933872">
                  <a:extLst>
                    <a:ext uri="{9D8B030D-6E8A-4147-A177-3AD203B41FA5}">
                      <a16:colId xmlns:a16="http://schemas.microsoft.com/office/drawing/2014/main" val="234761490"/>
                    </a:ext>
                  </a:extLst>
                </a:gridCol>
              </a:tblGrid>
              <a:tr h="362441">
                <a:tc>
                  <a:txBody>
                    <a:bodyPr/>
                    <a:lstStyle/>
                    <a:p>
                      <a:pPr algn="ctr"/>
                      <a:r>
                        <a:rPr lang="en-US" b="1" dirty="0" smtClean="0">
                          <a:solidFill>
                            <a:srgbClr val="00B050"/>
                          </a:solidFill>
                        </a:rPr>
                        <a:t>G</a:t>
                      </a:r>
                      <a:endParaRPr lang="en-US" b="1" dirty="0">
                        <a:solidFill>
                          <a:srgbClr val="00B050"/>
                        </a:solidFill>
                      </a:endParaRPr>
                    </a:p>
                  </a:txBody>
                  <a:tcPr/>
                </a:tc>
                <a:tc>
                  <a:txBody>
                    <a:bodyPr/>
                    <a:lstStyle/>
                    <a:p>
                      <a:pPr algn="ctr"/>
                      <a:r>
                        <a:rPr lang="en-US" b="1" dirty="0" smtClean="0">
                          <a:solidFill>
                            <a:srgbClr val="0070C0"/>
                          </a:solidFill>
                        </a:rPr>
                        <a:t>R</a:t>
                      </a:r>
                      <a:endParaRPr lang="en-US" b="1" dirty="0">
                        <a:solidFill>
                          <a:srgbClr val="0070C0"/>
                        </a:solidFill>
                      </a:endParaRPr>
                    </a:p>
                  </a:txBody>
                  <a:tcPr/>
                </a:tc>
                <a:tc>
                  <a:txBody>
                    <a:bodyPr/>
                    <a:lstStyle/>
                    <a:p>
                      <a:pPr algn="ctr"/>
                      <a:r>
                        <a:rPr lang="en-US" b="1" dirty="0" smtClean="0">
                          <a:solidFill>
                            <a:srgbClr val="7030A0"/>
                          </a:solidFill>
                        </a:rPr>
                        <a:t>S</a:t>
                      </a:r>
                      <a:endParaRPr lang="en-US" b="1" dirty="0">
                        <a:solidFill>
                          <a:srgbClr val="7030A0"/>
                        </a:solidFill>
                      </a:endParaRPr>
                    </a:p>
                  </a:txBody>
                  <a:tcPr/>
                </a:tc>
                <a:tc>
                  <a:txBody>
                    <a:bodyPr/>
                    <a:lstStyle/>
                    <a:p>
                      <a:pPr algn="ctr"/>
                      <a:r>
                        <a:rPr lang="en-US" b="1" dirty="0" smtClean="0"/>
                        <a:t>Action</a:t>
                      </a:r>
                      <a:endParaRPr lang="en-US" b="1" dirty="0"/>
                    </a:p>
                  </a:txBody>
                  <a:tcPr/>
                </a:tc>
                <a:extLst>
                  <a:ext uri="{0D108BD9-81ED-4DB2-BD59-A6C34878D82A}">
                    <a16:rowId xmlns:a16="http://schemas.microsoft.com/office/drawing/2014/main" val="1805371187"/>
                  </a:ext>
                </a:extLst>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Truncate</a:t>
                      </a:r>
                      <a:endParaRPr lang="en-US" dirty="0"/>
                    </a:p>
                  </a:txBody>
                  <a:tcPr/>
                </a:tc>
                <a:extLst>
                  <a:ext uri="{0D108BD9-81ED-4DB2-BD59-A6C34878D82A}">
                    <a16:rowId xmlns:a16="http://schemas.microsoft.com/office/drawing/2014/main" val="3218146102"/>
                  </a:ext>
                </a:extLst>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Truncate</a:t>
                      </a:r>
                      <a:endParaRPr lang="en-US" dirty="0"/>
                    </a:p>
                  </a:txBody>
                  <a:tcPr/>
                </a:tc>
                <a:extLst>
                  <a:ext uri="{0D108BD9-81ED-4DB2-BD59-A6C34878D82A}">
                    <a16:rowId xmlns:a16="http://schemas.microsoft.com/office/drawing/2014/main" val="2876977807"/>
                  </a:ext>
                </a:extLst>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Truncate</a:t>
                      </a:r>
                      <a:endParaRPr lang="en-US" dirty="0"/>
                    </a:p>
                  </a:txBody>
                  <a:tcPr/>
                </a:tc>
                <a:extLst>
                  <a:ext uri="{0D108BD9-81ED-4DB2-BD59-A6C34878D82A}">
                    <a16:rowId xmlns:a16="http://schemas.microsoft.com/office/drawing/2014/main" val="3913817015"/>
                  </a:ext>
                </a:extLst>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Truncate</a:t>
                      </a:r>
                      <a:endParaRPr lang="en-US" dirty="0"/>
                    </a:p>
                  </a:txBody>
                  <a:tcPr/>
                </a:tc>
                <a:extLst>
                  <a:ext uri="{0D108BD9-81ED-4DB2-BD59-A6C34878D82A}">
                    <a16:rowId xmlns:a16="http://schemas.microsoft.com/office/drawing/2014/main" val="2671253491"/>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Round</a:t>
                      </a:r>
                      <a:r>
                        <a:rPr lang="en-US" baseline="0" dirty="0" smtClean="0"/>
                        <a:t> to Even</a:t>
                      </a:r>
                      <a:endParaRPr lang="en-US" dirty="0"/>
                    </a:p>
                  </a:txBody>
                  <a:tcPr/>
                </a:tc>
                <a:extLst>
                  <a:ext uri="{0D108BD9-81ED-4DB2-BD59-A6C34878D82A}">
                    <a16:rowId xmlns:a16="http://schemas.microsoft.com/office/drawing/2014/main" val="2010149816"/>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Round Up</a:t>
                      </a:r>
                      <a:endParaRPr lang="en-US" dirty="0"/>
                    </a:p>
                  </a:txBody>
                  <a:tcPr/>
                </a:tc>
                <a:extLst>
                  <a:ext uri="{0D108BD9-81ED-4DB2-BD59-A6C34878D82A}">
                    <a16:rowId xmlns:a16="http://schemas.microsoft.com/office/drawing/2014/main" val="2692663411"/>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Round Up</a:t>
                      </a:r>
                      <a:endParaRPr lang="en-US" dirty="0"/>
                    </a:p>
                  </a:txBody>
                  <a:tcPr/>
                </a:tc>
                <a:extLst>
                  <a:ext uri="{0D108BD9-81ED-4DB2-BD59-A6C34878D82A}">
                    <a16:rowId xmlns:a16="http://schemas.microsoft.com/office/drawing/2014/main" val="1155725633"/>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Round Up</a:t>
                      </a:r>
                      <a:endParaRPr lang="en-US" dirty="0"/>
                    </a:p>
                  </a:txBody>
                  <a:tcPr/>
                </a:tc>
                <a:extLst>
                  <a:ext uri="{0D108BD9-81ED-4DB2-BD59-A6C34878D82A}">
                    <a16:rowId xmlns:a16="http://schemas.microsoft.com/office/drawing/2014/main" val="3414193156"/>
                  </a:ext>
                </a:extLst>
              </a:tr>
            </a:tbl>
          </a:graphicData>
        </a:graphic>
      </p:graphicFrame>
      <p:sp>
        <p:nvSpPr>
          <p:cNvPr id="5" name="TextBox 4"/>
          <p:cNvSpPr txBox="1"/>
          <p:nvPr/>
        </p:nvSpPr>
        <p:spPr>
          <a:xfrm>
            <a:off x="5508104" y="1995686"/>
            <a:ext cx="2304256" cy="1631216"/>
          </a:xfrm>
          <a:prstGeom prst="rect">
            <a:avLst/>
          </a:prstGeom>
          <a:noFill/>
        </p:spPr>
        <p:txBody>
          <a:bodyPr wrap="square" rtlCol="0">
            <a:spAutoFit/>
          </a:bodyPr>
          <a:lstStyle/>
          <a:p>
            <a:r>
              <a:rPr lang="en-US" sz="2000" dirty="0" smtClean="0">
                <a:latin typeface="Baskerville Old Face" pitchFamily="18" charset="0"/>
                <a:cs typeface="+mn-cs"/>
              </a:rPr>
              <a:t>1.100</a:t>
            </a:r>
            <a:r>
              <a:rPr lang="en-US" sz="2000" dirty="0" smtClean="0">
                <a:solidFill>
                  <a:srgbClr val="00B050"/>
                </a:solidFill>
                <a:latin typeface="Baskerville Old Face" pitchFamily="18" charset="0"/>
                <a:cs typeface="+mn-cs"/>
              </a:rPr>
              <a:t>G</a:t>
            </a:r>
            <a:r>
              <a:rPr lang="en-US" sz="2000" dirty="0" smtClean="0">
                <a:solidFill>
                  <a:srgbClr val="0070C0"/>
                </a:solidFill>
                <a:latin typeface="Baskerville Old Face" pitchFamily="18" charset="0"/>
                <a:cs typeface="+mn-cs"/>
              </a:rPr>
              <a:t>R</a:t>
            </a:r>
            <a:r>
              <a:rPr lang="en-US" sz="2000" dirty="0" smtClean="0">
                <a:solidFill>
                  <a:srgbClr val="7030A0"/>
                </a:solidFill>
                <a:latin typeface="Baskerville Old Face" pitchFamily="18" charset="0"/>
                <a:cs typeface="+mn-cs"/>
              </a:rPr>
              <a:t>S</a:t>
            </a:r>
          </a:p>
          <a:p>
            <a:endParaRPr lang="en-US" sz="2000" dirty="0">
              <a:latin typeface="Baskerville Old Face" pitchFamily="18" charset="0"/>
              <a:cs typeface="+mn-cs"/>
            </a:endParaRPr>
          </a:p>
          <a:p>
            <a:r>
              <a:rPr lang="en-US" sz="2000" dirty="0">
                <a:latin typeface="Baskerville Old Face" pitchFamily="18" charset="0"/>
                <a:cs typeface="+mn-cs"/>
              </a:rPr>
              <a:t>1.10001 = 1.531</a:t>
            </a:r>
            <a:r>
              <a:rPr lang="en-US" sz="2000" dirty="0">
                <a:solidFill>
                  <a:srgbClr val="00B050"/>
                </a:solidFill>
                <a:latin typeface="Baskerville Old Face" pitchFamily="18" charset="0"/>
                <a:cs typeface="+mn-cs"/>
              </a:rPr>
              <a:t>2</a:t>
            </a:r>
            <a:r>
              <a:rPr lang="en-US" sz="2000" dirty="0">
                <a:solidFill>
                  <a:srgbClr val="0070C0"/>
                </a:solidFill>
                <a:latin typeface="Baskerville Old Face" pitchFamily="18" charset="0"/>
                <a:cs typeface="+mn-cs"/>
              </a:rPr>
              <a:t>5</a:t>
            </a:r>
          </a:p>
          <a:p>
            <a:r>
              <a:rPr lang="en-US" sz="2000" dirty="0">
                <a:latin typeface="Baskerville Old Face" pitchFamily="18" charset="0"/>
                <a:cs typeface="+mn-cs"/>
              </a:rPr>
              <a:t>1.10010 = 1.562</a:t>
            </a:r>
            <a:r>
              <a:rPr lang="en-US" sz="2000" dirty="0">
                <a:solidFill>
                  <a:srgbClr val="00B050"/>
                </a:solidFill>
                <a:latin typeface="Baskerville Old Face" pitchFamily="18" charset="0"/>
                <a:cs typeface="+mn-cs"/>
              </a:rPr>
              <a:t>5</a:t>
            </a:r>
            <a:r>
              <a:rPr lang="en-US" sz="2000" dirty="0">
                <a:solidFill>
                  <a:srgbClr val="0070C0"/>
                </a:solidFill>
                <a:latin typeface="Baskerville Old Face" pitchFamily="18" charset="0"/>
                <a:cs typeface="+mn-cs"/>
              </a:rPr>
              <a:t>0</a:t>
            </a:r>
          </a:p>
          <a:p>
            <a:r>
              <a:rPr lang="en-US" sz="2000" dirty="0">
                <a:latin typeface="Baskerville Old Face" pitchFamily="18" charset="0"/>
                <a:cs typeface="+mn-cs"/>
              </a:rPr>
              <a:t>1.10011 = 1.593</a:t>
            </a:r>
            <a:r>
              <a:rPr lang="en-US" sz="2000" dirty="0">
                <a:solidFill>
                  <a:srgbClr val="00B050"/>
                </a:solidFill>
                <a:latin typeface="Baskerville Old Face" pitchFamily="18" charset="0"/>
                <a:cs typeface="+mn-cs"/>
              </a:rPr>
              <a:t>7</a:t>
            </a:r>
            <a:r>
              <a:rPr lang="en-US" sz="2000" dirty="0">
                <a:solidFill>
                  <a:srgbClr val="0070C0"/>
                </a:solidFill>
                <a:latin typeface="Baskerville Old Face" pitchFamily="18" charset="0"/>
                <a:cs typeface="+mn-cs"/>
              </a:rPr>
              <a:t>5</a:t>
            </a:r>
          </a:p>
        </p:txBody>
      </p:sp>
    </p:spTree>
    <p:extLst>
      <p:ext uri="{BB962C8B-B14F-4D97-AF65-F5344CB8AC3E}">
        <p14:creationId xmlns:p14="http://schemas.microsoft.com/office/powerpoint/2010/main" val="3897273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Floating-Point Instructions in MIPS</a:t>
            </a:r>
            <a:r>
              <a:rPr lang="en-US" dirty="0"/>
              <a:t> </a:t>
            </a:r>
          </a:p>
        </p:txBody>
      </p:sp>
      <p:sp>
        <p:nvSpPr>
          <p:cNvPr id="3" name="Content Placeholder 2"/>
          <p:cNvSpPr>
            <a:spLocks noGrp="1"/>
          </p:cNvSpPr>
          <p:nvPr>
            <p:ph idx="1"/>
          </p:nvPr>
        </p:nvSpPr>
        <p:spPr>
          <a:xfrm>
            <a:off x="457200" y="700088"/>
            <a:ext cx="4978896" cy="3894137"/>
          </a:xfrm>
        </p:spPr>
        <p:txBody>
          <a:bodyPr/>
          <a:lstStyle/>
          <a:p>
            <a:r>
              <a:rPr lang="en-US" dirty="0"/>
              <a:t>Floating-point hardware is coprocessor </a:t>
            </a:r>
            <a:r>
              <a:rPr lang="en-US" dirty="0" smtClean="0"/>
              <a:t>1</a:t>
            </a:r>
          </a:p>
          <a:p>
            <a:pPr lvl="1"/>
            <a:r>
              <a:rPr lang="en-US" dirty="0" smtClean="0"/>
              <a:t>Extends the ISA for floating point operations </a:t>
            </a:r>
          </a:p>
          <a:p>
            <a:r>
              <a:rPr lang="en-US" dirty="0"/>
              <a:t>Separate floating-point registers </a:t>
            </a:r>
            <a:endParaRPr lang="en-US" dirty="0" smtClean="0"/>
          </a:p>
          <a:p>
            <a:pPr lvl="1"/>
            <a:r>
              <a:rPr lang="en-US" dirty="0"/>
              <a:t>32 single-precision: $f0, $f1, …, $</a:t>
            </a:r>
            <a:r>
              <a:rPr lang="en-US" dirty="0" smtClean="0"/>
              <a:t>f31</a:t>
            </a:r>
            <a:endParaRPr lang="en-US" dirty="0"/>
          </a:p>
          <a:p>
            <a:pPr lvl="1"/>
            <a:r>
              <a:rPr lang="en-US" dirty="0" smtClean="0"/>
              <a:t>Paired </a:t>
            </a:r>
            <a:r>
              <a:rPr lang="en-US" dirty="0"/>
              <a:t>for double-precision: $f0/$f1, $f2/$f3, …, $f30/$f31 </a:t>
            </a:r>
            <a:endParaRPr lang="en-US" dirty="0" smtClean="0"/>
          </a:p>
          <a:p>
            <a:r>
              <a:rPr lang="en-US" dirty="0"/>
              <a:t>Floating-point load and store instructions </a:t>
            </a:r>
            <a:endParaRPr lang="en-US" dirty="0" smtClean="0"/>
          </a:p>
          <a:p>
            <a:pPr lvl="1"/>
            <a:r>
              <a:rPr lang="en-US" dirty="0"/>
              <a:t>Load word coprocessor 1 (lwc1), store word coprocessor 1 (</a:t>
            </a:r>
            <a:r>
              <a:rPr lang="en-US" dirty="0" smtClean="0"/>
              <a:t>swc1)</a:t>
            </a:r>
            <a:endParaRPr lang="en-US" dirty="0"/>
          </a:p>
          <a:p>
            <a:pPr lvl="2" algn="l"/>
            <a:r>
              <a:rPr lang="en-US" dirty="0" smtClean="0"/>
              <a:t>e.g</a:t>
            </a:r>
            <a:r>
              <a:rPr lang="en-US" dirty="0"/>
              <a:t>., lwc1 $</a:t>
            </a:r>
            <a:r>
              <a:rPr lang="en-US" dirty="0" smtClean="0"/>
              <a:t>f2, </a:t>
            </a:r>
            <a:r>
              <a:rPr lang="en-US" dirty="0"/>
              <a:t>100($s2) # $</a:t>
            </a:r>
            <a:r>
              <a:rPr lang="en-US" dirty="0" smtClean="0"/>
              <a:t>f2 </a:t>
            </a:r>
            <a:r>
              <a:rPr lang="en-US" dirty="0"/>
              <a:t>= Memory [$s2 + 100] </a:t>
            </a:r>
            <a:br>
              <a:rPr lang="en-US" dirty="0"/>
            </a:b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757" y="712158"/>
            <a:ext cx="3472370" cy="3731800"/>
          </a:xfrm>
          <a:prstGeom prst="rect">
            <a:avLst/>
          </a:prstGeom>
        </p:spPr>
      </p:pic>
    </p:spTree>
    <p:extLst>
      <p:ext uri="{BB962C8B-B14F-4D97-AF65-F5344CB8AC3E}">
        <p14:creationId xmlns:p14="http://schemas.microsoft.com/office/powerpoint/2010/main" val="701413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and Double Precision operations</a:t>
            </a:r>
            <a:endParaRPr lang="en-US" dirty="0"/>
          </a:p>
        </p:txBody>
      </p:sp>
      <p:sp>
        <p:nvSpPr>
          <p:cNvPr id="3" name="Content Placeholder 2"/>
          <p:cNvSpPr>
            <a:spLocks noGrp="1"/>
          </p:cNvSpPr>
          <p:nvPr>
            <p:ph idx="1"/>
          </p:nvPr>
        </p:nvSpPr>
        <p:spPr/>
        <p:txBody>
          <a:bodyPr/>
          <a:lstStyle/>
          <a:p>
            <a:r>
              <a:rPr lang="en-US" dirty="0"/>
              <a:t>A double precision register is really an even-odd pair of single precision registers</a:t>
            </a:r>
            <a:r>
              <a:rPr lang="en-US" dirty="0" smtClean="0"/>
              <a:t>, using </a:t>
            </a:r>
            <a:r>
              <a:rPr lang="en-US" dirty="0"/>
              <a:t>the even register number as its name. </a:t>
            </a:r>
            <a:br>
              <a:rPr lang="en-US" dirty="0"/>
            </a:br>
            <a:endParaRPr lang="en-US" dirty="0" smtClean="0"/>
          </a:p>
          <a:p>
            <a:endParaRPr lang="en-US" dirty="0"/>
          </a:p>
          <a:p>
            <a:endParaRPr lang="en-US" dirty="0" smtClean="0"/>
          </a:p>
          <a:p>
            <a:endParaRPr lang="en-US" dirty="0"/>
          </a:p>
          <a:p>
            <a:r>
              <a:rPr lang="en-US" dirty="0" smtClean="0"/>
              <a:t>What if </a:t>
            </a:r>
            <a:r>
              <a:rPr lang="en-US" dirty="0" err="1" smtClean="0"/>
              <a:t>add.d</a:t>
            </a:r>
            <a:r>
              <a:rPr lang="en-US" dirty="0" smtClean="0"/>
              <a:t> was used?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91630"/>
            <a:ext cx="6105525" cy="971550"/>
          </a:xfrm>
          <a:prstGeom prst="rect">
            <a:avLst/>
          </a:prstGeom>
        </p:spPr>
      </p:pic>
    </p:spTree>
    <p:extLst>
      <p:ext uri="{BB962C8B-B14F-4D97-AF65-F5344CB8AC3E}">
        <p14:creationId xmlns:p14="http://schemas.microsoft.com/office/powerpoint/2010/main" val="1590266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a:t>
            </a:r>
            <a:endParaRPr lang="en-US" dirty="0"/>
          </a:p>
        </p:txBody>
      </p:sp>
      <p:sp>
        <p:nvSpPr>
          <p:cNvPr id="3" name="Content Placeholder 2"/>
          <p:cNvSpPr>
            <a:spLocks noGrp="1"/>
          </p:cNvSpPr>
          <p:nvPr>
            <p:ph idx="1"/>
          </p:nvPr>
        </p:nvSpPr>
        <p:spPr/>
        <p:txBody>
          <a:bodyPr/>
          <a:lstStyle/>
          <a:p>
            <a:r>
              <a:rPr lang="en-US" dirty="0" smtClean="0"/>
              <a:t>Example</a:t>
            </a:r>
          </a:p>
          <a:p>
            <a:pPr marL="0" indent="0">
              <a:buNone/>
            </a:pP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88827657"/>
              </p:ext>
            </p:extLst>
          </p:nvPr>
        </p:nvGraphicFramePr>
        <p:xfrm>
          <a:off x="1187624" y="1350768"/>
          <a:ext cx="1828800" cy="1349502"/>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2930239577"/>
                    </a:ext>
                  </a:extLst>
                </a:gridCol>
                <a:gridCol w="228600">
                  <a:extLst>
                    <a:ext uri="{9D8B030D-6E8A-4147-A177-3AD203B41FA5}">
                      <a16:colId xmlns:a16="http://schemas.microsoft.com/office/drawing/2014/main" val="305498848"/>
                    </a:ext>
                  </a:extLst>
                </a:gridCol>
                <a:gridCol w="228600">
                  <a:extLst>
                    <a:ext uri="{9D8B030D-6E8A-4147-A177-3AD203B41FA5}">
                      <a16:colId xmlns:a16="http://schemas.microsoft.com/office/drawing/2014/main" val="3230279416"/>
                    </a:ext>
                  </a:extLst>
                </a:gridCol>
                <a:gridCol w="228600">
                  <a:extLst>
                    <a:ext uri="{9D8B030D-6E8A-4147-A177-3AD203B41FA5}">
                      <a16:colId xmlns:a16="http://schemas.microsoft.com/office/drawing/2014/main" val="3668708891"/>
                    </a:ext>
                  </a:extLst>
                </a:gridCol>
                <a:gridCol w="228600">
                  <a:extLst>
                    <a:ext uri="{9D8B030D-6E8A-4147-A177-3AD203B41FA5}">
                      <a16:colId xmlns:a16="http://schemas.microsoft.com/office/drawing/2014/main" val="1158082912"/>
                    </a:ext>
                  </a:extLst>
                </a:gridCol>
                <a:gridCol w="228600">
                  <a:extLst>
                    <a:ext uri="{9D8B030D-6E8A-4147-A177-3AD203B41FA5}">
                      <a16:colId xmlns:a16="http://schemas.microsoft.com/office/drawing/2014/main" val="626122626"/>
                    </a:ext>
                  </a:extLst>
                </a:gridCol>
                <a:gridCol w="228600">
                  <a:extLst>
                    <a:ext uri="{9D8B030D-6E8A-4147-A177-3AD203B41FA5}">
                      <a16:colId xmlns:a16="http://schemas.microsoft.com/office/drawing/2014/main" val="1843867869"/>
                    </a:ext>
                  </a:extLst>
                </a:gridCol>
                <a:gridCol w="228600">
                  <a:extLst>
                    <a:ext uri="{9D8B030D-6E8A-4147-A177-3AD203B41FA5}">
                      <a16:colId xmlns:a16="http://schemas.microsoft.com/office/drawing/2014/main" val="1320162475"/>
                    </a:ext>
                  </a:extLst>
                </a:gridCol>
              </a:tblGrid>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8950519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2266393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6744874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4697167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491989473"/>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6450508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27506934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5349618"/>
              </p:ext>
            </p:extLst>
          </p:nvPr>
        </p:nvGraphicFramePr>
        <p:xfrm>
          <a:off x="6487616" y="1360342"/>
          <a:ext cx="1828800" cy="1349502"/>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4241127287"/>
                    </a:ext>
                  </a:extLst>
                </a:gridCol>
                <a:gridCol w="228600">
                  <a:extLst>
                    <a:ext uri="{9D8B030D-6E8A-4147-A177-3AD203B41FA5}">
                      <a16:colId xmlns:a16="http://schemas.microsoft.com/office/drawing/2014/main" val="389420961"/>
                    </a:ext>
                  </a:extLst>
                </a:gridCol>
                <a:gridCol w="228600">
                  <a:extLst>
                    <a:ext uri="{9D8B030D-6E8A-4147-A177-3AD203B41FA5}">
                      <a16:colId xmlns:a16="http://schemas.microsoft.com/office/drawing/2014/main" val="2431973401"/>
                    </a:ext>
                  </a:extLst>
                </a:gridCol>
                <a:gridCol w="228600">
                  <a:extLst>
                    <a:ext uri="{9D8B030D-6E8A-4147-A177-3AD203B41FA5}">
                      <a16:colId xmlns:a16="http://schemas.microsoft.com/office/drawing/2014/main" val="845887207"/>
                    </a:ext>
                  </a:extLst>
                </a:gridCol>
                <a:gridCol w="228600">
                  <a:extLst>
                    <a:ext uri="{9D8B030D-6E8A-4147-A177-3AD203B41FA5}">
                      <a16:colId xmlns:a16="http://schemas.microsoft.com/office/drawing/2014/main" val="385114147"/>
                    </a:ext>
                  </a:extLst>
                </a:gridCol>
                <a:gridCol w="228600">
                  <a:extLst>
                    <a:ext uri="{9D8B030D-6E8A-4147-A177-3AD203B41FA5}">
                      <a16:colId xmlns:a16="http://schemas.microsoft.com/office/drawing/2014/main" val="1421782585"/>
                    </a:ext>
                  </a:extLst>
                </a:gridCol>
                <a:gridCol w="228600">
                  <a:extLst>
                    <a:ext uri="{9D8B030D-6E8A-4147-A177-3AD203B41FA5}">
                      <a16:colId xmlns:a16="http://schemas.microsoft.com/office/drawing/2014/main" val="378003827"/>
                    </a:ext>
                  </a:extLst>
                </a:gridCol>
                <a:gridCol w="228600">
                  <a:extLst>
                    <a:ext uri="{9D8B030D-6E8A-4147-A177-3AD203B41FA5}">
                      <a16:colId xmlns:a16="http://schemas.microsoft.com/office/drawing/2014/main" val="3156231001"/>
                    </a:ext>
                  </a:extLst>
                </a:gridCol>
              </a:tblGrid>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21248465"/>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4235982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97178651"/>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789252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868670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9355777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971529709"/>
                  </a:ext>
                </a:extLst>
              </a:tr>
            </a:tbl>
          </a:graphicData>
        </a:graphic>
      </p:graphicFrame>
      <p:cxnSp>
        <p:nvCxnSpPr>
          <p:cNvPr id="8" name="Straight Connector 7"/>
          <p:cNvCxnSpPr/>
          <p:nvPr/>
        </p:nvCxnSpPr>
        <p:spPr>
          <a:xfrm>
            <a:off x="1403648" y="1707654"/>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403648" y="2499742"/>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660232" y="1707654"/>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660232" y="2499742"/>
            <a:ext cx="1656184"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034880" y="1275606"/>
            <a:ext cx="1545232" cy="276999"/>
          </a:xfrm>
          <a:prstGeom prst="rect">
            <a:avLst/>
          </a:prstGeom>
          <a:noFill/>
        </p:spPr>
        <p:txBody>
          <a:bodyPr wrap="square" rtlCol="0">
            <a:spAutoFit/>
          </a:bodyPr>
          <a:lstStyle/>
          <a:p>
            <a:pPr algn="ctr"/>
            <a:r>
              <a:rPr lang="en-US" sz="1200" dirty="0">
                <a:latin typeface="Baskerville Old Face" panose="02020602080505020303" pitchFamily="18" charset="0"/>
              </a:rPr>
              <a:t>Multiplicand</a:t>
            </a:r>
          </a:p>
        </p:txBody>
      </p:sp>
      <p:sp>
        <p:nvSpPr>
          <p:cNvPr id="14" name="TextBox 13"/>
          <p:cNvSpPr txBox="1"/>
          <p:nvPr/>
        </p:nvSpPr>
        <p:spPr>
          <a:xfrm>
            <a:off x="4034880" y="1517051"/>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Multiplier</a:t>
            </a:r>
            <a:endParaRPr lang="en-US" sz="1200" dirty="0">
              <a:latin typeface="Baskerville Old Face" panose="02020602080505020303" pitchFamily="18" charset="0"/>
            </a:endParaRPr>
          </a:p>
        </p:txBody>
      </p:sp>
      <p:sp>
        <p:nvSpPr>
          <p:cNvPr id="15" name="TextBox 14"/>
          <p:cNvSpPr txBox="1"/>
          <p:nvPr/>
        </p:nvSpPr>
        <p:spPr>
          <a:xfrm>
            <a:off x="4067944" y="2438767"/>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Product</a:t>
            </a:r>
            <a:endParaRPr lang="en-US" sz="1200" dirty="0">
              <a:latin typeface="Baskerville Old Face" panose="02020602080505020303" pitchFamily="18" charset="0"/>
            </a:endParaRPr>
          </a:p>
        </p:txBody>
      </p:sp>
    </p:spTree>
    <p:extLst>
      <p:ext uri="{BB962C8B-B14F-4D97-AF65-F5344CB8AC3E}">
        <p14:creationId xmlns:p14="http://schemas.microsoft.com/office/powerpoint/2010/main" val="11440905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Floating-Point Instructions in MIPS</a:t>
            </a:r>
            <a:r>
              <a:rPr lang="en-US" dirty="0"/>
              <a:t> </a:t>
            </a:r>
          </a:p>
        </p:txBody>
      </p:sp>
      <p:sp>
        <p:nvSpPr>
          <p:cNvPr id="3" name="Content Placeholder 2"/>
          <p:cNvSpPr>
            <a:spLocks noGrp="1"/>
          </p:cNvSpPr>
          <p:nvPr>
            <p:ph idx="1"/>
          </p:nvPr>
        </p:nvSpPr>
        <p:spPr>
          <a:xfrm>
            <a:off x="457200" y="700088"/>
            <a:ext cx="8579296" cy="3894137"/>
          </a:xfrm>
        </p:spPr>
        <p:txBody>
          <a:bodyPr/>
          <a:lstStyle/>
          <a:p>
            <a:r>
              <a:rPr lang="en-US" dirty="0"/>
              <a:t>Floating-point </a:t>
            </a:r>
            <a:r>
              <a:rPr lang="en-US" i="1" dirty="0"/>
              <a:t>addition, single </a:t>
            </a:r>
            <a:r>
              <a:rPr lang="en-US" dirty="0"/>
              <a:t>(</a:t>
            </a:r>
            <a:r>
              <a:rPr lang="en-US" dirty="0" err="1"/>
              <a:t>add.s</a:t>
            </a:r>
            <a:r>
              <a:rPr lang="en-US" dirty="0"/>
              <a:t>) and </a:t>
            </a:r>
            <a:r>
              <a:rPr lang="en-US" i="1" dirty="0"/>
              <a:t>addition, double </a:t>
            </a:r>
            <a:r>
              <a:rPr lang="en-US" dirty="0"/>
              <a:t>(</a:t>
            </a:r>
            <a:r>
              <a:rPr lang="en-US" dirty="0" err="1"/>
              <a:t>add.d</a:t>
            </a:r>
            <a:r>
              <a:rPr lang="en-US" dirty="0"/>
              <a:t>) </a:t>
            </a:r>
          </a:p>
          <a:p>
            <a:pPr lvl="1"/>
            <a:r>
              <a:rPr lang="en-US" dirty="0" smtClean="0"/>
              <a:t>e.g</a:t>
            </a:r>
            <a:r>
              <a:rPr lang="en-US" dirty="0"/>
              <a:t>., </a:t>
            </a:r>
            <a:r>
              <a:rPr lang="en-US" dirty="0" err="1"/>
              <a:t>add.s</a:t>
            </a:r>
            <a:r>
              <a:rPr lang="en-US" dirty="0"/>
              <a:t> $f0, $f4, $f6 </a:t>
            </a:r>
            <a:r>
              <a:rPr lang="en-US" dirty="0" smtClean="0"/>
              <a:t>	# </a:t>
            </a:r>
            <a:r>
              <a:rPr lang="en-US" dirty="0"/>
              <a:t>$f2 = $f4 + $f6 </a:t>
            </a:r>
            <a:endParaRPr lang="en-US" dirty="0" smtClean="0"/>
          </a:p>
          <a:p>
            <a:r>
              <a:rPr lang="en-US" dirty="0"/>
              <a:t>Floating-point </a:t>
            </a:r>
            <a:r>
              <a:rPr lang="en-US" i="1" dirty="0"/>
              <a:t>subtraction, single </a:t>
            </a:r>
            <a:r>
              <a:rPr lang="en-US" dirty="0"/>
              <a:t>(</a:t>
            </a:r>
            <a:r>
              <a:rPr lang="en-US" dirty="0" err="1"/>
              <a:t>sub.s</a:t>
            </a:r>
            <a:r>
              <a:rPr lang="en-US" dirty="0"/>
              <a:t>) and </a:t>
            </a:r>
            <a:r>
              <a:rPr lang="en-US" i="1" dirty="0"/>
              <a:t>subtraction, double </a:t>
            </a:r>
            <a:r>
              <a:rPr lang="en-US" dirty="0"/>
              <a:t>(</a:t>
            </a:r>
            <a:r>
              <a:rPr lang="en-US" dirty="0" err="1"/>
              <a:t>sub.d</a:t>
            </a:r>
            <a:r>
              <a:rPr lang="en-US" dirty="0"/>
              <a:t>) </a:t>
            </a:r>
          </a:p>
          <a:p>
            <a:pPr lvl="1"/>
            <a:r>
              <a:rPr lang="en-US" dirty="0" smtClean="0"/>
              <a:t>e.g</a:t>
            </a:r>
            <a:r>
              <a:rPr lang="en-US" dirty="0"/>
              <a:t>., </a:t>
            </a:r>
            <a:r>
              <a:rPr lang="en-US" dirty="0" err="1"/>
              <a:t>sub.d</a:t>
            </a:r>
            <a:r>
              <a:rPr lang="en-US" dirty="0"/>
              <a:t> $f2, $f4, $f6 </a:t>
            </a:r>
            <a:r>
              <a:rPr lang="en-US" dirty="0" smtClean="0"/>
              <a:t>	# </a:t>
            </a:r>
            <a:r>
              <a:rPr lang="en-US" dirty="0"/>
              <a:t>$f2 = $f4 - $f6 </a:t>
            </a:r>
            <a:endParaRPr lang="en-US" dirty="0" smtClean="0"/>
          </a:p>
          <a:p>
            <a:r>
              <a:rPr lang="en-US" dirty="0"/>
              <a:t>Floating-point </a:t>
            </a:r>
            <a:r>
              <a:rPr lang="en-US" i="1" dirty="0"/>
              <a:t>multiplication, single </a:t>
            </a:r>
            <a:r>
              <a:rPr lang="en-US" dirty="0"/>
              <a:t>(</a:t>
            </a:r>
            <a:r>
              <a:rPr lang="en-US" dirty="0" err="1"/>
              <a:t>mul.s</a:t>
            </a:r>
            <a:r>
              <a:rPr lang="en-US" dirty="0"/>
              <a:t>) and </a:t>
            </a:r>
            <a:r>
              <a:rPr lang="en-US" i="1" dirty="0"/>
              <a:t>multiplication, </a:t>
            </a:r>
            <a:r>
              <a:rPr lang="en-US" i="1" dirty="0" smtClean="0"/>
              <a:t>double </a:t>
            </a:r>
            <a:r>
              <a:rPr lang="en-US" dirty="0" smtClean="0"/>
              <a:t>(</a:t>
            </a:r>
            <a:r>
              <a:rPr lang="en-US" dirty="0" err="1" smtClean="0"/>
              <a:t>mul.d</a:t>
            </a:r>
            <a:r>
              <a:rPr lang="en-US" dirty="0"/>
              <a:t>) </a:t>
            </a:r>
            <a:endParaRPr lang="en-US" dirty="0" smtClean="0"/>
          </a:p>
          <a:p>
            <a:pPr lvl="1"/>
            <a:r>
              <a:rPr lang="en-US" dirty="0" smtClean="0"/>
              <a:t>e.g</a:t>
            </a:r>
            <a:r>
              <a:rPr lang="en-US" dirty="0"/>
              <a:t>., </a:t>
            </a:r>
            <a:r>
              <a:rPr lang="en-US" dirty="0" err="1"/>
              <a:t>mul.s</a:t>
            </a:r>
            <a:r>
              <a:rPr lang="en-US" dirty="0"/>
              <a:t> $f2, $f4, $f6 </a:t>
            </a:r>
            <a:r>
              <a:rPr lang="en-US" dirty="0" smtClean="0"/>
              <a:t>	# </a:t>
            </a:r>
            <a:r>
              <a:rPr lang="en-US" dirty="0"/>
              <a:t>$f2 = $f4 X $f6 </a:t>
            </a:r>
            <a:endParaRPr lang="en-US" dirty="0" smtClean="0"/>
          </a:p>
          <a:p>
            <a:r>
              <a:rPr lang="en-US" dirty="0"/>
              <a:t>Floating-point </a:t>
            </a:r>
            <a:r>
              <a:rPr lang="en-US" i="1" dirty="0"/>
              <a:t>division, single </a:t>
            </a:r>
            <a:r>
              <a:rPr lang="en-US" dirty="0"/>
              <a:t>(</a:t>
            </a:r>
            <a:r>
              <a:rPr lang="en-US" dirty="0" err="1"/>
              <a:t>div.s</a:t>
            </a:r>
            <a:r>
              <a:rPr lang="en-US" dirty="0"/>
              <a:t>) and </a:t>
            </a:r>
            <a:r>
              <a:rPr lang="en-US" i="1" dirty="0"/>
              <a:t>division, double </a:t>
            </a:r>
            <a:r>
              <a:rPr lang="en-US" dirty="0"/>
              <a:t>(</a:t>
            </a:r>
            <a:r>
              <a:rPr lang="en-US" dirty="0" err="1"/>
              <a:t>div.d</a:t>
            </a:r>
            <a:r>
              <a:rPr lang="en-US" dirty="0"/>
              <a:t>) </a:t>
            </a:r>
          </a:p>
          <a:p>
            <a:pPr lvl="1"/>
            <a:r>
              <a:rPr lang="en-US" dirty="0" smtClean="0"/>
              <a:t>e.g</a:t>
            </a:r>
            <a:r>
              <a:rPr lang="en-US" dirty="0"/>
              <a:t>., </a:t>
            </a:r>
            <a:r>
              <a:rPr lang="en-US" dirty="0" err="1"/>
              <a:t>div.d</a:t>
            </a:r>
            <a:r>
              <a:rPr lang="en-US" dirty="0"/>
              <a:t> $f2, $f4, $f6 </a:t>
            </a:r>
            <a:r>
              <a:rPr lang="en-US" dirty="0" smtClean="0"/>
              <a:t>	# </a:t>
            </a:r>
            <a:r>
              <a:rPr lang="en-US" dirty="0"/>
              <a:t>$f2 = $f4 / $</a:t>
            </a:r>
            <a:r>
              <a:rPr lang="en-US" dirty="0" smtClean="0"/>
              <a:t>f6</a:t>
            </a:r>
          </a:p>
          <a:p>
            <a:pPr marL="0" indent="0">
              <a:buNone/>
            </a:pPr>
            <a:r>
              <a:rPr lang="en-US" dirty="0"/>
              <a:t/>
            </a:r>
            <a:br>
              <a:rPr lang="en-US" dirty="0"/>
            </a:br>
            <a:endParaRPr lang="en-US" dirty="0"/>
          </a:p>
        </p:txBody>
      </p:sp>
    </p:spTree>
    <p:extLst>
      <p:ext uri="{BB962C8B-B14F-4D97-AF65-F5344CB8AC3E}">
        <p14:creationId xmlns:p14="http://schemas.microsoft.com/office/powerpoint/2010/main" val="2292751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Floating-Point Instructions in MIPS</a:t>
            </a:r>
            <a:r>
              <a:rPr lang="en-US" dirty="0"/>
              <a:t> </a:t>
            </a:r>
          </a:p>
        </p:txBody>
      </p:sp>
      <p:sp>
        <p:nvSpPr>
          <p:cNvPr id="3" name="Content Placeholder 2"/>
          <p:cNvSpPr>
            <a:spLocks noGrp="1"/>
          </p:cNvSpPr>
          <p:nvPr>
            <p:ph idx="1"/>
          </p:nvPr>
        </p:nvSpPr>
        <p:spPr/>
        <p:txBody>
          <a:bodyPr/>
          <a:lstStyle/>
          <a:p>
            <a:r>
              <a:rPr lang="en-US" dirty="0"/>
              <a:t>Floating-point </a:t>
            </a:r>
            <a:r>
              <a:rPr lang="en-US" i="1" dirty="0"/>
              <a:t>comparison, single </a:t>
            </a:r>
            <a:r>
              <a:rPr lang="en-US" dirty="0"/>
              <a:t>(</a:t>
            </a:r>
            <a:r>
              <a:rPr lang="en-US" dirty="0" err="1"/>
              <a:t>c.x.s</a:t>
            </a:r>
            <a:r>
              <a:rPr lang="en-US" dirty="0"/>
              <a:t>) and </a:t>
            </a:r>
            <a:r>
              <a:rPr lang="en-US" i="1" dirty="0"/>
              <a:t>comparison, double </a:t>
            </a:r>
            <a:r>
              <a:rPr lang="en-US" dirty="0"/>
              <a:t>(</a:t>
            </a:r>
            <a:r>
              <a:rPr lang="en-US" dirty="0" err="1"/>
              <a:t>c.x.d</a:t>
            </a:r>
            <a:r>
              <a:rPr lang="en-US" dirty="0"/>
              <a:t>),</a:t>
            </a:r>
            <a:br>
              <a:rPr lang="en-US" dirty="0"/>
            </a:br>
            <a:r>
              <a:rPr lang="en-US" dirty="0"/>
              <a:t>where x may be </a:t>
            </a:r>
            <a:r>
              <a:rPr lang="en-US" i="1" dirty="0"/>
              <a:t>equal </a:t>
            </a:r>
            <a:r>
              <a:rPr lang="en-US" dirty="0"/>
              <a:t>(</a:t>
            </a:r>
            <a:r>
              <a:rPr lang="en-US" dirty="0" err="1"/>
              <a:t>eq</a:t>
            </a:r>
            <a:r>
              <a:rPr lang="en-US" dirty="0"/>
              <a:t>), </a:t>
            </a:r>
            <a:r>
              <a:rPr lang="en-US" i="1" dirty="0"/>
              <a:t>not equal </a:t>
            </a:r>
            <a:r>
              <a:rPr lang="en-US" dirty="0"/>
              <a:t>(</a:t>
            </a:r>
            <a:r>
              <a:rPr lang="en-US" dirty="0" err="1"/>
              <a:t>neq</a:t>
            </a:r>
            <a:r>
              <a:rPr lang="en-US" dirty="0"/>
              <a:t>), </a:t>
            </a:r>
            <a:r>
              <a:rPr lang="en-US" i="1" dirty="0"/>
              <a:t>less than </a:t>
            </a:r>
            <a:r>
              <a:rPr lang="en-US" dirty="0"/>
              <a:t>(</a:t>
            </a:r>
            <a:r>
              <a:rPr lang="en-US" dirty="0" err="1"/>
              <a:t>lt</a:t>
            </a:r>
            <a:r>
              <a:rPr lang="en-US" dirty="0"/>
              <a:t>), </a:t>
            </a:r>
            <a:r>
              <a:rPr lang="en-US" i="1" dirty="0"/>
              <a:t>less than or equal</a:t>
            </a:r>
            <a:br>
              <a:rPr lang="en-US" i="1" dirty="0"/>
            </a:br>
            <a:r>
              <a:rPr lang="en-US" dirty="0"/>
              <a:t>(le), </a:t>
            </a:r>
            <a:r>
              <a:rPr lang="en-US" i="1" dirty="0"/>
              <a:t>greater than </a:t>
            </a:r>
            <a:r>
              <a:rPr lang="en-US" dirty="0"/>
              <a:t>(</a:t>
            </a:r>
            <a:r>
              <a:rPr lang="en-US" dirty="0" err="1"/>
              <a:t>gt</a:t>
            </a:r>
            <a:r>
              <a:rPr lang="en-US" dirty="0"/>
              <a:t>), or </a:t>
            </a:r>
            <a:r>
              <a:rPr lang="en-US" i="1" dirty="0"/>
              <a:t>greater than or equal </a:t>
            </a:r>
            <a:r>
              <a:rPr lang="en-US" dirty="0"/>
              <a:t>(</a:t>
            </a:r>
            <a:r>
              <a:rPr lang="en-US" dirty="0" err="1"/>
              <a:t>ge</a:t>
            </a:r>
            <a:r>
              <a:rPr lang="en-US" dirty="0"/>
              <a:t>) </a:t>
            </a:r>
            <a:endParaRPr lang="en-US" dirty="0" smtClean="0"/>
          </a:p>
          <a:p>
            <a:pPr lvl="1"/>
            <a:r>
              <a:rPr lang="en-US" dirty="0"/>
              <a:t>e.g., </a:t>
            </a:r>
            <a:r>
              <a:rPr lang="en-US" dirty="0" err="1"/>
              <a:t>c.lt.s</a:t>
            </a:r>
            <a:r>
              <a:rPr lang="en-US" dirty="0"/>
              <a:t> $f2, $f4 </a:t>
            </a:r>
            <a:r>
              <a:rPr lang="en-US" dirty="0" smtClean="0"/>
              <a:t>	# </a:t>
            </a:r>
            <a:r>
              <a:rPr lang="en-US" dirty="0"/>
              <a:t>if ($f2 &lt; $f4) </a:t>
            </a:r>
            <a:r>
              <a:rPr lang="en-US" dirty="0" err="1"/>
              <a:t>cond</a:t>
            </a:r>
            <a:r>
              <a:rPr lang="en-US" dirty="0"/>
              <a:t> = 1; else </a:t>
            </a:r>
            <a:r>
              <a:rPr lang="en-US" dirty="0" err="1"/>
              <a:t>cond</a:t>
            </a:r>
            <a:r>
              <a:rPr lang="en-US" dirty="0"/>
              <a:t> = 0 </a:t>
            </a:r>
            <a:endParaRPr lang="en-US" dirty="0" smtClean="0"/>
          </a:p>
          <a:p>
            <a:r>
              <a:rPr lang="en-US" dirty="0"/>
              <a:t>Floating-point </a:t>
            </a:r>
            <a:r>
              <a:rPr lang="en-US" i="1" dirty="0"/>
              <a:t>branch, true </a:t>
            </a:r>
            <a:r>
              <a:rPr lang="en-US" dirty="0"/>
              <a:t>(bc1t) and </a:t>
            </a:r>
            <a:r>
              <a:rPr lang="en-US" i="1" dirty="0"/>
              <a:t>branch, false </a:t>
            </a:r>
            <a:r>
              <a:rPr lang="en-US" dirty="0"/>
              <a:t>(bc1f) </a:t>
            </a:r>
            <a:endParaRPr lang="en-US" dirty="0" smtClean="0"/>
          </a:p>
          <a:p>
            <a:pPr lvl="1"/>
            <a:r>
              <a:rPr lang="en-US" dirty="0" smtClean="0"/>
              <a:t>e.g., </a:t>
            </a:r>
            <a:r>
              <a:rPr lang="en-US" dirty="0" err="1" smtClean="0"/>
              <a:t>bclt</a:t>
            </a:r>
            <a:r>
              <a:rPr lang="en-US" dirty="0" smtClean="0"/>
              <a:t> 25 	# if (</a:t>
            </a:r>
            <a:r>
              <a:rPr lang="en-US" dirty="0" err="1" smtClean="0"/>
              <a:t>cond</a:t>
            </a:r>
            <a:r>
              <a:rPr lang="en-US" dirty="0" smtClean="0"/>
              <a:t> == 1) go to PC + 4 + 100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TextBox 3"/>
          <p:cNvSpPr txBox="1"/>
          <p:nvPr/>
        </p:nvSpPr>
        <p:spPr>
          <a:xfrm>
            <a:off x="490549" y="3075806"/>
            <a:ext cx="2304256" cy="1200329"/>
          </a:xfrm>
          <a:prstGeom prst="rect">
            <a:avLst/>
          </a:prstGeom>
          <a:noFill/>
        </p:spPr>
        <p:txBody>
          <a:bodyPr wrap="square" rtlCol="0">
            <a:spAutoFit/>
          </a:bodyPr>
          <a:lstStyle/>
          <a:p>
            <a:r>
              <a:rPr lang="en-US" dirty="0">
                <a:solidFill>
                  <a:srgbClr val="C00000"/>
                </a:solidFill>
                <a:latin typeface="Baskerville Old Face" panose="02020602080505020303" pitchFamily="18" charset="0"/>
              </a:rPr>
              <a:t>i</a:t>
            </a:r>
            <a:r>
              <a:rPr lang="en-US" dirty="0" smtClean="0">
                <a:solidFill>
                  <a:srgbClr val="C00000"/>
                </a:solidFill>
                <a:latin typeface="Baskerville Old Face" panose="02020602080505020303" pitchFamily="18" charset="0"/>
              </a:rPr>
              <a:t>f (</a:t>
            </a:r>
            <a:r>
              <a:rPr lang="en-US" dirty="0" err="1" smtClean="0">
                <a:solidFill>
                  <a:srgbClr val="C00000"/>
                </a:solidFill>
                <a:latin typeface="Baskerville Old Face" panose="02020602080505020303" pitchFamily="18" charset="0"/>
              </a:rPr>
              <a:t>i</a:t>
            </a:r>
            <a:r>
              <a:rPr lang="en-US" dirty="0" smtClean="0">
                <a:solidFill>
                  <a:srgbClr val="C00000"/>
                </a:solidFill>
                <a:latin typeface="Baskerville Old Face" panose="02020602080505020303" pitchFamily="18" charset="0"/>
              </a:rPr>
              <a:t>==j)</a:t>
            </a:r>
          </a:p>
          <a:p>
            <a:r>
              <a:rPr lang="en-US" dirty="0" smtClean="0">
                <a:latin typeface="Baskerville Old Face" panose="02020602080505020303" pitchFamily="18" charset="0"/>
              </a:rPr>
              <a:t>     </a:t>
            </a:r>
            <a:r>
              <a:rPr lang="en-US" dirty="0" smtClean="0">
                <a:solidFill>
                  <a:srgbClr val="00B050"/>
                </a:solidFill>
                <a:latin typeface="Baskerville Old Face" panose="02020602080505020303" pitchFamily="18" charset="0"/>
              </a:rPr>
              <a:t>f = g + h;</a:t>
            </a:r>
          </a:p>
          <a:p>
            <a:r>
              <a:rPr lang="en-US" dirty="0">
                <a:latin typeface="Baskerville Old Face" panose="02020602080505020303" pitchFamily="18" charset="0"/>
              </a:rPr>
              <a:t>e</a:t>
            </a:r>
            <a:r>
              <a:rPr lang="en-US" dirty="0" smtClean="0">
                <a:latin typeface="Baskerville Old Face" panose="02020602080505020303" pitchFamily="18" charset="0"/>
              </a:rPr>
              <a:t>lse</a:t>
            </a:r>
          </a:p>
          <a:p>
            <a:r>
              <a:rPr lang="en-US" dirty="0" smtClean="0">
                <a:latin typeface="Baskerville Old Face" panose="02020602080505020303" pitchFamily="18" charset="0"/>
              </a:rPr>
              <a:t>     </a:t>
            </a:r>
            <a:r>
              <a:rPr lang="en-US" dirty="0" smtClean="0">
                <a:solidFill>
                  <a:srgbClr val="7030A0"/>
                </a:solidFill>
                <a:latin typeface="Baskerville Old Face" panose="02020602080505020303" pitchFamily="18" charset="0"/>
              </a:rPr>
              <a:t>f = g – h;</a:t>
            </a:r>
            <a:endParaRPr lang="en-US" dirty="0">
              <a:solidFill>
                <a:srgbClr val="7030A0"/>
              </a:solidFill>
              <a:latin typeface="Baskerville Old Face" panose="02020602080505020303" pitchFamily="18" charset="0"/>
            </a:endParaRPr>
          </a:p>
        </p:txBody>
      </p:sp>
      <p:sp>
        <p:nvSpPr>
          <p:cNvPr id="6" name="Rectangle 5"/>
          <p:cNvSpPr/>
          <p:nvPr/>
        </p:nvSpPr>
        <p:spPr>
          <a:xfrm>
            <a:off x="6588224" y="2914216"/>
            <a:ext cx="2555776" cy="210580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3491880" y="2914216"/>
                <a:ext cx="5544616" cy="2308324"/>
              </a:xfrm>
              <a:prstGeom prst="rect">
                <a:avLst/>
              </a:prstGeom>
              <a:noFill/>
            </p:spPr>
            <p:txBody>
              <a:bodyPr wrap="square" rtlCol="0">
                <a:spAutoFit/>
              </a:bodyPr>
              <a:lstStyle/>
              <a:p>
                <a14:m>
                  <m:oMath xmlns:m="http://schemas.openxmlformats.org/officeDocument/2006/math">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𝑐</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𝑒𝑞</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𝑠</m:t>
                    </m:r>
                  </m:oMath>
                </a14:m>
                <a:r>
                  <a:rPr lang="en-US" b="0" i="1" dirty="0" smtClean="0">
                    <a:solidFill>
                      <a:srgbClr val="C00000"/>
                    </a:solidFill>
                    <a:latin typeface="Cambria Math" panose="02040503050406030204" pitchFamily="18" charset="0"/>
                  </a:rPr>
                  <a:t> </a:t>
                </a:r>
                <a:r>
                  <a:rPr lang="en-US" b="0" dirty="0" smtClean="0">
                    <a:solidFill>
                      <a:srgbClr val="C00000"/>
                    </a:solidFill>
                    <a:latin typeface="Cambria Math" panose="02040503050406030204" pitchFamily="18" charset="0"/>
                  </a:rPr>
                  <a:t>$f2, $f4</a:t>
                </a:r>
                <a:endParaRPr lang="en-US" b="0" i="1" dirty="0" smtClean="0">
                  <a:solidFill>
                    <a:srgbClr val="C00000"/>
                  </a:solidFill>
                  <a:latin typeface="Cambria Math" panose="02040503050406030204" pitchFamily="18" charset="0"/>
                </a:endParaRPr>
              </a:p>
              <a:p>
                <a:r>
                  <a:rPr lang="en-US" dirty="0" smtClean="0">
                    <a:solidFill>
                      <a:srgbClr val="C00000"/>
                    </a:solidFill>
                  </a:rPr>
                  <a:t>          </a:t>
                </a:r>
                <a14:m>
                  <m:oMath xmlns:m="http://schemas.openxmlformats.org/officeDocument/2006/math">
                    <m:r>
                      <a:rPr lang="ar-AE" i="1" smtClean="0">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𝑐</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𝑓</m:t>
                    </m:r>
                    <m:r>
                      <a:rPr lang="ar-AE"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𝐸𝑙𝑠𝑒</m:t>
                    </m:r>
                    <m:r>
                      <a:rPr lang="ar-AE"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                       </m:t>
                    </m:r>
                    <m:r>
                      <a:rPr lang="ar-AE" i="1" smtClean="0">
                        <a:solidFill>
                          <a:srgbClr val="C00000"/>
                        </a:solidFill>
                        <a:latin typeface="Cambria Math" panose="02040503050406030204" pitchFamily="18" charset="0"/>
                      </a:rPr>
                      <m:t>#</m:t>
                    </m:r>
                    <m:r>
                      <a:rPr lang="ar-AE" i="1">
                        <a:solidFill>
                          <a:srgbClr val="C00000"/>
                        </a:solidFill>
                        <a:latin typeface="Cambria Math" panose="02040503050406030204" pitchFamily="18" charset="0"/>
                      </a:rPr>
                      <m:t>𝑔𝑜</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𝑡𝑜</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𝐸𝑙𝑠𝑒</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𝑖𝑓</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𝑖</m:t>
                    </m:r>
                    <m:r>
                      <a:rPr lang="ar-AE" i="1">
                        <a:solidFill>
                          <a:srgbClr val="C00000"/>
                        </a:solidFill>
                        <a:latin typeface="Cambria Math" panose="02040503050406030204" pitchFamily="18" charset="0"/>
                      </a:rPr>
                      <m:t> ≠ </m:t>
                    </m:r>
                    <m:r>
                      <a:rPr lang="ar-AE" i="1">
                        <a:solidFill>
                          <a:srgbClr val="C00000"/>
                        </a:solidFill>
                        <a:latin typeface="Cambria Math" panose="02040503050406030204" pitchFamily="18" charset="0"/>
                      </a:rPr>
                      <m:t>𝑗</m:t>
                    </m:r>
                  </m:oMath>
                </a14:m>
                <a:endParaRPr lang="en-US" dirty="0" smtClean="0"/>
              </a:p>
              <a:p>
                <a:pPr/>
                <a14:m>
                  <m:oMathPara xmlns:m="http://schemas.openxmlformats.org/officeDocument/2006/math">
                    <m:oMathParaPr>
                      <m:jc m:val="left"/>
                    </m:oMathParaPr>
                    <m:oMath xmlns:m="http://schemas.openxmlformats.org/officeDocument/2006/math">
                      <m:r>
                        <a:rPr lang="en-US" b="0" i="1" smtClean="0">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𝑎𝑑𝑑</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𝑠</m:t>
                      </m:r>
                      <m:r>
                        <a:rPr lang="en-US" i="1">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𝑓</m:t>
                      </m:r>
                      <m:r>
                        <a:rPr lang="en-US" b="0" i="1" smtClean="0">
                          <a:solidFill>
                            <a:srgbClr val="00B050"/>
                          </a:solidFill>
                          <a:latin typeface="Cambria Math" panose="02040503050406030204" pitchFamily="18" charset="0"/>
                        </a:rPr>
                        <m:t>6</m:t>
                      </m:r>
                      <m:r>
                        <a:rPr lang="en-US" i="1">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𝑓</m:t>
                      </m:r>
                      <m:r>
                        <a:rPr lang="en-US" b="0" i="1" smtClean="0">
                          <a:solidFill>
                            <a:srgbClr val="00B050"/>
                          </a:solidFill>
                          <a:latin typeface="Cambria Math" panose="02040503050406030204" pitchFamily="18" charset="0"/>
                        </a:rPr>
                        <m:t>8</m:t>
                      </m:r>
                      <m:r>
                        <a:rPr lang="en-US" i="1">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𝑓</m:t>
                      </m:r>
                      <m:r>
                        <a:rPr lang="en-US" b="0" i="1" smtClean="0">
                          <a:solidFill>
                            <a:srgbClr val="00B050"/>
                          </a:solidFill>
                          <a:latin typeface="Cambria Math" panose="02040503050406030204" pitchFamily="18" charset="0"/>
                        </a:rPr>
                        <m:t>10</m:t>
                      </m:r>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𝑓</m:t>
                      </m:r>
                      <m:r>
                        <a:rPr lang="en-US" i="1">
                          <a:solidFill>
                            <a:srgbClr val="00B050"/>
                          </a:solidFill>
                          <a:latin typeface="Cambria Math" panose="02040503050406030204" pitchFamily="18" charset="0"/>
                        </a:rPr>
                        <m:t> = </m:t>
                      </m:r>
                      <m:r>
                        <a:rPr lang="en-US" i="1">
                          <a:solidFill>
                            <a:srgbClr val="00B050"/>
                          </a:solidFill>
                          <a:latin typeface="Cambria Math" panose="02040503050406030204" pitchFamily="18" charset="0"/>
                        </a:rPr>
                        <m:t>𝑔</m:t>
                      </m:r>
                      <m:r>
                        <a:rPr lang="en-US" i="1">
                          <a:solidFill>
                            <a:srgbClr val="00B050"/>
                          </a:solidFill>
                          <a:latin typeface="Cambria Math" panose="02040503050406030204" pitchFamily="18" charset="0"/>
                        </a:rPr>
                        <m:t> + </m:t>
                      </m:r>
                      <m:r>
                        <a:rPr lang="en-US" i="1">
                          <a:solidFill>
                            <a:srgbClr val="00B050"/>
                          </a:solidFill>
                          <a:latin typeface="Cambria Math" panose="02040503050406030204" pitchFamily="18" charset="0"/>
                        </a:rPr>
                        <m:t>h</m:t>
                      </m:r>
                    </m:oMath>
                  </m:oMathPara>
                </a14:m>
                <a:endParaRPr lang="en-US" dirty="0" smtClean="0"/>
              </a:p>
              <a:p>
                <a:pPr/>
                <a14:m>
                  <m:oMathPara xmlns:m="http://schemas.openxmlformats.org/officeDocument/2006/math">
                    <m:oMathParaPr>
                      <m:jc m:val="left"/>
                    </m:oMathParaPr>
                    <m:oMath xmlns:m="http://schemas.openxmlformats.org/officeDocument/2006/math">
                      <m:r>
                        <a:rPr lang="en-US" b="0" i="1" smtClean="0">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𝑗</m:t>
                      </m:r>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𝐸𝑥𝑖𝑡</m:t>
                      </m:r>
                    </m:oMath>
                  </m:oMathPara>
                </a14:m>
                <a:endParaRPr lang="ar-AE" dirty="0"/>
              </a:p>
              <a:p>
                <a:pPr/>
                <a14:m>
                  <m:oMathPara xmlns:m="http://schemas.openxmlformats.org/officeDocument/2006/math">
                    <m:oMathParaPr>
                      <m:jc m:val="left"/>
                    </m:oMathParaPr>
                    <m:oMath xmlns:m="http://schemas.openxmlformats.org/officeDocument/2006/math">
                      <m:r>
                        <a:rPr lang="ar-AE" i="1">
                          <a:latin typeface="Cambria Math" panose="02040503050406030204" pitchFamily="18" charset="0"/>
                        </a:rPr>
                        <m:t>𝐸𝑙𝑠𝑒</m:t>
                      </m:r>
                      <m:r>
                        <a:rPr lang="ar-AE" i="1">
                          <a:latin typeface="Cambria Math" panose="02040503050406030204" pitchFamily="18" charset="0"/>
                        </a:rPr>
                        <m:t>: </m:t>
                      </m:r>
                      <m:r>
                        <a:rPr lang="ar-AE" i="1">
                          <a:solidFill>
                            <a:srgbClr val="7030A0"/>
                          </a:solidFill>
                          <a:latin typeface="Cambria Math" panose="02040503050406030204" pitchFamily="18" charset="0"/>
                        </a:rPr>
                        <m:t>𝑠𝑢𝑏</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𝑠</m:t>
                      </m:r>
                      <m:r>
                        <a:rPr lang="ar-AE" i="1">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m:t>
                      </m:r>
                      <m:r>
                        <a:rPr lang="en-US" b="0" i="1" smtClean="0">
                          <a:solidFill>
                            <a:srgbClr val="7030A0"/>
                          </a:solidFill>
                          <a:latin typeface="Cambria Math" panose="02040503050406030204" pitchFamily="18" charset="0"/>
                        </a:rPr>
                        <m:t>6</m:t>
                      </m:r>
                      <m:r>
                        <a:rPr lang="ar-AE" i="1">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m:t>
                      </m:r>
                      <m:r>
                        <a:rPr lang="en-US" b="0" i="1" smtClean="0">
                          <a:solidFill>
                            <a:srgbClr val="7030A0"/>
                          </a:solidFill>
                          <a:latin typeface="Cambria Math" panose="02040503050406030204" pitchFamily="18" charset="0"/>
                        </a:rPr>
                        <m:t>8</m:t>
                      </m:r>
                      <m:r>
                        <a:rPr lang="ar-AE" i="1">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m:t>
                      </m:r>
                      <m:r>
                        <a:rPr lang="en-US" b="0" i="1" smtClean="0">
                          <a:solidFill>
                            <a:srgbClr val="7030A0"/>
                          </a:solidFill>
                          <a:latin typeface="Cambria Math" panose="02040503050406030204" pitchFamily="18" charset="0"/>
                        </a:rPr>
                        <m:t>10</m:t>
                      </m:r>
                      <m:r>
                        <a:rPr lang="ar-AE" i="1">
                          <a:solidFill>
                            <a:srgbClr val="7030A0"/>
                          </a:solidFill>
                          <a:latin typeface="Cambria Math" panose="02040503050406030204" pitchFamily="18" charset="0"/>
                        </a:rPr>
                        <m:t>           #</m:t>
                      </m:r>
                      <m:r>
                        <a:rPr lang="ar-AE" i="1">
                          <a:solidFill>
                            <a:srgbClr val="7030A0"/>
                          </a:solidFill>
                          <a:latin typeface="Cambria Math" panose="02040503050406030204" pitchFamily="18" charset="0"/>
                        </a:rPr>
                        <m:t>𝑓</m:t>
                      </m:r>
                      <m:r>
                        <a:rPr lang="ar-AE" i="1">
                          <a:solidFill>
                            <a:srgbClr val="7030A0"/>
                          </a:solidFill>
                          <a:latin typeface="Cambria Math" panose="02040503050406030204" pitchFamily="18" charset="0"/>
                        </a:rPr>
                        <m:t> = </m:t>
                      </m:r>
                      <m:r>
                        <a:rPr lang="ar-AE" i="1">
                          <a:solidFill>
                            <a:srgbClr val="7030A0"/>
                          </a:solidFill>
                          <a:latin typeface="Cambria Math" panose="02040503050406030204" pitchFamily="18" charset="0"/>
                        </a:rPr>
                        <m:t>𝑔</m:t>
                      </m:r>
                      <m:r>
                        <a:rPr lang="ar-AE" i="1">
                          <a:solidFill>
                            <a:srgbClr val="7030A0"/>
                          </a:solidFill>
                          <a:latin typeface="Cambria Math" panose="02040503050406030204" pitchFamily="18" charset="0"/>
                        </a:rPr>
                        <m:t>−</m:t>
                      </m:r>
                      <m:r>
                        <a:rPr lang="ar-AE" i="1">
                          <a:solidFill>
                            <a:srgbClr val="7030A0"/>
                          </a:solidFill>
                          <a:latin typeface="Cambria Math" panose="02040503050406030204" pitchFamily="18" charset="0"/>
                        </a:rPr>
                        <m:t>h</m:t>
                      </m:r>
                    </m:oMath>
                  </m:oMathPara>
                </a14:m>
                <a:endParaRPr lang="ar-AE" dirty="0"/>
              </a:p>
              <a:p>
                <a:pPr/>
                <a14:m>
                  <m:oMathPara xmlns:m="http://schemas.openxmlformats.org/officeDocument/2006/math">
                    <m:oMathParaPr>
                      <m:jc m:val="left"/>
                    </m:oMathParaPr>
                    <m:oMath xmlns:m="http://schemas.openxmlformats.org/officeDocument/2006/math">
                      <m:eqArr>
                        <m:eqArrPr>
                          <m:ctrlPr>
                            <a:rPr lang="ar-AE" i="1">
                              <a:solidFill>
                                <a:srgbClr val="7030A0"/>
                              </a:solidFill>
                              <a:latin typeface="Cambria Math" panose="02040503050406030204" pitchFamily="18" charset="0"/>
                            </a:rPr>
                          </m:ctrlPr>
                        </m:eqArrPr>
                        <m:e>
                          <m:r>
                            <a:rPr lang="ar-AE" i="1" smtClean="0">
                              <a:latin typeface="Cambria Math" panose="02040503050406030204" pitchFamily="18" charset="0"/>
                            </a:rPr>
                            <m:t>𝐸𝑥𝑖𝑡</m:t>
                          </m:r>
                          <m:r>
                            <a:rPr lang="ar-AE" i="1" smtClean="0">
                              <a:latin typeface="Cambria Math" panose="02040503050406030204" pitchFamily="18" charset="0"/>
                            </a:rPr>
                            <m:t>:</m:t>
                          </m:r>
                        </m:e>
                      </m:eqArr>
                    </m:oMath>
                  </m:oMathPara>
                </a14:m>
                <a:endParaRPr lang="ar-AE" dirty="0"/>
              </a:p>
              <a:p>
                <a:endParaRPr lang="ar-AE"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491880" y="2914216"/>
                <a:ext cx="5544616" cy="2308324"/>
              </a:xfrm>
              <a:prstGeom prst="rect">
                <a:avLst/>
              </a:prstGeom>
              <a:blipFill>
                <a:blip r:embed="rId2"/>
                <a:stretch>
                  <a:fillRect t="-1583"/>
                </a:stretch>
              </a:blipFill>
            </p:spPr>
            <p:txBody>
              <a:bodyPr/>
              <a:lstStyle/>
              <a:p>
                <a:r>
                  <a:rPr lang="en-US">
                    <a:noFill/>
                  </a:rPr>
                  <a:t> </a:t>
                </a:r>
              </a:p>
            </p:txBody>
          </p:sp>
        </mc:Fallback>
      </mc:AlternateContent>
    </p:spTree>
    <p:extLst>
      <p:ext uri="{BB962C8B-B14F-4D97-AF65-F5344CB8AC3E}">
        <p14:creationId xmlns:p14="http://schemas.microsoft.com/office/powerpoint/2010/main" val="399190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FP Operands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91630"/>
            <a:ext cx="8229600" cy="1581271"/>
          </a:xfrm>
        </p:spPr>
      </p:pic>
    </p:spTree>
    <p:extLst>
      <p:ext uri="{BB962C8B-B14F-4D97-AF65-F5344CB8AC3E}">
        <p14:creationId xmlns:p14="http://schemas.microsoft.com/office/powerpoint/2010/main" val="29348478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FP Operations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166" y="700088"/>
            <a:ext cx="7745668" cy="3894137"/>
          </a:xfrm>
        </p:spPr>
      </p:pic>
    </p:spTree>
    <p:extLst>
      <p:ext uri="{BB962C8B-B14F-4D97-AF65-F5344CB8AC3E}">
        <p14:creationId xmlns:p14="http://schemas.microsoft.com/office/powerpoint/2010/main" val="3879660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FP Instruction Format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166" y="940412"/>
            <a:ext cx="7745668" cy="3413488"/>
          </a:xfrm>
        </p:spPr>
      </p:pic>
    </p:spTree>
    <p:extLst>
      <p:ext uri="{BB962C8B-B14F-4D97-AF65-F5344CB8AC3E}">
        <p14:creationId xmlns:p14="http://schemas.microsoft.com/office/powerpoint/2010/main" val="23352213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a:xfrm>
            <a:off x="457200" y="700088"/>
            <a:ext cx="8579296" cy="3894137"/>
          </a:xfrm>
        </p:spPr>
        <p:txBody>
          <a:bodyPr/>
          <a:lstStyle/>
          <a:p>
            <a:r>
              <a:rPr lang="en-US" dirty="0"/>
              <a:t>These slides contain material developed and </a:t>
            </a:r>
            <a:r>
              <a:rPr lang="en-US" dirty="0" smtClean="0"/>
              <a:t>copyright by:</a:t>
            </a:r>
          </a:p>
          <a:p>
            <a:pPr lvl="1"/>
            <a:r>
              <a:rPr lang="en-US" dirty="0" smtClean="0"/>
              <a:t>Lecture slides by Dr. </a:t>
            </a:r>
            <a:r>
              <a:rPr lang="en-US" dirty="0" err="1" smtClean="0"/>
              <a:t>Tanzima</a:t>
            </a:r>
            <a:r>
              <a:rPr lang="en-US" dirty="0" smtClean="0"/>
              <a:t> Hashem, Professor, CSE, BUET</a:t>
            </a:r>
          </a:p>
          <a:p>
            <a:pPr lvl="1"/>
            <a:r>
              <a:rPr lang="en-US" dirty="0" smtClean="0"/>
              <a:t>Lecture slides by </a:t>
            </a:r>
            <a:r>
              <a:rPr lang="en-US" dirty="0" err="1" smtClean="0"/>
              <a:t>Mehnaz</a:t>
            </a:r>
            <a:r>
              <a:rPr lang="en-US" dirty="0" smtClean="0"/>
              <a:t> </a:t>
            </a:r>
            <a:r>
              <a:rPr lang="en-US" dirty="0" err="1" smtClean="0"/>
              <a:t>Tabassum</a:t>
            </a:r>
            <a:r>
              <a:rPr lang="en-US" dirty="0" smtClean="0"/>
              <a:t> </a:t>
            </a:r>
            <a:r>
              <a:rPr lang="en-US" dirty="0" err="1" smtClean="0"/>
              <a:t>Mahin</a:t>
            </a:r>
            <a:r>
              <a:rPr lang="en-US" dirty="0" smtClean="0"/>
              <a:t>, Assistant Professor, CSE, BUET</a:t>
            </a:r>
          </a:p>
          <a:p>
            <a:pPr lvl="1"/>
            <a:r>
              <a:rPr lang="en-US" dirty="0" smtClean="0"/>
              <a:t>Lecture Notes by </a:t>
            </a:r>
            <a:r>
              <a:rPr lang="en-US" dirty="0" err="1"/>
              <a:t>Kuo-pao</a:t>
            </a:r>
            <a:r>
              <a:rPr lang="en-US" dirty="0"/>
              <a:t> </a:t>
            </a:r>
            <a:r>
              <a:rPr lang="en-US" dirty="0" smtClean="0"/>
              <a:t>Yang, Professor, Southeastern Louisiana University  </a:t>
            </a:r>
            <a:r>
              <a:rPr lang="en-US" dirty="0"/>
              <a:t/>
            </a:r>
            <a:br>
              <a:rPr lang="en-US" dirty="0"/>
            </a:br>
            <a:endParaRPr lang="en-US" dirty="0"/>
          </a:p>
        </p:txBody>
      </p:sp>
    </p:spTree>
    <p:extLst>
      <p:ext uri="{BB962C8B-B14F-4D97-AF65-F5344CB8AC3E}">
        <p14:creationId xmlns:p14="http://schemas.microsoft.com/office/powerpoint/2010/main" val="26120891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700088"/>
            <a:ext cx="8579296" cy="3894137"/>
          </a:xfrm>
        </p:spPr>
        <p:txBody>
          <a:bodyPr/>
          <a:lstStyle/>
          <a:p>
            <a:r>
              <a:rPr lang="en-US" dirty="0"/>
              <a:t>Computer Organization and Design (5th edition) by David A. Patterson and John L. Hennessy</a:t>
            </a:r>
          </a:p>
          <a:p>
            <a:pPr lvl="1"/>
            <a:r>
              <a:rPr lang="en-US" dirty="0"/>
              <a:t>Chapter 3</a:t>
            </a:r>
            <a:r>
              <a:rPr lang="en-US" dirty="0" smtClean="0"/>
              <a:t> </a:t>
            </a:r>
            <a:r>
              <a:rPr lang="en-US" smtClean="0"/>
              <a:t>(3.1-3.4, 3.12)</a:t>
            </a:r>
            <a:r>
              <a:rPr lang="en-US" dirty="0"/>
              <a:t/>
            </a:r>
            <a:br>
              <a:rPr lang="en-US" dirty="0"/>
            </a:br>
            <a:endParaRPr lang="en-US" dirty="0"/>
          </a:p>
        </p:txBody>
      </p:sp>
    </p:spTree>
    <p:extLst>
      <p:ext uri="{BB962C8B-B14F-4D97-AF65-F5344CB8AC3E}">
        <p14:creationId xmlns:p14="http://schemas.microsoft.com/office/powerpoint/2010/main" val="9859644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a:xfrm>
            <a:off x="533400" y="2171700"/>
            <a:ext cx="8229600" cy="857250"/>
          </a:xfrm>
        </p:spPr>
        <p:txBody>
          <a:bodyPr/>
          <a:lstStyle/>
          <a:p>
            <a:r>
              <a:rPr lang="en-US" altLang="en-US" smtClean="0"/>
              <a:t>Thank You </a:t>
            </a:r>
            <a:r>
              <a:rPr lang="en-US" altLang="en-US" smtClean="0">
                <a:sym typeface="Wingdings" panose="05000000000000000000" pitchFamily="2" charset="2"/>
              </a:rPr>
              <a:t></a:t>
            </a:r>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555526"/>
            <a:ext cx="3672408" cy="4520606"/>
          </a:xfrm>
        </p:spPr>
      </p:pic>
      <p:graphicFrame>
        <p:nvGraphicFramePr>
          <p:cNvPr id="10" name="Table 9"/>
          <p:cNvGraphicFramePr>
            <a:graphicFrameLocks noGrp="1"/>
          </p:cNvGraphicFramePr>
          <p:nvPr>
            <p:extLst>
              <p:ext uri="{D42A27DB-BD31-4B8C-83A1-F6EECF244321}">
                <p14:modId xmlns:p14="http://schemas.microsoft.com/office/powerpoint/2010/main" val="3342178470"/>
              </p:ext>
            </p:extLst>
          </p:nvPr>
        </p:nvGraphicFramePr>
        <p:xfrm>
          <a:off x="6487616" y="1294256"/>
          <a:ext cx="1828800" cy="1349502"/>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4241127287"/>
                    </a:ext>
                  </a:extLst>
                </a:gridCol>
                <a:gridCol w="228600">
                  <a:extLst>
                    <a:ext uri="{9D8B030D-6E8A-4147-A177-3AD203B41FA5}">
                      <a16:colId xmlns:a16="http://schemas.microsoft.com/office/drawing/2014/main" val="389420961"/>
                    </a:ext>
                  </a:extLst>
                </a:gridCol>
                <a:gridCol w="228600">
                  <a:extLst>
                    <a:ext uri="{9D8B030D-6E8A-4147-A177-3AD203B41FA5}">
                      <a16:colId xmlns:a16="http://schemas.microsoft.com/office/drawing/2014/main" val="2431973401"/>
                    </a:ext>
                  </a:extLst>
                </a:gridCol>
                <a:gridCol w="228600">
                  <a:extLst>
                    <a:ext uri="{9D8B030D-6E8A-4147-A177-3AD203B41FA5}">
                      <a16:colId xmlns:a16="http://schemas.microsoft.com/office/drawing/2014/main" val="845887207"/>
                    </a:ext>
                  </a:extLst>
                </a:gridCol>
                <a:gridCol w="228600">
                  <a:extLst>
                    <a:ext uri="{9D8B030D-6E8A-4147-A177-3AD203B41FA5}">
                      <a16:colId xmlns:a16="http://schemas.microsoft.com/office/drawing/2014/main" val="385114147"/>
                    </a:ext>
                  </a:extLst>
                </a:gridCol>
                <a:gridCol w="228600">
                  <a:extLst>
                    <a:ext uri="{9D8B030D-6E8A-4147-A177-3AD203B41FA5}">
                      <a16:colId xmlns:a16="http://schemas.microsoft.com/office/drawing/2014/main" val="1421782585"/>
                    </a:ext>
                  </a:extLst>
                </a:gridCol>
                <a:gridCol w="228600">
                  <a:extLst>
                    <a:ext uri="{9D8B030D-6E8A-4147-A177-3AD203B41FA5}">
                      <a16:colId xmlns:a16="http://schemas.microsoft.com/office/drawing/2014/main" val="378003827"/>
                    </a:ext>
                  </a:extLst>
                </a:gridCol>
                <a:gridCol w="228600">
                  <a:extLst>
                    <a:ext uri="{9D8B030D-6E8A-4147-A177-3AD203B41FA5}">
                      <a16:colId xmlns:a16="http://schemas.microsoft.com/office/drawing/2014/main" val="3156231001"/>
                    </a:ext>
                  </a:extLst>
                </a:gridCol>
              </a:tblGrid>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21248465"/>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4235982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97178651"/>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789252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868670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9355777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971529709"/>
                  </a:ext>
                </a:extLst>
              </a:tr>
            </a:tbl>
          </a:graphicData>
        </a:graphic>
      </p:graphicFrame>
      <p:cxnSp>
        <p:nvCxnSpPr>
          <p:cNvPr id="11" name="Straight Connector 10"/>
          <p:cNvCxnSpPr/>
          <p:nvPr/>
        </p:nvCxnSpPr>
        <p:spPr>
          <a:xfrm>
            <a:off x="6660232" y="1707654"/>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660232" y="2427734"/>
            <a:ext cx="1656184"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034880" y="1275606"/>
            <a:ext cx="1545232" cy="276999"/>
          </a:xfrm>
          <a:prstGeom prst="rect">
            <a:avLst/>
          </a:prstGeom>
          <a:noFill/>
        </p:spPr>
        <p:txBody>
          <a:bodyPr wrap="square" rtlCol="0">
            <a:spAutoFit/>
          </a:bodyPr>
          <a:lstStyle/>
          <a:p>
            <a:pPr algn="ctr"/>
            <a:r>
              <a:rPr lang="en-US" sz="1200" dirty="0">
                <a:latin typeface="Baskerville Old Face" panose="02020602080505020303" pitchFamily="18" charset="0"/>
              </a:rPr>
              <a:t>Multiplicand</a:t>
            </a:r>
          </a:p>
        </p:txBody>
      </p:sp>
      <p:sp>
        <p:nvSpPr>
          <p:cNvPr id="14" name="TextBox 13"/>
          <p:cNvSpPr txBox="1"/>
          <p:nvPr/>
        </p:nvSpPr>
        <p:spPr>
          <a:xfrm>
            <a:off x="4034880" y="1517051"/>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Multiplier</a:t>
            </a:r>
            <a:endParaRPr lang="en-US" sz="1200" dirty="0">
              <a:latin typeface="Baskerville Old Face" panose="02020602080505020303" pitchFamily="18" charset="0"/>
            </a:endParaRPr>
          </a:p>
        </p:txBody>
      </p:sp>
      <p:sp>
        <p:nvSpPr>
          <p:cNvPr id="15" name="TextBox 14"/>
          <p:cNvSpPr txBox="1"/>
          <p:nvPr/>
        </p:nvSpPr>
        <p:spPr>
          <a:xfrm>
            <a:off x="4067944" y="2355726"/>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Product</a:t>
            </a:r>
            <a:endParaRPr lang="en-US" sz="1200" dirty="0">
              <a:latin typeface="Baskerville Old Face" panose="02020602080505020303" pitchFamily="18" charset="0"/>
            </a:endParaRPr>
          </a:p>
        </p:txBody>
      </p:sp>
    </p:spTree>
    <p:extLst>
      <p:ext uri="{BB962C8B-B14F-4D97-AF65-F5344CB8AC3E}">
        <p14:creationId xmlns:p14="http://schemas.microsoft.com/office/powerpoint/2010/main" val="3479361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555526"/>
            <a:ext cx="3672408" cy="4520606"/>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8146" y="1109464"/>
            <a:ext cx="4124334" cy="2398390"/>
          </a:xfrm>
          <a:prstGeom prst="rect">
            <a:avLst/>
          </a:prstGeom>
        </p:spPr>
      </p:pic>
    </p:spTree>
    <p:extLst>
      <p:ext uri="{BB962C8B-B14F-4D97-AF65-F5344CB8AC3E}">
        <p14:creationId xmlns:p14="http://schemas.microsoft.com/office/powerpoint/2010/main" val="3807590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Refined Hardware</a:t>
            </a:r>
            <a:endParaRPr lang="en-US" dirty="0"/>
          </a:p>
        </p:txBody>
      </p:sp>
      <p:sp>
        <p:nvSpPr>
          <p:cNvPr id="3" name="Content Placeholder 2"/>
          <p:cNvSpPr>
            <a:spLocks noGrp="1"/>
          </p:cNvSpPr>
          <p:nvPr>
            <p:ph idx="1"/>
          </p:nvPr>
        </p:nvSpPr>
        <p:spPr/>
        <p:txBody>
          <a:bodyPr/>
          <a:lstStyle/>
          <a:p>
            <a:r>
              <a:rPr lang="en-US" dirty="0" smtClean="0"/>
              <a:t>Example</a:t>
            </a:r>
          </a:p>
          <a:p>
            <a:pPr marL="0" indent="0">
              <a:buNone/>
            </a:pPr>
            <a:r>
              <a:rPr lang="en-US" dirty="0" smtClean="0"/>
              <a:t>   </a:t>
            </a:r>
            <a:endParaRPr lang="en-US" dirty="0"/>
          </a:p>
        </p:txBody>
      </p:sp>
      <p:graphicFrame>
        <p:nvGraphicFramePr>
          <p:cNvPr id="5" name="Table 4"/>
          <p:cNvGraphicFramePr>
            <a:graphicFrameLocks noGrp="1"/>
          </p:cNvGraphicFramePr>
          <p:nvPr/>
        </p:nvGraphicFramePr>
        <p:xfrm>
          <a:off x="1187624" y="1350768"/>
          <a:ext cx="1828800" cy="1349502"/>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2930239577"/>
                    </a:ext>
                  </a:extLst>
                </a:gridCol>
                <a:gridCol w="228600">
                  <a:extLst>
                    <a:ext uri="{9D8B030D-6E8A-4147-A177-3AD203B41FA5}">
                      <a16:colId xmlns:a16="http://schemas.microsoft.com/office/drawing/2014/main" val="305498848"/>
                    </a:ext>
                  </a:extLst>
                </a:gridCol>
                <a:gridCol w="228600">
                  <a:extLst>
                    <a:ext uri="{9D8B030D-6E8A-4147-A177-3AD203B41FA5}">
                      <a16:colId xmlns:a16="http://schemas.microsoft.com/office/drawing/2014/main" val="3230279416"/>
                    </a:ext>
                  </a:extLst>
                </a:gridCol>
                <a:gridCol w="228600">
                  <a:extLst>
                    <a:ext uri="{9D8B030D-6E8A-4147-A177-3AD203B41FA5}">
                      <a16:colId xmlns:a16="http://schemas.microsoft.com/office/drawing/2014/main" val="3668708891"/>
                    </a:ext>
                  </a:extLst>
                </a:gridCol>
                <a:gridCol w="228600">
                  <a:extLst>
                    <a:ext uri="{9D8B030D-6E8A-4147-A177-3AD203B41FA5}">
                      <a16:colId xmlns:a16="http://schemas.microsoft.com/office/drawing/2014/main" val="1158082912"/>
                    </a:ext>
                  </a:extLst>
                </a:gridCol>
                <a:gridCol w="228600">
                  <a:extLst>
                    <a:ext uri="{9D8B030D-6E8A-4147-A177-3AD203B41FA5}">
                      <a16:colId xmlns:a16="http://schemas.microsoft.com/office/drawing/2014/main" val="626122626"/>
                    </a:ext>
                  </a:extLst>
                </a:gridCol>
                <a:gridCol w="228600">
                  <a:extLst>
                    <a:ext uri="{9D8B030D-6E8A-4147-A177-3AD203B41FA5}">
                      <a16:colId xmlns:a16="http://schemas.microsoft.com/office/drawing/2014/main" val="1843867869"/>
                    </a:ext>
                  </a:extLst>
                </a:gridCol>
                <a:gridCol w="228600">
                  <a:extLst>
                    <a:ext uri="{9D8B030D-6E8A-4147-A177-3AD203B41FA5}">
                      <a16:colId xmlns:a16="http://schemas.microsoft.com/office/drawing/2014/main" val="1320162475"/>
                    </a:ext>
                  </a:extLst>
                </a:gridCol>
              </a:tblGrid>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8950519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2266393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6744874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4697167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491989473"/>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6450508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275069346"/>
                  </a:ext>
                </a:extLst>
              </a:tr>
            </a:tbl>
          </a:graphicData>
        </a:graphic>
      </p:graphicFrame>
      <p:graphicFrame>
        <p:nvGraphicFramePr>
          <p:cNvPr id="6" name="Table 5"/>
          <p:cNvGraphicFramePr>
            <a:graphicFrameLocks noGrp="1"/>
          </p:cNvGraphicFramePr>
          <p:nvPr/>
        </p:nvGraphicFramePr>
        <p:xfrm>
          <a:off x="6487616" y="1360342"/>
          <a:ext cx="1828800" cy="1349502"/>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4241127287"/>
                    </a:ext>
                  </a:extLst>
                </a:gridCol>
                <a:gridCol w="228600">
                  <a:extLst>
                    <a:ext uri="{9D8B030D-6E8A-4147-A177-3AD203B41FA5}">
                      <a16:colId xmlns:a16="http://schemas.microsoft.com/office/drawing/2014/main" val="389420961"/>
                    </a:ext>
                  </a:extLst>
                </a:gridCol>
                <a:gridCol w="228600">
                  <a:extLst>
                    <a:ext uri="{9D8B030D-6E8A-4147-A177-3AD203B41FA5}">
                      <a16:colId xmlns:a16="http://schemas.microsoft.com/office/drawing/2014/main" val="2431973401"/>
                    </a:ext>
                  </a:extLst>
                </a:gridCol>
                <a:gridCol w="228600">
                  <a:extLst>
                    <a:ext uri="{9D8B030D-6E8A-4147-A177-3AD203B41FA5}">
                      <a16:colId xmlns:a16="http://schemas.microsoft.com/office/drawing/2014/main" val="845887207"/>
                    </a:ext>
                  </a:extLst>
                </a:gridCol>
                <a:gridCol w="228600">
                  <a:extLst>
                    <a:ext uri="{9D8B030D-6E8A-4147-A177-3AD203B41FA5}">
                      <a16:colId xmlns:a16="http://schemas.microsoft.com/office/drawing/2014/main" val="385114147"/>
                    </a:ext>
                  </a:extLst>
                </a:gridCol>
                <a:gridCol w="228600">
                  <a:extLst>
                    <a:ext uri="{9D8B030D-6E8A-4147-A177-3AD203B41FA5}">
                      <a16:colId xmlns:a16="http://schemas.microsoft.com/office/drawing/2014/main" val="1421782585"/>
                    </a:ext>
                  </a:extLst>
                </a:gridCol>
                <a:gridCol w="228600">
                  <a:extLst>
                    <a:ext uri="{9D8B030D-6E8A-4147-A177-3AD203B41FA5}">
                      <a16:colId xmlns:a16="http://schemas.microsoft.com/office/drawing/2014/main" val="378003827"/>
                    </a:ext>
                  </a:extLst>
                </a:gridCol>
                <a:gridCol w="228600">
                  <a:extLst>
                    <a:ext uri="{9D8B030D-6E8A-4147-A177-3AD203B41FA5}">
                      <a16:colId xmlns:a16="http://schemas.microsoft.com/office/drawing/2014/main" val="3156231001"/>
                    </a:ext>
                  </a:extLst>
                </a:gridCol>
              </a:tblGrid>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21248465"/>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4235982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97178651"/>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789252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868670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9355777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971529709"/>
                  </a:ext>
                </a:extLst>
              </a:tr>
            </a:tbl>
          </a:graphicData>
        </a:graphic>
      </p:graphicFrame>
      <p:cxnSp>
        <p:nvCxnSpPr>
          <p:cNvPr id="8" name="Straight Connector 7"/>
          <p:cNvCxnSpPr/>
          <p:nvPr/>
        </p:nvCxnSpPr>
        <p:spPr>
          <a:xfrm>
            <a:off x="1403648" y="1707654"/>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403648" y="2499742"/>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660232" y="1707654"/>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660232" y="2499742"/>
            <a:ext cx="1656184"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034880" y="1275606"/>
            <a:ext cx="1545232" cy="276999"/>
          </a:xfrm>
          <a:prstGeom prst="rect">
            <a:avLst/>
          </a:prstGeom>
          <a:noFill/>
        </p:spPr>
        <p:txBody>
          <a:bodyPr wrap="square" rtlCol="0">
            <a:spAutoFit/>
          </a:bodyPr>
          <a:lstStyle/>
          <a:p>
            <a:pPr algn="ctr"/>
            <a:r>
              <a:rPr lang="en-US" sz="1200" dirty="0">
                <a:latin typeface="Baskerville Old Face" panose="02020602080505020303" pitchFamily="18" charset="0"/>
              </a:rPr>
              <a:t>Multiplicand</a:t>
            </a:r>
          </a:p>
        </p:txBody>
      </p:sp>
      <p:sp>
        <p:nvSpPr>
          <p:cNvPr id="14" name="TextBox 13"/>
          <p:cNvSpPr txBox="1"/>
          <p:nvPr/>
        </p:nvSpPr>
        <p:spPr>
          <a:xfrm>
            <a:off x="4034880" y="1517051"/>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Multiplier</a:t>
            </a:r>
            <a:endParaRPr lang="en-US" sz="1200" dirty="0">
              <a:latin typeface="Baskerville Old Face" panose="02020602080505020303" pitchFamily="18" charset="0"/>
            </a:endParaRPr>
          </a:p>
        </p:txBody>
      </p:sp>
      <p:sp>
        <p:nvSpPr>
          <p:cNvPr id="15" name="TextBox 14"/>
          <p:cNvSpPr txBox="1"/>
          <p:nvPr/>
        </p:nvSpPr>
        <p:spPr>
          <a:xfrm>
            <a:off x="4067944" y="2438767"/>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Product</a:t>
            </a:r>
            <a:endParaRPr lang="en-US" sz="1200" dirty="0">
              <a:latin typeface="Baskerville Old Face" panose="02020602080505020303" pitchFamily="18" charset="0"/>
            </a:endParaRPr>
          </a:p>
        </p:txBody>
      </p:sp>
    </p:spTree>
    <p:extLst>
      <p:ext uri="{BB962C8B-B14F-4D97-AF65-F5344CB8AC3E}">
        <p14:creationId xmlns:p14="http://schemas.microsoft.com/office/powerpoint/2010/main" val="4198193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Terminator 6"/>
          <p:cNvSpPr/>
          <p:nvPr/>
        </p:nvSpPr>
        <p:spPr>
          <a:xfrm>
            <a:off x="1691680" y="123478"/>
            <a:ext cx="1008112" cy="36004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Baskerville Old Face" panose="02020602080505020303" pitchFamily="18" charset="0"/>
              </a:rPr>
              <a:t>Start</a:t>
            </a:r>
            <a:endParaRPr lang="en-US" sz="1400" dirty="0">
              <a:latin typeface="Baskerville Old Face" panose="02020602080505020303" pitchFamily="18" charset="0"/>
            </a:endParaRPr>
          </a:p>
        </p:txBody>
      </p:sp>
      <p:sp>
        <p:nvSpPr>
          <p:cNvPr id="8" name="Rectangle 7"/>
          <p:cNvSpPr/>
          <p:nvPr/>
        </p:nvSpPr>
        <p:spPr>
          <a:xfrm>
            <a:off x="899592" y="771550"/>
            <a:ext cx="26642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Place the Multiplier in the right 32 bit of the product register (64 bit)</a:t>
            </a:r>
            <a:endParaRPr lang="en-US" sz="1200" dirty="0">
              <a:latin typeface="Baskerville Old Face" panose="02020602080505020303" pitchFamily="18" charset="0"/>
            </a:endParaRPr>
          </a:p>
        </p:txBody>
      </p:sp>
      <p:sp>
        <p:nvSpPr>
          <p:cNvPr id="9" name="Flowchart: Decision 8"/>
          <p:cNvSpPr/>
          <p:nvPr/>
        </p:nvSpPr>
        <p:spPr>
          <a:xfrm>
            <a:off x="1439652" y="1551703"/>
            <a:ext cx="1548172" cy="57606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1. Test Product0</a:t>
            </a:r>
            <a:endParaRPr lang="en-US" sz="1200" dirty="0">
              <a:latin typeface="Baskerville Old Face" panose="02020602080505020303" pitchFamily="18" charset="0"/>
            </a:endParaRPr>
          </a:p>
        </p:txBody>
      </p:sp>
      <p:sp>
        <p:nvSpPr>
          <p:cNvPr id="14" name="Rectangle 13"/>
          <p:cNvSpPr/>
          <p:nvPr/>
        </p:nvSpPr>
        <p:spPr>
          <a:xfrm>
            <a:off x="107504" y="2259848"/>
            <a:ext cx="2016224" cy="815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1a. Add Multiplicand to the left half of the product register and place the result in the left half of the product register</a:t>
            </a:r>
            <a:endParaRPr lang="en-US" sz="1200" dirty="0">
              <a:latin typeface="Baskerville Old Face" panose="02020602080505020303" pitchFamily="18" charset="0"/>
            </a:endParaRPr>
          </a:p>
        </p:txBody>
      </p:sp>
      <p:cxnSp>
        <p:nvCxnSpPr>
          <p:cNvPr id="16" name="Elbow Connector 15"/>
          <p:cNvCxnSpPr>
            <a:stCxn id="9" idx="1"/>
            <a:endCxn id="14" idx="0"/>
          </p:cNvCxnSpPr>
          <p:nvPr/>
        </p:nvCxnSpPr>
        <p:spPr>
          <a:xfrm rot="10800000" flipV="1">
            <a:off x="1115616" y="1839734"/>
            <a:ext cx="324036" cy="42011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39552" y="1635646"/>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Product=1</a:t>
            </a:r>
            <a:endParaRPr lang="en-US" sz="1200" dirty="0">
              <a:latin typeface="Baskerville Old Face" panose="02020602080505020303" pitchFamily="18" charset="0"/>
            </a:endParaRPr>
          </a:p>
        </p:txBody>
      </p:sp>
      <p:sp>
        <p:nvSpPr>
          <p:cNvPr id="20" name="Rectangle 19"/>
          <p:cNvSpPr/>
          <p:nvPr/>
        </p:nvSpPr>
        <p:spPr>
          <a:xfrm>
            <a:off x="989602" y="3331216"/>
            <a:ext cx="2664296" cy="3356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2. Shift the product register right 1 bit</a:t>
            </a:r>
            <a:endParaRPr lang="en-US" sz="1200" dirty="0">
              <a:latin typeface="Baskerville Old Face" panose="02020602080505020303" pitchFamily="18" charset="0"/>
            </a:endParaRPr>
          </a:p>
        </p:txBody>
      </p:sp>
      <p:cxnSp>
        <p:nvCxnSpPr>
          <p:cNvPr id="24" name="Elbow Connector 23"/>
          <p:cNvCxnSpPr>
            <a:stCxn id="14" idx="2"/>
            <a:endCxn id="20" idx="0"/>
          </p:cNvCxnSpPr>
          <p:nvPr/>
        </p:nvCxnSpPr>
        <p:spPr>
          <a:xfrm rot="16200000" flipH="1">
            <a:off x="1590978" y="2600444"/>
            <a:ext cx="255410" cy="120613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9" idx="3"/>
          </p:cNvCxnSpPr>
          <p:nvPr/>
        </p:nvCxnSpPr>
        <p:spPr>
          <a:xfrm flipH="1">
            <a:off x="2321750" y="1839735"/>
            <a:ext cx="666074" cy="1491481"/>
          </a:xfrm>
          <a:prstGeom prst="bentConnector4">
            <a:avLst>
              <a:gd name="adj1" fmla="val -56085"/>
              <a:gd name="adj2" fmla="val 91058"/>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854152" y="1563868"/>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Product=0</a:t>
            </a:r>
            <a:endParaRPr lang="en-US" sz="1200" dirty="0">
              <a:latin typeface="Baskerville Old Face" panose="02020602080505020303" pitchFamily="18" charset="0"/>
            </a:endParaRPr>
          </a:p>
        </p:txBody>
      </p:sp>
      <p:sp>
        <p:nvSpPr>
          <p:cNvPr id="30" name="Flowchart: Decision 29"/>
          <p:cNvSpPr/>
          <p:nvPr/>
        </p:nvSpPr>
        <p:spPr>
          <a:xfrm>
            <a:off x="1475656" y="3939902"/>
            <a:ext cx="1728192" cy="57606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32</a:t>
            </a:r>
            <a:r>
              <a:rPr lang="en-US" sz="1200" baseline="30000" dirty="0" smtClean="0">
                <a:latin typeface="Baskerville Old Face" panose="02020602080505020303" pitchFamily="18" charset="0"/>
              </a:rPr>
              <a:t>nd</a:t>
            </a:r>
            <a:r>
              <a:rPr lang="en-US" sz="1200" dirty="0" smtClean="0">
                <a:latin typeface="Baskerville Old Face" panose="02020602080505020303" pitchFamily="18" charset="0"/>
              </a:rPr>
              <a:t> repetition?</a:t>
            </a:r>
            <a:endParaRPr lang="en-US" sz="1200" dirty="0">
              <a:latin typeface="Baskerville Old Face" panose="02020602080505020303" pitchFamily="18" charset="0"/>
            </a:endParaRPr>
          </a:p>
        </p:txBody>
      </p:sp>
      <p:cxnSp>
        <p:nvCxnSpPr>
          <p:cNvPr id="40" name="Straight Arrow Connector 39"/>
          <p:cNvCxnSpPr/>
          <p:nvPr/>
        </p:nvCxnSpPr>
        <p:spPr>
          <a:xfrm>
            <a:off x="2312304" y="3666840"/>
            <a:ext cx="9446" cy="273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Elbow Connector 54"/>
          <p:cNvCxnSpPr>
            <a:stCxn id="30" idx="3"/>
          </p:cNvCxnSpPr>
          <p:nvPr/>
        </p:nvCxnSpPr>
        <p:spPr>
          <a:xfrm flipH="1" flipV="1">
            <a:off x="2213738" y="1413654"/>
            <a:ext cx="990110" cy="2814280"/>
          </a:xfrm>
          <a:prstGeom prst="bentConnector4">
            <a:avLst>
              <a:gd name="adj1" fmla="val -102615"/>
              <a:gd name="adj2" fmla="val 99793"/>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095836" y="3878927"/>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No</a:t>
            </a:r>
            <a:endParaRPr lang="en-US" sz="1200" dirty="0">
              <a:latin typeface="Baskerville Old Face" panose="02020602080505020303" pitchFamily="18" charset="0"/>
            </a:endParaRPr>
          </a:p>
        </p:txBody>
      </p:sp>
      <p:sp>
        <p:nvSpPr>
          <p:cNvPr id="63" name="Flowchart: Terminator 62"/>
          <p:cNvSpPr/>
          <p:nvPr/>
        </p:nvSpPr>
        <p:spPr>
          <a:xfrm>
            <a:off x="1835696" y="4726306"/>
            <a:ext cx="1008112" cy="36004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Baskerville Old Face" panose="02020602080505020303" pitchFamily="18" charset="0"/>
              </a:rPr>
              <a:t>Done</a:t>
            </a:r>
            <a:endParaRPr lang="en-US" sz="1400" dirty="0">
              <a:latin typeface="Baskerville Old Face" panose="02020602080505020303" pitchFamily="18" charset="0"/>
            </a:endParaRPr>
          </a:p>
        </p:txBody>
      </p:sp>
      <p:cxnSp>
        <p:nvCxnSpPr>
          <p:cNvPr id="75" name="Straight Arrow Connector 74"/>
          <p:cNvCxnSpPr/>
          <p:nvPr/>
        </p:nvCxnSpPr>
        <p:spPr>
          <a:xfrm>
            <a:off x="2195736" y="493862"/>
            <a:ext cx="0" cy="283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a:off x="2195736" y="1279983"/>
            <a:ext cx="0" cy="283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30" idx="2"/>
          </p:cNvCxnSpPr>
          <p:nvPr/>
        </p:nvCxnSpPr>
        <p:spPr>
          <a:xfrm>
            <a:off x="2339752" y="4515966"/>
            <a:ext cx="8384" cy="211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2371564" y="4491180"/>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Yes</a:t>
            </a:r>
            <a:endParaRPr lang="en-US" sz="1200" dirty="0">
              <a:latin typeface="Baskerville Old Face" panose="02020602080505020303" pitchFamily="18" charset="0"/>
            </a:endParaRPr>
          </a:p>
        </p:txBody>
      </p:sp>
      <p:pic>
        <p:nvPicPr>
          <p:cNvPr id="81" name="Picture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020" y="1360100"/>
            <a:ext cx="4069473" cy="2174870"/>
          </a:xfrm>
          <a:prstGeom prst="rect">
            <a:avLst/>
          </a:prstGeom>
        </p:spPr>
      </p:pic>
    </p:spTree>
    <p:extLst>
      <p:ext uri="{BB962C8B-B14F-4D97-AF65-F5344CB8AC3E}">
        <p14:creationId xmlns:p14="http://schemas.microsoft.com/office/powerpoint/2010/main" val="2858416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Multiplication</a:t>
            </a:r>
            <a:endParaRPr lang="en-US" dirty="0"/>
          </a:p>
        </p:txBody>
      </p:sp>
      <p:sp>
        <p:nvSpPr>
          <p:cNvPr id="3" name="Content Placeholder 2"/>
          <p:cNvSpPr>
            <a:spLocks noGrp="1"/>
          </p:cNvSpPr>
          <p:nvPr>
            <p:ph idx="1"/>
          </p:nvPr>
        </p:nvSpPr>
        <p:spPr/>
        <p:txBody>
          <a:bodyPr/>
          <a:lstStyle/>
          <a:p>
            <a:r>
              <a:rPr lang="en-US" dirty="0"/>
              <a:t>Convert the multiplier and multiplicand to </a:t>
            </a:r>
            <a:r>
              <a:rPr lang="en-US" b="1" dirty="0"/>
              <a:t>positive </a:t>
            </a:r>
            <a:r>
              <a:rPr lang="en-US" dirty="0" smtClean="0"/>
              <a:t>numbers and </a:t>
            </a:r>
            <a:r>
              <a:rPr lang="en-US" b="1" dirty="0" smtClean="0"/>
              <a:t>remember </a:t>
            </a:r>
            <a:r>
              <a:rPr lang="en-US" dirty="0"/>
              <a:t>the original </a:t>
            </a:r>
            <a:r>
              <a:rPr lang="en-US" dirty="0" smtClean="0"/>
              <a:t>signs.</a:t>
            </a:r>
          </a:p>
          <a:p>
            <a:r>
              <a:rPr lang="en-US" dirty="0" smtClean="0"/>
              <a:t>Run the algorithms for 31 iterations (excluding the sign bit)</a:t>
            </a:r>
          </a:p>
          <a:p>
            <a:r>
              <a:rPr lang="en-US" dirty="0" smtClean="0"/>
              <a:t>Negate the final product if the original signs disagree</a:t>
            </a:r>
          </a:p>
        </p:txBody>
      </p:sp>
    </p:spTree>
    <p:extLst>
      <p:ext uri="{BB962C8B-B14F-4D97-AF65-F5344CB8AC3E}">
        <p14:creationId xmlns:p14="http://schemas.microsoft.com/office/powerpoint/2010/main" val="217300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6462</TotalTime>
  <Words>3094</Words>
  <Application>Microsoft Office PowerPoint</Application>
  <PresentationFormat>On-screen Show (16:9)</PresentationFormat>
  <Paragraphs>720</Paragraphs>
  <Slides>47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Baskerville Old Face</vt:lpstr>
      <vt:lpstr>Calibri</vt:lpstr>
      <vt:lpstr>Cambria Math</vt:lpstr>
      <vt:lpstr>Vrinda</vt:lpstr>
      <vt:lpstr>Wingdings</vt:lpstr>
      <vt:lpstr>Diseño predeterminado</vt:lpstr>
      <vt:lpstr>CSE 305 Computer Architecture  Arithmetic for Computers </vt:lpstr>
      <vt:lpstr>Addition and Subtraction</vt:lpstr>
      <vt:lpstr>Overflow</vt:lpstr>
      <vt:lpstr>Multiplication</vt:lpstr>
      <vt:lpstr>Flowchart</vt:lpstr>
      <vt:lpstr>Hardware</vt:lpstr>
      <vt:lpstr>Multiplication: Refined Hardware</vt:lpstr>
      <vt:lpstr>PowerPoint Presentation</vt:lpstr>
      <vt:lpstr>Signed Multiplication</vt:lpstr>
      <vt:lpstr>Multiply in MIPS</vt:lpstr>
      <vt:lpstr>MIPS Processor</vt:lpstr>
      <vt:lpstr>Division</vt:lpstr>
      <vt:lpstr>Division: Flowchart</vt:lpstr>
      <vt:lpstr>Division: Flowchart and Hardware</vt:lpstr>
      <vt:lpstr>PowerPoint Presentation</vt:lpstr>
      <vt:lpstr>Signed Division</vt:lpstr>
      <vt:lpstr>Divide in MIPS</vt:lpstr>
      <vt:lpstr>MIPS Processor</vt:lpstr>
      <vt:lpstr>Arithmetic Operations in MIPS</vt:lpstr>
      <vt:lpstr>Floating Point</vt:lpstr>
      <vt:lpstr>Floating Point Representation</vt:lpstr>
      <vt:lpstr>Floating Point Representation</vt:lpstr>
      <vt:lpstr>Floating Point Representation</vt:lpstr>
      <vt:lpstr>Floating Point Representation</vt:lpstr>
      <vt:lpstr>Floating Point Representation</vt:lpstr>
      <vt:lpstr>Single Precision Range</vt:lpstr>
      <vt:lpstr>Double Precision Range</vt:lpstr>
      <vt:lpstr>EEE 754 encoding of floating-point numbers </vt:lpstr>
      <vt:lpstr>Denormal Number </vt:lpstr>
      <vt:lpstr>Floating Point Addition</vt:lpstr>
      <vt:lpstr>PowerPoint Presentation</vt:lpstr>
      <vt:lpstr>PowerPoint Presentation</vt:lpstr>
      <vt:lpstr>Associativity of FP Addition</vt:lpstr>
      <vt:lpstr>Floating Point Multiplication</vt:lpstr>
      <vt:lpstr>PowerPoint Presentation</vt:lpstr>
      <vt:lpstr>Rounding Bits</vt:lpstr>
      <vt:lpstr>Rounding Bits</vt:lpstr>
      <vt:lpstr>Floating-Point Instructions in MIPS </vt:lpstr>
      <vt:lpstr>Single and Double Precision operations</vt:lpstr>
      <vt:lpstr>Floating-Point Instructions in MIPS </vt:lpstr>
      <vt:lpstr>Floating-Point Instructions in MIPS </vt:lpstr>
      <vt:lpstr>MIPS FP Operands</vt:lpstr>
      <vt:lpstr>MIPS FP Operations</vt:lpstr>
      <vt:lpstr>MIPS FP Instruction Format</vt:lpstr>
      <vt:lpstr>Acknowledgements</vt:lpstr>
      <vt:lpstr>References</vt:lpstr>
      <vt:lpstr>Thank You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HP</cp:lastModifiedBy>
  <cp:revision>510</cp:revision>
  <cp:lastPrinted>2022-06-28T14:10:14Z</cp:lastPrinted>
  <dcterms:created xsi:type="dcterms:W3CDTF">2010-05-23T14:28:12Z</dcterms:created>
  <dcterms:modified xsi:type="dcterms:W3CDTF">2022-06-28T14:10:57Z</dcterms:modified>
</cp:coreProperties>
</file>