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73" r:id="rId5"/>
    <p:sldId id="288" r:id="rId6"/>
    <p:sldId id="289" r:id="rId7"/>
    <p:sldId id="290" r:id="rId8"/>
    <p:sldId id="291" r:id="rId9"/>
    <p:sldId id="292"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1.</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r>
            <a:rPr lang="en-US" dirty="0"/>
            <a:t>Introduction</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2.</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dirty="0"/>
            <a:t>Problem</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3.</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Data Section </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4.</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dirty="0"/>
            <a:t>Methodology</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5.</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dgm:spPr/>
      <dgm:t>
        <a:bodyPr/>
        <a:lstStyle/>
        <a:p>
          <a:r>
            <a:rPr lang="en-US" dirty="0"/>
            <a:t>Conclusion </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4"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4178"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2154" y="2479282"/>
          <a:ext cx="2297008" cy="57214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1.</a:t>
          </a:r>
        </a:p>
      </dsp:txBody>
      <dsp:txXfrm>
        <a:off x="2154" y="2479282"/>
        <a:ext cx="2225490" cy="572142"/>
      </dsp:txXfrm>
    </dsp:sp>
    <dsp:sp modelId="{690A1E60-14A3-48E2-969A-2D37B614EB37}">
      <dsp:nvSpPr>
        <dsp:cNvPr id="0" name=""/>
        <dsp:cNvSpPr/>
      </dsp:nvSpPr>
      <dsp:spPr>
        <a:xfrm>
          <a:off x="185914"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Introduction</a:t>
          </a:r>
        </a:p>
      </dsp:txBody>
      <dsp:txXfrm>
        <a:off x="185914" y="873112"/>
        <a:ext cx="1865171" cy="1076732"/>
      </dsp:txXfrm>
    </dsp:sp>
    <dsp:sp modelId="{CC632145-1148-4956-9088-B915D0D0FD99}">
      <dsp:nvSpPr>
        <dsp:cNvPr id="0" name=""/>
        <dsp:cNvSpPr/>
      </dsp:nvSpPr>
      <dsp:spPr>
        <a:xfrm rot="5400000">
          <a:off x="1417979"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a:off x="2327348" y="2479282"/>
        <a:ext cx="2010937" cy="572142"/>
      </dsp:txXfrm>
    </dsp:sp>
    <dsp:sp modelId="{76F87B8F-7B70-4B8F-BD86-BC83CD9F0297}">
      <dsp:nvSpPr>
        <dsp:cNvPr id="0" name=""/>
        <dsp:cNvSpPr/>
      </dsp:nvSpPr>
      <dsp:spPr>
        <a:xfrm>
          <a:off x="2368073"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Problem</a:t>
          </a:r>
        </a:p>
      </dsp:txBody>
      <dsp:txXfrm>
        <a:off x="2368073" y="873112"/>
        <a:ext cx="1865171" cy="1076732"/>
      </dsp:txXfrm>
    </dsp:sp>
    <dsp:sp modelId="{5C7AB7EB-E74C-4AF9-873D-5493F7962F03}">
      <dsp:nvSpPr>
        <dsp:cNvPr id="0" name=""/>
        <dsp:cNvSpPr/>
      </dsp:nvSpPr>
      <dsp:spPr>
        <a:xfrm rot="5400000">
          <a:off x="3600137"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a:off x="4509506" y="2479282"/>
        <a:ext cx="2010937" cy="572142"/>
      </dsp:txXfrm>
    </dsp:sp>
    <dsp:sp modelId="{499DECC5-47AF-4CB1-BCD3-F288444FFD05}">
      <dsp:nvSpPr>
        <dsp:cNvPr id="0" name=""/>
        <dsp:cNvSpPr/>
      </dsp:nvSpPr>
      <dsp:spPr>
        <a:xfrm>
          <a:off x="4550231"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Data Section </a:t>
          </a:r>
        </a:p>
      </dsp:txBody>
      <dsp:txXfrm>
        <a:off x="4550231" y="873112"/>
        <a:ext cx="1865171" cy="1076732"/>
      </dsp:txXfrm>
    </dsp:sp>
    <dsp:sp modelId="{D45698BB-B312-4969-9C62-8B658A7BE04B}">
      <dsp:nvSpPr>
        <dsp:cNvPr id="0" name=""/>
        <dsp:cNvSpPr/>
      </dsp:nvSpPr>
      <dsp:spPr>
        <a:xfrm rot="5400000">
          <a:off x="5782296"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4.</a:t>
          </a:r>
        </a:p>
      </dsp:txBody>
      <dsp:txXfrm>
        <a:off x="6691664" y="2479282"/>
        <a:ext cx="2010937" cy="572142"/>
      </dsp:txXfrm>
    </dsp:sp>
    <dsp:sp modelId="{26E75E88-EED9-45B9-B2E1-7CF90983F84F}">
      <dsp:nvSpPr>
        <dsp:cNvPr id="0" name=""/>
        <dsp:cNvSpPr/>
      </dsp:nvSpPr>
      <dsp:spPr>
        <a:xfrm>
          <a:off x="6732389"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Methodology</a:t>
          </a:r>
        </a:p>
      </dsp:txBody>
      <dsp:txXfrm>
        <a:off x="6732389" y="873112"/>
        <a:ext cx="1865171" cy="1076732"/>
      </dsp:txXfrm>
    </dsp:sp>
    <dsp:sp modelId="{736EA73E-CF05-45B4-A946-DC09155D617E}">
      <dsp:nvSpPr>
        <dsp:cNvPr id="0" name=""/>
        <dsp:cNvSpPr/>
      </dsp:nvSpPr>
      <dsp:spPr>
        <a:xfrm rot="5400000">
          <a:off x="7964454"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5.</a:t>
          </a:r>
        </a:p>
      </dsp:txBody>
      <dsp:txXfrm>
        <a:off x="8873823" y="2479282"/>
        <a:ext cx="2010937" cy="572142"/>
      </dsp:txXfrm>
    </dsp:sp>
    <dsp:sp modelId="{EEA84B30-BE1D-4937-8B3F-F60859618187}">
      <dsp:nvSpPr>
        <dsp:cNvPr id="0" name=""/>
        <dsp:cNvSpPr/>
      </dsp:nvSpPr>
      <dsp:spPr>
        <a:xfrm>
          <a:off x="8914547"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Conclusion </a:t>
          </a:r>
        </a:p>
      </dsp:txBody>
      <dsp:txXfrm>
        <a:off x="8914547" y="873112"/>
        <a:ext cx="1865171" cy="107673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IN" b="1" dirty="0"/>
              <a:t>The Battle of Neighbourhoods</a:t>
            </a:r>
            <a:endParaRPr lang="en-US" sz="36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ANIKA SANTANI</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Table of contents </a:t>
            </a:r>
          </a:p>
        </p:txBody>
      </p:sp>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45247574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09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0DA2-BDEA-4CE7-BB83-82DAD4581EFA}"/>
              </a:ext>
            </a:extLst>
          </p:cNvPr>
          <p:cNvSpPr>
            <a:spLocks noGrp="1"/>
          </p:cNvSpPr>
          <p:nvPr>
            <p:ph type="title"/>
          </p:nvPr>
        </p:nvSpPr>
        <p:spPr/>
        <p:txBody>
          <a:bodyPr/>
          <a:lstStyle/>
          <a:p>
            <a:r>
              <a:rPr lang="en-IN" b="1" dirty="0"/>
              <a:t>Introduction: </a:t>
            </a:r>
            <a:endParaRPr lang="en-IN" dirty="0"/>
          </a:p>
        </p:txBody>
      </p:sp>
      <p:sp>
        <p:nvSpPr>
          <p:cNvPr id="3" name="TextBox 2">
            <a:extLst>
              <a:ext uri="{FF2B5EF4-FFF2-40B4-BE49-F238E27FC236}">
                <a16:creationId xmlns:a16="http://schemas.microsoft.com/office/drawing/2014/main" id="{9C2A8F6B-7FDB-486F-B3A2-B7FE5E04A6B9}"/>
              </a:ext>
            </a:extLst>
          </p:cNvPr>
          <p:cNvSpPr txBox="1"/>
          <p:nvPr/>
        </p:nvSpPr>
        <p:spPr>
          <a:xfrm>
            <a:off x="575894" y="2148396"/>
            <a:ext cx="10796401" cy="4715906"/>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a:t>
            </a:r>
          </a:p>
          <a:p>
            <a:pPr marL="285750" indent="-285750" algn="just">
              <a:lnSpc>
                <a:spcPct val="120000"/>
              </a:lnSpc>
              <a:buFont typeface="Arial" panose="020B0604020202020204" pitchFamily="34" charset="0"/>
              <a:buChar char="•"/>
            </a:pPr>
            <a:r>
              <a:rPr lang="en-IN" dirty="0"/>
              <a:t> Over the last decade the city has been growing faster than the region. The New York region continues to be by far the leading metropolitan gateway for legal immigrants admitted into the United </a:t>
            </a:r>
            <a:r>
              <a:rPr lang="en-IN" dirty="0" err="1"/>
              <a:t>States.New</a:t>
            </a:r>
            <a:r>
              <a:rPr lang="en-IN" dirty="0"/>
              <a:t> York City has also been a major point of entry for immigrants; the term "melting pot" was coined to describe densely populated immigrant neighbourhoods on the Lower East Side. </a:t>
            </a:r>
          </a:p>
          <a:p>
            <a:pPr marL="285750" indent="-285750" algn="just">
              <a:lnSpc>
                <a:spcPct val="120000"/>
              </a:lnSpc>
              <a:buFont typeface="Arial" panose="020B0604020202020204" pitchFamily="34" charset="0"/>
              <a:buChar char="•"/>
            </a:pPr>
            <a:r>
              <a:rPr lang="en-IN" dirty="0"/>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a:t>
            </a:r>
          </a:p>
          <a:p>
            <a:pPr marL="285750" indent="-285750" algn="just">
              <a:lnSpc>
                <a:spcPct val="120000"/>
              </a:lnSpc>
              <a:buFont typeface="Arial" panose="020B0604020202020204" pitchFamily="34" charset="0"/>
              <a:buChar char="•"/>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204548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683C-2958-465F-9849-682F40AF1A61}"/>
              </a:ext>
            </a:extLst>
          </p:cNvPr>
          <p:cNvSpPr>
            <a:spLocks noGrp="1"/>
          </p:cNvSpPr>
          <p:nvPr>
            <p:ph type="title"/>
          </p:nvPr>
        </p:nvSpPr>
        <p:spPr/>
        <p:txBody>
          <a:bodyPr/>
          <a:lstStyle/>
          <a:p>
            <a:r>
              <a:rPr lang="en-IN" b="1" dirty="0"/>
              <a:t>Problem:</a:t>
            </a:r>
            <a:endParaRPr lang="en-IN" dirty="0"/>
          </a:p>
        </p:txBody>
      </p:sp>
      <p:sp>
        <p:nvSpPr>
          <p:cNvPr id="3" name="TextBox 2">
            <a:extLst>
              <a:ext uri="{FF2B5EF4-FFF2-40B4-BE49-F238E27FC236}">
                <a16:creationId xmlns:a16="http://schemas.microsoft.com/office/drawing/2014/main" id="{B832BFD1-6025-42A7-82BF-3BE500C37EF9}"/>
              </a:ext>
            </a:extLst>
          </p:cNvPr>
          <p:cNvSpPr txBox="1"/>
          <p:nvPr/>
        </p:nvSpPr>
        <p:spPr>
          <a:xfrm>
            <a:off x="568171" y="2210540"/>
            <a:ext cx="11097087" cy="2031325"/>
          </a:xfrm>
          <a:prstGeom prst="rect">
            <a:avLst/>
          </a:prstGeom>
          <a:noFill/>
        </p:spPr>
        <p:txBody>
          <a:bodyPr wrap="square" rtlCol="0">
            <a:sp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a:p>
            <a:endParaRPr lang="en-IN" dirty="0"/>
          </a:p>
        </p:txBody>
      </p:sp>
    </p:spTree>
    <p:extLst>
      <p:ext uri="{BB962C8B-B14F-4D97-AF65-F5344CB8AC3E}">
        <p14:creationId xmlns:p14="http://schemas.microsoft.com/office/powerpoint/2010/main" val="313596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71BD-6464-4312-A154-C52408DC5FEF}"/>
              </a:ext>
            </a:extLst>
          </p:cNvPr>
          <p:cNvSpPr>
            <a:spLocks noGrp="1"/>
          </p:cNvSpPr>
          <p:nvPr>
            <p:ph type="title"/>
          </p:nvPr>
        </p:nvSpPr>
        <p:spPr/>
        <p:txBody>
          <a:bodyPr/>
          <a:lstStyle/>
          <a:p>
            <a:r>
              <a:rPr lang="en-IN" b="1" dirty="0"/>
              <a:t>Data Section:</a:t>
            </a:r>
            <a:endParaRPr lang="en-IN" dirty="0"/>
          </a:p>
        </p:txBody>
      </p:sp>
      <p:sp>
        <p:nvSpPr>
          <p:cNvPr id="4" name="TextBox 3">
            <a:extLst>
              <a:ext uri="{FF2B5EF4-FFF2-40B4-BE49-F238E27FC236}">
                <a16:creationId xmlns:a16="http://schemas.microsoft.com/office/drawing/2014/main" id="{7926D1EE-29EF-43AE-93DA-761106FB335C}"/>
              </a:ext>
            </a:extLst>
          </p:cNvPr>
          <p:cNvSpPr txBox="1"/>
          <p:nvPr/>
        </p:nvSpPr>
        <p:spPr>
          <a:xfrm>
            <a:off x="701335" y="2299317"/>
            <a:ext cx="10670959" cy="4093428"/>
          </a:xfrm>
          <a:prstGeom prst="rect">
            <a:avLst/>
          </a:prstGeom>
          <a:noFill/>
        </p:spPr>
        <p:txBody>
          <a:bodyPr wrap="square" rtlCol="0">
            <a:spAutoFit/>
          </a:bodyPr>
          <a:lstStyle/>
          <a:p>
            <a:pPr marL="45720" indent="0" algn="just">
              <a:buNone/>
            </a:pPr>
            <a:r>
              <a:rPr lang="en-IN"/>
              <a:t>For this project we need the following data:</a:t>
            </a:r>
          </a:p>
          <a:p>
            <a:pPr marL="502920" indent="-457200" algn="just">
              <a:buFont typeface="+mj-lt"/>
              <a:buAutoNum type="arabicPeriod"/>
            </a:pPr>
            <a:r>
              <a:rPr lang="en-IN" sz="2000"/>
              <a:t>New York City data that contains list Boroughs, Neighbourhoods along with their latitude and longitude.</a:t>
            </a:r>
          </a:p>
          <a:p>
            <a:pPr lvl="1" algn="just"/>
            <a:r>
              <a:rPr lang="en-IN"/>
              <a:t>Data source : </a:t>
            </a:r>
            <a:r>
              <a:rPr lang="en-IN">
                <a:hlinkClick r:id="rId2"/>
              </a:rPr>
              <a:t>https://cocl.us/new_york_dataset</a:t>
            </a:r>
            <a:endParaRPr lang="en-IN"/>
          </a:p>
          <a:p>
            <a:pPr lvl="1" algn="just"/>
            <a:r>
              <a:rPr lang="en-IN"/>
              <a:t>Description: This data set contains the required information. And we will use this data set to explore various neighbourhoods of New York City.</a:t>
            </a:r>
          </a:p>
          <a:p>
            <a:pPr marL="502920" indent="-457200" algn="just">
              <a:buFont typeface="+mj-lt"/>
              <a:buAutoNum type="arabicPeriod"/>
            </a:pPr>
            <a:r>
              <a:rPr lang="en-IN" sz="2000"/>
              <a:t>Indian restaurants in each neighbourhood of New York City.</a:t>
            </a:r>
          </a:p>
          <a:p>
            <a:pPr lvl="1" algn="just"/>
            <a:r>
              <a:rPr lang="en-IN"/>
              <a:t>Data source : Foursquare API</a:t>
            </a:r>
          </a:p>
          <a:p>
            <a:pPr lvl="1" algn="just"/>
            <a:r>
              <a:rPr lang="en-IN"/>
              <a:t>Description: By using this API we will get all the venues in each neighbourhood. We can filter these venues to get only Indian restaurants.</a:t>
            </a:r>
          </a:p>
          <a:p>
            <a:pPr marL="502920" indent="-457200" algn="just">
              <a:buFont typeface="+mj-lt"/>
              <a:buAutoNum type="arabicPeriod"/>
            </a:pPr>
            <a:r>
              <a:rPr lang="en-IN" sz="2000"/>
              <a:t>GeoSpace data</a:t>
            </a:r>
          </a:p>
          <a:p>
            <a:pPr lvl="1" algn="just"/>
            <a:r>
              <a:rPr lang="en-IN"/>
              <a:t>Data source : </a:t>
            </a:r>
            <a:r>
              <a:rPr lang="en-IN" u="sng">
                <a:hlinkClick r:id="rId3"/>
              </a:rPr>
              <a:t>https://data.cityofnewyork.us/City-Government/Borough-Boundaries/tqmj-j8zm</a:t>
            </a:r>
            <a:endParaRPr lang="en-IN"/>
          </a:p>
          <a:p>
            <a:pPr lvl="1" algn="just"/>
            <a:r>
              <a:rPr lang="en-IN"/>
              <a:t>Description: By using this geo space data we will get the New York Borough boundaries that will help us visualize choropleth map.</a:t>
            </a:r>
            <a:endParaRPr lang="en-IN" dirty="0"/>
          </a:p>
        </p:txBody>
      </p:sp>
    </p:spTree>
    <p:extLst>
      <p:ext uri="{BB962C8B-B14F-4D97-AF65-F5344CB8AC3E}">
        <p14:creationId xmlns:p14="http://schemas.microsoft.com/office/powerpoint/2010/main" val="287051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DAB7-49F8-435A-89FE-125862B5E410}"/>
              </a:ext>
            </a:extLst>
          </p:cNvPr>
          <p:cNvSpPr>
            <a:spLocks noGrp="1"/>
          </p:cNvSpPr>
          <p:nvPr>
            <p:ph type="title"/>
          </p:nvPr>
        </p:nvSpPr>
        <p:spPr/>
        <p:txBody>
          <a:bodyPr/>
          <a:lstStyle/>
          <a:p>
            <a:r>
              <a:rPr lang="en-IN" b="1" dirty="0"/>
              <a:t>Methodology:</a:t>
            </a:r>
            <a:endParaRPr lang="en-IN" dirty="0"/>
          </a:p>
        </p:txBody>
      </p:sp>
      <p:sp>
        <p:nvSpPr>
          <p:cNvPr id="3" name="TextBox 2">
            <a:extLst>
              <a:ext uri="{FF2B5EF4-FFF2-40B4-BE49-F238E27FC236}">
                <a16:creationId xmlns:a16="http://schemas.microsoft.com/office/drawing/2014/main" id="{2100B706-EE5E-4307-98DF-91CC2D8D93CC}"/>
              </a:ext>
            </a:extLst>
          </p:cNvPr>
          <p:cNvSpPr txBox="1"/>
          <p:nvPr/>
        </p:nvSpPr>
        <p:spPr>
          <a:xfrm>
            <a:off x="575894" y="1846555"/>
            <a:ext cx="10485683" cy="3693319"/>
          </a:xfrm>
          <a:prstGeom prst="rect">
            <a:avLst/>
          </a:prstGeom>
          <a:noFill/>
        </p:spPr>
        <p:txBody>
          <a:bodyPr wrap="square" rtlCol="0">
            <a:spAutoFit/>
          </a:bodyPr>
          <a:lstStyle/>
          <a:p>
            <a:pPr marL="502920" lvl="0" indent="-457200" algn="just">
              <a:buFont typeface="+mj-lt"/>
              <a:buAutoNum type="arabicPeriod"/>
            </a:pPr>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a:p>
            <a:endParaRPr lang="en-IN" dirty="0"/>
          </a:p>
        </p:txBody>
      </p:sp>
    </p:spTree>
    <p:extLst>
      <p:ext uri="{BB962C8B-B14F-4D97-AF65-F5344CB8AC3E}">
        <p14:creationId xmlns:p14="http://schemas.microsoft.com/office/powerpoint/2010/main" val="360213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392-CFA4-4858-8D89-ED7E8B64EE8E}"/>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A5D847C6-12FD-46C2-924E-EA01756B4C67}"/>
              </a:ext>
            </a:extLst>
          </p:cNvPr>
          <p:cNvSpPr>
            <a:spLocks noGrp="1"/>
          </p:cNvSpPr>
          <p:nvPr>
            <p:ph idx="1"/>
          </p:nvPr>
        </p:nvSpPr>
        <p:spPr/>
        <p:txBody>
          <a:bodyPr>
            <a:normAutofit fontScale="85000" lnSpcReduction="10000"/>
          </a:bodyPr>
          <a:lstStyle/>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45720" indent="0">
              <a:buNone/>
            </a:pPr>
            <a:endParaRPr lang="en-IN" dirty="0"/>
          </a:p>
          <a:p>
            <a:pPr marL="502920" indent="-457200">
              <a:buFont typeface="+mj-lt"/>
              <a:buAutoNum type="arabicPeriod"/>
            </a:pPr>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endParaRPr lang="en-IN" dirty="0"/>
          </a:p>
        </p:txBody>
      </p:sp>
      <p:sp>
        <p:nvSpPr>
          <p:cNvPr id="4" name="Text Placeholder 3">
            <a:extLst>
              <a:ext uri="{FF2B5EF4-FFF2-40B4-BE49-F238E27FC236}">
                <a16:creationId xmlns:a16="http://schemas.microsoft.com/office/drawing/2014/main" id="{72F479FD-E379-48EE-8A14-914CCAC651B7}"/>
              </a:ext>
            </a:extLst>
          </p:cNvPr>
          <p:cNvSpPr>
            <a:spLocks noGrp="1"/>
          </p:cNvSpPr>
          <p:nvPr>
            <p:ph type="body" sz="half" idx="2"/>
          </p:nvPr>
        </p:nvSpPr>
        <p:spPr>
          <a:xfrm>
            <a:off x="734568" y="4136994"/>
            <a:ext cx="3031852" cy="545170"/>
          </a:xfrm>
        </p:spPr>
        <p:txBody>
          <a:bodyPr>
            <a:normAutofit fontScale="25000" lnSpcReduction="20000"/>
          </a:bodyPr>
          <a:lstStyle/>
          <a:p>
            <a:pPr algn="ctr"/>
            <a:r>
              <a:rPr lang="en-IN" sz="7400" dirty="0"/>
              <a:t>So now we can answer the questions asked above in the Questions section:</a:t>
            </a:r>
            <a:endParaRPr lang="en-US" sz="7400" dirty="0"/>
          </a:p>
          <a:p>
            <a:endParaRPr lang="en-IN" dirty="0"/>
          </a:p>
        </p:txBody>
      </p:sp>
      <p:pic>
        <p:nvPicPr>
          <p:cNvPr id="7" name="Picture 6">
            <a:extLst>
              <a:ext uri="{FF2B5EF4-FFF2-40B4-BE49-F238E27FC236}">
                <a16:creationId xmlns:a16="http://schemas.microsoft.com/office/drawing/2014/main" id="{21830A46-5124-4DAF-AB00-B1846995DCA7}"/>
              </a:ext>
            </a:extLst>
          </p:cNvPr>
          <p:cNvPicPr/>
          <p:nvPr/>
        </p:nvPicPr>
        <p:blipFill rotWithShape="1">
          <a:blip r:embed="rId2"/>
          <a:srcRect r="41869"/>
          <a:stretch/>
        </p:blipFill>
        <p:spPr>
          <a:xfrm>
            <a:off x="5483809" y="2168621"/>
            <a:ext cx="4968552" cy="1443852"/>
          </a:xfrm>
          <a:prstGeom prst="rect">
            <a:avLst/>
          </a:prstGeom>
        </p:spPr>
      </p:pic>
    </p:spTree>
    <p:extLst>
      <p:ext uri="{BB962C8B-B14F-4D97-AF65-F5344CB8AC3E}">
        <p14:creationId xmlns:p14="http://schemas.microsoft.com/office/powerpoint/2010/main" val="130639706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{2D2DA2C9-B779-4E57-AB7D-ADFAC8108920}tf67061901</Template>
  <TotalTime>0</TotalTime>
  <Words>745</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Franklin Gothic Book</vt:lpstr>
      <vt:lpstr>Franklin Gothic Demi</vt:lpstr>
      <vt:lpstr>Gill Sans MT</vt:lpstr>
      <vt:lpstr>Wingdings 2</vt:lpstr>
      <vt:lpstr>DividendVTI</vt:lpstr>
      <vt:lpstr>The Battle of Neighbourhoods</vt:lpstr>
      <vt:lpstr>Table of contents </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2020-05-29T11:48:13Z</dcterms:created>
  <dcterms:modified xsi:type="dcterms:W3CDTF">2020-05-29T12:02:09Z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