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256" r:id="rId2"/>
    <p:sldId id="278" r:id="rId3"/>
    <p:sldId id="280" r:id="rId4"/>
    <p:sldId id="276" r:id="rId5"/>
    <p:sldId id="279" r:id="rId6"/>
    <p:sldId id="263" r:id="rId7"/>
    <p:sldId id="261" r:id="rId8"/>
    <p:sldId id="259" r:id="rId9"/>
    <p:sldId id="257" r:id="rId10"/>
    <p:sldId id="265" r:id="rId11"/>
    <p:sldId id="258" r:id="rId12"/>
    <p:sldId id="262" r:id="rId13"/>
    <p:sldId id="260" r:id="rId14"/>
    <p:sldId id="269" r:id="rId15"/>
    <p:sldId id="266" r:id="rId16"/>
    <p:sldId id="267" r:id="rId17"/>
    <p:sldId id="268" r:id="rId18"/>
    <p:sldId id="270" r:id="rId19"/>
    <p:sldId id="271" r:id="rId20"/>
    <p:sldId id="275" r:id="rId21"/>
    <p:sldId id="264" r:id="rId22"/>
    <p:sldId id="272" r:id="rId23"/>
    <p:sldId id="273" r:id="rId24"/>
    <p:sldId id="274"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72" autoAdjust="0"/>
  </p:normalViewPr>
  <p:slideViewPr>
    <p:cSldViewPr snapToGrid="0">
      <p:cViewPr varScale="1">
        <p:scale>
          <a:sx n="101" d="100"/>
          <a:sy n="101" d="100"/>
        </p:scale>
        <p:origin x="22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89B77-AADC-45E2-9948-A69D5F2363BA}"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88470C-BC58-4684-A52B-6EBF9EE0E454}" type="slidenum">
              <a:rPr lang="en-US" smtClean="0"/>
              <a:t>‹#›</a:t>
            </a:fld>
            <a:endParaRPr lang="en-US"/>
          </a:p>
        </p:txBody>
      </p:sp>
    </p:spTree>
    <p:extLst>
      <p:ext uri="{BB962C8B-B14F-4D97-AF65-F5344CB8AC3E}">
        <p14:creationId xmlns:p14="http://schemas.microsoft.com/office/powerpoint/2010/main" val="954576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4</a:t>
            </a:fld>
            <a:endParaRPr lang="en-US"/>
          </a:p>
        </p:txBody>
      </p:sp>
    </p:spTree>
    <p:extLst>
      <p:ext uri="{BB962C8B-B14F-4D97-AF65-F5344CB8AC3E}">
        <p14:creationId xmlns:p14="http://schemas.microsoft.com/office/powerpoint/2010/main" val="2542498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could be seem, </a:t>
            </a:r>
            <a:r>
              <a:rPr lang="en-US" b="0" i="0" dirty="0">
                <a:effectLst/>
                <a:latin typeface="inherit"/>
              </a:rPr>
              <a:t>Euribor3m: </a:t>
            </a:r>
            <a:r>
              <a:rPr lang="en-US" b="0" i="0" dirty="0" err="1">
                <a:effectLst/>
                <a:latin typeface="inherit"/>
              </a:rPr>
              <a:t>euribor</a:t>
            </a:r>
            <a:r>
              <a:rPr lang="en-US" b="0" i="0" dirty="0">
                <a:effectLst/>
                <a:latin typeface="inherit"/>
              </a:rPr>
              <a:t> 3 month rate - daily indicator (numeric), </a:t>
            </a:r>
            <a:r>
              <a:rPr lang="en-US" b="0" i="0" dirty="0" err="1">
                <a:effectLst/>
                <a:latin typeface="inherit"/>
              </a:rPr>
              <a:t>Emp.var.rate</a:t>
            </a:r>
            <a:r>
              <a:rPr lang="en-US" b="0" i="0" dirty="0">
                <a:effectLst/>
                <a:latin typeface="inherit"/>
              </a:rPr>
              <a:t>: employment variation rate - quarterly indicator</a:t>
            </a:r>
            <a:br>
              <a:rPr lang="en-US" b="0" i="0" dirty="0">
                <a:effectLst/>
                <a:latin typeface="inherit"/>
              </a:rPr>
            </a:br>
            <a:r>
              <a:rPr lang="en-US" b="0" i="0" dirty="0">
                <a:effectLst/>
                <a:latin typeface="inherit"/>
              </a:rPr>
              <a:t>(numeric), Month: last contact month of year (categorical: '</a:t>
            </a:r>
            <a:r>
              <a:rPr lang="en-US" b="0" i="0" dirty="0" err="1">
                <a:effectLst/>
                <a:latin typeface="inherit"/>
              </a:rPr>
              <a:t>jan</a:t>
            </a:r>
            <a:r>
              <a:rPr lang="en-US" b="0" i="0" dirty="0">
                <a:effectLst/>
                <a:latin typeface="inherit"/>
              </a:rPr>
              <a:t>', '</a:t>
            </a:r>
            <a:r>
              <a:rPr lang="en-US" b="0" i="0" dirty="0" err="1">
                <a:effectLst/>
                <a:latin typeface="inherit"/>
              </a:rPr>
              <a:t>feb</a:t>
            </a:r>
            <a:r>
              <a:rPr lang="en-US" b="0" i="0" dirty="0">
                <a:effectLst/>
                <a:latin typeface="inherit"/>
              </a:rPr>
              <a:t>', 'mar',…, '</a:t>
            </a:r>
            <a:r>
              <a:rPr lang="en-US" b="0" i="0" dirty="0" err="1">
                <a:effectLst/>
                <a:latin typeface="inherit"/>
              </a:rPr>
              <a:t>nov</a:t>
            </a:r>
            <a:r>
              <a:rPr lang="en-US" b="0" i="0" dirty="0">
                <a:effectLst/>
                <a:latin typeface="inherit"/>
              </a:rPr>
              <a:t>', 'dec’) are the top 3 features with dominant importance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inherit"/>
            </a:endParaRPr>
          </a:p>
          <a:p>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16</a:t>
            </a:fld>
            <a:endParaRPr lang="en-US"/>
          </a:p>
        </p:txBody>
      </p:sp>
    </p:spTree>
    <p:extLst>
      <p:ext uri="{BB962C8B-B14F-4D97-AF65-F5344CB8AC3E}">
        <p14:creationId xmlns:p14="http://schemas.microsoft.com/office/powerpoint/2010/main" val="693096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could be seem, </a:t>
            </a:r>
            <a:r>
              <a:rPr lang="en-US" b="0" i="0" dirty="0">
                <a:effectLst/>
                <a:latin typeface="inherit"/>
              </a:rPr>
              <a:t>Euribor3m: </a:t>
            </a:r>
            <a:r>
              <a:rPr lang="en-US" b="0" i="0" dirty="0" err="1">
                <a:effectLst/>
                <a:latin typeface="inherit"/>
              </a:rPr>
              <a:t>euribor</a:t>
            </a:r>
            <a:r>
              <a:rPr lang="en-US" b="0" i="0" dirty="0">
                <a:effectLst/>
                <a:latin typeface="inherit"/>
              </a:rPr>
              <a:t> 3 month rate - daily indicator (numeric), </a:t>
            </a:r>
            <a:r>
              <a:rPr lang="en-US" b="0" i="0" dirty="0" err="1">
                <a:effectLst/>
                <a:latin typeface="inherit"/>
              </a:rPr>
              <a:t>Emp.var.rate</a:t>
            </a:r>
            <a:r>
              <a:rPr lang="en-US" b="0" i="0" dirty="0">
                <a:effectLst/>
                <a:latin typeface="inherit"/>
              </a:rPr>
              <a:t>: employment variation rate - quarterly indicator</a:t>
            </a:r>
            <a:br>
              <a:rPr lang="en-US" b="0" i="0" dirty="0">
                <a:effectLst/>
                <a:latin typeface="inherit"/>
              </a:rPr>
            </a:br>
            <a:r>
              <a:rPr lang="en-US" b="0" i="0" dirty="0">
                <a:effectLst/>
                <a:latin typeface="inherit"/>
              </a:rPr>
              <a:t>(numeric), Month: last contact month of year (categorical: '</a:t>
            </a:r>
            <a:r>
              <a:rPr lang="en-US" b="0" i="0" dirty="0" err="1">
                <a:effectLst/>
                <a:latin typeface="inherit"/>
              </a:rPr>
              <a:t>jan</a:t>
            </a:r>
            <a:r>
              <a:rPr lang="en-US" b="0" i="0" dirty="0">
                <a:effectLst/>
                <a:latin typeface="inherit"/>
              </a:rPr>
              <a:t>', '</a:t>
            </a:r>
            <a:r>
              <a:rPr lang="en-US" b="0" i="0" dirty="0" err="1">
                <a:effectLst/>
                <a:latin typeface="inherit"/>
              </a:rPr>
              <a:t>feb</a:t>
            </a:r>
            <a:r>
              <a:rPr lang="en-US" b="0" i="0" dirty="0">
                <a:effectLst/>
                <a:latin typeface="inherit"/>
              </a:rPr>
              <a:t>', 'mar',…, '</a:t>
            </a:r>
            <a:r>
              <a:rPr lang="en-US" b="0" i="0" dirty="0" err="1">
                <a:effectLst/>
                <a:latin typeface="inherit"/>
              </a:rPr>
              <a:t>nov</a:t>
            </a:r>
            <a:r>
              <a:rPr lang="en-US" b="0" i="0" dirty="0">
                <a:effectLst/>
                <a:latin typeface="inherit"/>
              </a:rPr>
              <a:t>', 'dec’) are the top 3 features with dominant importance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inherit"/>
            </a:endParaRPr>
          </a:p>
          <a:p>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17</a:t>
            </a:fld>
            <a:endParaRPr lang="en-US"/>
          </a:p>
        </p:txBody>
      </p:sp>
    </p:spTree>
    <p:extLst>
      <p:ext uri="{BB962C8B-B14F-4D97-AF65-F5344CB8AC3E}">
        <p14:creationId xmlns:p14="http://schemas.microsoft.com/office/powerpoint/2010/main" val="1967744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could be seem, </a:t>
            </a:r>
            <a:r>
              <a:rPr lang="en-US" b="0" i="0" dirty="0">
                <a:effectLst/>
                <a:latin typeface="inherit"/>
              </a:rPr>
              <a:t>Euribor3m: </a:t>
            </a:r>
            <a:r>
              <a:rPr lang="en-US" b="0" i="0" dirty="0" err="1">
                <a:effectLst/>
                <a:latin typeface="inherit"/>
              </a:rPr>
              <a:t>euribor</a:t>
            </a:r>
            <a:r>
              <a:rPr lang="en-US" b="0" i="0" dirty="0">
                <a:effectLst/>
                <a:latin typeface="inherit"/>
              </a:rPr>
              <a:t> 3 month rate - daily indicator (numeric), </a:t>
            </a:r>
            <a:r>
              <a:rPr lang="en-US" b="0" i="0" dirty="0" err="1">
                <a:effectLst/>
                <a:latin typeface="inherit"/>
              </a:rPr>
              <a:t>Emp.var.rate</a:t>
            </a:r>
            <a:r>
              <a:rPr lang="en-US" b="0" i="0" dirty="0">
                <a:effectLst/>
                <a:latin typeface="inherit"/>
              </a:rPr>
              <a:t>: employment variation rate - quarterly indicator</a:t>
            </a:r>
            <a:br>
              <a:rPr lang="en-US" b="0" i="0" dirty="0">
                <a:effectLst/>
                <a:latin typeface="inherit"/>
              </a:rPr>
            </a:br>
            <a:r>
              <a:rPr lang="en-US" b="0" i="0" dirty="0">
                <a:effectLst/>
                <a:latin typeface="inherit"/>
              </a:rPr>
              <a:t>(numeric), Month: last contact month of year (categorical: '</a:t>
            </a:r>
            <a:r>
              <a:rPr lang="en-US" b="0" i="0" dirty="0" err="1">
                <a:effectLst/>
                <a:latin typeface="inherit"/>
              </a:rPr>
              <a:t>jan</a:t>
            </a:r>
            <a:r>
              <a:rPr lang="en-US" b="0" i="0" dirty="0">
                <a:effectLst/>
                <a:latin typeface="inherit"/>
              </a:rPr>
              <a:t>', '</a:t>
            </a:r>
            <a:r>
              <a:rPr lang="en-US" b="0" i="0" dirty="0" err="1">
                <a:effectLst/>
                <a:latin typeface="inherit"/>
              </a:rPr>
              <a:t>feb</a:t>
            </a:r>
            <a:r>
              <a:rPr lang="en-US" b="0" i="0" dirty="0">
                <a:effectLst/>
                <a:latin typeface="inherit"/>
              </a:rPr>
              <a:t>', 'mar',…, '</a:t>
            </a:r>
            <a:r>
              <a:rPr lang="en-US" b="0" i="0" dirty="0" err="1">
                <a:effectLst/>
                <a:latin typeface="inherit"/>
              </a:rPr>
              <a:t>nov</a:t>
            </a:r>
            <a:r>
              <a:rPr lang="en-US" b="0" i="0" dirty="0">
                <a:effectLst/>
                <a:latin typeface="inherit"/>
              </a:rPr>
              <a:t>', 'dec’) are the top 3 features with dominant importance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inherit"/>
            </a:endParaRPr>
          </a:p>
          <a:p>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18</a:t>
            </a:fld>
            <a:endParaRPr lang="en-US"/>
          </a:p>
        </p:txBody>
      </p:sp>
    </p:spTree>
    <p:extLst>
      <p:ext uri="{BB962C8B-B14F-4D97-AF65-F5344CB8AC3E}">
        <p14:creationId xmlns:p14="http://schemas.microsoft.com/office/powerpoint/2010/main" val="2397856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could be seem, </a:t>
            </a:r>
            <a:r>
              <a:rPr lang="en-US" b="0" i="0" dirty="0">
                <a:effectLst/>
                <a:latin typeface="inherit"/>
              </a:rPr>
              <a:t>Euribor3m: </a:t>
            </a:r>
            <a:r>
              <a:rPr lang="en-US" b="0" i="0" dirty="0" err="1">
                <a:effectLst/>
                <a:latin typeface="inherit"/>
              </a:rPr>
              <a:t>euribor</a:t>
            </a:r>
            <a:r>
              <a:rPr lang="en-US" b="0" i="0" dirty="0">
                <a:effectLst/>
                <a:latin typeface="inherit"/>
              </a:rPr>
              <a:t> 3 month rate - daily indicator (numeric), </a:t>
            </a:r>
            <a:r>
              <a:rPr lang="en-US" b="0" i="0" dirty="0" err="1">
                <a:effectLst/>
                <a:latin typeface="inherit"/>
              </a:rPr>
              <a:t>Emp.var.rate</a:t>
            </a:r>
            <a:r>
              <a:rPr lang="en-US" b="0" i="0" dirty="0">
                <a:effectLst/>
                <a:latin typeface="inherit"/>
              </a:rPr>
              <a:t>: employment variation rate - quarterly indicator</a:t>
            </a:r>
            <a:br>
              <a:rPr lang="en-US" b="0" i="0" dirty="0">
                <a:effectLst/>
                <a:latin typeface="inherit"/>
              </a:rPr>
            </a:br>
            <a:r>
              <a:rPr lang="en-US" b="0" i="0" dirty="0">
                <a:effectLst/>
                <a:latin typeface="inherit"/>
              </a:rPr>
              <a:t>(numeric), Month: last contact month of year (categorical: '</a:t>
            </a:r>
            <a:r>
              <a:rPr lang="en-US" b="0" i="0" dirty="0" err="1">
                <a:effectLst/>
                <a:latin typeface="inherit"/>
              </a:rPr>
              <a:t>jan</a:t>
            </a:r>
            <a:r>
              <a:rPr lang="en-US" b="0" i="0" dirty="0">
                <a:effectLst/>
                <a:latin typeface="inherit"/>
              </a:rPr>
              <a:t>', '</a:t>
            </a:r>
            <a:r>
              <a:rPr lang="en-US" b="0" i="0" dirty="0" err="1">
                <a:effectLst/>
                <a:latin typeface="inherit"/>
              </a:rPr>
              <a:t>feb</a:t>
            </a:r>
            <a:r>
              <a:rPr lang="en-US" b="0" i="0" dirty="0">
                <a:effectLst/>
                <a:latin typeface="inherit"/>
              </a:rPr>
              <a:t>', 'mar',…, '</a:t>
            </a:r>
            <a:r>
              <a:rPr lang="en-US" b="0" i="0" dirty="0" err="1">
                <a:effectLst/>
                <a:latin typeface="inherit"/>
              </a:rPr>
              <a:t>nov</a:t>
            </a:r>
            <a:r>
              <a:rPr lang="en-US" b="0" i="0" dirty="0">
                <a:effectLst/>
                <a:latin typeface="inherit"/>
              </a:rPr>
              <a:t>', 'dec’) are the top 3 features with dominant importance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inherit"/>
            </a:endParaRPr>
          </a:p>
          <a:p>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19</a:t>
            </a:fld>
            <a:endParaRPr lang="en-US"/>
          </a:p>
        </p:txBody>
      </p:sp>
    </p:spTree>
    <p:extLst>
      <p:ext uri="{BB962C8B-B14F-4D97-AF65-F5344CB8AC3E}">
        <p14:creationId xmlns:p14="http://schemas.microsoft.com/office/powerpoint/2010/main" val="319422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could be seem, </a:t>
            </a:r>
            <a:r>
              <a:rPr lang="en-US" b="0" i="0" dirty="0">
                <a:effectLst/>
                <a:latin typeface="inherit"/>
              </a:rPr>
              <a:t>Euribor3m: </a:t>
            </a:r>
            <a:r>
              <a:rPr lang="en-US" b="0" i="0" dirty="0" err="1">
                <a:effectLst/>
                <a:latin typeface="inherit"/>
              </a:rPr>
              <a:t>euribor</a:t>
            </a:r>
            <a:r>
              <a:rPr lang="en-US" b="0" i="0" dirty="0">
                <a:effectLst/>
                <a:latin typeface="inherit"/>
              </a:rPr>
              <a:t> 3 month rate - daily indicator (numeric), </a:t>
            </a:r>
            <a:r>
              <a:rPr lang="en-US" b="0" i="0" dirty="0" err="1">
                <a:effectLst/>
                <a:latin typeface="inherit"/>
              </a:rPr>
              <a:t>Emp.var.rate</a:t>
            </a:r>
            <a:r>
              <a:rPr lang="en-US" b="0" i="0" dirty="0">
                <a:effectLst/>
                <a:latin typeface="inherit"/>
              </a:rPr>
              <a:t>: employment variation rate - quarterly indicator</a:t>
            </a:r>
            <a:br>
              <a:rPr lang="en-US" b="0" i="0" dirty="0">
                <a:effectLst/>
                <a:latin typeface="inherit"/>
              </a:rPr>
            </a:br>
            <a:r>
              <a:rPr lang="en-US" b="0" i="0" dirty="0">
                <a:effectLst/>
                <a:latin typeface="inherit"/>
              </a:rPr>
              <a:t>(numeric), Month: last contact month of year (categorical: '</a:t>
            </a:r>
            <a:r>
              <a:rPr lang="en-US" b="0" i="0" dirty="0" err="1">
                <a:effectLst/>
                <a:latin typeface="inherit"/>
              </a:rPr>
              <a:t>jan</a:t>
            </a:r>
            <a:r>
              <a:rPr lang="en-US" b="0" i="0" dirty="0">
                <a:effectLst/>
                <a:latin typeface="inherit"/>
              </a:rPr>
              <a:t>', '</a:t>
            </a:r>
            <a:r>
              <a:rPr lang="en-US" b="0" i="0" dirty="0" err="1">
                <a:effectLst/>
                <a:latin typeface="inherit"/>
              </a:rPr>
              <a:t>feb</a:t>
            </a:r>
            <a:r>
              <a:rPr lang="en-US" b="0" i="0" dirty="0">
                <a:effectLst/>
                <a:latin typeface="inherit"/>
              </a:rPr>
              <a:t>', 'mar',…, '</a:t>
            </a:r>
            <a:r>
              <a:rPr lang="en-US" b="0" i="0" dirty="0" err="1">
                <a:effectLst/>
                <a:latin typeface="inherit"/>
              </a:rPr>
              <a:t>nov</a:t>
            </a:r>
            <a:r>
              <a:rPr lang="en-US" b="0" i="0" dirty="0">
                <a:effectLst/>
                <a:latin typeface="inherit"/>
              </a:rPr>
              <a:t>', 'dec’) are the top 3 features with dominant importance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inherit"/>
            </a:endParaRPr>
          </a:p>
          <a:p>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20</a:t>
            </a:fld>
            <a:endParaRPr lang="en-US"/>
          </a:p>
        </p:txBody>
      </p:sp>
    </p:spTree>
    <p:extLst>
      <p:ext uri="{BB962C8B-B14F-4D97-AF65-F5344CB8AC3E}">
        <p14:creationId xmlns:p14="http://schemas.microsoft.com/office/powerpoint/2010/main" val="1324109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observable change in primary metric performance, be mindful that single point recall/precision/f1 should not be used as a metric for side-to-side comparison of two model since as classification threshold moves all three metrics changes</a:t>
            </a:r>
          </a:p>
        </p:txBody>
      </p:sp>
      <p:sp>
        <p:nvSpPr>
          <p:cNvPr id="4" name="Slide Number Placeholder 3"/>
          <p:cNvSpPr>
            <a:spLocks noGrp="1"/>
          </p:cNvSpPr>
          <p:nvPr>
            <p:ph type="sldNum" sz="quarter" idx="5"/>
          </p:nvPr>
        </p:nvSpPr>
        <p:spPr/>
        <p:txBody>
          <a:bodyPr/>
          <a:lstStyle/>
          <a:p>
            <a:fld id="{7B88470C-BC58-4684-A52B-6EBF9EE0E454}" type="slidenum">
              <a:rPr lang="en-US" smtClean="0"/>
              <a:t>23</a:t>
            </a:fld>
            <a:endParaRPr lang="en-US"/>
          </a:p>
        </p:txBody>
      </p:sp>
    </p:spTree>
    <p:extLst>
      <p:ext uri="{BB962C8B-B14F-4D97-AF65-F5344CB8AC3E}">
        <p14:creationId xmlns:p14="http://schemas.microsoft.com/office/powerpoint/2010/main" val="3470129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down sampled model, however, has different feature importance assignment compared to previous one</a:t>
            </a:r>
          </a:p>
        </p:txBody>
      </p:sp>
      <p:sp>
        <p:nvSpPr>
          <p:cNvPr id="4" name="Slide Number Placeholder 3"/>
          <p:cNvSpPr>
            <a:spLocks noGrp="1"/>
          </p:cNvSpPr>
          <p:nvPr>
            <p:ph type="sldNum" sz="quarter" idx="5"/>
          </p:nvPr>
        </p:nvSpPr>
        <p:spPr/>
        <p:txBody>
          <a:bodyPr/>
          <a:lstStyle/>
          <a:p>
            <a:fld id="{7B88470C-BC58-4684-A52B-6EBF9EE0E454}" type="slidenum">
              <a:rPr lang="en-US" smtClean="0"/>
              <a:t>24</a:t>
            </a:fld>
            <a:endParaRPr lang="en-US"/>
          </a:p>
        </p:txBody>
      </p:sp>
    </p:spTree>
    <p:extLst>
      <p:ext uri="{BB962C8B-B14F-4D97-AF65-F5344CB8AC3E}">
        <p14:creationId xmlns:p14="http://schemas.microsoft.com/office/powerpoint/2010/main" val="2057100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is the interpretation using shapely value , on the right is the one using lime</a:t>
            </a:r>
          </a:p>
        </p:txBody>
      </p:sp>
      <p:sp>
        <p:nvSpPr>
          <p:cNvPr id="4" name="Slide Number Placeholder 3"/>
          <p:cNvSpPr>
            <a:spLocks noGrp="1"/>
          </p:cNvSpPr>
          <p:nvPr>
            <p:ph type="sldNum" sz="quarter" idx="5"/>
          </p:nvPr>
        </p:nvSpPr>
        <p:spPr/>
        <p:txBody>
          <a:bodyPr/>
          <a:lstStyle/>
          <a:p>
            <a:fld id="{7B88470C-BC58-4684-A52B-6EBF9EE0E454}" type="slidenum">
              <a:rPr lang="en-US" smtClean="0"/>
              <a:t>25</a:t>
            </a:fld>
            <a:endParaRPr lang="en-US"/>
          </a:p>
        </p:txBody>
      </p:sp>
    </p:spTree>
    <p:extLst>
      <p:ext uri="{BB962C8B-B14F-4D97-AF65-F5344CB8AC3E}">
        <p14:creationId xmlns:p14="http://schemas.microsoft.com/office/powerpoint/2010/main" val="2687194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AutoML</a:t>
            </a:r>
            <a:r>
              <a:rPr lang="en-US" dirty="0"/>
              <a:t> in Azure was being used for this tabular data due to its efficiency to establish high quality baseline. </a:t>
            </a:r>
          </a:p>
        </p:txBody>
      </p:sp>
      <p:sp>
        <p:nvSpPr>
          <p:cNvPr id="4" name="Slide Number Placeholder 3"/>
          <p:cNvSpPr>
            <a:spLocks noGrp="1"/>
          </p:cNvSpPr>
          <p:nvPr>
            <p:ph type="sldNum" sz="quarter" idx="5"/>
          </p:nvPr>
        </p:nvSpPr>
        <p:spPr/>
        <p:txBody>
          <a:bodyPr/>
          <a:lstStyle/>
          <a:p>
            <a:fld id="{7B88470C-BC58-4684-A52B-6EBF9EE0E454}" type="slidenum">
              <a:rPr lang="en-US" smtClean="0"/>
              <a:t>7</a:t>
            </a:fld>
            <a:endParaRPr lang="en-US"/>
          </a:p>
        </p:txBody>
      </p:sp>
    </p:spTree>
    <p:extLst>
      <p:ext uri="{BB962C8B-B14F-4D97-AF65-F5344CB8AC3E}">
        <p14:creationId xmlns:p14="http://schemas.microsoft.com/office/powerpoint/2010/main" val="377669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8</a:t>
            </a:fld>
            <a:endParaRPr lang="en-US"/>
          </a:p>
        </p:txBody>
      </p:sp>
    </p:spTree>
    <p:extLst>
      <p:ext uri="{BB962C8B-B14F-4D97-AF65-F5344CB8AC3E}">
        <p14:creationId xmlns:p14="http://schemas.microsoft.com/office/powerpoint/2010/main" val="3863761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Wieghted</a:t>
            </a:r>
            <a:r>
              <a:rPr lang="en-US" dirty="0"/>
              <a:t> AUC is used as primary metric for hyperparameter tuning, </a:t>
            </a:r>
            <a:r>
              <a:rPr lang="en-US" b="0" i="0" dirty="0">
                <a:solidFill>
                  <a:srgbClr val="232629"/>
                </a:solidFill>
                <a:effectLst/>
                <a:latin typeface="-apple-system"/>
              </a:rPr>
              <a:t>it is a better way to measure the imbalanced data learning classifiers. When computing the weighted area under the ROC curve, weights vary with the values of the true positive rate (</a:t>
            </a:r>
            <a:r>
              <a:rPr lang="en-US" b="0" i="0" dirty="0" err="1">
                <a:solidFill>
                  <a:srgbClr val="232629"/>
                </a:solidFill>
                <a:effectLst/>
                <a:latin typeface="-apple-system"/>
              </a:rPr>
              <a:t>TPrate</a:t>
            </a:r>
            <a:r>
              <a:rPr lang="en-US" b="0" i="0" dirty="0">
                <a:solidFill>
                  <a:srgbClr val="232629"/>
                </a:solidFill>
                <a:effectLst/>
                <a:latin typeface="-apple-system"/>
              </a:rPr>
              <a:t>) among regions in a bid to focus on the accuracy of minority class that is more important in common. As AUC is a special case of </a:t>
            </a:r>
            <a:r>
              <a:rPr lang="en-US" b="0" i="0" dirty="0" err="1">
                <a:solidFill>
                  <a:srgbClr val="232629"/>
                </a:solidFill>
                <a:effectLst/>
                <a:latin typeface="-apple-system"/>
              </a:rPr>
              <a:t>wAUC</a:t>
            </a:r>
            <a:r>
              <a:rPr lang="en-US" b="0" i="0" dirty="0">
                <a:solidFill>
                  <a:srgbClr val="232629"/>
                </a:solidFill>
                <a:effectLst/>
                <a:latin typeface="-apple-system"/>
              </a:rPr>
              <a:t>, </a:t>
            </a:r>
            <a:r>
              <a:rPr lang="en-US" b="0" i="0" dirty="0" err="1">
                <a:solidFill>
                  <a:srgbClr val="232629"/>
                </a:solidFill>
                <a:effectLst/>
                <a:latin typeface="-apple-system"/>
              </a:rPr>
              <a:t>wAUC</a:t>
            </a:r>
            <a:r>
              <a:rPr lang="en-US" b="0" i="0" dirty="0">
                <a:solidFill>
                  <a:srgbClr val="232629"/>
                </a:solidFill>
                <a:effectLst/>
                <a:latin typeface="-apple-system"/>
              </a:rPr>
              <a:t> is compared with other common performance evaluation measures by isometric analysis. </a:t>
            </a:r>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9</a:t>
            </a:fld>
            <a:endParaRPr lang="en-US"/>
          </a:p>
        </p:txBody>
      </p:sp>
    </p:spTree>
    <p:extLst>
      <p:ext uri="{BB962C8B-B14F-4D97-AF65-F5344CB8AC3E}">
        <p14:creationId xmlns:p14="http://schemas.microsoft.com/office/powerpoint/2010/main" val="278107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Threshold tuning should be performed to weigh the preference of recall and precision to better meet business objectives</a:t>
            </a:r>
          </a:p>
        </p:txBody>
      </p:sp>
      <p:sp>
        <p:nvSpPr>
          <p:cNvPr id="4" name="Slide Number Placeholder 3"/>
          <p:cNvSpPr>
            <a:spLocks noGrp="1"/>
          </p:cNvSpPr>
          <p:nvPr>
            <p:ph type="sldNum" sz="quarter" idx="5"/>
          </p:nvPr>
        </p:nvSpPr>
        <p:spPr/>
        <p:txBody>
          <a:bodyPr/>
          <a:lstStyle/>
          <a:p>
            <a:fld id="{7B88470C-BC58-4684-A52B-6EBF9EE0E454}" type="slidenum">
              <a:rPr lang="en-US" smtClean="0"/>
              <a:t>10</a:t>
            </a:fld>
            <a:endParaRPr lang="en-US"/>
          </a:p>
        </p:txBody>
      </p:sp>
    </p:spTree>
    <p:extLst>
      <p:ext uri="{BB962C8B-B14F-4D97-AF65-F5344CB8AC3E}">
        <p14:creationId xmlns:p14="http://schemas.microsoft.com/office/powerpoint/2010/main" val="255352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not see </a:t>
            </a:r>
            <a:r>
              <a:rPr lang="en-US" dirty="0" err="1"/>
              <a:t>scale_pos_weight</a:t>
            </a:r>
            <a:r>
              <a:rPr lang="en-US" dirty="0"/>
              <a:t> which is used to adjust sample weights to mitigate the effect of </a:t>
            </a:r>
            <a:r>
              <a:rPr lang="en-US" dirty="0" err="1"/>
              <a:t>imblanced</a:t>
            </a:r>
            <a:r>
              <a:rPr lang="en-US" dirty="0"/>
              <a:t> data. Even though using weighted AUC as metric could help with imbalanced dataset. Other external sampling techniques such as smote for synthetic oversampling of minority class, different ratio of down sampling for majority class should be trialed.   </a:t>
            </a:r>
          </a:p>
        </p:txBody>
      </p:sp>
      <p:sp>
        <p:nvSpPr>
          <p:cNvPr id="4" name="Slide Number Placeholder 3"/>
          <p:cNvSpPr>
            <a:spLocks noGrp="1"/>
          </p:cNvSpPr>
          <p:nvPr>
            <p:ph type="sldNum" sz="quarter" idx="5"/>
          </p:nvPr>
        </p:nvSpPr>
        <p:spPr/>
        <p:txBody>
          <a:bodyPr/>
          <a:lstStyle/>
          <a:p>
            <a:fld id="{7B88470C-BC58-4684-A52B-6EBF9EE0E454}" type="slidenum">
              <a:rPr lang="en-US" smtClean="0"/>
              <a:t>12</a:t>
            </a:fld>
            <a:endParaRPr lang="en-US"/>
          </a:p>
        </p:txBody>
      </p:sp>
    </p:spTree>
    <p:extLst>
      <p:ext uri="{BB962C8B-B14F-4D97-AF65-F5344CB8AC3E}">
        <p14:creationId xmlns:p14="http://schemas.microsoft.com/office/powerpoint/2010/main" val="3768986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could be seem, </a:t>
            </a:r>
            <a:r>
              <a:rPr lang="en-US" b="0" i="0" dirty="0">
                <a:effectLst/>
                <a:latin typeface="inherit"/>
              </a:rPr>
              <a:t>Euribor3m: </a:t>
            </a:r>
            <a:r>
              <a:rPr lang="en-US" b="0" i="0" dirty="0" err="1">
                <a:effectLst/>
                <a:latin typeface="inherit"/>
              </a:rPr>
              <a:t>euribor</a:t>
            </a:r>
            <a:r>
              <a:rPr lang="en-US" b="0" i="0" dirty="0">
                <a:effectLst/>
                <a:latin typeface="inherit"/>
              </a:rPr>
              <a:t> 3 month rate - daily indicator (numeric), </a:t>
            </a:r>
            <a:r>
              <a:rPr lang="en-US" b="0" i="0" dirty="0" err="1">
                <a:effectLst/>
                <a:latin typeface="inherit"/>
              </a:rPr>
              <a:t>Emp.var.rate</a:t>
            </a:r>
            <a:r>
              <a:rPr lang="en-US" b="0" i="0" dirty="0">
                <a:effectLst/>
                <a:latin typeface="inherit"/>
              </a:rPr>
              <a:t>: employment variation rate - quarterly indicator</a:t>
            </a:r>
            <a:br>
              <a:rPr lang="en-US" b="0" i="0" dirty="0">
                <a:effectLst/>
                <a:latin typeface="inherit"/>
              </a:rPr>
            </a:br>
            <a:r>
              <a:rPr lang="en-US" b="0" i="0" dirty="0">
                <a:effectLst/>
                <a:latin typeface="inherit"/>
              </a:rPr>
              <a:t>(numeric), Month: last contact month of year (categorical: '</a:t>
            </a:r>
            <a:r>
              <a:rPr lang="en-US" b="0" i="0" dirty="0" err="1">
                <a:effectLst/>
                <a:latin typeface="inherit"/>
              </a:rPr>
              <a:t>jan</a:t>
            </a:r>
            <a:r>
              <a:rPr lang="en-US" b="0" i="0" dirty="0">
                <a:effectLst/>
                <a:latin typeface="inherit"/>
              </a:rPr>
              <a:t>', '</a:t>
            </a:r>
            <a:r>
              <a:rPr lang="en-US" b="0" i="0" dirty="0" err="1">
                <a:effectLst/>
                <a:latin typeface="inherit"/>
              </a:rPr>
              <a:t>feb</a:t>
            </a:r>
            <a:r>
              <a:rPr lang="en-US" b="0" i="0" dirty="0">
                <a:effectLst/>
                <a:latin typeface="inherit"/>
              </a:rPr>
              <a:t>', 'mar',…, '</a:t>
            </a:r>
            <a:r>
              <a:rPr lang="en-US" b="0" i="0" dirty="0" err="1">
                <a:effectLst/>
                <a:latin typeface="inherit"/>
              </a:rPr>
              <a:t>nov</a:t>
            </a:r>
            <a:r>
              <a:rPr lang="en-US" b="0" i="0" dirty="0">
                <a:effectLst/>
                <a:latin typeface="inherit"/>
              </a:rPr>
              <a:t>', 'dec’) are the top 3 features with dominant importance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inherit"/>
            </a:endParaRPr>
          </a:p>
          <a:p>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13</a:t>
            </a:fld>
            <a:endParaRPr lang="en-US"/>
          </a:p>
        </p:txBody>
      </p:sp>
    </p:spTree>
    <p:extLst>
      <p:ext uri="{BB962C8B-B14F-4D97-AF65-F5344CB8AC3E}">
        <p14:creationId xmlns:p14="http://schemas.microsoft.com/office/powerpoint/2010/main" val="2992002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could be seem, </a:t>
            </a:r>
            <a:r>
              <a:rPr lang="en-US" b="0" i="0" dirty="0">
                <a:effectLst/>
                <a:latin typeface="inherit"/>
              </a:rPr>
              <a:t>Euribor3m: </a:t>
            </a:r>
            <a:r>
              <a:rPr lang="en-US" b="0" i="0" dirty="0" err="1">
                <a:effectLst/>
                <a:latin typeface="inherit"/>
              </a:rPr>
              <a:t>euribor</a:t>
            </a:r>
            <a:r>
              <a:rPr lang="en-US" b="0" i="0" dirty="0">
                <a:effectLst/>
                <a:latin typeface="inherit"/>
              </a:rPr>
              <a:t> 3 month rate - daily indicator (numeric), </a:t>
            </a:r>
            <a:r>
              <a:rPr lang="en-US" b="0" i="0" dirty="0" err="1">
                <a:effectLst/>
                <a:latin typeface="inherit"/>
              </a:rPr>
              <a:t>Emp.var.rate</a:t>
            </a:r>
            <a:r>
              <a:rPr lang="en-US" b="0" i="0" dirty="0">
                <a:effectLst/>
                <a:latin typeface="inherit"/>
              </a:rPr>
              <a:t>: employment variation rate - quarterly indicator</a:t>
            </a:r>
            <a:br>
              <a:rPr lang="en-US" b="0" i="0" dirty="0">
                <a:effectLst/>
                <a:latin typeface="inherit"/>
              </a:rPr>
            </a:br>
            <a:r>
              <a:rPr lang="en-US" b="0" i="0" dirty="0">
                <a:effectLst/>
                <a:latin typeface="inherit"/>
              </a:rPr>
              <a:t>(numeric), Month: last contact month of year (categorical: '</a:t>
            </a:r>
            <a:r>
              <a:rPr lang="en-US" b="0" i="0" dirty="0" err="1">
                <a:effectLst/>
                <a:latin typeface="inherit"/>
              </a:rPr>
              <a:t>jan</a:t>
            </a:r>
            <a:r>
              <a:rPr lang="en-US" b="0" i="0" dirty="0">
                <a:effectLst/>
                <a:latin typeface="inherit"/>
              </a:rPr>
              <a:t>', '</a:t>
            </a:r>
            <a:r>
              <a:rPr lang="en-US" b="0" i="0" dirty="0" err="1">
                <a:effectLst/>
                <a:latin typeface="inherit"/>
              </a:rPr>
              <a:t>feb</a:t>
            </a:r>
            <a:r>
              <a:rPr lang="en-US" b="0" i="0" dirty="0">
                <a:effectLst/>
                <a:latin typeface="inherit"/>
              </a:rPr>
              <a:t>', 'mar',…, '</a:t>
            </a:r>
            <a:r>
              <a:rPr lang="en-US" b="0" i="0" dirty="0" err="1">
                <a:effectLst/>
                <a:latin typeface="inherit"/>
              </a:rPr>
              <a:t>nov</a:t>
            </a:r>
            <a:r>
              <a:rPr lang="en-US" b="0" i="0" dirty="0">
                <a:effectLst/>
                <a:latin typeface="inherit"/>
              </a:rPr>
              <a:t>', 'dec’) are the top 3 features with dominant importance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inherit"/>
            </a:endParaRPr>
          </a:p>
          <a:p>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14</a:t>
            </a:fld>
            <a:endParaRPr lang="en-US"/>
          </a:p>
        </p:txBody>
      </p:sp>
    </p:spTree>
    <p:extLst>
      <p:ext uri="{BB962C8B-B14F-4D97-AF65-F5344CB8AC3E}">
        <p14:creationId xmlns:p14="http://schemas.microsoft.com/office/powerpoint/2010/main" val="411256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could be seem, </a:t>
            </a:r>
            <a:r>
              <a:rPr lang="en-US" b="0" i="0" dirty="0">
                <a:effectLst/>
                <a:latin typeface="inherit"/>
              </a:rPr>
              <a:t>Euribor3m: </a:t>
            </a:r>
            <a:r>
              <a:rPr lang="en-US" b="0" i="0" dirty="0" err="1">
                <a:effectLst/>
                <a:latin typeface="inherit"/>
              </a:rPr>
              <a:t>euribor</a:t>
            </a:r>
            <a:r>
              <a:rPr lang="en-US" b="0" i="0" dirty="0">
                <a:effectLst/>
                <a:latin typeface="inherit"/>
              </a:rPr>
              <a:t> 3 month rate - daily indicator (numeric), </a:t>
            </a:r>
            <a:r>
              <a:rPr lang="en-US" b="0" i="0" dirty="0" err="1">
                <a:effectLst/>
                <a:latin typeface="inherit"/>
              </a:rPr>
              <a:t>Emp.var.rate</a:t>
            </a:r>
            <a:r>
              <a:rPr lang="en-US" b="0" i="0" dirty="0">
                <a:effectLst/>
                <a:latin typeface="inherit"/>
              </a:rPr>
              <a:t>: employment variation rate - quarterly indicator</a:t>
            </a:r>
            <a:br>
              <a:rPr lang="en-US" b="0" i="0" dirty="0">
                <a:effectLst/>
                <a:latin typeface="inherit"/>
              </a:rPr>
            </a:br>
            <a:r>
              <a:rPr lang="en-US" b="0" i="0" dirty="0">
                <a:effectLst/>
                <a:latin typeface="inherit"/>
              </a:rPr>
              <a:t>(numeric), Month: last contact month of year (categorical: '</a:t>
            </a:r>
            <a:r>
              <a:rPr lang="en-US" b="0" i="0" dirty="0" err="1">
                <a:effectLst/>
                <a:latin typeface="inherit"/>
              </a:rPr>
              <a:t>jan</a:t>
            </a:r>
            <a:r>
              <a:rPr lang="en-US" b="0" i="0" dirty="0">
                <a:effectLst/>
                <a:latin typeface="inherit"/>
              </a:rPr>
              <a:t>', '</a:t>
            </a:r>
            <a:r>
              <a:rPr lang="en-US" b="0" i="0" dirty="0" err="1">
                <a:effectLst/>
                <a:latin typeface="inherit"/>
              </a:rPr>
              <a:t>feb</a:t>
            </a:r>
            <a:r>
              <a:rPr lang="en-US" b="0" i="0" dirty="0">
                <a:effectLst/>
                <a:latin typeface="inherit"/>
              </a:rPr>
              <a:t>', 'mar',…, '</a:t>
            </a:r>
            <a:r>
              <a:rPr lang="en-US" b="0" i="0" dirty="0" err="1">
                <a:effectLst/>
                <a:latin typeface="inherit"/>
              </a:rPr>
              <a:t>nov</a:t>
            </a:r>
            <a:r>
              <a:rPr lang="en-US" b="0" i="0" dirty="0">
                <a:effectLst/>
                <a:latin typeface="inherit"/>
              </a:rPr>
              <a:t>', 'dec’) are the top 3 features with dominant importance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inherit"/>
            </a:endParaRPr>
          </a:p>
          <a:p>
            <a:endParaRPr lang="en-US" dirty="0"/>
          </a:p>
        </p:txBody>
      </p:sp>
      <p:sp>
        <p:nvSpPr>
          <p:cNvPr id="4" name="Slide Number Placeholder 3"/>
          <p:cNvSpPr>
            <a:spLocks noGrp="1"/>
          </p:cNvSpPr>
          <p:nvPr>
            <p:ph type="sldNum" sz="quarter" idx="5"/>
          </p:nvPr>
        </p:nvSpPr>
        <p:spPr/>
        <p:txBody>
          <a:bodyPr/>
          <a:lstStyle/>
          <a:p>
            <a:fld id="{7B88470C-BC58-4684-A52B-6EBF9EE0E454}" type="slidenum">
              <a:rPr lang="en-US" smtClean="0"/>
              <a:t>15</a:t>
            </a:fld>
            <a:endParaRPr lang="en-US"/>
          </a:p>
        </p:txBody>
      </p:sp>
    </p:spTree>
    <p:extLst>
      <p:ext uri="{BB962C8B-B14F-4D97-AF65-F5344CB8AC3E}">
        <p14:creationId xmlns:p14="http://schemas.microsoft.com/office/powerpoint/2010/main" val="290600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60810F-E02E-472A-9B59-7A29A22CD320}"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8319F-551B-4005-9343-2657D31EDF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47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0810F-E02E-472A-9B59-7A29A22CD320}"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8319F-551B-4005-9343-2657D31EDFD5}" type="slidenum">
              <a:rPr lang="en-US" smtClean="0"/>
              <a:t>‹#›</a:t>
            </a:fld>
            <a:endParaRPr lang="en-US"/>
          </a:p>
        </p:txBody>
      </p:sp>
    </p:spTree>
    <p:extLst>
      <p:ext uri="{BB962C8B-B14F-4D97-AF65-F5344CB8AC3E}">
        <p14:creationId xmlns:p14="http://schemas.microsoft.com/office/powerpoint/2010/main" val="157960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0810F-E02E-472A-9B59-7A29A22CD320}"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8319F-551B-4005-9343-2657D31EDFD5}" type="slidenum">
              <a:rPr lang="en-US" smtClean="0"/>
              <a:t>‹#›</a:t>
            </a:fld>
            <a:endParaRPr lang="en-US"/>
          </a:p>
        </p:txBody>
      </p:sp>
    </p:spTree>
    <p:extLst>
      <p:ext uri="{BB962C8B-B14F-4D97-AF65-F5344CB8AC3E}">
        <p14:creationId xmlns:p14="http://schemas.microsoft.com/office/powerpoint/2010/main" val="279362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0810F-E02E-472A-9B59-7A29A22CD320}"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8319F-551B-4005-9343-2657D31EDFD5}" type="slidenum">
              <a:rPr lang="en-US" smtClean="0"/>
              <a:t>‹#›</a:t>
            </a:fld>
            <a:endParaRPr lang="en-US"/>
          </a:p>
        </p:txBody>
      </p:sp>
    </p:spTree>
    <p:extLst>
      <p:ext uri="{BB962C8B-B14F-4D97-AF65-F5344CB8AC3E}">
        <p14:creationId xmlns:p14="http://schemas.microsoft.com/office/powerpoint/2010/main" val="62468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0810F-E02E-472A-9B59-7A29A22CD320}"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8319F-551B-4005-9343-2657D31EDFD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59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60810F-E02E-472A-9B59-7A29A22CD320}"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8319F-551B-4005-9343-2657D31EDFD5}" type="slidenum">
              <a:rPr lang="en-US" smtClean="0"/>
              <a:t>‹#›</a:t>
            </a:fld>
            <a:endParaRPr lang="en-US"/>
          </a:p>
        </p:txBody>
      </p:sp>
    </p:spTree>
    <p:extLst>
      <p:ext uri="{BB962C8B-B14F-4D97-AF65-F5344CB8AC3E}">
        <p14:creationId xmlns:p14="http://schemas.microsoft.com/office/powerpoint/2010/main" val="282165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60810F-E02E-472A-9B59-7A29A22CD320}" type="datetimeFigureOut">
              <a:rPr lang="en-US" smtClean="0"/>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8319F-551B-4005-9343-2657D31EDFD5}" type="slidenum">
              <a:rPr lang="en-US" smtClean="0"/>
              <a:t>‹#›</a:t>
            </a:fld>
            <a:endParaRPr lang="en-US"/>
          </a:p>
        </p:txBody>
      </p:sp>
    </p:spTree>
    <p:extLst>
      <p:ext uri="{BB962C8B-B14F-4D97-AF65-F5344CB8AC3E}">
        <p14:creationId xmlns:p14="http://schemas.microsoft.com/office/powerpoint/2010/main" val="342435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60810F-E02E-472A-9B59-7A29A22CD320}" type="datetimeFigureOut">
              <a:rPr lang="en-US" smtClean="0"/>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8319F-551B-4005-9343-2657D31EDFD5}" type="slidenum">
              <a:rPr lang="en-US" smtClean="0"/>
              <a:t>‹#›</a:t>
            </a:fld>
            <a:endParaRPr lang="en-US"/>
          </a:p>
        </p:txBody>
      </p:sp>
    </p:spTree>
    <p:extLst>
      <p:ext uri="{BB962C8B-B14F-4D97-AF65-F5344CB8AC3E}">
        <p14:creationId xmlns:p14="http://schemas.microsoft.com/office/powerpoint/2010/main" val="237044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60810F-E02E-472A-9B59-7A29A22CD320}" type="datetimeFigureOut">
              <a:rPr lang="en-US" smtClean="0"/>
              <a:t>9/2/2022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F8319F-551B-4005-9343-2657D31EDFD5}" type="slidenum">
              <a:rPr lang="en-US" smtClean="0"/>
              <a:t>‹#›</a:t>
            </a:fld>
            <a:endParaRPr lang="en-US"/>
          </a:p>
        </p:txBody>
      </p:sp>
    </p:spTree>
    <p:extLst>
      <p:ext uri="{BB962C8B-B14F-4D97-AF65-F5344CB8AC3E}">
        <p14:creationId xmlns:p14="http://schemas.microsoft.com/office/powerpoint/2010/main" val="368300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60810F-E02E-472A-9B59-7A29A22CD320}" type="datetimeFigureOut">
              <a:rPr lang="en-US" smtClean="0"/>
              <a:t>9/2/2022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F8319F-551B-4005-9343-2657D31EDFD5}" type="slidenum">
              <a:rPr lang="en-US" smtClean="0"/>
              <a:t>‹#›</a:t>
            </a:fld>
            <a:endParaRPr lang="en-US"/>
          </a:p>
        </p:txBody>
      </p:sp>
    </p:spTree>
    <p:extLst>
      <p:ext uri="{BB962C8B-B14F-4D97-AF65-F5344CB8AC3E}">
        <p14:creationId xmlns:p14="http://schemas.microsoft.com/office/powerpoint/2010/main" val="10652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0810F-E02E-472A-9B59-7A29A22CD320}"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8319F-551B-4005-9343-2657D31EDFD5}" type="slidenum">
              <a:rPr lang="en-US" smtClean="0"/>
              <a:t>‹#›</a:t>
            </a:fld>
            <a:endParaRPr lang="en-US"/>
          </a:p>
        </p:txBody>
      </p:sp>
    </p:spTree>
    <p:extLst>
      <p:ext uri="{BB962C8B-B14F-4D97-AF65-F5344CB8AC3E}">
        <p14:creationId xmlns:p14="http://schemas.microsoft.com/office/powerpoint/2010/main" val="663419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60810F-E02E-472A-9B59-7A29A22CD320}" type="datetimeFigureOut">
              <a:rPr lang="en-US" smtClean="0"/>
              <a:t>9/2/2022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F8319F-551B-4005-9343-2657D31EDFD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118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hyperlink" Target="http://archive.ics.uci.edu/ml/datasets/Bank+Mark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2EE0-AA73-3D19-2D92-4F4BE7FF2A4F}"/>
              </a:ext>
            </a:extLst>
          </p:cNvPr>
          <p:cNvSpPr>
            <a:spLocks noGrp="1"/>
          </p:cNvSpPr>
          <p:nvPr>
            <p:ph type="ctrTitle"/>
          </p:nvPr>
        </p:nvSpPr>
        <p:spPr>
          <a:xfrm>
            <a:off x="704850" y="758952"/>
            <a:ext cx="11372850" cy="3566160"/>
          </a:xfrm>
        </p:spPr>
        <p:txBody>
          <a:bodyPr/>
          <a:lstStyle/>
          <a:p>
            <a:r>
              <a:rPr lang="en-US" dirty="0"/>
              <a:t>Bank Marketing case study</a:t>
            </a:r>
          </a:p>
        </p:txBody>
      </p:sp>
      <p:sp>
        <p:nvSpPr>
          <p:cNvPr id="3" name="Subtitle 2">
            <a:extLst>
              <a:ext uri="{FF2B5EF4-FFF2-40B4-BE49-F238E27FC236}">
                <a16:creationId xmlns:a16="http://schemas.microsoft.com/office/drawing/2014/main" id="{FBB6DEFC-EF0F-0F81-8DA5-2D49A846E24C}"/>
              </a:ext>
            </a:extLst>
          </p:cNvPr>
          <p:cNvSpPr>
            <a:spLocks noGrp="1"/>
          </p:cNvSpPr>
          <p:nvPr>
            <p:ph type="subTitle" idx="1"/>
          </p:nvPr>
        </p:nvSpPr>
        <p:spPr/>
        <p:txBody>
          <a:bodyPr/>
          <a:lstStyle/>
          <a:p>
            <a:r>
              <a:rPr lang="en-US" dirty="0"/>
              <a:t>Yuncheng LIANG</a:t>
            </a:r>
          </a:p>
        </p:txBody>
      </p:sp>
    </p:spTree>
    <p:extLst>
      <p:ext uri="{BB962C8B-B14F-4D97-AF65-F5344CB8AC3E}">
        <p14:creationId xmlns:p14="http://schemas.microsoft.com/office/powerpoint/2010/main" val="3316673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511A-AA5F-B547-34FD-DA2AEE04384D}"/>
              </a:ext>
            </a:extLst>
          </p:cNvPr>
          <p:cNvSpPr>
            <a:spLocks noGrp="1"/>
          </p:cNvSpPr>
          <p:nvPr>
            <p:ph type="title"/>
          </p:nvPr>
        </p:nvSpPr>
        <p:spPr>
          <a:xfrm>
            <a:off x="576165" y="365125"/>
            <a:ext cx="11039669" cy="1325563"/>
          </a:xfrm>
        </p:spPr>
        <p:txBody>
          <a:bodyPr/>
          <a:lstStyle/>
          <a:p>
            <a:r>
              <a:rPr lang="en-US" dirty="0"/>
              <a:t>Tune threshold for customized optimization </a:t>
            </a:r>
          </a:p>
        </p:txBody>
      </p:sp>
      <p:pic>
        <p:nvPicPr>
          <p:cNvPr id="6" name="Content Placeholder 5" descr="Graphical user interface, application, Teams&#10;&#10;Description automatically generated">
            <a:extLst>
              <a:ext uri="{FF2B5EF4-FFF2-40B4-BE49-F238E27FC236}">
                <a16:creationId xmlns:a16="http://schemas.microsoft.com/office/drawing/2014/main" id="{F86C285E-7CC8-DE72-BC94-11F12625B8E0}"/>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5339" t="45480" r="1813" b="11838"/>
          <a:stretch/>
        </p:blipFill>
        <p:spPr>
          <a:xfrm>
            <a:off x="2693469" y="1378791"/>
            <a:ext cx="6805061" cy="4973884"/>
          </a:xfrm>
        </p:spPr>
      </p:pic>
    </p:spTree>
    <p:extLst>
      <p:ext uri="{BB962C8B-B14F-4D97-AF65-F5344CB8AC3E}">
        <p14:creationId xmlns:p14="http://schemas.microsoft.com/office/powerpoint/2010/main" val="22300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5E2A-CB6B-9860-6F49-A4C716E84BB3}"/>
              </a:ext>
            </a:extLst>
          </p:cNvPr>
          <p:cNvSpPr>
            <a:spLocks noGrp="1"/>
          </p:cNvSpPr>
          <p:nvPr>
            <p:ph type="title"/>
          </p:nvPr>
        </p:nvSpPr>
        <p:spPr/>
        <p:txBody>
          <a:bodyPr/>
          <a:lstStyle/>
          <a:p>
            <a:r>
              <a:rPr lang="en-US" dirty="0"/>
              <a:t>Other metrics’ visualization:</a:t>
            </a:r>
          </a:p>
        </p:txBody>
      </p:sp>
      <p:pic>
        <p:nvPicPr>
          <p:cNvPr id="9" name="Content Placeholder 8" descr="Chart, scatter chart&#10;&#10;Description automatically generated">
            <a:extLst>
              <a:ext uri="{FF2B5EF4-FFF2-40B4-BE49-F238E27FC236}">
                <a16:creationId xmlns:a16="http://schemas.microsoft.com/office/drawing/2014/main" id="{5B572EA3-15D5-50F1-D07D-239217DBF1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787" y="1690688"/>
            <a:ext cx="11020425" cy="3925321"/>
          </a:xfrm>
        </p:spPr>
      </p:pic>
    </p:spTree>
    <p:extLst>
      <p:ext uri="{BB962C8B-B14F-4D97-AF65-F5344CB8AC3E}">
        <p14:creationId xmlns:p14="http://schemas.microsoft.com/office/powerpoint/2010/main" val="376896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5E2A-CB6B-9860-6F49-A4C716E84BB3}"/>
              </a:ext>
            </a:extLst>
          </p:cNvPr>
          <p:cNvSpPr>
            <a:spLocks noGrp="1"/>
          </p:cNvSpPr>
          <p:nvPr>
            <p:ph type="title"/>
          </p:nvPr>
        </p:nvSpPr>
        <p:spPr/>
        <p:txBody>
          <a:bodyPr/>
          <a:lstStyle/>
          <a:p>
            <a:r>
              <a:rPr lang="en-US" dirty="0" err="1"/>
              <a:t>Hyperparamters</a:t>
            </a:r>
            <a:r>
              <a:rPr lang="en-US" dirty="0"/>
              <a:t>:</a:t>
            </a:r>
          </a:p>
        </p:txBody>
      </p:sp>
      <p:pic>
        <p:nvPicPr>
          <p:cNvPr id="14" name="Picture 13" descr="Text&#10;&#10;Description automatically generated with medium confidence">
            <a:extLst>
              <a:ext uri="{FF2B5EF4-FFF2-40B4-BE49-F238E27FC236}">
                <a16:creationId xmlns:a16="http://schemas.microsoft.com/office/drawing/2014/main" id="{60881DC2-A022-BE14-56FB-F2BF988AA98D}"/>
              </a:ext>
            </a:extLst>
          </p:cNvPr>
          <p:cNvPicPr>
            <a:picLocks noChangeAspect="1"/>
          </p:cNvPicPr>
          <p:nvPr/>
        </p:nvPicPr>
        <p:blipFill rotWithShape="1">
          <a:blip r:embed="rId3">
            <a:extLst>
              <a:ext uri="{28A0092B-C50C-407E-A947-70E740481C1C}">
                <a14:useLocalDpi xmlns:a14="http://schemas.microsoft.com/office/drawing/2010/main" val="0"/>
              </a:ext>
            </a:extLst>
          </a:blip>
          <a:srcRect b="61806"/>
          <a:stretch/>
        </p:blipFill>
        <p:spPr>
          <a:xfrm>
            <a:off x="232908" y="2038349"/>
            <a:ext cx="5777367" cy="3358256"/>
          </a:xfrm>
          <a:prstGeom prst="rect">
            <a:avLst/>
          </a:prstGeom>
        </p:spPr>
      </p:pic>
      <p:pic>
        <p:nvPicPr>
          <p:cNvPr id="16" name="Picture 15" descr="Text&#10;&#10;Description automatically generated with medium confidence">
            <a:extLst>
              <a:ext uri="{FF2B5EF4-FFF2-40B4-BE49-F238E27FC236}">
                <a16:creationId xmlns:a16="http://schemas.microsoft.com/office/drawing/2014/main" id="{6E79872A-0804-3C46-6A26-DB4F37E7349C}"/>
              </a:ext>
            </a:extLst>
          </p:cNvPr>
          <p:cNvPicPr>
            <a:picLocks noChangeAspect="1"/>
          </p:cNvPicPr>
          <p:nvPr/>
        </p:nvPicPr>
        <p:blipFill rotWithShape="1">
          <a:blip r:embed="rId3">
            <a:extLst>
              <a:ext uri="{28A0092B-C50C-407E-A947-70E740481C1C}">
                <a14:useLocalDpi xmlns:a14="http://schemas.microsoft.com/office/drawing/2010/main" val="0"/>
              </a:ext>
            </a:extLst>
          </a:blip>
          <a:srcRect t="49953"/>
          <a:stretch/>
        </p:blipFill>
        <p:spPr>
          <a:xfrm>
            <a:off x="5873588" y="1311267"/>
            <a:ext cx="6318412" cy="4812420"/>
          </a:xfrm>
          <a:prstGeom prst="rect">
            <a:avLst/>
          </a:prstGeom>
        </p:spPr>
      </p:pic>
    </p:spTree>
    <p:extLst>
      <p:ext uri="{BB962C8B-B14F-4D97-AF65-F5344CB8AC3E}">
        <p14:creationId xmlns:p14="http://schemas.microsoft.com/office/powerpoint/2010/main" val="254671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8193-3CB4-96E7-212C-D31A4C90D977}"/>
              </a:ext>
            </a:extLst>
          </p:cNvPr>
          <p:cNvSpPr>
            <a:spLocks noGrp="1"/>
          </p:cNvSpPr>
          <p:nvPr>
            <p:ph type="title"/>
          </p:nvPr>
        </p:nvSpPr>
        <p:spPr/>
        <p:txBody>
          <a:bodyPr/>
          <a:lstStyle/>
          <a:p>
            <a:r>
              <a:rPr lang="en-US" dirty="0"/>
              <a:t>Feature importance:</a:t>
            </a:r>
          </a:p>
        </p:txBody>
      </p:sp>
      <p:pic>
        <p:nvPicPr>
          <p:cNvPr id="9" name="Content Placeholder 8" descr="Graphical user interface, application&#10;&#10;Description automatically generated">
            <a:extLst>
              <a:ext uri="{FF2B5EF4-FFF2-40B4-BE49-F238E27FC236}">
                <a16:creationId xmlns:a16="http://schemas.microsoft.com/office/drawing/2014/main" id="{DCEDCD35-DBCB-876D-C542-5A469B1C87FB}"/>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4099" t="48917" r="21937" b="9907"/>
          <a:stretch/>
        </p:blipFill>
        <p:spPr>
          <a:xfrm>
            <a:off x="1805647" y="1737360"/>
            <a:ext cx="8580705" cy="4520565"/>
          </a:xfrm>
        </p:spPr>
      </p:pic>
    </p:spTree>
    <p:extLst>
      <p:ext uri="{BB962C8B-B14F-4D97-AF65-F5344CB8AC3E}">
        <p14:creationId xmlns:p14="http://schemas.microsoft.com/office/powerpoint/2010/main" val="262992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8193-3CB4-96E7-212C-D31A4C90D977}"/>
              </a:ext>
            </a:extLst>
          </p:cNvPr>
          <p:cNvSpPr>
            <a:spLocks noGrp="1"/>
          </p:cNvSpPr>
          <p:nvPr>
            <p:ph type="title"/>
          </p:nvPr>
        </p:nvSpPr>
        <p:spPr/>
        <p:txBody>
          <a:bodyPr/>
          <a:lstStyle/>
          <a:p>
            <a:r>
              <a:rPr lang="en-US" dirty="0"/>
              <a:t>Feature importance:</a:t>
            </a:r>
          </a:p>
        </p:txBody>
      </p:sp>
      <p:pic>
        <p:nvPicPr>
          <p:cNvPr id="6" name="Content Placeholder 5" descr="Text, letter&#10;&#10;Description automatically generated">
            <a:extLst>
              <a:ext uri="{FF2B5EF4-FFF2-40B4-BE49-F238E27FC236}">
                <a16:creationId xmlns:a16="http://schemas.microsoft.com/office/drawing/2014/main" id="{E0762955-B1B1-8E99-38D6-88D7BAA7812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29" r="817" b="50000"/>
          <a:stretch/>
        </p:blipFill>
        <p:spPr>
          <a:xfrm>
            <a:off x="1097280" y="1833256"/>
            <a:ext cx="4943475" cy="3558978"/>
          </a:xfrm>
        </p:spPr>
      </p:pic>
    </p:spTree>
    <p:extLst>
      <p:ext uri="{BB962C8B-B14F-4D97-AF65-F5344CB8AC3E}">
        <p14:creationId xmlns:p14="http://schemas.microsoft.com/office/powerpoint/2010/main" val="169599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8193-3CB4-96E7-212C-D31A4C90D977}"/>
              </a:ext>
            </a:extLst>
          </p:cNvPr>
          <p:cNvSpPr>
            <a:spLocks noGrp="1"/>
          </p:cNvSpPr>
          <p:nvPr>
            <p:ph type="title"/>
          </p:nvPr>
        </p:nvSpPr>
        <p:spPr/>
        <p:txBody>
          <a:bodyPr>
            <a:normAutofit/>
          </a:bodyPr>
          <a:lstStyle/>
          <a:p>
            <a:r>
              <a:rPr lang="en-US" sz="3100" dirty="0"/>
              <a:t>Small </a:t>
            </a:r>
            <a:r>
              <a:rPr lang="en-US" sz="3100" b="0" i="0" dirty="0" err="1">
                <a:effectLst/>
              </a:rPr>
              <a:t>euribor</a:t>
            </a:r>
            <a:r>
              <a:rPr lang="en-US" sz="3100" b="0" i="0" dirty="0">
                <a:effectLst/>
              </a:rPr>
              <a:t> 3-month rate suggest higher conversion </a:t>
            </a:r>
            <a:endParaRPr lang="en-US" sz="3100" dirty="0"/>
          </a:p>
        </p:txBody>
      </p:sp>
      <p:pic>
        <p:nvPicPr>
          <p:cNvPr id="6" name="Content Placeholder 5" descr="A picture containing graphical user interface&#10;&#10;Description automatically generated">
            <a:extLst>
              <a:ext uri="{FF2B5EF4-FFF2-40B4-BE49-F238E27FC236}">
                <a16:creationId xmlns:a16="http://schemas.microsoft.com/office/drawing/2014/main" id="{3DBA5FA6-A561-1298-7EDD-0EFAA6CBDD1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622" y="1872422"/>
            <a:ext cx="10948756" cy="4433128"/>
          </a:xfrm>
        </p:spPr>
      </p:pic>
    </p:spTree>
    <p:extLst>
      <p:ext uri="{BB962C8B-B14F-4D97-AF65-F5344CB8AC3E}">
        <p14:creationId xmlns:p14="http://schemas.microsoft.com/office/powerpoint/2010/main" val="213086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8193-3CB4-96E7-212C-D31A4C90D977}"/>
              </a:ext>
            </a:extLst>
          </p:cNvPr>
          <p:cNvSpPr>
            <a:spLocks noGrp="1"/>
          </p:cNvSpPr>
          <p:nvPr>
            <p:ph type="title"/>
          </p:nvPr>
        </p:nvSpPr>
        <p:spPr/>
        <p:txBody>
          <a:bodyPr>
            <a:normAutofit/>
          </a:bodyPr>
          <a:lstStyle/>
          <a:p>
            <a:r>
              <a:rPr lang="en-US" sz="3100" dirty="0"/>
              <a:t>Negative </a:t>
            </a:r>
            <a:r>
              <a:rPr kumimoji="0" lang="en-US" sz="3100" b="0" i="0" u="none" strike="noStrike" kern="1200" cap="none" spc="0" normalizeH="0" baseline="0" noProof="0" dirty="0">
                <a:ln>
                  <a:noFill/>
                </a:ln>
                <a:solidFill>
                  <a:prstClr val="black"/>
                </a:solidFill>
                <a:effectLst/>
                <a:uLnTx/>
                <a:uFillTx/>
                <a:ea typeface="+mn-ea"/>
                <a:cs typeface="+mn-cs"/>
              </a:rPr>
              <a:t>employment variation rate suggest higher conversion</a:t>
            </a:r>
            <a:endParaRPr lang="en-US" sz="3100" dirty="0"/>
          </a:p>
        </p:txBody>
      </p:sp>
      <p:pic>
        <p:nvPicPr>
          <p:cNvPr id="7" name="Content Placeholder 6" descr="Chart&#10;&#10;Description automatically generated">
            <a:extLst>
              <a:ext uri="{FF2B5EF4-FFF2-40B4-BE49-F238E27FC236}">
                <a16:creationId xmlns:a16="http://schemas.microsoft.com/office/drawing/2014/main" id="{E48D0B66-8F72-9CDF-EB67-16DCB58B4E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5899" y="1870709"/>
            <a:ext cx="11301161" cy="4425315"/>
          </a:xfrm>
        </p:spPr>
      </p:pic>
    </p:spTree>
    <p:extLst>
      <p:ext uri="{BB962C8B-B14F-4D97-AF65-F5344CB8AC3E}">
        <p14:creationId xmlns:p14="http://schemas.microsoft.com/office/powerpoint/2010/main" val="27285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8193-3CB4-96E7-212C-D31A4C90D977}"/>
              </a:ext>
            </a:extLst>
          </p:cNvPr>
          <p:cNvSpPr>
            <a:spLocks noGrp="1"/>
          </p:cNvSpPr>
          <p:nvPr>
            <p:ph type="title"/>
          </p:nvPr>
        </p:nvSpPr>
        <p:spPr>
          <a:xfrm>
            <a:off x="466725" y="365125"/>
            <a:ext cx="11487149" cy="1325563"/>
          </a:xfrm>
        </p:spPr>
        <p:txBody>
          <a:bodyPr>
            <a:noAutofit/>
          </a:bodyPr>
          <a:lstStyle/>
          <a:p>
            <a:r>
              <a:rPr lang="en-US" sz="3100" dirty="0"/>
              <a:t>October has higher conversion while May has lowest conversation, suggest to host the marketing event and phone customers at months other than May and host more events in October </a:t>
            </a:r>
          </a:p>
        </p:txBody>
      </p:sp>
      <p:pic>
        <p:nvPicPr>
          <p:cNvPr id="6" name="Content Placeholder 5" descr="Chart, scatter chart&#10;&#10;Description automatically generated">
            <a:extLst>
              <a:ext uri="{FF2B5EF4-FFF2-40B4-BE49-F238E27FC236}">
                <a16:creationId xmlns:a16="http://schemas.microsoft.com/office/drawing/2014/main" id="{0DF36540-1B79-85C7-2D8B-9322C3195C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338" y="2119441"/>
            <a:ext cx="11541324" cy="3967033"/>
          </a:xfrm>
        </p:spPr>
      </p:pic>
    </p:spTree>
    <p:extLst>
      <p:ext uri="{BB962C8B-B14F-4D97-AF65-F5344CB8AC3E}">
        <p14:creationId xmlns:p14="http://schemas.microsoft.com/office/powerpoint/2010/main" val="190192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8193-3CB4-96E7-212C-D31A4C90D977}"/>
              </a:ext>
            </a:extLst>
          </p:cNvPr>
          <p:cNvSpPr>
            <a:spLocks noGrp="1"/>
          </p:cNvSpPr>
          <p:nvPr>
            <p:ph type="title"/>
          </p:nvPr>
        </p:nvSpPr>
        <p:spPr/>
        <p:txBody>
          <a:bodyPr>
            <a:normAutofit/>
          </a:bodyPr>
          <a:lstStyle/>
          <a:p>
            <a:r>
              <a:rPr lang="en-US" sz="3100" dirty="0"/>
              <a:t>Suggest to phone customer with </a:t>
            </a:r>
            <a:r>
              <a:rPr lang="en-US" sz="3100" b="0" i="0" dirty="0">
                <a:effectLst/>
              </a:rPr>
              <a:t>contact communication type as cellular due to higher conversion  </a:t>
            </a:r>
            <a:endParaRPr lang="en-US" sz="3100" dirty="0"/>
          </a:p>
        </p:txBody>
      </p:sp>
      <p:pic>
        <p:nvPicPr>
          <p:cNvPr id="6" name="Content Placeholder 5" descr="Graphical user interface&#10;&#10;Description automatically generated with medium confidence">
            <a:extLst>
              <a:ext uri="{FF2B5EF4-FFF2-40B4-BE49-F238E27FC236}">
                <a16:creationId xmlns:a16="http://schemas.microsoft.com/office/drawing/2014/main" id="{FF24C5FB-50ED-3976-9C1C-A46994B103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4981" y="1946908"/>
            <a:ext cx="11222038" cy="4149091"/>
          </a:xfrm>
        </p:spPr>
      </p:pic>
    </p:spTree>
    <p:extLst>
      <p:ext uri="{BB962C8B-B14F-4D97-AF65-F5344CB8AC3E}">
        <p14:creationId xmlns:p14="http://schemas.microsoft.com/office/powerpoint/2010/main" val="1116718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8193-3CB4-96E7-212C-D31A4C90D977}"/>
              </a:ext>
            </a:extLst>
          </p:cNvPr>
          <p:cNvSpPr>
            <a:spLocks noGrp="1"/>
          </p:cNvSpPr>
          <p:nvPr>
            <p:ph type="title"/>
          </p:nvPr>
        </p:nvSpPr>
        <p:spPr>
          <a:xfrm>
            <a:off x="600075" y="460376"/>
            <a:ext cx="11353800" cy="1149350"/>
          </a:xfrm>
        </p:spPr>
        <p:txBody>
          <a:bodyPr>
            <a:normAutofit fontScale="90000"/>
          </a:bodyPr>
          <a:lstStyle/>
          <a:p>
            <a:r>
              <a:rPr lang="en-US" sz="3100" dirty="0"/>
              <a:t>If a client is previously contacted, then he/she has higher chance of conversion, thus we should encourage more call which would lead to positive increment in conversation in the future even if not converted at present</a:t>
            </a:r>
          </a:p>
        </p:txBody>
      </p:sp>
      <p:pic>
        <p:nvPicPr>
          <p:cNvPr id="7" name="Content Placeholder 6" descr="Graphical user interface, application&#10;&#10;Description automatically generated">
            <a:extLst>
              <a:ext uri="{FF2B5EF4-FFF2-40B4-BE49-F238E27FC236}">
                <a16:creationId xmlns:a16="http://schemas.microsoft.com/office/drawing/2014/main" id="{90B5A9F0-D0D6-FE22-27B1-0E695FBA2BF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9293" y="2216803"/>
            <a:ext cx="11155363" cy="4045846"/>
          </a:xfrm>
        </p:spPr>
      </p:pic>
    </p:spTree>
    <p:extLst>
      <p:ext uri="{BB962C8B-B14F-4D97-AF65-F5344CB8AC3E}">
        <p14:creationId xmlns:p14="http://schemas.microsoft.com/office/powerpoint/2010/main" val="21059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6AE9-9DEA-30F2-9B18-9E79E74F7E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0B257E7-5020-5137-DEEC-7FE5F305CC51}"/>
              </a:ext>
            </a:extLst>
          </p:cNvPr>
          <p:cNvSpPr>
            <a:spLocks noGrp="1"/>
          </p:cNvSpPr>
          <p:nvPr>
            <p:ph idx="1"/>
          </p:nvPr>
        </p:nvSpPr>
        <p:spPr/>
        <p:txBody>
          <a:bodyPr/>
          <a:lstStyle/>
          <a:p>
            <a:r>
              <a:rPr lang="en-US" dirty="0"/>
              <a:t>Dataset </a:t>
            </a:r>
            <a:r>
              <a:rPr lang="en-US" dirty="0" err="1"/>
              <a:t>backgroup</a:t>
            </a:r>
            <a:endParaRPr lang="en-US" dirty="0"/>
          </a:p>
          <a:p>
            <a:r>
              <a:rPr lang="en-US" dirty="0"/>
              <a:t>Feature exploration using </a:t>
            </a:r>
            <a:r>
              <a:rPr lang="en-US" dirty="0" err="1"/>
              <a:t>powerBI</a:t>
            </a:r>
            <a:endParaRPr lang="en-US" dirty="0"/>
          </a:p>
          <a:p>
            <a:r>
              <a:rPr lang="en-US" dirty="0"/>
              <a:t>Data and overall architecture preparation</a:t>
            </a:r>
          </a:p>
          <a:p>
            <a:r>
              <a:rPr lang="en-US" dirty="0"/>
              <a:t>Azure </a:t>
            </a:r>
            <a:r>
              <a:rPr lang="en-US" dirty="0" err="1"/>
              <a:t>autoML</a:t>
            </a:r>
            <a:r>
              <a:rPr lang="en-US" dirty="0"/>
              <a:t> training results and metrics presenting</a:t>
            </a:r>
          </a:p>
          <a:p>
            <a:r>
              <a:rPr lang="en-US" dirty="0"/>
              <a:t>Feature importance inspection and derive business insights</a:t>
            </a:r>
          </a:p>
          <a:p>
            <a:r>
              <a:rPr lang="en-US" dirty="0"/>
              <a:t>Recommendations </a:t>
            </a:r>
          </a:p>
          <a:p>
            <a:r>
              <a:rPr lang="en-US" dirty="0"/>
              <a:t>Appendix: other trails and sample analysis on individual level using shapely and lime</a:t>
            </a:r>
          </a:p>
          <a:p>
            <a:endParaRPr lang="en-US" dirty="0"/>
          </a:p>
          <a:p>
            <a:endParaRPr lang="en-US" dirty="0"/>
          </a:p>
        </p:txBody>
      </p:sp>
    </p:spTree>
    <p:extLst>
      <p:ext uri="{BB962C8B-B14F-4D97-AF65-F5344CB8AC3E}">
        <p14:creationId xmlns:p14="http://schemas.microsoft.com/office/powerpoint/2010/main" val="2585738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08193-3CB4-96E7-212C-D31A4C90D977}"/>
              </a:ext>
            </a:extLst>
          </p:cNvPr>
          <p:cNvSpPr>
            <a:spLocks noGrp="1"/>
          </p:cNvSpPr>
          <p:nvPr>
            <p:ph type="title"/>
          </p:nvPr>
        </p:nvSpPr>
        <p:spPr>
          <a:xfrm>
            <a:off x="600075" y="460376"/>
            <a:ext cx="11353800" cy="1149350"/>
          </a:xfrm>
        </p:spPr>
        <p:txBody>
          <a:bodyPr>
            <a:normAutofit/>
          </a:bodyPr>
          <a:lstStyle/>
          <a:p>
            <a:r>
              <a:rPr lang="en-US" sz="3100" dirty="0"/>
              <a:t>Low </a:t>
            </a:r>
            <a:r>
              <a:rPr lang="en-US" sz="3100" b="0" i="0" dirty="0">
                <a:effectLst/>
              </a:rPr>
              <a:t>consumer confidence index</a:t>
            </a:r>
            <a:r>
              <a:rPr lang="en-US" sz="3100" dirty="0"/>
              <a:t> suggests higher conversion</a:t>
            </a:r>
          </a:p>
        </p:txBody>
      </p:sp>
      <p:pic>
        <p:nvPicPr>
          <p:cNvPr id="6" name="Content Placeholder 5">
            <a:extLst>
              <a:ext uri="{FF2B5EF4-FFF2-40B4-BE49-F238E27FC236}">
                <a16:creationId xmlns:a16="http://schemas.microsoft.com/office/drawing/2014/main" id="{9B2828E3-EC41-9DDF-5AD5-D0ED5609A201}"/>
              </a:ext>
            </a:extLst>
          </p:cNvPr>
          <p:cNvPicPr>
            <a:picLocks noGrp="1" noChangeAspect="1"/>
          </p:cNvPicPr>
          <p:nvPr>
            <p:ph idx="1"/>
          </p:nvPr>
        </p:nvPicPr>
        <p:blipFill>
          <a:blip r:embed="rId3"/>
          <a:stretch>
            <a:fillRect/>
          </a:stretch>
        </p:blipFill>
        <p:spPr>
          <a:xfrm>
            <a:off x="813031" y="1912938"/>
            <a:ext cx="10565937" cy="4298009"/>
          </a:xfrm>
        </p:spPr>
      </p:pic>
    </p:spTree>
    <p:extLst>
      <p:ext uri="{BB962C8B-B14F-4D97-AF65-F5344CB8AC3E}">
        <p14:creationId xmlns:p14="http://schemas.microsoft.com/office/powerpoint/2010/main" val="1847587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B839-7524-2A66-6A9F-19692E4AEAA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6DEABE1D-7183-8880-91DE-A1EAFC434B5D}"/>
              </a:ext>
            </a:extLst>
          </p:cNvPr>
          <p:cNvSpPr>
            <a:spLocks noGrp="1"/>
          </p:cNvSpPr>
          <p:nvPr>
            <p:ph idx="1"/>
          </p:nvPr>
        </p:nvSpPr>
        <p:spPr/>
        <p:txBody>
          <a:bodyPr>
            <a:normAutofit/>
          </a:bodyPr>
          <a:lstStyle/>
          <a:p>
            <a:r>
              <a:rPr lang="en-US" dirty="0"/>
              <a:t>Once estimated profit of per person converted and estimated cost of phoning a customer is established, this becomes an easy optimization problem of picking a classification threshold which maximize revenue.</a:t>
            </a:r>
          </a:p>
          <a:p>
            <a:r>
              <a:rPr lang="en-US" dirty="0"/>
              <a:t>Put it simple, if human cost is minimal, the company should choose a classification threshold which prefers a high recall with a somewhat acceptable precision to engage more customers and drive revenue..</a:t>
            </a:r>
          </a:p>
        </p:txBody>
      </p:sp>
    </p:spTree>
    <p:extLst>
      <p:ext uri="{BB962C8B-B14F-4D97-AF65-F5344CB8AC3E}">
        <p14:creationId xmlns:p14="http://schemas.microsoft.com/office/powerpoint/2010/main" val="99635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0AD3-102A-86BF-B33B-1F9AA818260C}"/>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7E3A8381-9480-01E9-9E24-DF700B72498D}"/>
              </a:ext>
            </a:extLst>
          </p:cNvPr>
          <p:cNvSpPr>
            <a:spLocks noGrp="1"/>
          </p:cNvSpPr>
          <p:nvPr>
            <p:ph idx="1"/>
          </p:nvPr>
        </p:nvSpPr>
        <p:spPr/>
        <p:txBody>
          <a:bodyPr/>
          <a:lstStyle/>
          <a:p>
            <a:r>
              <a:rPr lang="en-US" dirty="0"/>
              <a:t>As mentioned, other sampling ratio of training set were trailed as well in search of the best imbalance-handling technique, however, elevation in performance was not observed in these trails.</a:t>
            </a:r>
          </a:p>
          <a:p>
            <a:r>
              <a:rPr lang="en-US" dirty="0"/>
              <a:t>Following is one of the trail using down sampled ratio of 2:1 with a 10% hold out set for testing with original ratio between two labels using </a:t>
            </a:r>
            <a:r>
              <a:rPr lang="en-US" dirty="0" err="1"/>
              <a:t>AutoML</a:t>
            </a:r>
            <a:endParaRPr lang="en-US" dirty="0"/>
          </a:p>
          <a:p>
            <a:endParaRPr lang="en-US" dirty="0"/>
          </a:p>
        </p:txBody>
      </p:sp>
    </p:spTree>
    <p:extLst>
      <p:ext uri="{BB962C8B-B14F-4D97-AF65-F5344CB8AC3E}">
        <p14:creationId xmlns:p14="http://schemas.microsoft.com/office/powerpoint/2010/main" val="1866773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0AD3-102A-86BF-B33B-1F9AA818260C}"/>
              </a:ext>
            </a:extLst>
          </p:cNvPr>
          <p:cNvSpPr>
            <a:spLocks noGrp="1"/>
          </p:cNvSpPr>
          <p:nvPr>
            <p:ph type="title"/>
          </p:nvPr>
        </p:nvSpPr>
        <p:spPr/>
        <p:txBody>
          <a:bodyPr/>
          <a:lstStyle/>
          <a:p>
            <a:r>
              <a:rPr lang="en-US" dirty="0"/>
              <a:t>Appendix:</a:t>
            </a:r>
          </a:p>
        </p:txBody>
      </p:sp>
      <p:pic>
        <p:nvPicPr>
          <p:cNvPr id="5" name="Content Placeholder 4" descr="Graphical user interface, application&#10;&#10;Description automatically generated">
            <a:extLst>
              <a:ext uri="{FF2B5EF4-FFF2-40B4-BE49-F238E27FC236}">
                <a16:creationId xmlns:a16="http://schemas.microsoft.com/office/drawing/2014/main" id="{CB67AD65-59AC-60BB-9434-988B79E2765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9867" t="32242" r="2607" b="13536"/>
          <a:stretch/>
        </p:blipFill>
        <p:spPr>
          <a:xfrm>
            <a:off x="1249953" y="1842134"/>
            <a:ext cx="9692093" cy="4377691"/>
          </a:xfrm>
        </p:spPr>
      </p:pic>
    </p:spTree>
    <p:extLst>
      <p:ext uri="{BB962C8B-B14F-4D97-AF65-F5344CB8AC3E}">
        <p14:creationId xmlns:p14="http://schemas.microsoft.com/office/powerpoint/2010/main" val="690224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0AD3-102A-86BF-B33B-1F9AA818260C}"/>
              </a:ext>
            </a:extLst>
          </p:cNvPr>
          <p:cNvSpPr>
            <a:spLocks noGrp="1"/>
          </p:cNvSpPr>
          <p:nvPr>
            <p:ph type="title"/>
          </p:nvPr>
        </p:nvSpPr>
        <p:spPr/>
        <p:txBody>
          <a:bodyPr/>
          <a:lstStyle/>
          <a:p>
            <a:r>
              <a:rPr lang="en-US" dirty="0"/>
              <a:t>Appendix:</a:t>
            </a:r>
          </a:p>
        </p:txBody>
      </p:sp>
      <p:pic>
        <p:nvPicPr>
          <p:cNvPr id="7" name="Content Placeholder 6" descr="Graphical user interface&#10;&#10;Description automatically generated with low confidence">
            <a:extLst>
              <a:ext uri="{FF2B5EF4-FFF2-40B4-BE49-F238E27FC236}">
                <a16:creationId xmlns:a16="http://schemas.microsoft.com/office/drawing/2014/main" id="{90980592-62E4-CF90-DC61-7055E34F89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5991" y="1821186"/>
            <a:ext cx="9860977" cy="4874369"/>
          </a:xfrm>
        </p:spPr>
      </p:pic>
    </p:spTree>
    <p:extLst>
      <p:ext uri="{BB962C8B-B14F-4D97-AF65-F5344CB8AC3E}">
        <p14:creationId xmlns:p14="http://schemas.microsoft.com/office/powerpoint/2010/main" val="3541519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A7B8-A00C-AF3B-AD39-F4BC5E0BF06A}"/>
              </a:ext>
            </a:extLst>
          </p:cNvPr>
          <p:cNvSpPr>
            <a:spLocks noGrp="1"/>
          </p:cNvSpPr>
          <p:nvPr>
            <p:ph type="title"/>
          </p:nvPr>
        </p:nvSpPr>
        <p:spPr/>
        <p:txBody>
          <a:bodyPr/>
          <a:lstStyle/>
          <a:p>
            <a:r>
              <a:rPr lang="en-US" dirty="0"/>
              <a:t>Sample individual level analysis using </a:t>
            </a:r>
            <a:r>
              <a:rPr lang="en-US" dirty="0" err="1"/>
              <a:t>shap</a:t>
            </a:r>
            <a:r>
              <a:rPr lang="en-US" dirty="0"/>
              <a:t> value and lime:</a:t>
            </a:r>
          </a:p>
        </p:txBody>
      </p:sp>
      <p:sp>
        <p:nvSpPr>
          <p:cNvPr id="3" name="Content Placeholder 2">
            <a:extLst>
              <a:ext uri="{FF2B5EF4-FFF2-40B4-BE49-F238E27FC236}">
                <a16:creationId xmlns:a16="http://schemas.microsoft.com/office/drawing/2014/main" id="{FD114389-23B5-3CA1-0EF0-C784892358B7}"/>
              </a:ext>
            </a:extLst>
          </p:cNvPr>
          <p:cNvSpPr>
            <a:spLocks noGrp="1"/>
          </p:cNvSpPr>
          <p:nvPr>
            <p:ph idx="1"/>
          </p:nvPr>
        </p:nvSpPr>
        <p:spPr/>
        <p:txBody>
          <a:bodyPr/>
          <a:lstStyle/>
          <a:p>
            <a:r>
              <a:rPr lang="en-US" dirty="0"/>
              <a:t>Target, customer number 4</a:t>
            </a:r>
          </a:p>
          <a:p>
            <a:endParaRPr lang="en-US" dirty="0"/>
          </a:p>
        </p:txBody>
      </p:sp>
      <p:pic>
        <p:nvPicPr>
          <p:cNvPr id="5" name="Picture 4" descr="Table, Excel&#10;&#10;Description automatically generated">
            <a:extLst>
              <a:ext uri="{FF2B5EF4-FFF2-40B4-BE49-F238E27FC236}">
                <a16:creationId xmlns:a16="http://schemas.microsoft.com/office/drawing/2014/main" id="{B0F64445-CD1B-4353-0F6E-6AA2F9A80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025" y="2133306"/>
            <a:ext cx="6108253" cy="1752689"/>
          </a:xfrm>
          <a:prstGeom prst="rect">
            <a:avLst/>
          </a:prstGeom>
        </p:spPr>
      </p:pic>
      <p:pic>
        <p:nvPicPr>
          <p:cNvPr id="7" name="Picture 6" descr="Graphical user interface&#10;&#10;Description automatically generated with low confidence">
            <a:extLst>
              <a:ext uri="{FF2B5EF4-FFF2-40B4-BE49-F238E27FC236}">
                <a16:creationId xmlns:a16="http://schemas.microsoft.com/office/drawing/2014/main" id="{7FC61884-9BFF-8E05-DC79-41580C787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601" y="2133306"/>
            <a:ext cx="7554379" cy="4210638"/>
          </a:xfrm>
          <a:prstGeom prst="rect">
            <a:avLst/>
          </a:prstGeom>
        </p:spPr>
      </p:pic>
    </p:spTree>
    <p:extLst>
      <p:ext uri="{BB962C8B-B14F-4D97-AF65-F5344CB8AC3E}">
        <p14:creationId xmlns:p14="http://schemas.microsoft.com/office/powerpoint/2010/main" val="375507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B839-7524-2A66-6A9F-19692E4AEAA4}"/>
              </a:ext>
            </a:extLst>
          </p:cNvPr>
          <p:cNvSpPr>
            <a:spLocks noGrp="1"/>
          </p:cNvSpPr>
          <p:nvPr>
            <p:ph type="title"/>
          </p:nvPr>
        </p:nvSpPr>
        <p:spPr/>
        <p:txBody>
          <a:bodyPr/>
          <a:lstStyle/>
          <a:p>
            <a:r>
              <a:rPr lang="en-US" dirty="0"/>
              <a:t>Dataset background:</a:t>
            </a:r>
          </a:p>
        </p:txBody>
      </p:sp>
      <p:sp>
        <p:nvSpPr>
          <p:cNvPr id="3" name="Content Placeholder 2">
            <a:extLst>
              <a:ext uri="{FF2B5EF4-FFF2-40B4-BE49-F238E27FC236}">
                <a16:creationId xmlns:a16="http://schemas.microsoft.com/office/drawing/2014/main" id="{6DEABE1D-7183-8880-91DE-A1EAFC434B5D}"/>
              </a:ext>
            </a:extLst>
          </p:cNvPr>
          <p:cNvSpPr>
            <a:spLocks noGrp="1"/>
          </p:cNvSpPr>
          <p:nvPr>
            <p:ph idx="1"/>
          </p:nvPr>
        </p:nvSpPr>
        <p:spPr/>
        <p:txBody>
          <a:bodyPr/>
          <a:lstStyle/>
          <a:p>
            <a:pPr algn="l" fontAlgn="base"/>
            <a:r>
              <a:rPr lang="en-US" b="0" i="0" dirty="0">
                <a:effectLst/>
                <a:latin typeface="inherit"/>
              </a:rPr>
              <a:t>Abstract:</a:t>
            </a:r>
            <a:br>
              <a:rPr lang="en-US" b="0" i="0" dirty="0">
                <a:effectLst/>
                <a:latin typeface="Inter"/>
              </a:rPr>
            </a:br>
            <a:r>
              <a:rPr lang="en-US" b="0" i="0" dirty="0">
                <a:effectLst/>
                <a:latin typeface="Inter"/>
              </a:rPr>
              <a:t>The data is related with direct marketing campaigns (phone calls) of a Portuguese banking institution. The classification goal is to predict if the client will subscribe a term deposit (variable y).</a:t>
            </a:r>
          </a:p>
          <a:p>
            <a:pPr algn="l" fontAlgn="base"/>
            <a:r>
              <a:rPr lang="en-US" b="0" i="0" dirty="0">
                <a:effectLst/>
                <a:latin typeface="inherit"/>
              </a:rPr>
              <a:t>Data Set Information:</a:t>
            </a:r>
            <a:br>
              <a:rPr lang="en-US" b="0" i="0" dirty="0">
                <a:effectLst/>
                <a:latin typeface="Inter"/>
              </a:rPr>
            </a:br>
            <a:r>
              <a:rPr lang="en-US" b="0" i="0" dirty="0">
                <a:effectLst/>
                <a:latin typeface="Inter"/>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p>
          <a:p>
            <a:pPr algn="l" fontAlgn="base"/>
            <a:r>
              <a:rPr lang="en-US" b="0" i="0" dirty="0">
                <a:effectLst/>
                <a:latin typeface="Inter"/>
              </a:rPr>
              <a:t>Source:</a:t>
            </a:r>
          </a:p>
          <a:p>
            <a:pPr algn="l" fontAlgn="base"/>
            <a:r>
              <a:rPr lang="en-US" b="0" i="0" dirty="0">
                <a:effectLst/>
                <a:latin typeface="Inter"/>
              </a:rPr>
              <a:t>Dataset from : </a:t>
            </a:r>
            <a:r>
              <a:rPr lang="en-US" b="0" i="0" dirty="0">
                <a:effectLst/>
                <a:latin typeface="Inter"/>
                <a:hlinkClick r:id="rId2"/>
              </a:rPr>
              <a:t>http://archive.ics.uci.edu/ml/datasets/Bank+Marketing#</a:t>
            </a:r>
            <a:endParaRPr lang="en-US" b="0" i="0" dirty="0">
              <a:effectLst/>
              <a:latin typeface="Inter"/>
            </a:endParaRPr>
          </a:p>
          <a:p>
            <a:pPr algn="l" fontAlgn="base"/>
            <a:endParaRPr lang="en-US" b="0" i="0" dirty="0">
              <a:effectLst/>
              <a:latin typeface="Inter"/>
            </a:endParaRPr>
          </a:p>
        </p:txBody>
      </p:sp>
    </p:spTree>
    <p:extLst>
      <p:ext uri="{BB962C8B-B14F-4D97-AF65-F5344CB8AC3E}">
        <p14:creationId xmlns:p14="http://schemas.microsoft.com/office/powerpoint/2010/main" val="204423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736D-0A40-A76E-CB8A-4AFFAF249FE2}"/>
              </a:ext>
            </a:extLst>
          </p:cNvPr>
          <p:cNvSpPr>
            <a:spLocks noGrp="1"/>
          </p:cNvSpPr>
          <p:nvPr>
            <p:ph type="title"/>
          </p:nvPr>
        </p:nvSpPr>
        <p:spPr/>
        <p:txBody>
          <a:bodyPr/>
          <a:lstStyle/>
          <a:p>
            <a:r>
              <a:rPr lang="en-US" dirty="0"/>
              <a:t>Feature exploration using </a:t>
            </a:r>
            <a:r>
              <a:rPr lang="en-US" dirty="0" err="1"/>
              <a:t>powerBI</a:t>
            </a:r>
            <a:r>
              <a:rPr lang="en-US" dirty="0"/>
              <a:t>:</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FDEC1E71-E7D8-AB79-086C-0F96F20673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711218"/>
            <a:ext cx="12192000" cy="6141465"/>
          </a:xfrm>
        </p:spPr>
      </p:pic>
      <p:sp>
        <p:nvSpPr>
          <p:cNvPr id="7" name="TextBox 6">
            <a:extLst>
              <a:ext uri="{FF2B5EF4-FFF2-40B4-BE49-F238E27FC236}">
                <a16:creationId xmlns:a16="http://schemas.microsoft.com/office/drawing/2014/main" id="{C57D79C5-0C4E-F747-5D6B-A5958F7AA3AA}"/>
              </a:ext>
            </a:extLst>
          </p:cNvPr>
          <p:cNvSpPr txBox="1"/>
          <p:nvPr/>
        </p:nvSpPr>
        <p:spPr>
          <a:xfrm>
            <a:off x="60960" y="126443"/>
            <a:ext cx="6096000" cy="584775"/>
          </a:xfrm>
          <a:prstGeom prst="rect">
            <a:avLst/>
          </a:prstGeom>
          <a:noFill/>
        </p:spPr>
        <p:txBody>
          <a:bodyPr wrap="square">
            <a:spAutoFit/>
          </a:bodyPr>
          <a:lstStyle/>
          <a:p>
            <a:r>
              <a:rPr lang="en-US" sz="3200" dirty="0"/>
              <a:t>Feature exploration using </a:t>
            </a:r>
            <a:r>
              <a:rPr lang="en-US" sz="3200" dirty="0" err="1"/>
              <a:t>powerBI</a:t>
            </a:r>
            <a:r>
              <a:rPr lang="en-US" sz="3200" dirty="0"/>
              <a:t>:</a:t>
            </a:r>
          </a:p>
        </p:txBody>
      </p:sp>
    </p:spTree>
    <p:extLst>
      <p:ext uri="{BB962C8B-B14F-4D97-AF65-F5344CB8AC3E}">
        <p14:creationId xmlns:p14="http://schemas.microsoft.com/office/powerpoint/2010/main" val="159687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B839-7524-2A66-6A9F-19692E4AEAA4}"/>
              </a:ext>
            </a:extLst>
          </p:cNvPr>
          <p:cNvSpPr>
            <a:spLocks noGrp="1"/>
          </p:cNvSpPr>
          <p:nvPr>
            <p:ph type="title"/>
          </p:nvPr>
        </p:nvSpPr>
        <p:spPr/>
        <p:txBody>
          <a:bodyPr/>
          <a:lstStyle/>
          <a:p>
            <a:r>
              <a:rPr lang="en-US" dirty="0"/>
              <a:t>Feature exploration take away:</a:t>
            </a:r>
            <a:br>
              <a:rPr lang="en-US" dirty="0"/>
            </a:br>
            <a:r>
              <a:rPr lang="en-US" sz="2400" dirty="0"/>
              <a:t>assume no feature interaction involved</a:t>
            </a:r>
            <a:endParaRPr lang="en-US" dirty="0"/>
          </a:p>
        </p:txBody>
      </p:sp>
      <p:sp>
        <p:nvSpPr>
          <p:cNvPr id="3" name="Content Placeholder 2">
            <a:extLst>
              <a:ext uri="{FF2B5EF4-FFF2-40B4-BE49-F238E27FC236}">
                <a16:creationId xmlns:a16="http://schemas.microsoft.com/office/drawing/2014/main" id="{6DEABE1D-7183-8880-91DE-A1EAFC434B5D}"/>
              </a:ext>
            </a:extLst>
          </p:cNvPr>
          <p:cNvSpPr>
            <a:spLocks noGrp="1"/>
          </p:cNvSpPr>
          <p:nvPr>
            <p:ph idx="1"/>
          </p:nvPr>
        </p:nvSpPr>
        <p:spPr>
          <a:xfrm>
            <a:off x="1097280" y="1828800"/>
            <a:ext cx="10058400" cy="4040293"/>
          </a:xfrm>
        </p:spPr>
        <p:txBody>
          <a:bodyPr/>
          <a:lstStyle/>
          <a:p>
            <a:pPr marL="0" indent="0">
              <a:buNone/>
            </a:pPr>
            <a:r>
              <a:rPr lang="en-US" dirty="0"/>
              <a:t>To drive up conversion,  it is suggested to contact customer by cellular, make calls from Tuesday to Thursday, try not to host event and call customer in May, try to engage more customer in campaign even if they do not convert this time since their engagement in event may facilitate future conversion in subsequent campaigns</a:t>
            </a:r>
          </a:p>
          <a:p>
            <a:pPr marL="0" indent="0">
              <a:buNone/>
            </a:pPr>
            <a:r>
              <a:rPr lang="en-US" dirty="0"/>
              <a:t>And from customer profile perspective, it is suggested to target more on customers with university degree, single, and with admin as job category. </a:t>
            </a:r>
          </a:p>
          <a:p>
            <a:pPr marL="0" indent="0">
              <a:buNone/>
            </a:pPr>
            <a:endParaRPr lang="en-US" dirty="0"/>
          </a:p>
        </p:txBody>
      </p:sp>
    </p:spTree>
    <p:extLst>
      <p:ext uri="{BB962C8B-B14F-4D97-AF65-F5344CB8AC3E}">
        <p14:creationId xmlns:p14="http://schemas.microsoft.com/office/powerpoint/2010/main" val="2508648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BB839-7524-2A66-6A9F-19692E4AEAA4}"/>
              </a:ext>
            </a:extLst>
          </p:cNvPr>
          <p:cNvSpPr>
            <a:spLocks noGrp="1"/>
          </p:cNvSpPr>
          <p:nvPr>
            <p:ph type="title"/>
          </p:nvPr>
        </p:nvSpPr>
        <p:spPr/>
        <p:txBody>
          <a:bodyPr/>
          <a:lstStyle/>
          <a:p>
            <a:r>
              <a:rPr lang="en-US" dirty="0"/>
              <a:t>Preparation:</a:t>
            </a:r>
          </a:p>
        </p:txBody>
      </p:sp>
      <p:sp>
        <p:nvSpPr>
          <p:cNvPr id="3" name="Content Placeholder 2">
            <a:extLst>
              <a:ext uri="{FF2B5EF4-FFF2-40B4-BE49-F238E27FC236}">
                <a16:creationId xmlns:a16="http://schemas.microsoft.com/office/drawing/2014/main" id="{6DEABE1D-7183-8880-91DE-A1EAFC434B5D}"/>
              </a:ext>
            </a:extLst>
          </p:cNvPr>
          <p:cNvSpPr>
            <a:spLocks noGrp="1"/>
          </p:cNvSpPr>
          <p:nvPr>
            <p:ph idx="1"/>
          </p:nvPr>
        </p:nvSpPr>
        <p:spPr/>
        <p:txBody>
          <a:bodyPr/>
          <a:lstStyle/>
          <a:p>
            <a:pPr marL="457200" indent="-457200">
              <a:buFont typeface="+mj-lt"/>
              <a:buAutoNum type="arabicPeriod"/>
            </a:pPr>
            <a:r>
              <a:rPr lang="en-US" dirty="0"/>
              <a:t>Get rid of rows which duration column has value equals to 0 (only 4), then get rid of the duration column, since </a:t>
            </a:r>
            <a:r>
              <a:rPr lang="en-US" b="0" i="0" dirty="0">
                <a:effectLst/>
                <a:latin typeface="Inter"/>
              </a:rPr>
              <a:t>the duration is not known before a call is performed and after the end of the call y is obviously known. Thus, </a:t>
            </a:r>
            <a:r>
              <a:rPr lang="en-US" dirty="0">
                <a:latin typeface="Inter"/>
              </a:rPr>
              <a:t>duration column </a:t>
            </a:r>
            <a:r>
              <a:rPr lang="en-US" b="0" i="0" dirty="0">
                <a:effectLst/>
                <a:latin typeface="Inter"/>
              </a:rPr>
              <a:t>should be discarded for a realistic predictive model.</a:t>
            </a:r>
          </a:p>
          <a:p>
            <a:pPr marL="457200" indent="-457200">
              <a:buFont typeface="+mj-lt"/>
              <a:buAutoNum type="arabicPeriod"/>
            </a:pPr>
            <a:r>
              <a:rPr lang="en-US" dirty="0">
                <a:latin typeface="Inter"/>
              </a:rPr>
              <a:t>Use 10-fold cross validation for training and a hold out of 10% data for testing.</a:t>
            </a:r>
          </a:p>
          <a:p>
            <a:pPr marL="457200" indent="-457200">
              <a:buFont typeface="+mj-lt"/>
              <a:buAutoNum type="arabicPeriod"/>
            </a:pPr>
            <a:r>
              <a:rPr lang="en-US" dirty="0">
                <a:latin typeface="Inter"/>
              </a:rPr>
              <a:t>Since data is highly imbalanced, techniques of oversampling like smote, down sampling and changing sample weights could be trailed and weighted AUC should be used as primary metric for evaluation.</a:t>
            </a:r>
            <a:endParaRPr lang="en-US" dirty="0"/>
          </a:p>
        </p:txBody>
      </p:sp>
    </p:spTree>
    <p:extLst>
      <p:ext uri="{BB962C8B-B14F-4D97-AF65-F5344CB8AC3E}">
        <p14:creationId xmlns:p14="http://schemas.microsoft.com/office/powerpoint/2010/main" val="119830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3469-2749-1223-DF6C-86A4BE475628}"/>
              </a:ext>
            </a:extLst>
          </p:cNvPr>
          <p:cNvSpPr>
            <a:spLocks noGrp="1"/>
          </p:cNvSpPr>
          <p:nvPr>
            <p:ph type="title"/>
          </p:nvPr>
        </p:nvSpPr>
        <p:spPr/>
        <p:txBody>
          <a:bodyPr/>
          <a:lstStyle/>
          <a:p>
            <a:r>
              <a:rPr lang="en-US" dirty="0" err="1"/>
              <a:t>AutoML</a:t>
            </a:r>
            <a:r>
              <a:rPr lang="en-US" dirty="0"/>
              <a:t> in Azure</a:t>
            </a:r>
          </a:p>
        </p:txBody>
      </p:sp>
      <p:pic>
        <p:nvPicPr>
          <p:cNvPr id="11" name="Content Placeholder 10" descr="Graphical user interface, text, application, email&#10;&#10;Description automatically generated">
            <a:extLst>
              <a:ext uri="{FF2B5EF4-FFF2-40B4-BE49-F238E27FC236}">
                <a16:creationId xmlns:a16="http://schemas.microsoft.com/office/drawing/2014/main" id="{DA1EA3FB-ABF5-412F-A2C0-3073B00916A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48744" y="1737360"/>
            <a:ext cx="6494511" cy="5099934"/>
          </a:xfrm>
        </p:spPr>
      </p:pic>
    </p:spTree>
    <p:extLst>
      <p:ext uri="{BB962C8B-B14F-4D97-AF65-F5344CB8AC3E}">
        <p14:creationId xmlns:p14="http://schemas.microsoft.com/office/powerpoint/2010/main" val="362392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3469-2749-1223-DF6C-86A4BE475628}"/>
              </a:ext>
            </a:extLst>
          </p:cNvPr>
          <p:cNvSpPr>
            <a:spLocks noGrp="1"/>
          </p:cNvSpPr>
          <p:nvPr>
            <p:ph type="title"/>
          </p:nvPr>
        </p:nvSpPr>
        <p:spPr>
          <a:xfrm>
            <a:off x="1066800" y="114270"/>
            <a:ext cx="10058400" cy="1450757"/>
          </a:xfrm>
        </p:spPr>
        <p:txBody>
          <a:bodyPr/>
          <a:lstStyle/>
          <a:p>
            <a:r>
              <a:rPr lang="en-US" dirty="0"/>
              <a:t>Entire training pipeline</a:t>
            </a:r>
          </a:p>
        </p:txBody>
      </p:sp>
      <p:pic>
        <p:nvPicPr>
          <p:cNvPr id="9" name="Content Placeholder 8" descr="Diagram&#10;&#10;Description automatically generated">
            <a:extLst>
              <a:ext uri="{FF2B5EF4-FFF2-40B4-BE49-F238E27FC236}">
                <a16:creationId xmlns:a16="http://schemas.microsoft.com/office/drawing/2014/main" id="{9D9ED4E6-3AD4-F123-FA97-C8532EF8008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2975" y="1565027"/>
            <a:ext cx="10842810" cy="5006370"/>
          </a:xfrm>
        </p:spPr>
      </p:pic>
    </p:spTree>
    <p:extLst>
      <p:ext uri="{BB962C8B-B14F-4D97-AF65-F5344CB8AC3E}">
        <p14:creationId xmlns:p14="http://schemas.microsoft.com/office/powerpoint/2010/main" val="396228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511A-AA5F-B547-34FD-DA2AEE04384D}"/>
              </a:ext>
            </a:extLst>
          </p:cNvPr>
          <p:cNvSpPr>
            <a:spLocks noGrp="1"/>
          </p:cNvSpPr>
          <p:nvPr>
            <p:ph type="title"/>
          </p:nvPr>
        </p:nvSpPr>
        <p:spPr>
          <a:xfrm>
            <a:off x="576165" y="365125"/>
            <a:ext cx="11039669" cy="1325563"/>
          </a:xfrm>
        </p:spPr>
        <p:txBody>
          <a:bodyPr/>
          <a:lstStyle/>
          <a:p>
            <a:r>
              <a:rPr lang="en-US" dirty="0"/>
              <a:t>Results: no over/down sampling at training</a:t>
            </a:r>
          </a:p>
        </p:txBody>
      </p:sp>
      <p:pic>
        <p:nvPicPr>
          <p:cNvPr id="11" name="Content Placeholder 10" descr="Graphical user interface, application&#10;&#10;Description automatically generated">
            <a:extLst>
              <a:ext uri="{FF2B5EF4-FFF2-40B4-BE49-F238E27FC236}">
                <a16:creationId xmlns:a16="http://schemas.microsoft.com/office/drawing/2014/main" id="{6BC4C659-A7EC-8945-ECE5-1ECBED3E9E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5205" y="1798638"/>
            <a:ext cx="9501589" cy="4487862"/>
          </a:xfrm>
        </p:spPr>
      </p:pic>
    </p:spTree>
    <p:extLst>
      <p:ext uri="{BB962C8B-B14F-4D97-AF65-F5344CB8AC3E}">
        <p14:creationId xmlns:p14="http://schemas.microsoft.com/office/powerpoint/2010/main" val="24194208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388</TotalTime>
  <Words>1455</Words>
  <Application>Microsoft Office PowerPoint</Application>
  <PresentationFormat>Widescreen</PresentationFormat>
  <Paragraphs>80</Paragraphs>
  <Slides>25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-apple-system</vt:lpstr>
      <vt:lpstr>inherit</vt:lpstr>
      <vt:lpstr>Inter</vt:lpstr>
      <vt:lpstr>Calibri</vt:lpstr>
      <vt:lpstr>Calibri Light</vt:lpstr>
      <vt:lpstr>Retrospect</vt:lpstr>
      <vt:lpstr>Bank Marketing case study</vt:lpstr>
      <vt:lpstr>Agenda:</vt:lpstr>
      <vt:lpstr>Dataset background:</vt:lpstr>
      <vt:lpstr>Feature exploration using powerBI:</vt:lpstr>
      <vt:lpstr>Feature exploration take away: assume no feature interaction involved</vt:lpstr>
      <vt:lpstr>Preparation:</vt:lpstr>
      <vt:lpstr>AutoML in Azure</vt:lpstr>
      <vt:lpstr>Entire training pipeline</vt:lpstr>
      <vt:lpstr>Results: no over/down sampling at training</vt:lpstr>
      <vt:lpstr>Tune threshold for customized optimization </vt:lpstr>
      <vt:lpstr>Other metrics’ visualization:</vt:lpstr>
      <vt:lpstr>Hyperparamters:</vt:lpstr>
      <vt:lpstr>Feature importance:</vt:lpstr>
      <vt:lpstr>Feature importance:</vt:lpstr>
      <vt:lpstr>Small euribor 3-month rate suggest higher conversion </vt:lpstr>
      <vt:lpstr>Negative employment variation rate suggest higher conversion</vt:lpstr>
      <vt:lpstr>October has higher conversion while May has lowest conversation, suggest to host the marketing event and phone customers at months other than May and host more events in October </vt:lpstr>
      <vt:lpstr>Suggest to phone customer with contact communication type as cellular due to higher conversion  </vt:lpstr>
      <vt:lpstr>If a client is previously contacted, then he/she has higher chance of conversion, thus we should encourage more call which would lead to positive increment in conversation in the future even if not converted at present</vt:lpstr>
      <vt:lpstr>Low consumer confidence index suggests higher conversion</vt:lpstr>
      <vt:lpstr>Recommendations:</vt:lpstr>
      <vt:lpstr>Appendix:</vt:lpstr>
      <vt:lpstr>Appendix:</vt:lpstr>
      <vt:lpstr>Appendix:</vt:lpstr>
      <vt:lpstr>Sample individual level analysis using shap value and lime: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yuncheng liang</dc:creator>
  <cp:lastModifiedBy>yuncheng liang</cp:lastModifiedBy>
  <cp:revision>11</cp:revision>
  <dcterms:created xsi:type="dcterms:W3CDTF">2022-08-31T21:45:01Z</dcterms:created>
  <dcterms:modified xsi:type="dcterms:W3CDTF">2022-09-02T23:22:57Z</dcterms:modified>
</cp:coreProperties>
</file>