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4"/>
  </p:sldMasterIdLst>
  <p:sldIdLst>
    <p:sldId id="298" r:id="rId5"/>
    <p:sldId id="301" r:id="rId6"/>
    <p:sldId id="303" r:id="rId7"/>
    <p:sldId id="302" r:id="rId8"/>
    <p:sldId id="304" r:id="rId9"/>
    <p:sldId id="305" r:id="rId10"/>
    <p:sldId id="306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3827-5AD8-59A6-DBC0-17BFA8D0E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18D23-5020-43B7-74D0-50F584081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994A-D3C6-2275-54B5-E4058B58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B3AC-052F-86E9-7ED6-3C7BBD3D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065B-05F7-1289-A429-DC5A6879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8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3B17-646F-20CD-148D-CB7E8927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87D9A-EBBB-D724-5500-11E6DB410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5B82-60B9-960C-5719-A5C2D33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92EB-264A-6E25-13A3-F55EAA42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DCB5-7A8A-3521-1EB1-C7A85B68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076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A907-84A7-FC2A-AB93-B996D0185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D3F67-0037-9052-7EB8-34948A91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D43F-55CA-3333-DD89-29681314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169F-061B-741B-F0A7-0D53B136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E651-CA09-0156-A3B7-A28F534B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587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26C3-DADB-4888-753A-7CEBF89F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E707-8A7F-C861-A3E9-7B40B76B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1F5F6-1920-189A-52A9-DC43FD5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FF70-F25B-D52C-7D60-59AE7DBA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66ED-FE8C-2E69-56DC-F85F1A8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24B1-7D24-D3E4-3441-9CD7138F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52A32-BB5B-5729-ECE5-99083A11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4A87-3C07-9E4F-F29F-4FE25F5C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FCCA-8559-FEEA-A358-49A85E89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3F86-35C2-E69D-527F-A498C1B2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71F8-9C4B-A8C0-C49C-C95A7BC7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582F-323F-F6FF-0657-49C55A18D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47C17-A0BD-1AF1-3D39-51E24BB16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D58BA-D156-03A2-A4E2-AE6B7A6E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62BB-33F5-DE65-1B5E-8F1FA6E7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DCE4-CC34-3708-DC85-850A4AF3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2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58E2-1DCB-89DC-CABE-56B2ABBC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3500-05DD-C8F1-84AE-DCFF1F1B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B9D27-DD12-5D14-246F-8871EEEA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4BD96-9523-658E-091F-DF7F2D3EB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5DDBB-EA44-8CDD-ECAD-2A5D27C0F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13AA7-9B4D-DB4A-75E7-39AE14F9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8E714-2729-C1CF-5C59-ED0C2065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BD8B-1B28-741B-CCE3-83FB2E3D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9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1B65-CB08-6D64-94A2-1C09FC0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2AF97-1838-37CC-CF5C-9EBD76D2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0AF0E-C02E-B349-A598-1BA2178B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719C2-A8D3-481E-BD12-6D33399A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64462-AAF0-A01A-F62B-E1853BA5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81B75-3A1B-7D7F-3B7D-55A52F64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76BA4-7E6C-EA76-6F62-E6C28547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4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E060-9EC0-B8EB-ED7D-F1C9393A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68FB-C939-1E00-4D2A-8E4ABEB0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08090-2D01-7217-4C5B-557C814EB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F4D86-8D2A-1E83-3CCF-6D0E2242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021D-24D6-B4D4-3A56-D4C1FB6A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E72E7-8AD6-E6CC-787B-6C211D9B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8486-5A63-D7D6-446E-43E42BA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7E2F6-446F-62FD-C926-BCC5E08F8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5266-0F34-9865-E0EB-82E87243D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6D65E-B24F-A6E3-6CE1-F48D93CA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AD57-9E09-6894-E294-A2AC0F6D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855C-5C3E-8D83-AB2A-A34ACDE2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DBE5A-2A8E-5660-C651-FA367ECF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5CF9-2B99-3E7F-AC46-D604F79C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0120-73DF-CC9E-85B2-9AF3F2E5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EAAB-84D0-3B24-B1C5-3A0D65F0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D9AF-4DF1-436E-41C9-45BCD6502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295" y="2513286"/>
            <a:ext cx="4683966" cy="1685490"/>
          </a:xfrm>
        </p:spPr>
        <p:txBody>
          <a:bodyPr anchor="ctr">
            <a:normAutofit fontScale="90000"/>
          </a:bodyPr>
          <a:lstStyle/>
          <a:p>
            <a:pPr algn="r"/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Aniket Guru 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School of Computing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National College of Ireland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Dublin, Ireland</a:t>
            </a:r>
            <a:br>
              <a:rPr lang="en-US" sz="1800" i="1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Student ID: x22119914</a:t>
            </a:r>
            <a:br>
              <a:rPr lang="en-US" sz="1800" i="1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email-x22119914@student.ncirl.ie</a:t>
            </a:r>
            <a:br>
              <a:rPr lang="en-US" sz="1800" dirty="0"/>
            </a:br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92B00C-1D5B-23AD-CF97-5FCC750D6D44}"/>
              </a:ext>
            </a:extLst>
          </p:cNvPr>
          <p:cNvSpPr txBox="1"/>
          <p:nvPr/>
        </p:nvSpPr>
        <p:spPr>
          <a:xfrm>
            <a:off x="1751392" y="1010380"/>
            <a:ext cx="1014237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98448">
              <a:spcAft>
                <a:spcPts val="600"/>
              </a:spcAft>
              <a:defRPr b="1">
                <a:latin typeface="Algerian" panose="04020705040A02060702" pitchFamily="82" charset="0"/>
              </a:defRPr>
            </a:lvl1pPr>
          </a:lstStyle>
          <a:p>
            <a:r>
              <a:rPr lang="en-IN" sz="3600" dirty="0"/>
              <a:t>Vehicle insurance   Fraud claim detection</a:t>
            </a:r>
          </a:p>
          <a:p>
            <a:r>
              <a:rPr lang="en-IN" sz="3600" dirty="0"/>
              <a:t>Using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Freeform: Shape 2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Arc 2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2E78F-C1FE-E18D-65F2-546328FA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u="none" strike="noStrike" kern="0" cap="small">
                <a:effectLst/>
                <a:latin typeface="Times New Roman" panose="02020603050405020304" pitchFamily="18" charset="0"/>
              </a:rPr>
              <a:t>INTRODUCTION</a:t>
            </a:r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6AF6D4-7F32-DF3D-B50B-DAA293D1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>
                <a:latin typeface="Times New Roman" panose="02020603050405020304" pitchFamily="18" charset="0"/>
              </a:rPr>
              <a:t>Vehicle insurance is  process using which a company accepts to provide an assurance of compensation for mentioned. Loss or damage to the vehicle in return for a payment of a specified premium.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>
                <a:latin typeface="Times New Roman" panose="02020603050405020304" pitchFamily="18" charset="0"/>
              </a:rPr>
              <a:t> Filing of false claims against a vehicle insurance policy is termed as vehicle insurance </a:t>
            </a:r>
            <a:r>
              <a:rPr lang="en-IN" sz="1500" dirty="0">
                <a:latin typeface="Times New Roman" panose="02020603050405020304" pitchFamily="18" charset="0"/>
              </a:rPr>
              <a:t>fraud.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5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ea typeface="SimSun" panose="02010600030101010101" pitchFamily="2" charset="-122"/>
              </a:rPr>
              <a:t>Research question: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ea typeface="SimSun" panose="02010600030101010101" pitchFamily="2" charset="-122"/>
              </a:rPr>
              <a:t>a)Who are the target customers who are likely going to falsely claim the vehicle insurance?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ea typeface="SimSun" panose="02010600030101010101" pitchFamily="2" charset="-122"/>
              </a:rPr>
              <a:t>b) what are the features that are more concerned with detecting that this claim could be fraud ?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ea typeface="SimSun" panose="02010600030101010101" pitchFamily="2" charset="-122"/>
              </a:rPr>
              <a:t>c)What new features can we introduce to help identify if a claim is fraudulent?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D263E1-CA16-1906-1434-22EE75DF6028}"/>
              </a:ext>
            </a:extLst>
          </p:cNvPr>
          <p:cNvGrpSpPr/>
          <p:nvPr/>
        </p:nvGrpSpPr>
        <p:grpSpPr>
          <a:xfrm>
            <a:off x="6541051" y="2310702"/>
            <a:ext cx="5328521" cy="2063887"/>
            <a:chOff x="8850505" y="151164"/>
            <a:chExt cx="3745552" cy="145075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AF52E0-85F8-D447-8A68-828518029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DCAAC5-6779-9C73-A3D4-A256E70502A4}"/>
                </a:ext>
              </a:extLst>
            </p:cNvPr>
            <p:cNvSpPr txBox="1"/>
            <p:nvPr/>
          </p:nvSpPr>
          <p:spPr>
            <a:xfrm>
              <a:off x="10231823" y="195287"/>
              <a:ext cx="2364234" cy="671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98448">
                <a:spcAft>
                  <a:spcPts val="600"/>
                </a:spcAft>
              </a:pPr>
              <a:r>
                <a:rPr lang="en-IN" sz="2556" b="1" dirty="0">
                  <a:latin typeface="Algerian" panose="04020705040A02060702" pitchFamily="82" charset="0"/>
                </a:rPr>
                <a:t>Vehicle</a:t>
              </a:r>
              <a:r>
                <a:rPr lang="en-IN" sz="2556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 insurance </a:t>
              </a:r>
            </a:p>
            <a:p>
              <a:pPr defTabSz="1298448">
                <a:spcAft>
                  <a:spcPts val="600"/>
                </a:spcAft>
              </a:pPr>
              <a:r>
                <a:rPr lang="en-IN" sz="2556" b="1" dirty="0">
                  <a:latin typeface="Algerian" panose="04020705040A02060702" pitchFamily="82" charset="0"/>
                </a:rPr>
                <a:t>Fraud </a:t>
              </a:r>
              <a:r>
                <a:rPr lang="en-IN" sz="2556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claim</a:t>
              </a:r>
              <a:endParaRPr lang="en-IN" b="1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5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5CBE-AB59-6616-78D8-2B405D29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none" strike="noStrike" kern="0" cap="small" dirty="0">
                <a:effectLst/>
                <a:latin typeface="Times New Roman" panose="02020603050405020304" pitchFamily="18" charset="0"/>
              </a:rPr>
              <a:t>METHODOLOGY</a:t>
            </a:r>
            <a:endParaRPr lang="en-IN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89EB4C4-4416-8D94-58C8-A4B2F5AD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Knowledge Discovery in Databases(KDD)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F8E195B0-E1E5-1BD9-07FB-6D7D3EF85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80" y="2314866"/>
            <a:ext cx="6500262" cy="21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935805-C827-2A92-9080-5AB64458C9B4}"/>
              </a:ext>
            </a:extLst>
          </p:cNvPr>
          <p:cNvGrpSpPr/>
          <p:nvPr/>
        </p:nvGrpSpPr>
        <p:grpSpPr>
          <a:xfrm>
            <a:off x="8357447" y="138729"/>
            <a:ext cx="3808586" cy="1450758"/>
            <a:chOff x="8850505" y="151164"/>
            <a:chExt cx="3808586" cy="14507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C6AAC3-E442-03FF-7FDC-78D5A9B6D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F78D89-FABE-4B0D-C186-D2D3BAA7B193}"/>
                </a:ext>
              </a:extLst>
            </p:cNvPr>
            <p:cNvSpPr txBox="1"/>
            <p:nvPr/>
          </p:nvSpPr>
          <p:spPr>
            <a:xfrm>
              <a:off x="10231823" y="195287"/>
              <a:ext cx="242726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Vehicle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 insurance </a:t>
              </a:r>
            </a:p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Fraud 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claim</a:t>
              </a:r>
              <a:endParaRPr lang="en-IN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DE06E8-8DEF-8164-22DD-D8FDDD6420E2}"/>
              </a:ext>
            </a:extLst>
          </p:cNvPr>
          <p:cNvSpPr txBox="1"/>
          <p:nvPr/>
        </p:nvSpPr>
        <p:spPr>
          <a:xfrm>
            <a:off x="4082980" y="4504267"/>
            <a:ext cx="514596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Data Selection,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Pre-processing and EDA,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Data preparation,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 training and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valuation performance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</a:p>
          <a:p>
            <a:pPr marL="400050" indent="-400050"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Interpretation.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7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F3F3-BE23-018D-1025-05C29B82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kern="0" cap="small" dirty="0">
                <a:latin typeface="Times New Roman" panose="02020603050405020304" pitchFamily="18" charset="0"/>
              </a:rPr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4DE1-63DA-5210-D533-3E5E4013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Logistic Regression 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00050" indent="-400050">
              <a:buFont typeface="+mj-lt"/>
              <a:buAutoNum type="romanUcPeriod"/>
            </a:pPr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00050" indent="-400050">
              <a:buFont typeface="+mj-lt"/>
              <a:buAutoNum type="romanUcPeriod"/>
            </a:pPr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Random Forest</a:t>
            </a: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XG Boost.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00050" indent="-400050">
              <a:buFont typeface="+mj-lt"/>
              <a:buAutoNum type="romanUcPeriod"/>
            </a:pPr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45F34C0-C33E-F128-186A-B9D23C12AB7C}"/>
              </a:ext>
            </a:extLst>
          </p:cNvPr>
          <p:cNvSpPr/>
          <p:nvPr/>
        </p:nvSpPr>
        <p:spPr>
          <a:xfrm rot="10800000">
            <a:off x="3600147" y="2228099"/>
            <a:ext cx="498027" cy="1194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846A4E-942D-A7EC-F552-CD3624939F59}"/>
              </a:ext>
            </a:extLst>
          </p:cNvPr>
          <p:cNvCxnSpPr>
            <a:cxnSpLocks/>
          </p:cNvCxnSpPr>
          <p:nvPr/>
        </p:nvCxnSpPr>
        <p:spPr>
          <a:xfrm>
            <a:off x="2679715" y="5639458"/>
            <a:ext cx="1142539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2A8FD5-E434-437C-CE57-04328B670EB4}"/>
              </a:ext>
            </a:extLst>
          </p:cNvPr>
          <p:cNvSpPr txBox="1"/>
          <p:nvPr/>
        </p:nvSpPr>
        <p:spPr>
          <a:xfrm>
            <a:off x="3849160" y="5470746"/>
            <a:ext cx="19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21C24"/>
                </a:solidFill>
                <a:latin typeface="-apple-system"/>
              </a:rPr>
              <a:t>XG Boost Classifier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12E918-917D-7A62-B9E4-930C6BD8CB07}"/>
              </a:ext>
            </a:extLst>
          </p:cNvPr>
          <p:cNvGrpSpPr/>
          <p:nvPr/>
        </p:nvGrpSpPr>
        <p:grpSpPr>
          <a:xfrm>
            <a:off x="8357447" y="138729"/>
            <a:ext cx="3808586" cy="1450758"/>
            <a:chOff x="8850505" y="151164"/>
            <a:chExt cx="3808586" cy="145075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BB7E296-E37E-8837-6917-0F7BA22D4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3E0B06-C617-75BF-B9B1-8CFA2B041CA8}"/>
                </a:ext>
              </a:extLst>
            </p:cNvPr>
            <p:cNvSpPr txBox="1"/>
            <p:nvPr/>
          </p:nvSpPr>
          <p:spPr>
            <a:xfrm>
              <a:off x="10231823" y="195287"/>
              <a:ext cx="242726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Vehicle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 insurance </a:t>
              </a:r>
            </a:p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Fraud 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claim</a:t>
              </a:r>
              <a:endParaRPr lang="en-IN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549BC91-7753-9B20-C749-4737C48DD7B1}"/>
              </a:ext>
            </a:extLst>
          </p:cNvPr>
          <p:cNvSpPr txBox="1"/>
          <p:nvPr/>
        </p:nvSpPr>
        <p:spPr>
          <a:xfrm>
            <a:off x="4180114" y="2043433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21C24"/>
                </a:solidFill>
                <a:effectLst/>
                <a:latin typeface="-apple-system"/>
              </a:rPr>
              <a:t>scikit-learn Library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578CB-3BBB-4434-46C5-B2EC7EA24880}"/>
              </a:ext>
            </a:extLst>
          </p:cNvPr>
          <p:cNvSpPr txBox="1"/>
          <p:nvPr/>
        </p:nvSpPr>
        <p:spPr>
          <a:xfrm>
            <a:off x="4180114" y="334969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b="1" dirty="0">
                <a:solidFill>
                  <a:srgbClr val="721C24"/>
                </a:solidFill>
                <a:latin typeface="-apple-system"/>
              </a:rPr>
              <a:t>Stats- Module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7FBD76B-0CB2-6971-8D95-B60DA1BD977B}"/>
              </a:ext>
            </a:extLst>
          </p:cNvPr>
          <p:cNvSpPr/>
          <p:nvPr/>
        </p:nvSpPr>
        <p:spPr>
          <a:xfrm rot="10800000">
            <a:off x="3573241" y="3874099"/>
            <a:ext cx="498027" cy="1194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94D4-EFB3-BE62-5D7C-27A44D2B437F}"/>
              </a:ext>
            </a:extLst>
          </p:cNvPr>
          <p:cNvSpPr txBox="1"/>
          <p:nvPr/>
        </p:nvSpPr>
        <p:spPr>
          <a:xfrm>
            <a:off x="4180114" y="3689433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721C24"/>
                </a:solidFill>
                <a:effectLst/>
                <a:latin typeface="-apple-system"/>
              </a:rPr>
              <a:t>scikit-learn Library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FA50A-0068-D656-67DE-F72E364551DD}"/>
              </a:ext>
            </a:extLst>
          </p:cNvPr>
          <p:cNvSpPr txBox="1"/>
          <p:nvPr/>
        </p:nvSpPr>
        <p:spPr>
          <a:xfrm>
            <a:off x="4113505" y="4900177"/>
            <a:ext cx="18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b="1" dirty="0">
                <a:solidFill>
                  <a:srgbClr val="721C24"/>
                </a:solidFill>
                <a:latin typeface="-apple-system"/>
              </a:rPr>
              <a:t>H2o Library</a:t>
            </a:r>
          </a:p>
        </p:txBody>
      </p:sp>
    </p:spTree>
    <p:extLst>
      <p:ext uri="{BB962C8B-B14F-4D97-AF65-F5344CB8AC3E}">
        <p14:creationId xmlns:p14="http://schemas.microsoft.com/office/powerpoint/2010/main" val="24807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DC50-5E0E-0670-AE7B-BF2D7D33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 Summary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Vehicle Insurance Claim Fraud</a:t>
            </a:r>
            <a:b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DetectionDataset-1</a:t>
            </a:r>
            <a:endParaRPr lang="en-IN" sz="24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FB9507-BB4E-3499-D091-B633D7125FBE}"/>
              </a:ext>
            </a:extLst>
          </p:cNvPr>
          <p:cNvGrpSpPr/>
          <p:nvPr/>
        </p:nvGrpSpPr>
        <p:grpSpPr>
          <a:xfrm>
            <a:off x="8357447" y="138729"/>
            <a:ext cx="3808586" cy="1450758"/>
            <a:chOff x="8850505" y="151164"/>
            <a:chExt cx="3808586" cy="14507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339DCD2-B085-26C5-EFFE-6B66220C6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A9DFEE-EAA1-E1E0-42B6-7B5414FBA0B1}"/>
                </a:ext>
              </a:extLst>
            </p:cNvPr>
            <p:cNvSpPr txBox="1"/>
            <p:nvPr/>
          </p:nvSpPr>
          <p:spPr>
            <a:xfrm>
              <a:off x="10231823" y="195287"/>
              <a:ext cx="242726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Vehicle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 insurance </a:t>
              </a:r>
            </a:p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Fraud 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claim</a:t>
              </a:r>
              <a:endParaRPr lang="en-IN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F01CB8-98C3-FAFD-BC22-BEC2B95496F3}"/>
              </a:ext>
            </a:extLst>
          </p:cNvPr>
          <p:cNvSpPr txBox="1"/>
          <p:nvPr/>
        </p:nvSpPr>
        <p:spPr>
          <a:xfrm>
            <a:off x="4425958" y="5754211"/>
            <a:ext cx="7047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Table shows that the Tuned Random Forest with H20 outperformed all other models in </a:t>
            </a:r>
          </a:p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predicting fraud and non fraud cases , with a 95 percent accuracy and having pest precision</a:t>
            </a:r>
          </a:p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recall and f1 score for both class. And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Auc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is 0.96 best in all 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7FA8C2C-2445-D620-E4F5-3FDF87B2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650" y="1444747"/>
            <a:ext cx="645469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6A59-A7F2-7A6A-62EA-7C39CDC8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 Summary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Fraudulent Claim on Cars Physical Damage</a:t>
            </a:r>
            <a:r>
              <a:rPr lang="en-US" sz="1800" b="0" i="0" u="none" strike="noStrike" baseline="0" dirty="0">
                <a:latin typeface="NimbusRomNo9L-Medi"/>
              </a:rPr>
              <a:t>(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Dataset-2</a:t>
            </a:r>
            <a:endParaRPr lang="en-IN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4B5A3-905E-43EE-CE09-1EBEB16FEDF9}"/>
              </a:ext>
            </a:extLst>
          </p:cNvPr>
          <p:cNvGrpSpPr/>
          <p:nvPr/>
        </p:nvGrpSpPr>
        <p:grpSpPr>
          <a:xfrm>
            <a:off x="8357447" y="138729"/>
            <a:ext cx="3808586" cy="1450758"/>
            <a:chOff x="8850505" y="151164"/>
            <a:chExt cx="3808586" cy="14507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7152E0-F518-32F7-B163-E6F2651F5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A368BF-5720-5EA1-662A-0C5ED5A696BE}"/>
                </a:ext>
              </a:extLst>
            </p:cNvPr>
            <p:cNvSpPr txBox="1"/>
            <p:nvPr/>
          </p:nvSpPr>
          <p:spPr>
            <a:xfrm>
              <a:off x="10231823" y="195287"/>
              <a:ext cx="242726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Vehicle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 insurance </a:t>
              </a:r>
            </a:p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Fraud 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claim</a:t>
              </a:r>
              <a:endParaRPr lang="en-IN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DF29CA-DD32-739B-E2C2-5756550CD20F}"/>
              </a:ext>
            </a:extLst>
          </p:cNvPr>
          <p:cNvSpPr txBox="1"/>
          <p:nvPr/>
        </p:nvSpPr>
        <p:spPr>
          <a:xfrm>
            <a:off x="8579504" y="3266467"/>
            <a:ext cx="33348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Table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observed that the RF model with the H2O framework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has the highest precision, recall, and F1-score for the non-fraud class.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02F105C-D254-A3EA-7940-02EDDC03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00" y="2142794"/>
            <a:ext cx="6983960" cy="38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797F-25DE-F0CB-4E92-C3C484BA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 Summary Car insurance Fraud claim Dataset-3</a:t>
            </a:r>
            <a:endParaRPr lang="en-IN" sz="2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92DA-DEB5-FFC9-77E6-DE6C2CFFA35F}"/>
              </a:ext>
            </a:extLst>
          </p:cNvPr>
          <p:cNvGrpSpPr/>
          <p:nvPr/>
        </p:nvGrpSpPr>
        <p:grpSpPr>
          <a:xfrm>
            <a:off x="8357447" y="138729"/>
            <a:ext cx="3808586" cy="1450758"/>
            <a:chOff x="8850505" y="151164"/>
            <a:chExt cx="3808586" cy="14507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459F9E-7AD5-79DF-7CAC-3D4A0C5D4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838303-702E-1891-1171-23282508E756}"/>
                </a:ext>
              </a:extLst>
            </p:cNvPr>
            <p:cNvSpPr txBox="1"/>
            <p:nvPr/>
          </p:nvSpPr>
          <p:spPr>
            <a:xfrm>
              <a:off x="10231823" y="195287"/>
              <a:ext cx="242726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Vehicle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 insurance </a:t>
              </a:r>
            </a:p>
            <a:p>
              <a:pPr defTabSz="1298448">
                <a:spcAft>
                  <a:spcPts val="600"/>
                </a:spcAft>
              </a:pPr>
              <a:r>
                <a:rPr lang="en-IN" sz="1800" b="1" dirty="0">
                  <a:latin typeface="Algerian" panose="04020705040A02060702" pitchFamily="82" charset="0"/>
                </a:rPr>
                <a:t>Fraud </a:t>
              </a:r>
              <a:r>
                <a:rPr lang="en-IN" sz="1800" b="1" kern="1200" dirty="0">
                  <a:solidFill>
                    <a:schemeClr val="tx1"/>
                  </a:solidFill>
                  <a:latin typeface="Algerian" panose="04020705040A02060702" pitchFamily="82" charset="0"/>
                  <a:ea typeface="+mn-ea"/>
                  <a:cs typeface="+mn-cs"/>
                </a:rPr>
                <a:t>claim</a:t>
              </a:r>
              <a:endParaRPr lang="en-IN" b="1" dirty="0">
                <a:latin typeface="Algerian" panose="04020705040A02060702" pitchFamily="82" charset="0"/>
              </a:endParaRPr>
            </a:p>
            <a:p>
              <a:endParaRPr lang="en-IN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C80C38-86D1-548C-9740-43821B3DCF11}"/>
              </a:ext>
            </a:extLst>
          </p:cNvPr>
          <p:cNvSpPr txBox="1"/>
          <p:nvPr/>
        </p:nvSpPr>
        <p:spPr>
          <a:xfrm>
            <a:off x="4180114" y="5068056"/>
            <a:ext cx="5558651" cy="97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From Table the Random Forest algorithm with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H2O framework had the best performance with a precision of 0.90 and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recall of 0.89. 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 has the best au  0.94 and Cohen kappa score 0.79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Table">
            <a:extLst>
              <a:ext uri="{FF2B5EF4-FFF2-40B4-BE49-F238E27FC236}">
                <a16:creationId xmlns:a16="http://schemas.microsoft.com/office/drawing/2014/main" id="{5F3EE554-93A4-7BA6-3196-161ED962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266" y="1657197"/>
            <a:ext cx="6384976" cy="33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060F2B-2681-338F-12F0-C0C31433D29E}"/>
              </a:ext>
            </a:extLst>
          </p:cNvPr>
          <p:cNvSpPr/>
          <p:nvPr/>
        </p:nvSpPr>
        <p:spPr>
          <a:xfrm>
            <a:off x="6210695" y="2136338"/>
            <a:ext cx="3069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376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-apple-system</vt:lpstr>
      <vt:lpstr>Arial</vt:lpstr>
      <vt:lpstr>Calibri</vt:lpstr>
      <vt:lpstr>Calibri Light</vt:lpstr>
      <vt:lpstr>NimbusRomNo9L-Medi</vt:lpstr>
      <vt:lpstr>Times New Roman</vt:lpstr>
      <vt:lpstr>Wingdings</vt:lpstr>
      <vt:lpstr>Office Theme</vt:lpstr>
      <vt:lpstr>          Aniket Guru  School of Computing National College of Ireland Dublin, Ireland Student ID: x22119914 email-x22119914@student.ncirl.ie </vt:lpstr>
      <vt:lpstr>INTRODUCTION</vt:lpstr>
      <vt:lpstr>METHODOLOGY</vt:lpstr>
      <vt:lpstr>Machine Learning Algorithms</vt:lpstr>
      <vt:lpstr>Result Summary Vehicle Insurance Claim Fraud DetectionDataset-1</vt:lpstr>
      <vt:lpstr>Result Summary Fraudulent Claim on Cars Physical Damage(Dataset-2</vt:lpstr>
      <vt:lpstr>Result Summary Car insurance Fraud claim Dataset-3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Akash Manjunatha School of Computing National College of Ireland</dc:title>
  <dc:creator>akash m</dc:creator>
  <cp:lastModifiedBy>Aniket Guru</cp:lastModifiedBy>
  <cp:revision>10</cp:revision>
  <dcterms:created xsi:type="dcterms:W3CDTF">2022-05-08T13:02:44Z</dcterms:created>
  <dcterms:modified xsi:type="dcterms:W3CDTF">2023-05-05T10:49:50Z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