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2" r:id="rId3"/>
    <p:sldId id="259" r:id="rId4"/>
    <p:sldId id="272" r:id="rId5"/>
    <p:sldId id="273" r:id="rId6"/>
    <p:sldId id="274" r:id="rId7"/>
    <p:sldId id="267" r:id="rId8"/>
    <p:sldId id="268" r:id="rId9"/>
    <p:sldId id="260" r:id="rId10"/>
    <p:sldId id="261" r:id="rId11"/>
    <p:sldId id="269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ala, Anil" initials="RA" lastIdx="1" clrIdx="0">
    <p:extLst>
      <p:ext uri="{19B8F6BF-5375-455C-9EA6-DF929625EA0E}">
        <p15:presenceInfo xmlns:p15="http://schemas.microsoft.com/office/powerpoint/2012/main" userId="S-1-5-21-944278203-3023816869-1453745740-5626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0" autoAdjust="0"/>
  </p:normalViewPr>
  <p:slideViewPr>
    <p:cSldViewPr snapToGrid="0">
      <p:cViewPr varScale="1">
        <p:scale>
          <a:sx n="92" d="100"/>
          <a:sy n="92" d="100"/>
        </p:scale>
        <p:origin x="294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1D68E-7740-45A3-B6F5-015F5858111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7A2BC-6CF7-4A81-A69F-13FEC2A7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7F6B00-E732-4635-AFF1-3AA6E27D29D7}"/>
              </a:ext>
            </a:extLst>
          </p:cNvPr>
          <p:cNvSpPr/>
          <p:nvPr userDrawn="1"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 </a:t>
            </a:r>
            <a:r>
              <a:rPr lang="en-US" dirty="0" err="1"/>
              <a:t>Muhilan</a:t>
            </a:r>
            <a:r>
              <a:rPr lang="en-US" dirty="0"/>
              <a:t> Ravindran - 2306542</a:t>
            </a:r>
          </a:p>
          <a:p>
            <a:pPr lvl="0"/>
            <a:r>
              <a:rPr lang="en-US" dirty="0"/>
              <a:t>                                                                   Sri Harsha </a:t>
            </a:r>
            <a:r>
              <a:rPr lang="en-US" dirty="0" err="1"/>
              <a:t>Majeti</a:t>
            </a:r>
            <a:r>
              <a:rPr lang="en-US" dirty="0"/>
              <a:t> - 2314565</a:t>
            </a:r>
          </a:p>
          <a:p>
            <a:pPr lvl="0"/>
            <a:r>
              <a:rPr lang="en-US" dirty="0"/>
              <a:t>                                                                           Anil </a:t>
            </a:r>
            <a:r>
              <a:rPr lang="en-US" dirty="0" err="1"/>
              <a:t>Rangola</a:t>
            </a:r>
            <a:r>
              <a:rPr lang="en-US" dirty="0"/>
              <a:t> - 2293848</a:t>
            </a:r>
          </a:p>
          <a:p>
            <a:pPr lvl="0"/>
            <a:r>
              <a:rPr lang="en-US" dirty="0"/>
              <a:t>                                                     </a:t>
            </a:r>
            <a:r>
              <a:rPr lang="en-US" dirty="0" err="1"/>
              <a:t>Bhaskaran</a:t>
            </a:r>
            <a:r>
              <a:rPr lang="en-US" dirty="0"/>
              <a:t> </a:t>
            </a:r>
            <a:r>
              <a:rPr lang="en-US" dirty="0" err="1"/>
              <a:t>Bhuvaneswari</a:t>
            </a:r>
            <a:r>
              <a:rPr lang="en-US" dirty="0"/>
              <a:t> - 2310851</a:t>
            </a:r>
          </a:p>
        </p:txBody>
      </p:sp>
    </p:spTree>
    <p:extLst>
      <p:ext uri="{BB962C8B-B14F-4D97-AF65-F5344CB8AC3E}">
        <p14:creationId xmlns:p14="http://schemas.microsoft.com/office/powerpoint/2010/main" val="289243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EA0A-F95B-43B1-A9B2-C8305EAE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EDCB5-1D9F-401C-B957-FB1ACF2C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8E0F-AC2B-423F-8877-CD8C685D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1B89-AF48-49E7-83C2-A5D59CE7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4141-D506-4C89-AAFB-74BAD284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8C12F-E020-46A5-8B51-AFCA8C2BC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76A1F-42E9-4FFD-B608-A4B83C0F9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2C40-209F-458C-9631-49A128CC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A847-474E-4AED-B03C-1B7B015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8AA6A-70F2-4EAD-AF3A-86CCAAF9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5492-6430-4DDA-AFFA-538F9CD06A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0661"/>
            <a:ext cx="10850496" cy="53344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Step counter and </a:t>
            </a:r>
            <a:br>
              <a:rPr lang="en-US" dirty="0"/>
            </a:br>
            <a:r>
              <a:rPr lang="en-US" dirty="0"/>
              <a:t>pedometer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     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Muhilan</a:t>
            </a:r>
            <a:r>
              <a:rPr lang="en-US" dirty="0"/>
              <a:t> Ravindran - 2306542</a:t>
            </a:r>
            <a:br>
              <a:rPr lang="en-US" dirty="0"/>
            </a:br>
            <a:r>
              <a:rPr lang="en-US" dirty="0"/>
              <a:t>                                                                   Sri Harsha </a:t>
            </a:r>
            <a:r>
              <a:rPr lang="en-US" dirty="0" err="1"/>
              <a:t>Majeti</a:t>
            </a:r>
            <a:r>
              <a:rPr lang="en-US" dirty="0"/>
              <a:t> - 2314565</a:t>
            </a:r>
            <a:br>
              <a:rPr lang="en-US" dirty="0"/>
            </a:br>
            <a:r>
              <a:rPr lang="en-US" dirty="0"/>
              <a:t>                                                                           Anil </a:t>
            </a:r>
            <a:r>
              <a:rPr lang="en-US" dirty="0" err="1"/>
              <a:t>Rangola</a:t>
            </a:r>
            <a:r>
              <a:rPr lang="en-US" dirty="0"/>
              <a:t> - 2293848</a:t>
            </a:r>
            <a:br>
              <a:rPr lang="en-US" dirty="0"/>
            </a:br>
            <a:r>
              <a:rPr lang="en-US" dirty="0"/>
              <a:t>                                                     </a:t>
            </a:r>
            <a:r>
              <a:rPr lang="en-US" dirty="0" err="1"/>
              <a:t>Bhaskaran</a:t>
            </a:r>
            <a:r>
              <a:rPr lang="en-US" dirty="0"/>
              <a:t> </a:t>
            </a:r>
            <a:r>
              <a:rPr lang="en-US" dirty="0" err="1"/>
              <a:t>Bhuvaneswari</a:t>
            </a:r>
            <a:r>
              <a:rPr lang="en-US" dirty="0"/>
              <a:t> - 2310851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737D-7A3C-4CA6-A713-D493E62C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034C-AA47-438B-9AF6-F5EA45AA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AA84-A491-4ED3-A7A3-D2C1B3D5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6186-DF44-4121-8029-D02EAC30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Step count - Free electronics icons">
            <a:extLst>
              <a:ext uri="{FF2B5EF4-FFF2-40B4-BE49-F238E27FC236}">
                <a16:creationId xmlns:a16="http://schemas.microsoft.com/office/drawing/2014/main" id="{223B1E9F-1489-4054-B37B-39166E9DF7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23660">
            <a:off x="845418" y="3078277"/>
            <a:ext cx="2226367" cy="237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75C3-5E53-41AC-ACAA-5A6DC84A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69F8C-B101-4C9E-A4D3-7A7890FF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8B692-3F76-4790-B24F-26B454EC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4E52-286E-4D99-BE2B-163425C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7757-70EE-406E-82FE-C98C6B85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DCCD-2516-495A-A0D6-9DD13C15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30AD-F76F-4398-8E8F-BF1D8ACFC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E5694-B40C-456A-BDCE-2A3A641A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65FDD-D052-468D-A907-E15C0DAC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DE92C-F35B-4F62-8990-569F9BFF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7B818-FCE6-4414-BE56-28221FC8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D6F9-A1AD-4334-A167-FBC84608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14C2D-A8D8-485D-8B55-EEDBFCB8B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84979-8C17-4311-9A59-8D3D53A0E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2B98F-207F-46D0-B689-5F6D1A1C8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45AF-0847-4221-BE50-05B04DF7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DE935-93C3-42DD-885D-BD282F0E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882ED-5DD1-4980-B212-7C005256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70C05-165F-486E-8D75-4F95BE54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69E3-419A-4A1E-93BB-DF400590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902CC-2D30-47E4-9DC2-8AA927DB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CB99D-409C-4AF5-B655-50C5C87B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FEDDC-D9C3-49A1-A2EC-DBE3610F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A08EC-4FC9-44C3-9AC5-FDEC9A51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47F61-CB88-4C59-B5C3-CAC0A897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C4638-CD4A-42D1-9503-7CDF6551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2954-70D3-4EA8-B192-A00C8D0C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2E0A-BD90-42BD-B7F5-58FEA980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CDB3B-3B09-411A-9CC7-065993E6E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E5CE1-98EB-43C1-8559-B5CC3DBE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F1C0D-1B4E-4C15-A326-3142B07D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03985-8F7C-4283-B824-934990CC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DE3D-ED60-4354-833B-5140CD12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62A95-986E-45B1-956C-5E5E52468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E4560-B065-46D9-8E8E-288B0AC4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4055-104D-45CA-A4BF-6A6713D6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C71B5-8F87-41A9-B264-4D1007D1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0A7DB-8456-4AA3-B16C-16E6C5B5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EB83-EEE3-449A-88C1-C3E602F6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17027-81A1-4742-84D4-64DF015E46D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95101" y="967613"/>
            <a:ext cx="10229088" cy="57538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F728A-D70F-4B70-AD7F-801F7853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2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Step counter and </a:t>
            </a:r>
            <a:br>
              <a:rPr lang="en-US" dirty="0"/>
            </a:br>
            <a:r>
              <a:rPr lang="en-US" dirty="0"/>
              <a:t>pedometer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8724E-F4D3-49B9-B867-8EB6C282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71434" y="4378281"/>
            <a:ext cx="1736115" cy="181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                                                                           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2625-9194-4BBE-9C67-A0982633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CCB1-5B6D-4C4C-8280-2BC0E12B1056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4C3D-2616-4E68-B2C0-BB82DBFE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25C6-47F9-4656-86EA-19A01C16A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01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7006-7242-41E7-9844-A67A04C1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2" y="681037"/>
            <a:ext cx="9865434" cy="477203"/>
          </a:xfrm>
        </p:spPr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0BB0D-31E9-4646-AD72-244E78982C7D}"/>
              </a:ext>
            </a:extLst>
          </p:cNvPr>
          <p:cNvSpPr/>
          <p:nvPr/>
        </p:nvSpPr>
        <p:spPr>
          <a:xfrm>
            <a:off x="4597320" y="3244334"/>
            <a:ext cx="7176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9F454-78B7-462B-AADB-EA9B6488CCF9}"/>
              </a:ext>
            </a:extLst>
          </p:cNvPr>
          <p:cNvSpPr/>
          <p:nvPr/>
        </p:nvSpPr>
        <p:spPr>
          <a:xfrm>
            <a:off x="4703824" y="3244334"/>
            <a:ext cx="266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6D05A-9047-410F-9EB0-D6F135D72E1B}"/>
              </a:ext>
            </a:extLst>
          </p:cNvPr>
          <p:cNvSpPr/>
          <p:nvPr/>
        </p:nvSpPr>
        <p:spPr>
          <a:xfrm>
            <a:off x="4905321" y="3244334"/>
            <a:ext cx="184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 descr="Step count - Free electronics icons">
            <a:extLst>
              <a:ext uri="{FF2B5EF4-FFF2-40B4-BE49-F238E27FC236}">
                <a16:creationId xmlns:a16="http://schemas.microsoft.com/office/drawing/2014/main" id="{4CC00EF2-A1F0-4B45-A9C7-BFA257B42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4945">
            <a:off x="937602" y="2602728"/>
            <a:ext cx="3632873" cy="37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90B99-F2B2-4356-1EE5-94B6E50A17FB}"/>
              </a:ext>
            </a:extLst>
          </p:cNvPr>
          <p:cNvSpPr txBox="1"/>
          <p:nvPr/>
        </p:nvSpPr>
        <p:spPr>
          <a:xfrm>
            <a:off x="2094411" y="681037"/>
            <a:ext cx="800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COUNTER AND PEDOMETER</a:t>
            </a:r>
            <a:endParaRPr lang="en-US" sz="36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6EC9D-3FCA-3E20-B3A9-F5A5420E40FF}"/>
              </a:ext>
            </a:extLst>
          </p:cNvPr>
          <p:cNvSpPr/>
          <p:nvPr/>
        </p:nvSpPr>
        <p:spPr>
          <a:xfrm>
            <a:off x="8251397" y="4922687"/>
            <a:ext cx="406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FB37D-9A2A-07D5-55EB-831261449809}"/>
              </a:ext>
            </a:extLst>
          </p:cNvPr>
          <p:cNvSpPr txBox="1"/>
          <p:nvPr/>
        </p:nvSpPr>
        <p:spPr>
          <a:xfrm>
            <a:off x="6264454" y="5715298"/>
            <a:ext cx="4825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Anil Rongala – 2293848</a:t>
            </a:r>
          </a:p>
        </p:txBody>
      </p:sp>
    </p:spTree>
    <p:extLst>
      <p:ext uri="{BB962C8B-B14F-4D97-AF65-F5344CB8AC3E}">
        <p14:creationId xmlns:p14="http://schemas.microsoft.com/office/powerpoint/2010/main" val="40904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FF17B-5998-C4AA-B097-8D5DCC67A95D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6A90D-4807-80D5-981A-5A1E73B53042}"/>
              </a:ext>
            </a:extLst>
          </p:cNvPr>
          <p:cNvSpPr txBox="1"/>
          <p:nvPr/>
        </p:nvSpPr>
        <p:spPr>
          <a:xfrm>
            <a:off x="907299" y="5625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Estimations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8C35F-1FF1-8FD1-8EBF-95D801B91237}"/>
              </a:ext>
            </a:extLst>
          </p:cNvPr>
          <p:cNvSpPr txBox="1"/>
          <p:nvPr/>
        </p:nvSpPr>
        <p:spPr>
          <a:xfrm>
            <a:off x="860323" y="1728793"/>
            <a:ext cx="10471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covered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stride * number of steps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assume that (stride = height * 0.415)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 burnt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covered * weight * MET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(metabolic equivalent of task = 3.5 for walk</a:t>
            </a:r>
            <a:r>
              <a:rPr lang="en-US" sz="2800" dirty="0"/>
              <a:t>)</a:t>
            </a:r>
          </a:p>
          <a:p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dirty="0"/>
              <a:t>MET indicates how much energy a particular activity consumes compared to being at rest. The MET value for walking is around 3.5. This means that walking at a normal pace requires an energy expenditure 3.5 times higher than the energy expended at rest.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72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FF17B-5998-C4AA-B097-8D5DCC67A95D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6A90D-4807-80D5-981A-5A1E73B53042}"/>
              </a:ext>
            </a:extLst>
          </p:cNvPr>
          <p:cNvSpPr txBox="1"/>
          <p:nvPr/>
        </p:nvSpPr>
        <p:spPr>
          <a:xfrm>
            <a:off x="907299" y="5625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TFT Display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8C35F-1FF1-8FD1-8EBF-95D801B91237}"/>
              </a:ext>
            </a:extLst>
          </p:cNvPr>
          <p:cNvSpPr txBox="1"/>
          <p:nvPr/>
        </p:nvSpPr>
        <p:spPr>
          <a:xfrm>
            <a:off x="860323" y="4552201"/>
            <a:ext cx="10471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1.8-inch TFT LCD Display is interfaced with the microcontroller using SPI protocol. The SCK and SDA pin of display is connected to the  SPI_SCK and SPI_MOSI pin of the microcontroller.  CS, AO, RESET and LED of display are connected to GPIO Output pin of the microcontroller.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Example for displaying  a string:</a:t>
            </a:r>
          </a:p>
          <a:p>
            <a:r>
              <a:rPr lang="en-US" dirty="0"/>
              <a:t>       ST7735_DrawString</a:t>
            </a:r>
            <a:r>
              <a:rPr lang="en-US" sz="2000" dirty="0"/>
              <a:t>(</a:t>
            </a:r>
            <a:r>
              <a:rPr lang="en-US" dirty="0"/>
              <a:t>140,30</a:t>
            </a:r>
            <a:r>
              <a:rPr lang="en-US" sz="2000" dirty="0"/>
              <a:t>,str,</a:t>
            </a:r>
            <a:r>
              <a:rPr lang="en-US" sz="1800" dirty="0">
                <a:solidFill>
                  <a:srgbClr val="D9E8F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Font_7x10, ST7735_WHITE, ST7735_BLACK</a:t>
            </a:r>
            <a:r>
              <a:rPr lang="en-US" sz="2000" dirty="0"/>
              <a:t>);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47551-EEBD-4B7C-ACD3-9E8AE83ED460}"/>
              </a:ext>
            </a:extLst>
          </p:cNvPr>
          <p:cNvSpPr txBox="1"/>
          <p:nvPr/>
        </p:nvSpPr>
        <p:spPr>
          <a:xfrm>
            <a:off x="11709115" y="6411074"/>
            <a:ext cx="482885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6" name="Picture 5" descr="A circuit board with colorful wires&#10;&#10;Description automatically generated">
            <a:extLst>
              <a:ext uri="{FF2B5EF4-FFF2-40B4-BE49-F238E27FC236}">
                <a16:creationId xmlns:a16="http://schemas.microsoft.com/office/drawing/2014/main" id="{B67ADCA5-D745-7F3D-3A39-4B4612CD6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98" y="1487705"/>
            <a:ext cx="4340275" cy="29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1C27F-DCFE-B656-C10F-3C8933459ABE}"/>
              </a:ext>
            </a:extLst>
          </p:cNvPr>
          <p:cNvSpPr txBox="1"/>
          <p:nvPr/>
        </p:nvSpPr>
        <p:spPr>
          <a:xfrm>
            <a:off x="740696" y="469629"/>
            <a:ext cx="96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RESULTS(TFT Display):</a:t>
            </a:r>
          </a:p>
        </p:txBody>
      </p:sp>
      <p:pic>
        <p:nvPicPr>
          <p:cNvPr id="8" name="Picture 7" descr="A hand holding a small screen&#10;&#10;Description automatically generated">
            <a:extLst>
              <a:ext uri="{FF2B5EF4-FFF2-40B4-BE49-F238E27FC236}">
                <a16:creationId xmlns:a16="http://schemas.microsoft.com/office/drawing/2014/main" id="{88D844BA-E10E-D7D5-73E7-51C06350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8" y="2035052"/>
            <a:ext cx="5389304" cy="3834806"/>
          </a:xfrm>
          <a:prstGeom prst="rect">
            <a:avLst/>
          </a:prstGeom>
        </p:spPr>
      </p:pic>
      <p:pic>
        <p:nvPicPr>
          <p:cNvPr id="10" name="Picture 9" descr="A screen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8E431C04-C093-B4CB-688F-5B70986D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95" y="2035051"/>
            <a:ext cx="6206415" cy="38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1C27F-DCFE-B656-C10F-3C8933459ABE}"/>
              </a:ext>
            </a:extLst>
          </p:cNvPr>
          <p:cNvSpPr txBox="1"/>
          <p:nvPr/>
        </p:nvSpPr>
        <p:spPr>
          <a:xfrm>
            <a:off x="740696" y="469629"/>
            <a:ext cx="96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RESULTS(UART Screen):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44EBE-DD0D-48A4-BCD8-87E40A8B78CE}"/>
              </a:ext>
            </a:extLst>
          </p:cNvPr>
          <p:cNvSpPr txBox="1"/>
          <p:nvPr/>
        </p:nvSpPr>
        <p:spPr>
          <a:xfrm flipH="1">
            <a:off x="11602064" y="6411611"/>
            <a:ext cx="46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6DE5B08-4C21-4D8D-5EB6-07AEEB199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8" y="1356851"/>
            <a:ext cx="7348551" cy="51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1C27F-DCFE-B656-C10F-3C8933459ABE}"/>
              </a:ext>
            </a:extLst>
          </p:cNvPr>
          <p:cNvSpPr txBox="1"/>
          <p:nvPr/>
        </p:nvSpPr>
        <p:spPr>
          <a:xfrm>
            <a:off x="711199" y="821266"/>
            <a:ext cx="96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09DFA-A772-854E-E6E3-5B110ABBF57F}"/>
              </a:ext>
            </a:extLst>
          </p:cNvPr>
          <p:cNvSpPr txBox="1"/>
          <p:nvPr/>
        </p:nvSpPr>
        <p:spPr>
          <a:xfrm>
            <a:off x="1346200" y="1913467"/>
            <a:ext cx="974513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accelerometer-based step detection algorithms, provides users with precise step counts.</a:t>
            </a:r>
          </a:p>
          <a:p>
            <a:pPr algn="just">
              <a:buClr>
                <a:schemeClr val="tx1"/>
              </a:buClr>
              <a:buSzPct val="100000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an LCD screen to provide users with a visual interface for viewing step count, calorie estimation,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distance covered. </a:t>
            </a:r>
          </a:p>
          <a:p>
            <a:pPr algn="just">
              <a:buClr>
                <a:schemeClr val="tx1"/>
              </a:buClr>
              <a:buSzPct val="100000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users with an estimate of calories burned during physical activity, enhancing fitness tracking capabilities.</a:t>
            </a:r>
          </a:p>
          <a:p>
            <a:pPr marL="285750" indent="-2857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45A36-E99C-DB85-AA0C-1FE2D243C730}"/>
              </a:ext>
            </a:extLst>
          </p:cNvPr>
          <p:cNvSpPr txBox="1"/>
          <p:nvPr/>
        </p:nvSpPr>
        <p:spPr>
          <a:xfrm>
            <a:off x="1126065" y="762000"/>
            <a:ext cx="363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4917C-E613-8186-93B9-D52C2F70A25A}"/>
              </a:ext>
            </a:extLst>
          </p:cNvPr>
          <p:cNvSpPr txBox="1"/>
          <p:nvPr/>
        </p:nvSpPr>
        <p:spPr>
          <a:xfrm>
            <a:off x="1533832" y="2449531"/>
            <a:ext cx="77871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GPS module can be interfaced with 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microcontroller for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accurate distance tracking, route mapping, and outdoor activity monitoring.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can be synchronized with mobile apps or cloud services for remote monitoring and real-time updates.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system with advanced sensors enables automatic activity recognition and comprehensive health monitoring, covering aspects like heart rate, sleep patterns, and blood oxygen levels for a more holistic well-being assessment.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A75B5-F559-C895-18CA-7C634788E330}"/>
              </a:ext>
            </a:extLst>
          </p:cNvPr>
          <p:cNvSpPr txBox="1"/>
          <p:nvPr/>
        </p:nvSpPr>
        <p:spPr>
          <a:xfrm>
            <a:off x="2404533" y="2008200"/>
            <a:ext cx="789093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89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4F4BAA-02F2-4600-BA2A-2960B23B420C}"/>
              </a:ext>
            </a:extLst>
          </p:cNvPr>
          <p:cNvSpPr/>
          <p:nvPr/>
        </p:nvSpPr>
        <p:spPr>
          <a:xfrm>
            <a:off x="847454" y="945634"/>
            <a:ext cx="314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1DF57-89A8-4D98-AD70-BFE56B360E26}"/>
              </a:ext>
            </a:extLst>
          </p:cNvPr>
          <p:cNvSpPr/>
          <p:nvPr/>
        </p:nvSpPr>
        <p:spPr>
          <a:xfrm>
            <a:off x="1435100" y="1769741"/>
            <a:ext cx="9321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the project is to develop a step counter and pedometer system. This system will utilize an accelerometer to detect and count the number of steps taken by the user in real-time. Using number of steps, distance travelled and calorie burnt is also found.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is developed using STM32L4 Discovery kit and LSM6DSL accelerometer. </a:t>
            </a:r>
            <a:b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7A64DB36-6152-44B3-B288-066ABE32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5354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3DFC3854-17C4-998C-064C-3B171893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89300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6220D14E-8B8D-0144-6831-8D40AB38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49493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4D0071B1-A597-7353-6DBB-965554C55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7265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C4D38BC0-A134-B1AE-DE7B-1106E767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13610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0963761A-7129-8C41-D5A3-85A5D9EA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8694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EF15B74B-D35B-EA7C-4F52-2A08D11E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13524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2DEA16EB-DAF5-DFD8-DE7C-9A1CAC35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58770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5B2D2642-B9F5-7278-39FE-6DCF9B7F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04016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teps Svg Png Icon Free Download (#1402) - OnlineWebFonts.COM">
            <a:extLst>
              <a:ext uri="{FF2B5EF4-FFF2-40B4-BE49-F238E27FC236}">
                <a16:creationId xmlns:a16="http://schemas.microsoft.com/office/drawing/2014/main" id="{C8C035CC-9103-19E6-2255-D8D1905D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49261" y="593883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8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86777-1B8F-448C-A056-5ED5B811119B}"/>
              </a:ext>
            </a:extLst>
          </p:cNvPr>
          <p:cNvSpPr/>
          <p:nvPr/>
        </p:nvSpPr>
        <p:spPr>
          <a:xfrm>
            <a:off x="861967" y="741345"/>
            <a:ext cx="53543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01BD5-85F7-498A-9016-3D3D7BB51BF6}"/>
              </a:ext>
            </a:extLst>
          </p:cNvPr>
          <p:cNvSpPr/>
          <p:nvPr/>
        </p:nvSpPr>
        <p:spPr>
          <a:xfrm>
            <a:off x="1003300" y="2082800"/>
            <a:ext cx="6832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STM32L4 Discovery Kit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STM32CUBE IDE (Software)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LSM6DSL Accelerometer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inch SPI TFT LCD Display module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85817-343E-7DA0-BD28-E8DD16B8F5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15258" y="427566"/>
            <a:ext cx="3907368" cy="60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86777-1B8F-448C-A056-5ED5B811119B}"/>
              </a:ext>
            </a:extLst>
          </p:cNvPr>
          <p:cNvSpPr/>
          <p:nvPr/>
        </p:nvSpPr>
        <p:spPr>
          <a:xfrm>
            <a:off x="783309" y="338222"/>
            <a:ext cx="57134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STM32L4 Discovery Kit: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01BD5-85F7-498A-9016-3D3D7BB51BF6}"/>
              </a:ext>
            </a:extLst>
          </p:cNvPr>
          <p:cNvSpPr/>
          <p:nvPr/>
        </p:nvSpPr>
        <p:spPr>
          <a:xfrm>
            <a:off x="1003300" y="2082800"/>
            <a:ext cx="683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2E6C6-A34E-C02F-D782-65FE444CD170}"/>
              </a:ext>
            </a:extLst>
          </p:cNvPr>
          <p:cNvSpPr txBox="1"/>
          <p:nvPr/>
        </p:nvSpPr>
        <p:spPr>
          <a:xfrm>
            <a:off x="1003299" y="4412152"/>
            <a:ext cx="1038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STM32L4 Discovery Kit is a development board featuring STM32L4 series microcontrollers, suitable for various embedded applications and commonly used with STM32Cube IDE.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on-board components like LEDs, buttons, and expansion headers for prototyping and interfaces well with sensors like the LSM6DSL accelerometer, temperature sensor, magnetometer,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0FC33-0509-E690-6065-3B23D1A5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618" y="1028126"/>
            <a:ext cx="45815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86777-1B8F-448C-A056-5ED5B811119B}"/>
              </a:ext>
            </a:extLst>
          </p:cNvPr>
          <p:cNvSpPr/>
          <p:nvPr/>
        </p:nvSpPr>
        <p:spPr>
          <a:xfrm>
            <a:off x="783309" y="338222"/>
            <a:ext cx="60167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LSM6DSL Accelerometer: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01BD5-85F7-498A-9016-3D3D7BB51BF6}"/>
              </a:ext>
            </a:extLst>
          </p:cNvPr>
          <p:cNvSpPr/>
          <p:nvPr/>
        </p:nvSpPr>
        <p:spPr>
          <a:xfrm>
            <a:off x="1003300" y="2082800"/>
            <a:ext cx="683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2E6C6-A34E-C02F-D782-65FE444CD170}"/>
              </a:ext>
            </a:extLst>
          </p:cNvPr>
          <p:cNvSpPr txBox="1"/>
          <p:nvPr/>
        </p:nvSpPr>
        <p:spPr>
          <a:xfrm>
            <a:off x="1003299" y="4412152"/>
            <a:ext cx="103824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LSM6DSL is a MEMS accelerometer and gyroscope sensor, widely used for motion sensing applications, offering high accuracy and programmable measurement ranges.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easily interfaced with microcontrollers like those on the STM32L4 Discovery Kit for capturing and processing motion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1E99EF-EC6D-5669-5302-29750AEB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01" y="1076345"/>
            <a:ext cx="3331649" cy="33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86777-1B8F-448C-A056-5ED5B811119B}"/>
              </a:ext>
            </a:extLst>
          </p:cNvPr>
          <p:cNvSpPr/>
          <p:nvPr/>
        </p:nvSpPr>
        <p:spPr>
          <a:xfrm>
            <a:off x="783309" y="338222"/>
            <a:ext cx="4934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TFT Display Module: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01BD5-85F7-498A-9016-3D3D7BB51BF6}"/>
              </a:ext>
            </a:extLst>
          </p:cNvPr>
          <p:cNvSpPr/>
          <p:nvPr/>
        </p:nvSpPr>
        <p:spPr>
          <a:xfrm>
            <a:off x="1003300" y="2082800"/>
            <a:ext cx="683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2E6C6-A34E-C02F-D782-65FE444CD170}"/>
              </a:ext>
            </a:extLst>
          </p:cNvPr>
          <p:cNvSpPr txBox="1"/>
          <p:nvPr/>
        </p:nvSpPr>
        <p:spPr>
          <a:xfrm>
            <a:off x="1003299" y="4412152"/>
            <a:ext cx="1038245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1.8-inch SPI TFT LCD module combines a compact design with vibrant graphics, ideal for projects requiring a small form factor without compromising visual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SPI interface, the 1.8-inch TFT LCD effortlessly integrates into diverse electronics. Its small size and SPI connectivity make it an optimal choice for projects requiring both compact design and efficient communication.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FAB9D-DB26-2F89-6CE6-542008A0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28" y="1316284"/>
            <a:ext cx="2938129" cy="28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86777-1B8F-448C-A056-5ED5B811119B}"/>
              </a:ext>
            </a:extLst>
          </p:cNvPr>
          <p:cNvSpPr/>
          <p:nvPr/>
        </p:nvSpPr>
        <p:spPr>
          <a:xfrm>
            <a:off x="783309" y="338222"/>
            <a:ext cx="60167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USED: I2C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01BD5-85F7-498A-9016-3D3D7BB51BF6}"/>
              </a:ext>
            </a:extLst>
          </p:cNvPr>
          <p:cNvSpPr/>
          <p:nvPr/>
        </p:nvSpPr>
        <p:spPr>
          <a:xfrm>
            <a:off x="1003300" y="2082800"/>
            <a:ext cx="683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  <p:pic>
        <p:nvPicPr>
          <p:cNvPr id="15" name="Picture 14" descr="A diagram of a computer&#10;&#10;Description automatically generated">
            <a:extLst>
              <a:ext uri="{FF2B5EF4-FFF2-40B4-BE49-F238E27FC236}">
                <a16:creationId xmlns:a16="http://schemas.microsoft.com/office/drawing/2014/main" id="{06D1C672-34E2-D064-0CB1-3550A45C5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03" y="748464"/>
            <a:ext cx="5102038" cy="32534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02E6C6-A34E-C02F-D782-65FE444CD170}"/>
              </a:ext>
            </a:extLst>
          </p:cNvPr>
          <p:cNvSpPr txBox="1"/>
          <p:nvPr/>
        </p:nvSpPr>
        <p:spPr>
          <a:xfrm>
            <a:off x="1003299" y="4412152"/>
            <a:ext cx="1038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I2C, or Inter-Integrated Circuit, is a straightforward bidirectional communication protocol utilizing only two wires, SCL (Serial Clock) and SDA (Serial Data). This protocol efficiently manages communication between microcontrollers and other devices connected to the I2C bus.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While this project has connected a single sensor to the I2C bus, but the I2C bus allows for the interfacing of multiple devices using just two wires.</a:t>
            </a:r>
          </a:p>
        </p:txBody>
      </p:sp>
    </p:spTree>
    <p:extLst>
      <p:ext uri="{BB962C8B-B14F-4D97-AF65-F5344CB8AC3E}">
        <p14:creationId xmlns:p14="http://schemas.microsoft.com/office/powerpoint/2010/main" val="306499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86777-1B8F-448C-A056-5ED5B811119B}"/>
              </a:ext>
            </a:extLst>
          </p:cNvPr>
          <p:cNvSpPr/>
          <p:nvPr/>
        </p:nvSpPr>
        <p:spPr>
          <a:xfrm>
            <a:off x="783309" y="338222"/>
            <a:ext cx="59878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USED: SPI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01BD5-85F7-498A-9016-3D3D7BB51BF6}"/>
              </a:ext>
            </a:extLst>
          </p:cNvPr>
          <p:cNvSpPr/>
          <p:nvPr/>
        </p:nvSpPr>
        <p:spPr>
          <a:xfrm>
            <a:off x="1003300" y="2082800"/>
            <a:ext cx="683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  <p:pic>
        <p:nvPicPr>
          <p:cNvPr id="8" name="Picture 7" descr="A diagram of 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37838C-944E-382B-6A41-415F7DEA4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85" y="1297962"/>
            <a:ext cx="5849055" cy="2739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2FF04B-074F-87FE-BA77-8899AD96AA7B}"/>
              </a:ext>
            </a:extLst>
          </p:cNvPr>
          <p:cNvSpPr txBox="1"/>
          <p:nvPr/>
        </p:nvSpPr>
        <p:spPr>
          <a:xfrm>
            <a:off x="1003300" y="4498860"/>
            <a:ext cx="1033329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SPI, or Serial Peripheral Interface, serves as a communication protocol for interacting with external devices. This protocol offers versatile options, supporting half duplex, full duplex, and simplex synchronous serial communication with external devices.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 enables high-speed, bidirectional communication between a master device and multiple peripheral devices, allowing efficient data exchange in a synchronized manner.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A2403D-FB9C-4F0B-ACA6-72F437A78773}"/>
              </a:ext>
            </a:extLst>
          </p:cNvPr>
          <p:cNvSpPr/>
          <p:nvPr/>
        </p:nvSpPr>
        <p:spPr>
          <a:xfrm>
            <a:off x="844006" y="424180"/>
            <a:ext cx="7498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NO.OF STEPS CALCULATED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EAEA6C-EF11-609C-8733-7F3074B0B5F6}"/>
                  </a:ext>
                </a:extLst>
              </p:cNvPr>
              <p:cNvSpPr txBox="1"/>
              <p:nvPr/>
            </p:nvSpPr>
            <p:spPr>
              <a:xfrm>
                <a:off x="844006" y="1298308"/>
                <a:ext cx="10197620" cy="6504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step is considered valid when the accelerometer readings demonstrate absolute changes in the X, Y, and Z axes, as indicated by the conditions,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|&gt;0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|&gt;0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|&gt;0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criteria help eliminate counting steps during periods of rest or negligible movement.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Furthermore, to ensure accurate step detection during recognizable motion, an additional condition is imposed. A step is only counted when the magnitude of the three-dimensional acceleration vector, represented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exceeds a threshold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threshold ensures that only deliberate and notable movements contribute to the step count, enhancing the precision of the step-detection algorithm.</a:t>
                </a:r>
              </a:p>
              <a:p>
                <a:pPr lvl="1"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EAEA6C-EF11-609C-8733-7F3074B0B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6" y="1298308"/>
                <a:ext cx="10197620" cy="6504858"/>
              </a:xfrm>
              <a:prstGeom prst="rect">
                <a:avLst/>
              </a:prstGeom>
              <a:blipFill>
                <a:blip r:embed="rId2"/>
                <a:stretch>
                  <a:fillRect l="-538" t="-562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1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879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Counter and  Pedometer</dc:title>
  <dc:creator>Rongala, Anil</dc:creator>
  <cp:lastModifiedBy>Rongala, Anil</cp:lastModifiedBy>
  <cp:revision>26</cp:revision>
  <dcterms:created xsi:type="dcterms:W3CDTF">2023-12-13T21:14:45Z</dcterms:created>
  <dcterms:modified xsi:type="dcterms:W3CDTF">2025-06-19T08:17:37Z</dcterms:modified>
</cp:coreProperties>
</file>