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9" r:id="rId1"/>
  </p:sldMasterIdLst>
  <p:notesMasterIdLst>
    <p:notesMasterId r:id="rId29"/>
  </p:notesMasterIdLst>
  <p:sldIdLst>
    <p:sldId id="965" r:id="rId2"/>
    <p:sldId id="966" r:id="rId3"/>
    <p:sldId id="1030" r:id="rId4"/>
    <p:sldId id="1031" r:id="rId5"/>
    <p:sldId id="1040" r:id="rId6"/>
    <p:sldId id="1041" r:id="rId7"/>
    <p:sldId id="1042" r:id="rId8"/>
    <p:sldId id="1043" r:id="rId9"/>
    <p:sldId id="1056" r:id="rId10"/>
    <p:sldId id="1046" r:id="rId11"/>
    <p:sldId id="1057" r:id="rId12"/>
    <p:sldId id="1048" r:id="rId13"/>
    <p:sldId id="1058" r:id="rId14"/>
    <p:sldId id="1045" r:id="rId15"/>
    <p:sldId id="1059" r:id="rId16"/>
    <p:sldId id="1049" r:id="rId17"/>
    <p:sldId id="1053" r:id="rId18"/>
    <p:sldId id="1060" r:id="rId19"/>
    <p:sldId id="1061" r:id="rId20"/>
    <p:sldId id="1062" r:id="rId21"/>
    <p:sldId id="1052" r:id="rId22"/>
    <p:sldId id="1063" r:id="rId23"/>
    <p:sldId id="1054" r:id="rId24"/>
    <p:sldId id="1055" r:id="rId25"/>
    <p:sldId id="1051" r:id="rId26"/>
    <p:sldId id="1044" r:id="rId27"/>
    <p:sldId id="1008"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521415D9-36F7-43E2-AB2F-B90AF26B5E84}">
      <p14:sectionLst xmlns:p14="http://schemas.microsoft.com/office/powerpoint/2010/main">
        <p14:section name="Default Section" id="{89BAFDCD-C403-463C-A8D6-83F47C0948A1}">
          <p14:sldIdLst>
            <p14:sldId id="965"/>
            <p14:sldId id="966"/>
            <p14:sldId id="1030"/>
            <p14:sldId id="1031"/>
            <p14:sldId id="1040"/>
            <p14:sldId id="1041"/>
            <p14:sldId id="1042"/>
            <p14:sldId id="1043"/>
            <p14:sldId id="1056"/>
            <p14:sldId id="1046"/>
            <p14:sldId id="1057"/>
            <p14:sldId id="1048"/>
            <p14:sldId id="1058"/>
            <p14:sldId id="1045"/>
            <p14:sldId id="1059"/>
            <p14:sldId id="1049"/>
            <p14:sldId id="1053"/>
            <p14:sldId id="1060"/>
            <p14:sldId id="1061"/>
            <p14:sldId id="1062"/>
            <p14:sldId id="1052"/>
            <p14:sldId id="1063"/>
            <p14:sldId id="1054"/>
            <p14:sldId id="1055"/>
            <p14:sldId id="1051"/>
            <p14:sldId id="1044"/>
            <p14:sldId id="10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63" d="100"/>
          <a:sy n="63" d="100"/>
        </p:scale>
        <p:origin x="61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381000" y="685800"/>
            <a:ext cx="6096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8371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942BC-46F1-2A25-7548-106E11B39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A05692-D13C-0F9B-CB74-7882FCC6D71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F96EA4-DEBA-6455-2B2C-EC782A88ED5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6A8C8AC-FE7D-7E06-406F-EE8961F6C6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259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65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598BC-58DE-60BF-312F-6E0F83730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9D0AC1-64AE-6EE7-8A53-C07F0310A60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3B78F2E-31BB-F283-DAEF-A9C6FEC507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39FF7F-25D6-E102-8FA5-1CBFFFBD9F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02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9751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02F06-B1E8-0AB0-5BDC-2347BF31FE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045A6-291B-2FE2-9A7A-97242B38151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EBA51C5-9DCD-5013-7C02-79DE00EA38D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B8A5180-F6E3-71D7-49CB-4B89FA8912C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53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987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145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2900D-D3D9-2AEE-95EA-B0AE055BB2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1E1A9-D311-CF7B-4AD1-7B940F38717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61D6596-38F1-4B90-A113-D10C91FD0C3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C705A36-DEE0-A3CA-6CF6-DD7BD064A8B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210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BB836-B221-5E63-67AF-9B9CA0C34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CFD3A2-5A83-B9B6-8DFC-A3561868D5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05F8860-05E4-8E3D-175F-6C230713A5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C07FC69-5146-2FA2-E8CF-0F40E13AEA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725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EC996-2B5C-1A07-2133-D495DC2B1D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4DEC9A-DF00-442B-6352-F67B7A5A42B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4199E1-320E-FD62-3804-B69AF17B3B7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5D5951-080F-8374-9753-E285729CD0D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677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0AE6D-698C-0A8F-98C1-50898CEE1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BCAD5-CA15-188D-CBB2-EE1FAD50FC6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897049C-259A-4352-8998-8844359EF59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130EB1-18BE-57D1-D86F-C606A0C8980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350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368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E409-0B47-1CCA-B87C-8F5BC47C7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53D470-AE74-1F0D-9A34-C9492A0FB89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274D635-2573-78A6-7F8F-3706248176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2024E1-CD50-B21A-9600-AFAC6B4F4E6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83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10344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4858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581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FECC9-542B-41C3-F16D-9AF1213EE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734B4-5681-32C7-6657-9F08D4E3193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13B586C-A56B-2D4D-C6FD-162C3B43510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6AB632A-0FC5-570B-379C-39764A2F90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22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51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96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20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511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969EB-1700-CF40-BED6-263D843A2F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84493C-8A15-64EA-AF45-FC9F9EAF80D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D227FD7-615E-A686-BDEC-25275BF8277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0547A8-5375-3122-0D64-406DDA2EF0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27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B5D1-F091-B79B-D6AB-32F4CBB36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42422-707C-A6C1-9FEF-F0AFB356F9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409477-C5FC-D07D-C94F-6F86B0B34F4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24B86C-8BE7-3F6B-0808-BD0CAF19D2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813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4749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378650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2967838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03444834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BCD-DE16-49A3-B1A7-AEBDA2E599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DECB28-C985-4B5A-9CDD-08CA290545D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C0CFD00-3FA3-41EB-9053-EE933B60616C}"/>
              </a:ext>
            </a:extLst>
          </p:cNvPr>
          <p:cNvSpPr/>
          <p:nvPr/>
        </p:nvSpPr>
        <p:spPr>
          <a:xfrm>
            <a:off x="2378" y="1864"/>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601DD6C4-398E-4151-A3CB-D0D93CDFAAEE}"/>
              </a:ext>
            </a:extLst>
          </p:cNvPr>
          <p:cNvPicPr>
            <a:picLocks noChangeAspect="1"/>
          </p:cNvPicPr>
          <p:nvPr/>
        </p:nvPicPr>
        <p:blipFill>
          <a:blip r:embed="rId2"/>
          <a:stretch>
            <a:fillRect/>
          </a:stretch>
        </p:blipFill>
        <p:spPr>
          <a:xfrm>
            <a:off x="7601101" y="5349875"/>
            <a:ext cx="4590899" cy="1473199"/>
          </a:xfrm>
          <a:prstGeom prst="rect">
            <a:avLst/>
          </a:prstGeom>
        </p:spPr>
      </p:pic>
      <p:sp>
        <p:nvSpPr>
          <p:cNvPr id="9" name="Slide Number Placeholder 1">
            <a:extLst>
              <a:ext uri="{FF2B5EF4-FFF2-40B4-BE49-F238E27FC236}">
                <a16:creationId xmlns:a16="http://schemas.microsoft.com/office/drawing/2014/main" id="{D6331B53-2438-4F04-85AA-8E0753CB5A59}"/>
              </a:ext>
            </a:extLst>
          </p:cNvPr>
          <p:cNvSpPr>
            <a:spLocks noGrp="1"/>
          </p:cNvSpPr>
          <p:nvPr>
            <p:ph type="sldNum" sz="quarter" idx="12"/>
          </p:nvPr>
        </p:nvSpPr>
        <p:spPr>
          <a:xfrm>
            <a:off x="8610600" y="6356350"/>
            <a:ext cx="2743200" cy="365125"/>
          </a:xfrm>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4765D4A2-2674-4D26-B5DA-1CFF8AFC3301}"/>
              </a:ext>
            </a:extLst>
          </p:cNvPr>
          <p:cNvSpPr/>
          <p:nvPr/>
        </p:nvSpPr>
        <p:spPr>
          <a:xfrm>
            <a:off x="451821" y="513477"/>
            <a:ext cx="11288358" cy="1723549"/>
          </a:xfrm>
          <a:prstGeom prst="rect">
            <a:avLst/>
          </a:prstGeom>
          <a:noFill/>
        </p:spPr>
        <p:txBody>
          <a:bodyPr wrap="square" lIns="91440" tIns="45720" rIns="91440" bIns="45720" anchor="t">
            <a:spAutoFit/>
          </a:bodyPr>
          <a:lstStyle/>
          <a:p>
            <a:pPr algn="ctr">
              <a:spcAft>
                <a:spcPts val="600"/>
              </a:spcAft>
            </a:pPr>
            <a:r>
              <a:rPr lang="en-US" sz="3200" b="1" kern="2400" dirty="0">
                <a:solidFill>
                  <a:schemeClr val="bg1"/>
                </a:solidFill>
                <a:ea typeface="MS Mincho"/>
              </a:rPr>
              <a:t>AI-Powered Mock Interview Platform with</a:t>
            </a:r>
          </a:p>
          <a:p>
            <a:pPr algn="ctr">
              <a:spcAft>
                <a:spcPts val="600"/>
              </a:spcAft>
            </a:pPr>
            <a:r>
              <a:rPr lang="en-US" sz="3200" b="1" kern="2400" dirty="0">
                <a:solidFill>
                  <a:schemeClr val="bg1"/>
                </a:solidFill>
                <a:ea typeface="MS Mincho"/>
              </a:rPr>
              <a:t> Real-Time Voice Analysis for Enhanced Candidate</a:t>
            </a:r>
          </a:p>
          <a:p>
            <a:pPr algn="ctr">
              <a:spcAft>
                <a:spcPts val="600"/>
              </a:spcAft>
            </a:pPr>
            <a:r>
              <a:rPr lang="en-US" sz="3200" b="1" kern="2400" dirty="0">
                <a:solidFill>
                  <a:schemeClr val="bg1"/>
                </a:solidFill>
                <a:ea typeface="MS Mincho"/>
              </a:rPr>
              <a:t> Assessment</a:t>
            </a:r>
            <a:endParaRPr lang="en-US" sz="3200" b="1" dirty="0">
              <a:solidFill>
                <a:schemeClr val="bg1"/>
              </a:solidFill>
              <a:ea typeface="MS Mincho"/>
            </a:endParaRPr>
          </a:p>
        </p:txBody>
      </p:sp>
      <p:sp>
        <p:nvSpPr>
          <p:cNvPr id="14" name="Team Members     Group No: 13…">
            <a:extLst>
              <a:ext uri="{FF2B5EF4-FFF2-40B4-BE49-F238E27FC236}">
                <a16:creationId xmlns:a16="http://schemas.microsoft.com/office/drawing/2014/main" id="{D2EE4D94-3119-A8EC-3E4E-C059441E1B2A}"/>
              </a:ext>
            </a:extLst>
          </p:cNvPr>
          <p:cNvSpPr txBox="1"/>
          <p:nvPr/>
        </p:nvSpPr>
        <p:spPr>
          <a:xfrm>
            <a:off x="1784417" y="2401956"/>
            <a:ext cx="8883583" cy="25454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sz="2000" dirty="0">
                <a:solidFill>
                  <a:schemeClr val="bg1">
                    <a:lumMod val="95000"/>
                  </a:schemeClr>
                </a:solidFill>
              </a:rPr>
              <a:t> </a:t>
            </a:r>
            <a:r>
              <a:rPr sz="2000" dirty="0">
                <a:solidFill>
                  <a:schemeClr val="bg1">
                    <a:lumMod val="95000"/>
                  </a:schemeClr>
                </a:solidFill>
              </a:rPr>
              <a:t>Team</a:t>
            </a:r>
            <a:r>
              <a:rPr lang="en-IN" sz="2000" dirty="0">
                <a:solidFill>
                  <a:schemeClr val="bg1">
                    <a:lumMod val="95000"/>
                  </a:schemeClr>
                </a:solidFill>
              </a:rPr>
              <a:t>_No</a:t>
            </a:r>
            <a:r>
              <a:rPr lang="en-US" sz="2000" dirty="0">
                <a:solidFill>
                  <a:schemeClr val="bg1">
                    <a:lumMod val="95000"/>
                  </a:schemeClr>
                </a:solidFill>
              </a:rPr>
              <a:t>: 19                </a:t>
            </a:r>
            <a:r>
              <a:rPr sz="2000" dirty="0">
                <a:solidFill>
                  <a:schemeClr val="bg1">
                    <a:lumMod val="95000"/>
                  </a:schemeClr>
                </a:solidFill>
              </a:rPr>
              <a:t>		</a:t>
            </a:r>
            <a:r>
              <a:rPr lang="en-IN" sz="2000" dirty="0">
                <a:solidFill>
                  <a:schemeClr val="bg1">
                    <a:lumMod val="95000"/>
                  </a:schemeClr>
                </a:solidFill>
              </a:rPr>
              <a:t>   </a:t>
            </a:r>
            <a:r>
              <a:rPr lang="en-US" sz="2000" dirty="0">
                <a:solidFill>
                  <a:schemeClr val="bg1">
                    <a:lumMod val="95000"/>
                  </a:schemeClr>
                </a:solidFill>
              </a:rPr>
              <a:t>   </a:t>
            </a:r>
            <a:endParaRPr sz="2000" dirty="0">
              <a:solidFill>
                <a:schemeClr val="bg1">
                  <a:lumMod val="95000"/>
                </a:schemeClr>
              </a:solidFill>
            </a:endParaRPr>
          </a:p>
          <a:p>
            <a:pPr>
              <a:lnSpc>
                <a:spcPct val="80000"/>
              </a:lnSpc>
              <a:spcBef>
                <a:spcPts val="400"/>
              </a:spcBef>
              <a:defRPr sz="2000"/>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63BE85B-6374-76D7-5E38-FC60C7AC7E8A}"/>
              </a:ext>
            </a:extLst>
          </p:cNvPr>
          <p:cNvGraphicFramePr>
            <a:graphicFrameLocks noGrp="1"/>
          </p:cNvGraphicFramePr>
          <p:nvPr>
            <p:extLst>
              <p:ext uri="{D42A27DB-BD31-4B8C-83A1-F6EECF244321}">
                <p14:modId xmlns:p14="http://schemas.microsoft.com/office/powerpoint/2010/main" val="1594697069"/>
              </p:ext>
            </p:extLst>
          </p:nvPr>
        </p:nvGraphicFramePr>
        <p:xfrm>
          <a:off x="1854201" y="2978598"/>
          <a:ext cx="8127999" cy="1854200"/>
        </p:xfrm>
        <a:graphic>
          <a:graphicData uri="http://schemas.openxmlformats.org/drawingml/2006/table">
            <a:tbl>
              <a:tblPr firstRow="1" bandRow="1">
                <a:tableStyleId>{5940675A-B579-460E-94D1-54222C63F5DA}</a:tableStyleId>
              </a:tblPr>
              <a:tblGrid>
                <a:gridCol w="1625846">
                  <a:extLst>
                    <a:ext uri="{9D8B030D-6E8A-4147-A177-3AD203B41FA5}">
                      <a16:colId xmlns:a16="http://schemas.microsoft.com/office/drawing/2014/main" val="3821791271"/>
                    </a:ext>
                  </a:extLst>
                </a:gridCol>
                <a:gridCol w="3027285">
                  <a:extLst>
                    <a:ext uri="{9D8B030D-6E8A-4147-A177-3AD203B41FA5}">
                      <a16:colId xmlns:a16="http://schemas.microsoft.com/office/drawing/2014/main" val="3813364352"/>
                    </a:ext>
                  </a:extLst>
                </a:gridCol>
                <a:gridCol w="3474868">
                  <a:extLst>
                    <a:ext uri="{9D8B030D-6E8A-4147-A177-3AD203B41FA5}">
                      <a16:colId xmlns:a16="http://schemas.microsoft.com/office/drawing/2014/main" val="2182017130"/>
                    </a:ext>
                  </a:extLst>
                </a:gridCol>
              </a:tblGrid>
              <a:tr h="370840">
                <a:tc>
                  <a:txBody>
                    <a:bodyPr/>
                    <a:lstStyle/>
                    <a:p>
                      <a:pPr algn="ctr"/>
                      <a:r>
                        <a:rPr lang="en-IN" sz="1800" b="1" dirty="0">
                          <a:solidFill>
                            <a:schemeClr val="bg1">
                              <a:lumMod val="95000"/>
                            </a:schemeClr>
                          </a:solidFill>
                          <a:latin typeface="Times New Roman (bold)"/>
                          <a:cs typeface="Times New Roman"/>
                        </a:rPr>
                        <a:t>Sl. No.</a:t>
                      </a:r>
                      <a:endParaRPr lang="en-US" sz="1800" b="1" dirty="0">
                        <a:solidFill>
                          <a:schemeClr val="bg1">
                            <a:lumMod val="95000"/>
                          </a:schemeClr>
                        </a:solidFill>
                        <a:latin typeface="Times New Roman (bold)"/>
                        <a:cs typeface="Times New Roman"/>
                      </a:endParaRPr>
                    </a:p>
                  </a:txBody>
                  <a:tcPr/>
                </a:tc>
                <a:tc>
                  <a:txBody>
                    <a:bodyPr/>
                    <a:lstStyle/>
                    <a:p>
                      <a:pPr algn="ctr"/>
                      <a:r>
                        <a:rPr lang="en-IN" sz="1800" b="1" dirty="0">
                          <a:solidFill>
                            <a:schemeClr val="bg1">
                              <a:lumMod val="95000"/>
                            </a:schemeClr>
                          </a:solidFill>
                          <a:latin typeface="Times New Roman (bold)"/>
                          <a:cs typeface="Times New Roman"/>
                        </a:rPr>
                        <a:t>Reg. No.</a:t>
                      </a:r>
                      <a:endParaRPr lang="en-US" sz="1800" b="1">
                        <a:solidFill>
                          <a:schemeClr val="bg1">
                            <a:lumMod val="95000"/>
                          </a:schemeClr>
                        </a:solidFill>
                        <a:latin typeface="Times New Roman (bold)"/>
                        <a:cs typeface="Times New Roman"/>
                      </a:endParaRPr>
                    </a:p>
                  </a:txBody>
                  <a:tcPr/>
                </a:tc>
                <a:tc>
                  <a:txBody>
                    <a:bodyPr/>
                    <a:lstStyle/>
                    <a:p>
                      <a:pPr algn="ctr"/>
                      <a:r>
                        <a:rPr lang="en-IN" sz="1800" b="1" dirty="0">
                          <a:solidFill>
                            <a:schemeClr val="bg1">
                              <a:lumMod val="95000"/>
                            </a:schemeClr>
                          </a:solidFill>
                          <a:latin typeface="Times New Roman (bold)"/>
                          <a:cs typeface="Times New Roman"/>
                        </a:rPr>
                        <a:t>Name of the student</a:t>
                      </a:r>
                      <a:endParaRPr lang="en-US" sz="1800" b="1">
                        <a:solidFill>
                          <a:schemeClr val="bg1">
                            <a:lumMod val="95000"/>
                          </a:schemeClr>
                        </a:solidFill>
                        <a:latin typeface="Times New Roman (bold)"/>
                        <a:cs typeface="Times New Roman"/>
                      </a:endParaRPr>
                    </a:p>
                  </a:txBody>
                  <a:tcPr/>
                </a:tc>
                <a:extLst>
                  <a:ext uri="{0D108BD9-81ED-4DB2-BD59-A6C34878D82A}">
                    <a16:rowId xmlns:a16="http://schemas.microsoft.com/office/drawing/2014/main" val="3680690979"/>
                  </a:ext>
                </a:extLst>
              </a:tr>
              <a:tr h="370840">
                <a:tc>
                  <a:txBody>
                    <a:bodyPr/>
                    <a:lstStyle/>
                    <a:p>
                      <a:pPr algn="ctr"/>
                      <a:r>
                        <a:rPr lang="en-US" sz="1800" b="1" dirty="0">
                          <a:solidFill>
                            <a:schemeClr val="bg1">
                              <a:lumMod val="95000"/>
                            </a:schemeClr>
                          </a:solidFill>
                          <a:latin typeface="Times New Roman (bold)"/>
                          <a:cs typeface="Times New Roman"/>
                        </a:rPr>
                        <a:t>1</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U4CSE22213</a:t>
                      </a:r>
                      <a:endParaRPr lang="en-US" sz="1800" dirty="0">
                        <a:latin typeface="Times New Roman (bold)"/>
                        <a:sym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a:solidFill>
                            <a:schemeClr val="bg1">
                              <a:lumMod val="95000"/>
                            </a:schemeClr>
                          </a:solidFill>
                          <a:latin typeface="Times New Roman (bold)"/>
                        </a:rPr>
                        <a:t>CH. Anil Kumar</a:t>
                      </a:r>
                    </a:p>
                  </a:txBody>
                  <a:tcPr/>
                </a:tc>
                <a:extLst>
                  <a:ext uri="{0D108BD9-81ED-4DB2-BD59-A6C34878D82A}">
                    <a16:rowId xmlns:a16="http://schemas.microsoft.com/office/drawing/2014/main" val="581889487"/>
                  </a:ext>
                </a:extLst>
              </a:tr>
              <a:tr h="370840">
                <a:tc>
                  <a:txBody>
                    <a:bodyPr/>
                    <a:lstStyle/>
                    <a:p>
                      <a:pPr algn="ctr"/>
                      <a:r>
                        <a:rPr lang="en-US" sz="1800" b="1" dirty="0">
                          <a:solidFill>
                            <a:schemeClr val="bg1">
                              <a:lumMod val="95000"/>
                            </a:schemeClr>
                          </a:solidFill>
                          <a:latin typeface="Times New Roman (bold)"/>
                          <a:cs typeface="Times New Roman"/>
                        </a:rPr>
                        <a:t>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U4CSE22228</a:t>
                      </a:r>
                      <a:endParaRPr lang="en-US" sz="1800" b="1" dirty="0">
                        <a:solidFill>
                          <a:schemeClr val="bg1">
                            <a:lumMod val="95000"/>
                          </a:schemeClr>
                        </a:solidFill>
                        <a:latin typeface="Times New Roman (bold)"/>
                        <a:ea typeface="Times New Roman"/>
                        <a:cs typeface="Times New Roman"/>
                        <a:sym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a:solidFill>
                            <a:schemeClr val="bg1">
                              <a:lumMod val="95000"/>
                            </a:schemeClr>
                          </a:solidFill>
                          <a:latin typeface="Times New Roman (bold)"/>
                        </a:rPr>
                        <a:t>K. Gnana deep</a:t>
                      </a:r>
                    </a:p>
                  </a:txBody>
                  <a:tcPr/>
                </a:tc>
                <a:extLst>
                  <a:ext uri="{0D108BD9-81ED-4DB2-BD59-A6C34878D82A}">
                    <a16:rowId xmlns:a16="http://schemas.microsoft.com/office/drawing/2014/main" val="735749463"/>
                  </a:ext>
                </a:extLst>
              </a:tr>
              <a:tr h="370840">
                <a:tc>
                  <a:txBody>
                    <a:bodyPr/>
                    <a:lstStyle/>
                    <a:p>
                      <a:pPr algn="ctr"/>
                      <a:r>
                        <a:rPr lang="en-US" sz="1800" b="1" dirty="0">
                          <a:solidFill>
                            <a:schemeClr val="bg1">
                              <a:lumMod val="95000"/>
                            </a:schemeClr>
                          </a:solidFill>
                          <a:latin typeface="Times New Roman (bold)"/>
                          <a:cs typeface="Times New Roman"/>
                        </a:rPr>
                        <a:t>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U4CSE22235</a:t>
                      </a:r>
                      <a:endParaRPr lang="en-US" sz="1800" b="1" dirty="0">
                        <a:solidFill>
                          <a:schemeClr val="bg1">
                            <a:lumMod val="95000"/>
                          </a:schemeClr>
                        </a:solidFill>
                        <a:latin typeface="Times New Roman (bold)"/>
                        <a:ea typeface="Times New Roman"/>
                        <a:cs typeface="Times New Roman"/>
                        <a:sym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a:solidFill>
                            <a:schemeClr val="bg1">
                              <a:lumMod val="95000"/>
                            </a:schemeClr>
                          </a:solidFill>
                          <a:latin typeface="Times New Roman (bold)"/>
                        </a:rPr>
                        <a:t>MMS. Pavan</a:t>
                      </a:r>
                      <a:endParaRPr lang="en-US" sz="1800" b="1" dirty="0">
                        <a:latin typeface="Times New Roman (bold)"/>
                        <a:sym typeface="Times New Roman"/>
                      </a:endParaRPr>
                    </a:p>
                  </a:txBody>
                  <a:tcPr/>
                </a:tc>
                <a:extLst>
                  <a:ext uri="{0D108BD9-81ED-4DB2-BD59-A6C34878D82A}">
                    <a16:rowId xmlns:a16="http://schemas.microsoft.com/office/drawing/2014/main" val="621927215"/>
                  </a:ext>
                </a:extLst>
              </a:tr>
              <a:tr h="370840">
                <a:tc>
                  <a:txBody>
                    <a:bodyPr/>
                    <a:lstStyle/>
                    <a:p>
                      <a:pPr algn="ctr"/>
                      <a:r>
                        <a:rPr lang="en-US" sz="1800" b="1" dirty="0">
                          <a:solidFill>
                            <a:schemeClr val="bg1">
                              <a:lumMod val="95000"/>
                            </a:schemeClr>
                          </a:solidFill>
                          <a:latin typeface="Times New Roman (bold)"/>
                          <a:cs typeface="Times New Roman"/>
                        </a:rPr>
                        <a:t>4</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U4CSE22277</a:t>
                      </a:r>
                      <a:endParaRPr lang="en-US" sz="1800" b="1" dirty="0">
                        <a:solidFill>
                          <a:schemeClr val="bg1">
                            <a:lumMod val="95000"/>
                          </a:schemeClr>
                        </a:solidFill>
                        <a:latin typeface="Times New Roman (bold)"/>
                        <a:ea typeface="Times New Roman"/>
                        <a:cs typeface="Times New Roman"/>
                        <a:sym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err="1">
                          <a:solidFill>
                            <a:schemeClr val="bg1">
                              <a:lumMod val="95000"/>
                            </a:schemeClr>
                          </a:solidFill>
                          <a:latin typeface="Times New Roman (bold)"/>
                          <a:sym typeface="Times New Roman"/>
                        </a:rPr>
                        <a:t>R.Manjunath</a:t>
                      </a:r>
                      <a:endParaRPr lang="en-US" sz="1800" b="1" dirty="0">
                        <a:latin typeface="Times New Roman (bold)"/>
                        <a:sym typeface="Times New Roman"/>
                      </a:endParaRPr>
                    </a:p>
                  </a:txBody>
                  <a:tcPr/>
                </a:tc>
                <a:extLst>
                  <a:ext uri="{0D108BD9-81ED-4DB2-BD59-A6C34878D82A}">
                    <a16:rowId xmlns:a16="http://schemas.microsoft.com/office/drawing/2014/main" val="2239897123"/>
                  </a:ext>
                </a:extLst>
              </a:tr>
            </a:tbl>
          </a:graphicData>
        </a:graphic>
      </p:graphicFrame>
    </p:spTree>
    <p:extLst>
      <p:ext uri="{BB962C8B-B14F-4D97-AF65-F5344CB8AC3E}">
        <p14:creationId xmlns:p14="http://schemas.microsoft.com/office/powerpoint/2010/main" val="412334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10</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971361" y="805866"/>
            <a:ext cx="10419429" cy="5940088"/>
          </a:xfrm>
          <a:prstGeom prst="rect">
            <a:avLst/>
          </a:prstGeom>
          <a:noFill/>
        </p:spPr>
        <p:txBody>
          <a:bodyPr wrap="square" lIns="91440" tIns="45720" rIns="91440" bIns="45720" rtlCol="0" anchor="t">
            <a:spAutoFit/>
          </a:bodyPr>
          <a:lstStyle/>
          <a:p>
            <a:pPr algn="just"/>
            <a:r>
              <a:rPr lang="en-US" sz="2000" b="1" dirty="0"/>
              <a:t>System Architecture:</a:t>
            </a:r>
          </a:p>
          <a:p>
            <a:pPr algn="just"/>
            <a:endParaRPr lang="en-IN" sz="2000" b="1" dirty="0"/>
          </a:p>
          <a:p>
            <a:pPr algn="just"/>
            <a:r>
              <a:rPr lang="en-US" sz="2000" dirty="0"/>
              <a:t>The AI Mock Interview Platform follows a Modular Monolith Architecture using React with TypeScript for the frontend. The system is organized into the following key components:</a:t>
            </a:r>
          </a:p>
          <a:p>
            <a:pPr algn="just"/>
            <a:endParaRPr lang="en-US" sz="2000" dirty="0"/>
          </a:p>
          <a:p>
            <a:pPr algn="just"/>
            <a:r>
              <a:rPr lang="en-US" sz="2000" b="1" dirty="0"/>
              <a:t>Authentication Layer</a:t>
            </a:r>
          </a:p>
          <a:p>
            <a:pPr marL="342900" indent="-342900" algn="just">
              <a:buFont typeface="Arial" panose="020B0604020202020204" pitchFamily="34" charset="0"/>
              <a:buChar char="•"/>
            </a:pPr>
            <a:r>
              <a:rPr lang="en-US" sz="2000" dirty="0"/>
              <a:t>Implemented using Clerk for secure user authentication</a:t>
            </a:r>
          </a:p>
          <a:p>
            <a:pPr marL="342900" indent="-342900" algn="just">
              <a:buFont typeface="Arial" panose="020B0604020202020204" pitchFamily="34" charset="0"/>
              <a:buChar char="•"/>
            </a:pPr>
            <a:r>
              <a:rPr lang="en-US" sz="2000" dirty="0"/>
              <a:t>Provides protected routes for authenticated users</a:t>
            </a:r>
          </a:p>
          <a:p>
            <a:pPr marL="342900" indent="-342900" algn="just">
              <a:buFont typeface="Arial" panose="020B0604020202020204" pitchFamily="34" charset="0"/>
              <a:buChar char="•"/>
            </a:pPr>
            <a:r>
              <a:rPr lang="en-US" sz="2000" dirty="0"/>
              <a:t>Manages user sessions and access control</a:t>
            </a:r>
          </a:p>
          <a:p>
            <a:pPr algn="just"/>
            <a:r>
              <a:rPr lang="en-US" sz="2000" b="1" dirty="0"/>
              <a:t>User Interface Layer</a:t>
            </a:r>
          </a:p>
          <a:p>
            <a:pPr marL="342900" indent="-342900" algn="just">
              <a:buFont typeface="Arial" panose="020B0604020202020204" pitchFamily="34" charset="0"/>
              <a:buChar char="•"/>
            </a:pPr>
            <a:r>
              <a:rPr lang="en-US" sz="2000" dirty="0"/>
              <a:t>Interview Configuration Module for setting job parameters</a:t>
            </a:r>
          </a:p>
          <a:p>
            <a:pPr marL="342900" indent="-342900" algn="just">
              <a:buFont typeface="Arial" panose="020B0604020202020204" pitchFamily="34" charset="0"/>
              <a:buChar char="•"/>
            </a:pPr>
            <a:r>
              <a:rPr lang="en-US" sz="2000" dirty="0"/>
              <a:t>Question Display Module for presenting interview questions</a:t>
            </a:r>
          </a:p>
          <a:p>
            <a:pPr marL="342900" indent="-342900" algn="just">
              <a:buFont typeface="Arial" panose="020B0604020202020204" pitchFamily="34" charset="0"/>
              <a:buChar char="•"/>
            </a:pPr>
            <a:r>
              <a:rPr lang="en-US" sz="2000" dirty="0"/>
              <a:t>Recording Interface Module with speech recognition controls</a:t>
            </a:r>
          </a:p>
          <a:p>
            <a:pPr marL="342900" indent="-342900" algn="just">
              <a:buFont typeface="Arial" panose="020B0604020202020204" pitchFamily="34" charset="0"/>
              <a:buChar char="•"/>
            </a:pPr>
            <a:r>
              <a:rPr lang="en-US" sz="2000" dirty="0"/>
              <a:t>Feedback Visualization Module for presenting analysis results</a:t>
            </a:r>
          </a:p>
          <a:p>
            <a:pPr algn="just"/>
            <a:r>
              <a:rPr lang="en-US" sz="2000" b="1" dirty="0"/>
              <a:t>Speech Recognition System</a:t>
            </a:r>
          </a:p>
          <a:p>
            <a:pPr marL="342900" indent="-342900" algn="just">
              <a:buFont typeface="Arial" panose="020B0604020202020204" pitchFamily="34" charset="0"/>
              <a:buChar char="•"/>
            </a:pPr>
            <a:r>
              <a:rPr lang="en-US" sz="2000" dirty="0"/>
              <a:t>Integrates react-hook-speech-to-text for browser-based speech recognition</a:t>
            </a:r>
          </a:p>
          <a:p>
            <a:pPr marL="342900" indent="-342900" algn="just">
              <a:buFont typeface="Arial" panose="020B0604020202020204" pitchFamily="34" charset="0"/>
              <a:buChar char="•"/>
            </a:pPr>
            <a:r>
              <a:rPr lang="en-US" sz="2000" dirty="0"/>
              <a:t>Handles microphone permissions and recording states</a:t>
            </a:r>
          </a:p>
          <a:p>
            <a:pPr marL="342900" indent="-342900" algn="just">
              <a:buFont typeface="Arial" panose="020B0604020202020204" pitchFamily="34" charset="0"/>
              <a:buChar char="•"/>
            </a:pPr>
            <a:r>
              <a:rPr lang="en-US" sz="2000" dirty="0"/>
              <a:t>Processes interim and final transcription results</a:t>
            </a:r>
          </a:p>
          <a:p>
            <a:pPr marL="342900" indent="-3429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07052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C1C11-46C3-429A-517F-E055D9243A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38A6AF-FB9A-C0EB-E9E1-8B85D81A0DCB}"/>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DB07CD60-E2D8-5A38-F0D7-ECB10267F522}"/>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11</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04882A6C-0D53-7F85-358F-E4DA1ABAEE3D}"/>
              </a:ext>
            </a:extLst>
          </p:cNvPr>
          <p:cNvSpPr txBox="1"/>
          <p:nvPr/>
        </p:nvSpPr>
        <p:spPr>
          <a:xfrm>
            <a:off x="971361" y="805866"/>
            <a:ext cx="10419429" cy="4093428"/>
          </a:xfrm>
          <a:prstGeom prst="rect">
            <a:avLst/>
          </a:prstGeom>
          <a:noFill/>
        </p:spPr>
        <p:txBody>
          <a:bodyPr wrap="square" lIns="91440" tIns="45720" rIns="91440" bIns="45720" rtlCol="0" anchor="t">
            <a:spAutoFit/>
          </a:bodyPr>
          <a:lstStyle/>
          <a:p>
            <a:pPr algn="just"/>
            <a:r>
              <a:rPr lang="en-US" sz="2000" b="1" dirty="0"/>
              <a:t>Voice Analysis Service</a:t>
            </a:r>
          </a:p>
          <a:p>
            <a:pPr marL="342900" indent="-342900" algn="just">
              <a:buFont typeface="Arial" panose="020B0604020202020204" pitchFamily="34" charset="0"/>
              <a:buChar char="•"/>
            </a:pPr>
            <a:r>
              <a:rPr lang="en-US" sz="2000" dirty="0"/>
              <a:t>Integrates with Gemini AI for response analysis</a:t>
            </a:r>
          </a:p>
          <a:p>
            <a:pPr marL="342900" indent="-342900" algn="just">
              <a:buFont typeface="Arial" panose="020B0604020202020204" pitchFamily="34" charset="0"/>
              <a:buChar char="•"/>
            </a:pPr>
            <a:r>
              <a:rPr lang="en-US" sz="2000" dirty="0"/>
              <a:t>Processes transcribed text to evaluate sentiment, domain knowledge, voice tone, and confidence</a:t>
            </a:r>
          </a:p>
          <a:p>
            <a:pPr marL="342900" indent="-342900" algn="just">
              <a:buFont typeface="Arial" panose="020B0604020202020204" pitchFamily="34" charset="0"/>
              <a:buChar char="•"/>
            </a:pPr>
            <a:r>
              <a:rPr lang="en-US" sz="2000" dirty="0"/>
              <a:t>Implements fallback mechanisms for API unavailability</a:t>
            </a:r>
          </a:p>
          <a:p>
            <a:pPr algn="just"/>
            <a:endParaRPr lang="en-US" sz="2000" dirty="0"/>
          </a:p>
          <a:p>
            <a:pPr algn="just"/>
            <a:r>
              <a:rPr lang="en-US" sz="2000" b="1" dirty="0"/>
              <a:t>Data Persistence Layer</a:t>
            </a:r>
          </a:p>
          <a:p>
            <a:pPr marL="342900" indent="-342900" algn="just">
              <a:buFont typeface="Arial" panose="020B0604020202020204" pitchFamily="34" charset="0"/>
              <a:buChar char="•"/>
            </a:pPr>
            <a:r>
              <a:rPr lang="en-US" sz="2000" dirty="0"/>
              <a:t>Utilizes Firebase </a:t>
            </a:r>
            <a:r>
              <a:rPr lang="en-US" sz="2000" dirty="0" err="1"/>
              <a:t>Firestore</a:t>
            </a:r>
            <a:r>
              <a:rPr lang="en-US" sz="2000" dirty="0"/>
              <a:t> for document-based storage</a:t>
            </a:r>
          </a:p>
          <a:p>
            <a:pPr marL="342900" indent="-342900" algn="just">
              <a:buFont typeface="Arial" panose="020B0604020202020204" pitchFamily="34" charset="0"/>
              <a:buChar char="•"/>
            </a:pPr>
            <a:r>
              <a:rPr lang="en-US" sz="2000" dirty="0"/>
              <a:t>Implements data models for users, interviews, questions, and analysis results</a:t>
            </a:r>
          </a:p>
          <a:p>
            <a:pPr marL="342900" indent="-342900" algn="just">
              <a:buFont typeface="Arial" panose="020B0604020202020204" pitchFamily="34" charset="0"/>
              <a:buChar char="•"/>
            </a:pPr>
            <a:r>
              <a:rPr lang="en-US" sz="2000" dirty="0"/>
              <a:t>Provides services for CRUD operations on stored data</a:t>
            </a:r>
          </a:p>
          <a:p>
            <a:pPr marL="342900" indent="-342900" algn="just">
              <a:buFont typeface="Arial" panose="020B0604020202020204" pitchFamily="34" charset="0"/>
              <a:buChar char="•"/>
            </a:pPr>
            <a:r>
              <a:rPr lang="en-US" sz="2000" dirty="0"/>
              <a:t>The architecture follows a unidirectional data flow pattern, where user interactions trigger actions that update the application state, which then renders the updated UI. API calls to external services (Gemini AI, Firebase) are abstracted through service classes that handle the communication details..</a:t>
            </a:r>
          </a:p>
        </p:txBody>
      </p:sp>
    </p:spTree>
    <p:extLst>
      <p:ext uri="{BB962C8B-B14F-4D97-AF65-F5344CB8AC3E}">
        <p14:creationId xmlns:p14="http://schemas.microsoft.com/office/powerpoint/2010/main" val="181716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12</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971361" y="805866"/>
            <a:ext cx="10419429" cy="1015663"/>
          </a:xfrm>
          <a:prstGeom prst="rect">
            <a:avLst/>
          </a:prstGeom>
          <a:noFill/>
        </p:spPr>
        <p:txBody>
          <a:bodyPr wrap="square" lIns="91440" tIns="45720" rIns="91440" bIns="45720" rtlCol="0" anchor="t">
            <a:spAutoFit/>
          </a:bodyPr>
          <a:lstStyle/>
          <a:p>
            <a:pPr algn="just"/>
            <a:r>
              <a:rPr lang="en-US" sz="2000" b="1" dirty="0"/>
              <a:t>System Architecture Diagram:</a:t>
            </a:r>
          </a:p>
          <a:p>
            <a:pPr algn="just"/>
            <a:endParaRPr lang="en-IN" sz="2000" b="1" dirty="0"/>
          </a:p>
          <a:p>
            <a:pPr marL="342900" indent="-342900" algn="just">
              <a:buFont typeface="Arial" panose="020B0604020202020204" pitchFamily="34" charset="0"/>
              <a:buChar char="•"/>
            </a:pPr>
            <a:endParaRPr lang="en-IN" sz="2000" dirty="0"/>
          </a:p>
        </p:txBody>
      </p:sp>
      <p:pic>
        <p:nvPicPr>
          <p:cNvPr id="7" name="Picture 6">
            <a:extLst>
              <a:ext uri="{FF2B5EF4-FFF2-40B4-BE49-F238E27FC236}">
                <a16:creationId xmlns:a16="http://schemas.microsoft.com/office/drawing/2014/main" id="{42A1DAFD-B22E-01F9-9334-04118A0E5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396" y="1313697"/>
            <a:ext cx="4601445" cy="4900763"/>
          </a:xfrm>
          <a:prstGeom prst="rect">
            <a:avLst/>
          </a:prstGeom>
        </p:spPr>
      </p:pic>
    </p:spTree>
    <p:extLst>
      <p:ext uri="{BB962C8B-B14F-4D97-AF65-F5344CB8AC3E}">
        <p14:creationId xmlns:p14="http://schemas.microsoft.com/office/powerpoint/2010/main" val="3218064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5906-570E-2D35-D14B-3451569F7D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568A86-9E86-BA8F-F2B9-9476AD43A40B}"/>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13</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339118D6-9456-887A-C15E-C24B55A06B14}"/>
              </a:ext>
            </a:extLst>
          </p:cNvPr>
          <p:cNvSpPr txBox="1"/>
          <p:nvPr/>
        </p:nvSpPr>
        <p:spPr>
          <a:xfrm>
            <a:off x="874646" y="0"/>
            <a:ext cx="10419429" cy="1015663"/>
          </a:xfrm>
          <a:prstGeom prst="rect">
            <a:avLst/>
          </a:prstGeom>
          <a:noFill/>
        </p:spPr>
        <p:txBody>
          <a:bodyPr wrap="square" lIns="91440" tIns="45720" rIns="91440" bIns="45720" rtlCol="0" anchor="t">
            <a:spAutoFit/>
          </a:bodyPr>
          <a:lstStyle/>
          <a:p>
            <a:pPr algn="just"/>
            <a:r>
              <a:rPr lang="en-US" sz="2000" b="1" dirty="0"/>
              <a:t>UML Diagram:</a:t>
            </a:r>
          </a:p>
          <a:p>
            <a:pPr algn="just"/>
            <a:endParaRPr lang="en-IN" sz="2000" b="1" dirty="0"/>
          </a:p>
          <a:p>
            <a:pPr marL="342900" indent="-342900" algn="just">
              <a:buFont typeface="Arial" panose="020B0604020202020204" pitchFamily="34" charset="0"/>
              <a:buChar char="•"/>
            </a:pPr>
            <a:endParaRPr lang="en-IN" sz="2000" dirty="0"/>
          </a:p>
        </p:txBody>
      </p:sp>
      <p:pic>
        <p:nvPicPr>
          <p:cNvPr id="6" name="Picture 5">
            <a:extLst>
              <a:ext uri="{FF2B5EF4-FFF2-40B4-BE49-F238E27FC236}">
                <a16:creationId xmlns:a16="http://schemas.microsoft.com/office/drawing/2014/main" id="{264CAD47-34CC-A183-A5B0-FED80C5A0D7B}"/>
              </a:ext>
            </a:extLst>
          </p:cNvPr>
          <p:cNvPicPr>
            <a:picLocks noChangeAspect="1"/>
          </p:cNvPicPr>
          <p:nvPr/>
        </p:nvPicPr>
        <p:blipFill>
          <a:blip r:embed="rId3"/>
          <a:stretch>
            <a:fillRect/>
          </a:stretch>
        </p:blipFill>
        <p:spPr>
          <a:xfrm>
            <a:off x="2194560" y="528320"/>
            <a:ext cx="8209280" cy="5537200"/>
          </a:xfrm>
          <a:prstGeom prst="rect">
            <a:avLst/>
          </a:prstGeom>
        </p:spPr>
      </p:pic>
    </p:spTree>
    <p:extLst>
      <p:ext uri="{BB962C8B-B14F-4D97-AF65-F5344CB8AC3E}">
        <p14:creationId xmlns:p14="http://schemas.microsoft.com/office/powerpoint/2010/main" val="296437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14</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874646" y="1074509"/>
            <a:ext cx="11667154" cy="5016758"/>
          </a:xfrm>
          <a:prstGeom prst="rect">
            <a:avLst/>
          </a:prstGeom>
          <a:noFill/>
        </p:spPr>
        <p:txBody>
          <a:bodyPr wrap="square" lIns="91440" tIns="45720" rIns="91440" bIns="45720" rtlCol="0" anchor="t">
            <a:spAutoFit/>
          </a:bodyPr>
          <a:lstStyle/>
          <a:p>
            <a:pPr algn="just"/>
            <a:r>
              <a:rPr lang="en-US" sz="2000" b="1" dirty="0"/>
              <a:t>Unit Testing</a:t>
            </a:r>
          </a:p>
          <a:p>
            <a:pPr algn="just"/>
            <a:r>
              <a:rPr lang="en-US" sz="2000" b="1" dirty="0"/>
              <a:t>1. Authentication Module</a:t>
            </a:r>
          </a:p>
          <a:p>
            <a:pPr marL="342900" indent="-342900" algn="just">
              <a:buFont typeface="Arial" panose="020B0604020202020204" pitchFamily="34" charset="0"/>
              <a:buChar char="•"/>
            </a:pPr>
            <a:r>
              <a:rPr lang="en-US" sz="2000" dirty="0"/>
              <a:t>Test user registration, login/logout processes, and protected route access control</a:t>
            </a:r>
          </a:p>
          <a:p>
            <a:pPr algn="just"/>
            <a:r>
              <a:rPr lang="en-US" sz="2000" b="1" dirty="0"/>
              <a:t>2. Voice Analysis Service</a:t>
            </a:r>
          </a:p>
          <a:p>
            <a:pPr marL="342900" indent="-342900" algn="just">
              <a:buFont typeface="Arial" panose="020B0604020202020204" pitchFamily="34" charset="0"/>
              <a:buChar char="•"/>
            </a:pPr>
            <a:r>
              <a:rPr lang="en-US" sz="2000" dirty="0"/>
              <a:t>Test sentiment analysis accuracy with various inputs and fallback mechanisms when API is unavailable</a:t>
            </a:r>
          </a:p>
          <a:p>
            <a:pPr algn="just"/>
            <a:r>
              <a:rPr lang="en-US" sz="2000" b="1" dirty="0"/>
              <a:t>3. Speech Recognition</a:t>
            </a:r>
          </a:p>
          <a:p>
            <a:pPr marL="342900" indent="-342900" algn="just">
              <a:buFont typeface="Arial" panose="020B0604020202020204" pitchFamily="34" charset="0"/>
              <a:buChar char="•"/>
            </a:pPr>
            <a:r>
              <a:rPr lang="en-US" sz="2000" dirty="0"/>
              <a:t>Test transcription accuracy with different speech patterns and start/stop recording functionality</a:t>
            </a:r>
          </a:p>
          <a:p>
            <a:pPr algn="just"/>
            <a:endParaRPr lang="en-US" sz="2000" dirty="0"/>
          </a:p>
          <a:p>
            <a:pPr algn="just"/>
            <a:r>
              <a:rPr lang="en-US" sz="2000" b="1" dirty="0"/>
              <a:t>Integration Testing</a:t>
            </a:r>
          </a:p>
          <a:p>
            <a:pPr algn="just"/>
            <a:r>
              <a:rPr lang="en-US" sz="2000" b="1" dirty="0"/>
              <a:t>1. Interview Creation Flow</a:t>
            </a:r>
          </a:p>
          <a:p>
            <a:pPr marL="342900" indent="-342900" algn="just">
              <a:buFont typeface="Arial" panose="020B0604020202020204" pitchFamily="34" charset="0"/>
              <a:buChar char="•"/>
            </a:pPr>
            <a:r>
              <a:rPr lang="en-US" sz="2000" dirty="0"/>
              <a:t>Test job parameter input/validation and question generation with proper data storage</a:t>
            </a:r>
          </a:p>
          <a:p>
            <a:pPr algn="just"/>
            <a:r>
              <a:rPr lang="en-US" sz="2000" b="1" dirty="0"/>
              <a:t>2. Recording and Analysis Flow</a:t>
            </a:r>
          </a:p>
          <a:p>
            <a:pPr marL="342900" indent="-342900" algn="just">
              <a:buFont typeface="Arial" panose="020B0604020202020204" pitchFamily="34" charset="0"/>
              <a:buChar char="•"/>
            </a:pPr>
            <a:r>
              <a:rPr lang="en-US" sz="2000" dirty="0"/>
              <a:t>Test speech-to-text integration with voice analysis and saving of responses/results</a:t>
            </a:r>
          </a:p>
          <a:p>
            <a:pPr algn="just"/>
            <a:r>
              <a:rPr lang="en-US" sz="2000" b="1" dirty="0"/>
              <a:t>3. User Dashboard Flow</a:t>
            </a:r>
          </a:p>
          <a:p>
            <a:pPr marL="342900" indent="-342900" algn="just">
              <a:buFont typeface="Arial" panose="020B0604020202020204" pitchFamily="34" charset="0"/>
              <a:buChar char="•"/>
            </a:pPr>
            <a:r>
              <a:rPr lang="en-US" sz="2000" dirty="0"/>
              <a:t>Test retrieval/display of historical data and comparative analysis of multiple sessions</a:t>
            </a:r>
          </a:p>
          <a:p>
            <a:pPr marL="342900" indent="-34290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498077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A7AA7-6B87-FC5E-2548-B087FC64A9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C79693-A11B-5F4E-5526-D4F79CE1DCA4}"/>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C54704-FFC9-9BE1-4E68-401AB3B6C074}"/>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15</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DA82C8E1-407B-350A-C89B-805E1CB127C2}"/>
              </a:ext>
            </a:extLst>
          </p:cNvPr>
          <p:cNvSpPr txBox="1"/>
          <p:nvPr/>
        </p:nvSpPr>
        <p:spPr>
          <a:xfrm>
            <a:off x="874646" y="1074509"/>
            <a:ext cx="11667154" cy="4093428"/>
          </a:xfrm>
          <a:prstGeom prst="rect">
            <a:avLst/>
          </a:prstGeom>
          <a:noFill/>
        </p:spPr>
        <p:txBody>
          <a:bodyPr wrap="square" lIns="91440" tIns="45720" rIns="91440" bIns="45720" rtlCol="0" anchor="t">
            <a:spAutoFit/>
          </a:bodyPr>
          <a:lstStyle/>
          <a:p>
            <a:pPr algn="just"/>
            <a:r>
              <a:rPr lang="en-US" sz="2000" b="1" dirty="0"/>
              <a:t>User Acceptance Testing</a:t>
            </a:r>
          </a:p>
          <a:p>
            <a:pPr algn="just"/>
            <a:r>
              <a:rPr lang="en-US" sz="2000" b="1" dirty="0"/>
              <a:t>1. Usability Testing</a:t>
            </a:r>
          </a:p>
          <a:p>
            <a:pPr marL="342900" indent="-342900" algn="just">
              <a:buFont typeface="Arial" panose="020B0604020202020204" pitchFamily="34" charset="0"/>
              <a:buChar char="•"/>
            </a:pPr>
            <a:r>
              <a:rPr lang="en-US" sz="2000" dirty="0"/>
              <a:t>Conduct testing with diverse users and measure System Usability Scale scores</a:t>
            </a:r>
          </a:p>
          <a:p>
            <a:pPr algn="just"/>
            <a:r>
              <a:rPr lang="en-US" sz="2000" b="1" dirty="0"/>
              <a:t>2. Performance Testing</a:t>
            </a:r>
          </a:p>
          <a:p>
            <a:pPr marL="342900" indent="-342900" algn="just">
              <a:buFont typeface="Arial" panose="020B0604020202020204" pitchFamily="34" charset="0"/>
              <a:buChar char="•"/>
            </a:pPr>
            <a:r>
              <a:rPr lang="en-US" sz="2000" dirty="0"/>
              <a:t>Test speech recognition across different conditions and system behavior under load</a:t>
            </a:r>
          </a:p>
          <a:p>
            <a:pPr algn="just"/>
            <a:r>
              <a:rPr lang="en-US" sz="2000" b="1" dirty="0"/>
              <a:t>Cross-Browser Testing</a:t>
            </a:r>
          </a:p>
          <a:p>
            <a:pPr marL="342900" indent="-342900" algn="just">
              <a:buFont typeface="Arial" panose="020B0604020202020204" pitchFamily="34" charset="0"/>
              <a:buChar char="•"/>
            </a:pPr>
            <a:r>
              <a:rPr lang="en-US" sz="2000" dirty="0"/>
              <a:t>Test functionality across major browsers and responsive design on different devices</a:t>
            </a:r>
          </a:p>
          <a:p>
            <a:pPr algn="just"/>
            <a:endParaRPr lang="en-US" sz="2000" dirty="0"/>
          </a:p>
          <a:p>
            <a:pPr algn="just"/>
            <a:r>
              <a:rPr lang="en-US" sz="2000" b="1" dirty="0"/>
              <a:t>Security Testing</a:t>
            </a:r>
          </a:p>
          <a:p>
            <a:pPr algn="just"/>
            <a:r>
              <a:rPr lang="en-US" sz="2000" b="1" dirty="0"/>
              <a:t>1. Authentication Security</a:t>
            </a:r>
          </a:p>
          <a:p>
            <a:pPr marL="342900" indent="-342900" algn="just">
              <a:buFont typeface="Arial" panose="020B0604020202020204" pitchFamily="34" charset="0"/>
              <a:buChar char="•"/>
            </a:pPr>
            <a:r>
              <a:rPr lang="en-US" sz="2000" dirty="0"/>
              <a:t>Test for authentication vulnerabilities and proper access control implementation</a:t>
            </a:r>
          </a:p>
          <a:p>
            <a:pPr algn="just"/>
            <a:r>
              <a:rPr lang="en-US" sz="2000" b="1" dirty="0"/>
              <a:t>2. Data Protection</a:t>
            </a:r>
          </a:p>
          <a:p>
            <a:pPr marL="342900" indent="-342900" algn="just">
              <a:buFont typeface="Arial" panose="020B0604020202020204" pitchFamily="34" charset="0"/>
              <a:buChar char="•"/>
            </a:pPr>
            <a:r>
              <a:rPr lang="en-US" sz="2000" dirty="0"/>
              <a:t>Test Firebase security rules and proper handling of sensitive data/API keys</a:t>
            </a:r>
          </a:p>
        </p:txBody>
      </p:sp>
    </p:spTree>
    <p:extLst>
      <p:ext uri="{BB962C8B-B14F-4D97-AF65-F5344CB8AC3E}">
        <p14:creationId xmlns:p14="http://schemas.microsoft.com/office/powerpoint/2010/main" val="280104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16</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701693" y="1150329"/>
            <a:ext cx="10788614" cy="4708981"/>
          </a:xfrm>
          <a:prstGeom prst="rect">
            <a:avLst/>
          </a:prstGeom>
          <a:noFill/>
        </p:spPr>
        <p:txBody>
          <a:bodyPr wrap="square" lIns="91440" tIns="45720" rIns="91440" bIns="45720" rtlCol="0" anchor="t">
            <a:spAutoFit/>
          </a:bodyPr>
          <a:lstStyle/>
          <a:p>
            <a:pPr algn="just"/>
            <a:r>
              <a:rPr lang="en-US" sz="2000" b="1" dirty="0"/>
              <a:t>Speech Recognition Performance</a:t>
            </a:r>
            <a:r>
              <a:rPr lang="en-US" sz="2000" dirty="0"/>
              <a:t>: Achieved high accuracy across diverse testing conditions, exceeding minimum requirements</a:t>
            </a:r>
          </a:p>
          <a:p>
            <a:pPr algn="just"/>
            <a:r>
              <a:rPr lang="en-US" sz="2000" b="1" dirty="0"/>
              <a:t>Voice Analysis Effectiveness</a:t>
            </a:r>
            <a:r>
              <a:rPr lang="en-US" sz="2000" dirty="0"/>
              <a:t>: Demonstrated strong correlation with human expert evaluations across all four analysis dimensions</a:t>
            </a:r>
          </a:p>
          <a:p>
            <a:pPr algn="just"/>
            <a:r>
              <a:rPr lang="en-US" sz="2000" b="1" dirty="0"/>
              <a:t>User Satisfaction</a:t>
            </a:r>
            <a:r>
              <a:rPr lang="en-US" sz="2000" dirty="0"/>
              <a:t>: Received exceptional usability scores with most participants finding feedback clear and actionable</a:t>
            </a:r>
          </a:p>
          <a:p>
            <a:pPr algn="just"/>
            <a:r>
              <a:rPr lang="en-US" sz="2000" b="1" dirty="0"/>
              <a:t>Feature Evaluation</a:t>
            </a:r>
            <a:r>
              <a:rPr lang="en-US" sz="2000" dirty="0"/>
              <a:t>: Voice analysis component rated highest by users, followed by real-time transcription and feedback visualization</a:t>
            </a:r>
          </a:p>
          <a:p>
            <a:pPr algn="just"/>
            <a:r>
              <a:rPr lang="en-US" sz="2000" b="1" dirty="0"/>
              <a:t>Learning Effectiveness</a:t>
            </a:r>
            <a:r>
              <a:rPr lang="en-US" sz="2000" dirty="0"/>
              <a:t>: Users showed significant improvement in interview performance, particularly in confidence and communication clarity</a:t>
            </a:r>
          </a:p>
          <a:p>
            <a:pPr algn="just"/>
            <a:r>
              <a:rPr lang="en-US" sz="2000" b="1" dirty="0"/>
              <a:t>Technical Challenges </a:t>
            </a:r>
            <a:r>
              <a:rPr lang="en-US" sz="2000" dirty="0"/>
              <a:t>Overcome: Successfully addressed speech recognition stability and AI response consistency through enhanced error handling and prompt engineering</a:t>
            </a:r>
          </a:p>
          <a:p>
            <a:pPr algn="just"/>
            <a:r>
              <a:rPr lang="en-US" sz="2000" b="1" dirty="0"/>
              <a:t>Comparative Advantage</a:t>
            </a:r>
            <a:r>
              <a:rPr lang="en-US" sz="2000" dirty="0"/>
              <a:t>: System outperformed existing interview preparation platforms in providing comprehensive, personalized feedback through integrated speech recognition and multi-dimensional analysis</a:t>
            </a:r>
          </a:p>
        </p:txBody>
      </p:sp>
    </p:spTree>
    <p:extLst>
      <p:ext uri="{BB962C8B-B14F-4D97-AF65-F5344CB8AC3E}">
        <p14:creationId xmlns:p14="http://schemas.microsoft.com/office/powerpoint/2010/main" val="32647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17</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874647" y="1008088"/>
            <a:ext cx="10990928" cy="5324535"/>
          </a:xfrm>
          <a:prstGeom prst="rect">
            <a:avLst/>
          </a:prstGeom>
          <a:noFill/>
        </p:spPr>
        <p:txBody>
          <a:bodyPr wrap="square" lIns="91440" tIns="45720" rIns="91440" bIns="45720" rtlCol="0" anchor="t">
            <a:spAutoFit/>
          </a:bodyPr>
          <a:lstStyle/>
          <a:p>
            <a:pPr algn="just"/>
            <a:r>
              <a:rPr lang="en-US" sz="2000" b="1" dirty="0"/>
              <a:t>Demo:</a:t>
            </a:r>
          </a:p>
          <a:p>
            <a:pPr algn="just"/>
            <a:endParaRPr lang="en-US" sz="2000" b="1" dirty="0"/>
          </a:p>
          <a:p>
            <a:pPr algn="just"/>
            <a:endParaRPr lang="en-US" sz="2000" b="1" dirty="0"/>
          </a:p>
          <a:p>
            <a:pPr algn="just"/>
            <a:endParaRPr lang="en-IN" sz="2000" b="1"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Interview Configuration Interface: Job posting configuration screen providing user with choice between role, description, desired experience and required technologies.</a:t>
            </a:r>
            <a:endParaRPr lang="en-IN" sz="2000" dirty="0"/>
          </a:p>
        </p:txBody>
      </p:sp>
      <p:pic>
        <p:nvPicPr>
          <p:cNvPr id="6" name="Picture 5">
            <a:extLst>
              <a:ext uri="{FF2B5EF4-FFF2-40B4-BE49-F238E27FC236}">
                <a16:creationId xmlns:a16="http://schemas.microsoft.com/office/drawing/2014/main" id="{B7F8D597-A826-B14D-46B2-EB0239562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75" y="1382286"/>
            <a:ext cx="11113071" cy="4093428"/>
          </a:xfrm>
          <a:prstGeom prst="rect">
            <a:avLst/>
          </a:prstGeom>
        </p:spPr>
      </p:pic>
    </p:spTree>
    <p:extLst>
      <p:ext uri="{BB962C8B-B14F-4D97-AF65-F5344CB8AC3E}">
        <p14:creationId xmlns:p14="http://schemas.microsoft.com/office/powerpoint/2010/main" val="112058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F28BA-7DDC-664C-6DF6-594DD8B15D5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E7024BC-9813-EB21-041C-364DF947F0A1}"/>
              </a:ext>
            </a:extLst>
          </p:cNvPr>
          <p:cNvSpPr>
            <a:spLocks noGrp="1"/>
          </p:cNvSpPr>
          <p:nvPr>
            <p:ph type="title"/>
          </p:nvPr>
        </p:nvSpPr>
        <p:spPr>
          <a:xfrm>
            <a:off x="1795550" y="209296"/>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2ABF92-F282-F681-D783-4AA0F55B0BF0}"/>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18</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FB0F8607-A756-AF96-5B79-2500D5416674}"/>
              </a:ext>
            </a:extLst>
          </p:cNvPr>
          <p:cNvSpPr txBox="1"/>
          <p:nvPr/>
        </p:nvSpPr>
        <p:spPr>
          <a:xfrm>
            <a:off x="813575" y="652699"/>
            <a:ext cx="10990928" cy="5632311"/>
          </a:xfrm>
          <a:prstGeom prst="rect">
            <a:avLst/>
          </a:prstGeom>
          <a:noFill/>
        </p:spPr>
        <p:txBody>
          <a:bodyPr wrap="square" lIns="91440" tIns="45720" rIns="91440" bIns="45720" rtlCol="0" anchor="t">
            <a:spAutoFit/>
          </a:bodyPr>
          <a:lstStyle/>
          <a:p>
            <a:pPr algn="just"/>
            <a:r>
              <a:rPr lang="en-US" sz="2000" b="1" dirty="0"/>
              <a:t>Demo:</a:t>
            </a:r>
          </a:p>
          <a:p>
            <a:pPr algn="just"/>
            <a:endParaRPr lang="en-US" sz="2000" b="1" dirty="0"/>
          </a:p>
          <a:p>
            <a:pPr algn="just"/>
            <a:endParaRPr lang="en-US" sz="2000" b="1" dirty="0"/>
          </a:p>
          <a:p>
            <a:pPr algn="just"/>
            <a:endParaRPr lang="en-IN" sz="2000" b="1"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Question and Recording Interface: Question and recording input interface with </a:t>
            </a:r>
            <a:r>
              <a:rPr lang="en-US" sz="2000" dirty="0" err="1"/>
              <a:t>activequestion</a:t>
            </a:r>
            <a:r>
              <a:rPr lang="en-US" sz="2000" dirty="0"/>
              <a:t>, recording available options, and on-screen </a:t>
            </a:r>
            <a:r>
              <a:rPr lang="en-US" sz="2000" dirty="0" err="1"/>
              <a:t>livetranscription</a:t>
            </a:r>
            <a:r>
              <a:rPr lang="en-US" sz="2000" dirty="0"/>
              <a:t>.</a:t>
            </a:r>
            <a:endParaRPr lang="en-IN" sz="2000" dirty="0"/>
          </a:p>
        </p:txBody>
      </p:sp>
      <p:pic>
        <p:nvPicPr>
          <p:cNvPr id="6" name="Picture 5">
            <a:extLst>
              <a:ext uri="{FF2B5EF4-FFF2-40B4-BE49-F238E27FC236}">
                <a16:creationId xmlns:a16="http://schemas.microsoft.com/office/drawing/2014/main" id="{196714C4-9816-9AFE-870B-52449958A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75" y="1382286"/>
            <a:ext cx="11113071" cy="4093428"/>
          </a:xfrm>
          <a:prstGeom prst="rect">
            <a:avLst/>
          </a:prstGeom>
        </p:spPr>
      </p:pic>
      <p:pic>
        <p:nvPicPr>
          <p:cNvPr id="7" name="Picture 6">
            <a:extLst>
              <a:ext uri="{FF2B5EF4-FFF2-40B4-BE49-F238E27FC236}">
                <a16:creationId xmlns:a16="http://schemas.microsoft.com/office/drawing/2014/main" id="{44C8A2E8-CA53-6F3E-5B13-2FC8FECE2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75" y="652699"/>
            <a:ext cx="10061246" cy="4514358"/>
          </a:xfrm>
          <a:prstGeom prst="rect">
            <a:avLst/>
          </a:prstGeom>
        </p:spPr>
      </p:pic>
    </p:spTree>
    <p:extLst>
      <p:ext uri="{BB962C8B-B14F-4D97-AF65-F5344CB8AC3E}">
        <p14:creationId xmlns:p14="http://schemas.microsoft.com/office/powerpoint/2010/main" val="124280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E037A-DD4E-A604-342A-EBF1825300B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E76AD2-DE39-34A1-EC70-28724D707E59}"/>
              </a:ext>
            </a:extLst>
          </p:cNvPr>
          <p:cNvSpPr>
            <a:spLocks noGrp="1"/>
          </p:cNvSpPr>
          <p:nvPr>
            <p:ph type="title"/>
          </p:nvPr>
        </p:nvSpPr>
        <p:spPr>
          <a:xfrm>
            <a:off x="1795550" y="209296"/>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3BCDE5-7FFD-81A4-635C-38A148797EAF}"/>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19</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ABAFBD46-07B8-CA70-17E6-FEF1325692BF}"/>
              </a:ext>
            </a:extLst>
          </p:cNvPr>
          <p:cNvSpPr txBox="1"/>
          <p:nvPr/>
        </p:nvSpPr>
        <p:spPr>
          <a:xfrm>
            <a:off x="813575" y="652699"/>
            <a:ext cx="10990928" cy="5632311"/>
          </a:xfrm>
          <a:prstGeom prst="rect">
            <a:avLst/>
          </a:prstGeom>
          <a:noFill/>
        </p:spPr>
        <p:txBody>
          <a:bodyPr wrap="square" lIns="91440" tIns="45720" rIns="91440" bIns="45720" rtlCol="0" anchor="t">
            <a:spAutoFit/>
          </a:bodyPr>
          <a:lstStyle/>
          <a:p>
            <a:pPr algn="just"/>
            <a:r>
              <a:rPr lang="en-US" sz="2000" b="1" dirty="0"/>
              <a:t>Demo:</a:t>
            </a:r>
          </a:p>
          <a:p>
            <a:pPr algn="just"/>
            <a:endParaRPr lang="en-US" sz="2000" b="1" dirty="0"/>
          </a:p>
          <a:p>
            <a:pPr algn="just"/>
            <a:endParaRPr lang="en-US" sz="2000" b="1" dirty="0"/>
          </a:p>
          <a:p>
            <a:pPr algn="just"/>
            <a:endParaRPr lang="en-IN" sz="2000" b="1"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Question and Recording Interface: Question and recording input interface with active question, recording available options, and on-screen live transcription.</a:t>
            </a:r>
            <a:endParaRPr lang="en-IN" sz="2000" dirty="0"/>
          </a:p>
        </p:txBody>
      </p:sp>
      <p:pic>
        <p:nvPicPr>
          <p:cNvPr id="6" name="Picture 5">
            <a:extLst>
              <a:ext uri="{FF2B5EF4-FFF2-40B4-BE49-F238E27FC236}">
                <a16:creationId xmlns:a16="http://schemas.microsoft.com/office/drawing/2014/main" id="{D3F9A135-E57A-6BB9-168D-3930D733C6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75" y="1382286"/>
            <a:ext cx="11113071" cy="4093428"/>
          </a:xfrm>
          <a:prstGeom prst="rect">
            <a:avLst/>
          </a:prstGeom>
        </p:spPr>
      </p:pic>
      <p:pic>
        <p:nvPicPr>
          <p:cNvPr id="7" name="Picture 6">
            <a:extLst>
              <a:ext uri="{FF2B5EF4-FFF2-40B4-BE49-F238E27FC236}">
                <a16:creationId xmlns:a16="http://schemas.microsoft.com/office/drawing/2014/main" id="{420E5334-825C-5246-3625-93B79FDF7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575" y="652699"/>
            <a:ext cx="10061246" cy="4514358"/>
          </a:xfrm>
          <a:prstGeom prst="rect">
            <a:avLst/>
          </a:prstGeom>
        </p:spPr>
      </p:pic>
    </p:spTree>
    <p:extLst>
      <p:ext uri="{BB962C8B-B14F-4D97-AF65-F5344CB8AC3E}">
        <p14:creationId xmlns:p14="http://schemas.microsoft.com/office/powerpoint/2010/main" val="304199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Introduction</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5324535"/>
          </a:xfrm>
          <a:prstGeom prst="rect">
            <a:avLst/>
          </a:prstGeom>
          <a:noFill/>
        </p:spPr>
        <p:txBody>
          <a:bodyPr wrap="square" lIns="91440" tIns="45720" rIns="91440" bIns="45720" anchor="t">
            <a:spAutoFit/>
          </a:bodyPr>
          <a:lstStyle/>
          <a:p>
            <a:pPr algn="just"/>
            <a:r>
              <a:rPr lang="en-US" sz="2000" dirty="0">
                <a:latin typeface="Times New Roman" panose="02020603050405020304" pitchFamily="18" charset="0"/>
                <a:cs typeface="Times New Roman" panose="02020603050405020304" pitchFamily="18" charset="0"/>
              </a:rPr>
              <a:t>The AI Mock Interview Platform is an innovative solution designed to transform the interview preparation process through cutting-edge artificial intelligence technology. Built with React, TypeScript, and integrated with Gemini AI, the platform creates personalized interview experiences by generating job-specific questions based on role, description, experience level, and technology stack. It leverages advanced speech recognition to capture candidate responses in real-time, providing immediate transcription while simultaneously analyzing voice patterns, sentiment, and technical accuracy through a sophisticated multi-dimensional analysis system.</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What sets this platform apart is its comprehensive voice analysis service that evaluates responses across four critical dimensions: sentiment analysis to detect confidence levels, domain knowledge assessment to evaluate technical accuracy, voice tone analysis to assess communication effectiveness, and confidence scoring to provide quantifiable feedback. The system presents this analysis through an intuitive visual interface that helps candidates identify specific strengths and areas for improvement, while securely storing results in Firebase </a:t>
            </a:r>
            <a:r>
              <a:rPr lang="en-US" sz="2000" dirty="0" err="1">
                <a:latin typeface="Times New Roman" panose="02020603050405020304" pitchFamily="18" charset="0"/>
                <a:cs typeface="Times New Roman" panose="02020603050405020304" pitchFamily="18" charset="0"/>
              </a:rPr>
              <a:t>Firestore</a:t>
            </a:r>
            <a:r>
              <a:rPr lang="en-US" sz="2000" dirty="0">
                <a:latin typeface="Times New Roman" panose="02020603050405020304" pitchFamily="18" charset="0"/>
                <a:cs typeface="Times New Roman" panose="02020603050405020304" pitchFamily="18" charset="0"/>
              </a:rPr>
              <a:t> for progress tracking. By combining objective AI-powered feedback with a user-friendly interface, the AI Mock Interview Platform addresses the critical need for consistent, unbiased interview preparation that adapts to specific career goals and technical requirements.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CE958-2F87-B9F2-AF6B-FA57B5BBE02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F9FB5C4-AB5F-A8F2-927A-AB128240A0E2}"/>
              </a:ext>
            </a:extLst>
          </p:cNvPr>
          <p:cNvSpPr>
            <a:spLocks noGrp="1"/>
          </p:cNvSpPr>
          <p:nvPr>
            <p:ph type="title"/>
          </p:nvPr>
        </p:nvSpPr>
        <p:spPr>
          <a:xfrm>
            <a:off x="1795550" y="209296"/>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76050D0C-3BE1-285C-E5F4-2C5F7950D327}"/>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20</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20F14365-7136-122E-9713-C6D6C51D86D7}"/>
              </a:ext>
            </a:extLst>
          </p:cNvPr>
          <p:cNvSpPr txBox="1"/>
          <p:nvPr/>
        </p:nvSpPr>
        <p:spPr>
          <a:xfrm>
            <a:off x="495302" y="723819"/>
            <a:ext cx="11580739" cy="5632311"/>
          </a:xfrm>
          <a:prstGeom prst="rect">
            <a:avLst/>
          </a:prstGeom>
          <a:noFill/>
        </p:spPr>
        <p:txBody>
          <a:bodyPr wrap="square" lIns="91440" tIns="45720" rIns="91440" bIns="45720" rtlCol="0" anchor="t">
            <a:spAutoFit/>
          </a:bodyPr>
          <a:lstStyle/>
          <a:p>
            <a:pPr algn="just"/>
            <a:r>
              <a:rPr lang="en-US" sz="2000" b="1" dirty="0"/>
              <a:t>               Demo:</a:t>
            </a:r>
          </a:p>
          <a:p>
            <a:pPr algn="just"/>
            <a:endParaRPr lang="en-US" sz="2000" b="1" dirty="0"/>
          </a:p>
          <a:p>
            <a:pPr algn="just"/>
            <a:endParaRPr lang="en-US" sz="2000" b="1" dirty="0"/>
          </a:p>
          <a:p>
            <a:pPr algn="just"/>
            <a:endParaRPr lang="en-IN" sz="2000" b="1"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Analysis and Feedback Visualization: Analyzing the response of a candidate involves sentiments analysis, domain understand analysis, voice tone interpretation, and confidence score analysis.</a:t>
            </a:r>
            <a:endParaRPr lang="en-IN" sz="2000" dirty="0"/>
          </a:p>
        </p:txBody>
      </p:sp>
      <p:pic>
        <p:nvPicPr>
          <p:cNvPr id="6" name="Picture 5">
            <a:extLst>
              <a:ext uri="{FF2B5EF4-FFF2-40B4-BE49-F238E27FC236}">
                <a16:creationId xmlns:a16="http://schemas.microsoft.com/office/drawing/2014/main" id="{A4356075-D586-49AE-3E16-1ECE7E3D2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75" y="2540000"/>
            <a:ext cx="7970043" cy="2935714"/>
          </a:xfrm>
          <a:prstGeom prst="rect">
            <a:avLst/>
          </a:prstGeom>
        </p:spPr>
      </p:pic>
      <p:pic>
        <p:nvPicPr>
          <p:cNvPr id="8" name="Picture 7">
            <a:extLst>
              <a:ext uri="{FF2B5EF4-FFF2-40B4-BE49-F238E27FC236}">
                <a16:creationId xmlns:a16="http://schemas.microsoft.com/office/drawing/2014/main" id="{A9BD64D4-5C82-AFDE-E914-50774E4131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262" y="601194"/>
            <a:ext cx="9837417" cy="4946166"/>
          </a:xfrm>
          <a:prstGeom prst="rect">
            <a:avLst/>
          </a:prstGeom>
        </p:spPr>
      </p:pic>
    </p:spTree>
    <p:extLst>
      <p:ext uri="{BB962C8B-B14F-4D97-AF65-F5344CB8AC3E}">
        <p14:creationId xmlns:p14="http://schemas.microsoft.com/office/powerpoint/2010/main" val="2025090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21</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495302" y="2135849"/>
            <a:ext cx="11255974" cy="4093428"/>
          </a:xfrm>
          <a:prstGeom prst="rect">
            <a:avLst/>
          </a:prstGeom>
          <a:noFill/>
        </p:spPr>
        <p:txBody>
          <a:bodyPr wrap="square" lIns="91440" tIns="45720" rIns="91440" bIns="45720" rtlCol="0" anchor="t">
            <a:spAutoFit/>
          </a:bodyPr>
          <a:lstStyle/>
          <a:p>
            <a:pPr algn="just"/>
            <a:r>
              <a:rPr lang="en-US" sz="2000" b="1" dirty="0"/>
              <a:t>Demo:</a:t>
            </a:r>
          </a:p>
          <a:p>
            <a:pPr algn="just"/>
            <a:endParaRPr lang="en-US" sz="2000" b="1" dirty="0"/>
          </a:p>
          <a:p>
            <a:pPr algn="just"/>
            <a:endParaRPr lang="en-US" sz="2000" b="1" dirty="0"/>
          </a:p>
          <a:p>
            <a:pPr algn="just"/>
            <a:endParaRPr lang="en-IN" sz="2000" b="1"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Interview Question Feedback System: The system gives you a transcript of the answer of the candidate, AI feedback, rating, and voice analysis data to have a full performance review.</a:t>
            </a:r>
            <a:endParaRPr lang="en-IN" sz="2000" dirty="0"/>
          </a:p>
        </p:txBody>
      </p:sp>
      <p:pic>
        <p:nvPicPr>
          <p:cNvPr id="11" name="Picture 10">
            <a:extLst>
              <a:ext uri="{FF2B5EF4-FFF2-40B4-BE49-F238E27FC236}">
                <a16:creationId xmlns:a16="http://schemas.microsoft.com/office/drawing/2014/main" id="{2E15ACF2-AC60-3CA2-04AC-CA70F3BA63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2" y="815841"/>
            <a:ext cx="11046457" cy="4558800"/>
          </a:xfrm>
          <a:prstGeom prst="rect">
            <a:avLst/>
          </a:prstGeom>
        </p:spPr>
      </p:pic>
    </p:spTree>
    <p:extLst>
      <p:ext uri="{BB962C8B-B14F-4D97-AF65-F5344CB8AC3E}">
        <p14:creationId xmlns:p14="http://schemas.microsoft.com/office/powerpoint/2010/main" val="593621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B96E1-374C-204F-9A93-2D91AB2D2C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404326-0B65-817C-F78A-CB53A376752C}"/>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5378CC-EE00-2029-144B-C4DEEFE5A3C4}"/>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22</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3E118778-E2ED-588F-6416-C3D9D84F702E}"/>
              </a:ext>
            </a:extLst>
          </p:cNvPr>
          <p:cNvSpPr txBox="1"/>
          <p:nvPr/>
        </p:nvSpPr>
        <p:spPr>
          <a:xfrm>
            <a:off x="1300481" y="731520"/>
            <a:ext cx="10565094" cy="5324535"/>
          </a:xfrm>
          <a:prstGeom prst="rect">
            <a:avLst/>
          </a:prstGeom>
          <a:noFill/>
        </p:spPr>
        <p:txBody>
          <a:bodyPr wrap="square" lIns="91440" tIns="45720" rIns="91440" bIns="45720" rtlCol="0" anchor="t">
            <a:spAutoFit/>
          </a:bodyPr>
          <a:lstStyle/>
          <a:p>
            <a:pPr algn="just"/>
            <a:r>
              <a:rPr lang="en-US" sz="2000" b="1" dirty="0"/>
              <a:t>Sprints:</a:t>
            </a:r>
            <a:endParaRPr lang="en-IN" sz="2000" b="1" dirty="0"/>
          </a:p>
          <a:p>
            <a:pPr algn="just"/>
            <a:r>
              <a:rPr lang="en-US" sz="2000" b="1" dirty="0"/>
              <a:t>Sprint 1: Foundation and Authentication</a:t>
            </a:r>
          </a:p>
          <a:p>
            <a:pPr marL="342900" indent="-342900" algn="just">
              <a:buFont typeface="Arial" panose="020B0604020202020204" pitchFamily="34" charset="0"/>
              <a:buChar char="•"/>
            </a:pPr>
            <a:r>
              <a:rPr lang="en-US" sz="2000" dirty="0"/>
              <a:t>Established project structure and core dependencies</a:t>
            </a:r>
          </a:p>
          <a:p>
            <a:pPr marL="342900" indent="-342900" algn="just">
              <a:buFont typeface="Arial" panose="020B0604020202020204" pitchFamily="34" charset="0"/>
              <a:buChar char="•"/>
            </a:pPr>
            <a:r>
              <a:rPr lang="en-US" sz="2000" dirty="0"/>
              <a:t>Implemented Clerk authentication with protected routes</a:t>
            </a:r>
          </a:p>
          <a:p>
            <a:pPr marL="342900" indent="-342900" algn="just">
              <a:buFont typeface="Arial" panose="020B0604020202020204" pitchFamily="34" charset="0"/>
              <a:buChar char="•"/>
            </a:pPr>
            <a:r>
              <a:rPr lang="en-US" sz="2000" dirty="0"/>
              <a:t>Created basic UI components and navigation framework</a:t>
            </a:r>
          </a:p>
          <a:p>
            <a:pPr marL="342900" indent="-342900" algn="just">
              <a:buFont typeface="Arial" panose="020B0604020202020204" pitchFamily="34" charset="0"/>
              <a:buChar char="•"/>
            </a:pPr>
            <a:r>
              <a:rPr lang="en-US" sz="2000" dirty="0"/>
              <a:t>Outcome: Functional authentication system with basic navigation</a:t>
            </a:r>
          </a:p>
          <a:p>
            <a:pPr algn="just"/>
            <a:r>
              <a:rPr lang="en-US" sz="2000" b="1" dirty="0"/>
              <a:t>Sprint 2: Interview Configuration</a:t>
            </a:r>
          </a:p>
          <a:p>
            <a:pPr marL="342900" indent="-342900" algn="just">
              <a:buFont typeface="Arial" panose="020B0604020202020204" pitchFamily="34" charset="0"/>
              <a:buChar char="•"/>
            </a:pPr>
            <a:r>
              <a:rPr lang="en-US" sz="2000" dirty="0"/>
              <a:t>Developed form for job-specific parameters</a:t>
            </a:r>
          </a:p>
          <a:p>
            <a:pPr marL="342900" indent="-342900" algn="just">
              <a:buFont typeface="Arial" panose="020B0604020202020204" pitchFamily="34" charset="0"/>
              <a:buChar char="•"/>
            </a:pPr>
            <a:r>
              <a:rPr lang="en-US" sz="2000" dirty="0"/>
              <a:t>Implemented question generation using AI</a:t>
            </a:r>
          </a:p>
          <a:p>
            <a:pPr marL="342900" indent="-342900" algn="just">
              <a:buFont typeface="Arial" panose="020B0604020202020204" pitchFamily="34" charset="0"/>
              <a:buChar char="•"/>
            </a:pPr>
            <a:r>
              <a:rPr lang="en-US" sz="2000" dirty="0"/>
              <a:t>Created interview storage in Firebase</a:t>
            </a:r>
          </a:p>
          <a:p>
            <a:pPr marL="342900" indent="-342900" algn="just">
              <a:buFont typeface="Arial" panose="020B0604020202020204" pitchFamily="34" charset="0"/>
              <a:buChar char="•"/>
            </a:pPr>
            <a:r>
              <a:rPr lang="en-US" sz="2000" dirty="0"/>
              <a:t>Outcome: Users able to create and store interview configurations</a:t>
            </a:r>
          </a:p>
          <a:p>
            <a:pPr algn="just"/>
            <a:r>
              <a:rPr lang="en-US" sz="2000" b="1" dirty="0"/>
              <a:t>Sprint 3: Speech Recognition</a:t>
            </a:r>
          </a:p>
          <a:p>
            <a:pPr marL="342900" indent="-342900" algn="just">
              <a:buFont typeface="Arial" panose="020B0604020202020204" pitchFamily="34" charset="0"/>
              <a:buChar char="•"/>
            </a:pPr>
            <a:r>
              <a:rPr lang="en-US" sz="2000" dirty="0"/>
              <a:t>Integrated react-hook-speech-to-text</a:t>
            </a:r>
          </a:p>
          <a:p>
            <a:pPr marL="342900" indent="-342900" algn="just">
              <a:buFont typeface="Arial" panose="020B0604020202020204" pitchFamily="34" charset="0"/>
              <a:buChar char="•"/>
            </a:pPr>
            <a:r>
              <a:rPr lang="en-US" sz="2000" dirty="0"/>
              <a:t>Implemented recording controls and visual indicators</a:t>
            </a:r>
          </a:p>
          <a:p>
            <a:pPr marL="342900" indent="-342900" algn="just">
              <a:buFont typeface="Arial" panose="020B0604020202020204" pitchFamily="34" charset="0"/>
              <a:buChar char="•"/>
            </a:pPr>
            <a:r>
              <a:rPr lang="en-US" sz="2000" dirty="0"/>
              <a:t>Added real-time transcription display</a:t>
            </a:r>
          </a:p>
          <a:p>
            <a:pPr marL="342900" indent="-342900" algn="just">
              <a:buFont typeface="Arial" panose="020B0604020202020204" pitchFamily="34" charset="0"/>
              <a:buChar char="•"/>
            </a:pPr>
            <a:r>
              <a:rPr lang="en-US" sz="2000" dirty="0"/>
              <a:t>Outcome: Functional speech recording and transcription system</a:t>
            </a:r>
          </a:p>
          <a:p>
            <a:pPr algn="just"/>
            <a:endParaRPr lang="en-US" sz="2000" dirty="0"/>
          </a:p>
        </p:txBody>
      </p:sp>
    </p:spTree>
    <p:extLst>
      <p:ext uri="{BB962C8B-B14F-4D97-AF65-F5344CB8AC3E}">
        <p14:creationId xmlns:p14="http://schemas.microsoft.com/office/powerpoint/2010/main" val="1612214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23</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1084351" y="1188720"/>
            <a:ext cx="10565094" cy="3170099"/>
          </a:xfrm>
          <a:prstGeom prst="rect">
            <a:avLst/>
          </a:prstGeom>
          <a:noFill/>
        </p:spPr>
        <p:txBody>
          <a:bodyPr wrap="square" lIns="91440" tIns="45720" rIns="91440" bIns="45720" rtlCol="0" anchor="t">
            <a:spAutoFit/>
          </a:bodyPr>
          <a:lstStyle/>
          <a:p>
            <a:pPr algn="just"/>
            <a:r>
              <a:rPr lang="en-US" sz="2000" b="1" dirty="0"/>
              <a:t>Sprint 4: Voice Analysis</a:t>
            </a:r>
          </a:p>
          <a:p>
            <a:pPr algn="just"/>
            <a:r>
              <a:rPr lang="en-US" sz="2000" dirty="0"/>
              <a:t>Developed </a:t>
            </a:r>
            <a:r>
              <a:rPr lang="en-US" sz="2000" dirty="0" err="1"/>
              <a:t>VoiceAnalysisService</a:t>
            </a:r>
            <a:r>
              <a:rPr lang="en-US" sz="2000" dirty="0"/>
              <a:t> with Gemini AI integration</a:t>
            </a:r>
          </a:p>
          <a:p>
            <a:pPr algn="just"/>
            <a:r>
              <a:rPr lang="en-US" sz="2000" dirty="0"/>
              <a:t>Implemented multi-dimensional analysis</a:t>
            </a:r>
          </a:p>
          <a:p>
            <a:pPr algn="just"/>
            <a:r>
              <a:rPr lang="en-US" sz="2000" dirty="0"/>
              <a:t>Created visualization components for analysis results</a:t>
            </a:r>
          </a:p>
          <a:p>
            <a:pPr algn="just"/>
            <a:r>
              <a:rPr lang="en-US" sz="2000" dirty="0"/>
              <a:t>Outcome: Comprehensive voice analysis with visual feedback</a:t>
            </a:r>
          </a:p>
          <a:p>
            <a:pPr algn="just"/>
            <a:r>
              <a:rPr lang="en-US" sz="2000" b="1" dirty="0"/>
              <a:t>Sprint 5: Data Persistence and Refinement</a:t>
            </a:r>
          </a:p>
          <a:p>
            <a:pPr algn="just"/>
            <a:r>
              <a:rPr lang="en-US" sz="2000" dirty="0"/>
              <a:t>Implemented saving of responses and analysis results</a:t>
            </a:r>
          </a:p>
          <a:p>
            <a:pPr algn="just"/>
            <a:r>
              <a:rPr lang="en-US" sz="2000" dirty="0"/>
              <a:t>Created historical data view and comparison</a:t>
            </a:r>
          </a:p>
          <a:p>
            <a:pPr algn="just"/>
            <a:r>
              <a:rPr lang="en-US" sz="2000" dirty="0"/>
              <a:t>Refined UI/UX based on initial user feedback</a:t>
            </a:r>
          </a:p>
          <a:p>
            <a:pPr algn="just"/>
            <a:r>
              <a:rPr lang="en-US" sz="2000" dirty="0"/>
              <a:t>Outcome: Complete system with data persistence and improved usability</a:t>
            </a:r>
          </a:p>
        </p:txBody>
      </p:sp>
    </p:spTree>
    <p:extLst>
      <p:ext uri="{BB962C8B-B14F-4D97-AF65-F5344CB8AC3E}">
        <p14:creationId xmlns:p14="http://schemas.microsoft.com/office/powerpoint/2010/main" val="2650210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24</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1209042" y="1008089"/>
            <a:ext cx="10419429" cy="4093428"/>
          </a:xfrm>
          <a:prstGeom prst="rect">
            <a:avLst/>
          </a:prstGeom>
          <a:noFill/>
        </p:spPr>
        <p:txBody>
          <a:bodyPr wrap="square" lIns="91440" tIns="45720" rIns="91440" bIns="45720" rtlCol="0" anchor="t">
            <a:spAutoFit/>
          </a:bodyPr>
          <a:lstStyle/>
          <a:p>
            <a:pPr algn="just"/>
            <a:r>
              <a:rPr lang="en-US" sz="2000" b="1" dirty="0"/>
              <a:t>Bug Report:</a:t>
            </a:r>
          </a:p>
          <a:p>
            <a:pPr algn="just"/>
            <a:endParaRPr lang="en-US" sz="2000" b="1" dirty="0"/>
          </a:p>
          <a:p>
            <a:pPr algn="just"/>
            <a:endParaRPr lang="en-US" sz="2000" b="1" dirty="0"/>
          </a:p>
          <a:p>
            <a:pPr algn="just"/>
            <a:endParaRPr lang="en-US" sz="2000" b="1" dirty="0"/>
          </a:p>
          <a:p>
            <a:pPr algn="just"/>
            <a:endParaRPr lang="en-US" sz="2000" b="1" dirty="0"/>
          </a:p>
          <a:p>
            <a:pPr algn="just"/>
            <a:endParaRPr lang="en-IN" sz="2000" b="1"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p:txBody>
      </p:sp>
      <p:pic>
        <p:nvPicPr>
          <p:cNvPr id="7" name="Picture 6">
            <a:extLst>
              <a:ext uri="{FF2B5EF4-FFF2-40B4-BE49-F238E27FC236}">
                <a16:creationId xmlns:a16="http://schemas.microsoft.com/office/drawing/2014/main" id="{5724725F-FFEA-24B9-8F88-EB0827CE808E}"/>
              </a:ext>
            </a:extLst>
          </p:cNvPr>
          <p:cNvPicPr>
            <a:picLocks noChangeAspect="1"/>
          </p:cNvPicPr>
          <p:nvPr/>
        </p:nvPicPr>
        <p:blipFill>
          <a:blip r:embed="rId3"/>
          <a:stretch>
            <a:fillRect/>
          </a:stretch>
        </p:blipFill>
        <p:spPr>
          <a:xfrm>
            <a:off x="1209042" y="1703434"/>
            <a:ext cx="7296907" cy="3742326"/>
          </a:xfrm>
          <a:prstGeom prst="rect">
            <a:avLst/>
          </a:prstGeom>
        </p:spPr>
      </p:pic>
      <p:pic>
        <p:nvPicPr>
          <p:cNvPr id="9" name="Picture 8">
            <a:extLst>
              <a:ext uri="{FF2B5EF4-FFF2-40B4-BE49-F238E27FC236}">
                <a16:creationId xmlns:a16="http://schemas.microsoft.com/office/drawing/2014/main" id="{4D8B7806-B3FF-5E26-2C86-1F1C36FDCBFA}"/>
              </a:ext>
            </a:extLst>
          </p:cNvPr>
          <p:cNvPicPr>
            <a:picLocks noChangeAspect="1"/>
          </p:cNvPicPr>
          <p:nvPr/>
        </p:nvPicPr>
        <p:blipFill>
          <a:blip r:embed="rId4"/>
          <a:stretch>
            <a:fillRect/>
          </a:stretch>
        </p:blipFill>
        <p:spPr>
          <a:xfrm>
            <a:off x="1076960" y="1503680"/>
            <a:ext cx="10027920" cy="4683760"/>
          </a:xfrm>
          <a:prstGeom prst="rect">
            <a:avLst/>
          </a:prstGeom>
        </p:spPr>
      </p:pic>
    </p:spTree>
    <p:extLst>
      <p:ext uri="{BB962C8B-B14F-4D97-AF65-F5344CB8AC3E}">
        <p14:creationId xmlns:p14="http://schemas.microsoft.com/office/powerpoint/2010/main" val="395116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25</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1375807" y="1350989"/>
            <a:ext cx="10419429" cy="1323439"/>
          </a:xfrm>
          <a:prstGeom prst="rect">
            <a:avLst/>
          </a:prstGeom>
          <a:noFill/>
        </p:spPr>
        <p:txBody>
          <a:bodyPr wrap="square" lIns="91440" tIns="45720" rIns="91440" bIns="45720" rtlCol="0" anchor="t">
            <a:spAutoFit/>
          </a:bodyPr>
          <a:lstStyle/>
          <a:p>
            <a:pPr algn="just"/>
            <a:r>
              <a:rPr lang="en-US" sz="2000" b="1" dirty="0"/>
              <a:t>Definition of Done:</a:t>
            </a:r>
          </a:p>
          <a:p>
            <a:pPr algn="just"/>
            <a:endParaRPr lang="en-US" sz="2000" b="1" dirty="0"/>
          </a:p>
          <a:p>
            <a:pPr algn="just"/>
            <a:endParaRPr lang="en-IN" sz="2000" b="1" dirty="0"/>
          </a:p>
          <a:p>
            <a:pPr algn="just"/>
            <a:endParaRPr lang="en-IN" sz="2000" dirty="0"/>
          </a:p>
        </p:txBody>
      </p:sp>
      <p:pic>
        <p:nvPicPr>
          <p:cNvPr id="6" name="Picture 5"/>
          <p:cNvPicPr>
            <a:picLocks noChangeAspect="1"/>
          </p:cNvPicPr>
          <p:nvPr/>
        </p:nvPicPr>
        <p:blipFill>
          <a:blip r:embed="rId3"/>
          <a:stretch>
            <a:fillRect/>
          </a:stretch>
        </p:blipFill>
        <p:spPr>
          <a:xfrm>
            <a:off x="1375807" y="1892620"/>
            <a:ext cx="7382905" cy="4163006"/>
          </a:xfrm>
          <a:prstGeom prst="rect">
            <a:avLst/>
          </a:prstGeom>
        </p:spPr>
      </p:pic>
      <p:pic>
        <p:nvPicPr>
          <p:cNvPr id="7" name="Picture 6">
            <a:extLst>
              <a:ext uri="{FF2B5EF4-FFF2-40B4-BE49-F238E27FC236}">
                <a16:creationId xmlns:a16="http://schemas.microsoft.com/office/drawing/2014/main" id="{A7539B61-C06F-EB97-7AB0-5EDBC4C4A65F}"/>
              </a:ext>
            </a:extLst>
          </p:cNvPr>
          <p:cNvPicPr>
            <a:picLocks noChangeAspect="1"/>
          </p:cNvPicPr>
          <p:nvPr/>
        </p:nvPicPr>
        <p:blipFill>
          <a:blip r:embed="rId4"/>
          <a:stretch>
            <a:fillRect/>
          </a:stretch>
        </p:blipFill>
        <p:spPr>
          <a:xfrm>
            <a:off x="1375807" y="1150578"/>
            <a:ext cx="9723119" cy="5217637"/>
          </a:xfrm>
          <a:prstGeom prst="rect">
            <a:avLst/>
          </a:prstGeom>
        </p:spPr>
      </p:pic>
    </p:spTree>
    <p:extLst>
      <p:ext uri="{BB962C8B-B14F-4D97-AF65-F5344CB8AC3E}">
        <p14:creationId xmlns:p14="http://schemas.microsoft.com/office/powerpoint/2010/main" val="1158895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7" y="594849"/>
            <a:ext cx="11436823" cy="545048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Conclusion</a:t>
            </a:r>
          </a:p>
          <a:p>
            <a:pPr marL="0" indent="0">
              <a:buNone/>
            </a:pPr>
            <a:r>
              <a:rPr lang="en-US" sz="2000" dirty="0">
                <a:latin typeface="Times New Roman" panose="02020603050405020304" pitchFamily="18" charset="0"/>
                <a:cs typeface="Times New Roman" panose="02020603050405020304" pitchFamily="18" charset="0"/>
              </a:rPr>
              <a:t>The AI Mock Interview Platform successfully addresses the need for personalized interview preparation by integrating speech recognition with multi-dimensional voice analysis. The system provides comprehensive evaluation across sentiment, domain knowledge, voice tone, and confidence dimensions, delivering actionable feedback that improves both technical accuracy and communication skills. User testing confirmed high satisfaction with the platform's intuitive interface and valuable feedback, while comparative analysis demonstrated significant advantages over existing tools. Through Agile development and continuous refinement, we created a robust solution that effectively transforms interview preparation by providing objective, job-specific guidance tailored to candidates' target positions.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Future Work</a:t>
            </a:r>
          </a:p>
          <a:p>
            <a:pPr marL="0" indent="0">
              <a:buNone/>
            </a:pPr>
            <a:r>
              <a:rPr lang="en-US" sz="2000" dirty="0">
                <a:latin typeface="Times New Roman" panose="02020603050405020304" pitchFamily="18" charset="0"/>
                <a:cs typeface="Times New Roman" panose="02020603050405020304" pitchFamily="18" charset="0"/>
              </a:rPr>
              <a:t>Future development will focus on enhancing the platform's capabilities through more sophisticated question generation incorporating industry trends and adaptive difficulty progression, expanded voice analysis to include non-verbal cue assessment and comparative benchmarking, and interactive mock interview sessions with AI-driven follow-up questions. Technical improvements will include mobile optimization, offline functionality, and a specialized speech recognition model for technical terminology. We also plan to develop integration opportunities through learning management system plugins, career services APIs, and an employer portal, extending the platform's impact on interview preparation and professional development.</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pPr/>
              <a:t>26</a:t>
            </a:fld>
            <a:endParaRPr lang="en-US"/>
          </a:p>
        </p:txBody>
      </p:sp>
    </p:spTree>
    <p:extLst>
      <p:ext uri="{BB962C8B-B14F-4D97-AF65-F5344CB8AC3E}">
        <p14:creationId xmlns:p14="http://schemas.microsoft.com/office/powerpoint/2010/main" val="385225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616C1-5C31-73EF-C6D8-3D293F21043E}"/>
              </a:ext>
            </a:extLst>
          </p:cNvPr>
          <p:cNvSpPr>
            <a:spLocks noGrp="1"/>
          </p:cNvSpPr>
          <p:nvPr>
            <p:ph type="sldNum" sz="quarter" idx="2"/>
          </p:nvPr>
        </p:nvSpPr>
        <p:spPr/>
        <p:txBody>
          <a:bodyPr/>
          <a:lstStyle/>
          <a:p>
            <a:fld id="{86CB4B4D-7CA3-9044-876B-883B54F8677D}" type="slidenum">
              <a:rPr lang="en-IN" smtClean="0"/>
              <a:t>27</a:t>
            </a:fld>
            <a:endParaRPr lang="en-IN"/>
          </a:p>
        </p:txBody>
      </p:sp>
      <p:sp>
        <p:nvSpPr>
          <p:cNvPr id="3" name="Title 2">
            <a:extLst>
              <a:ext uri="{FF2B5EF4-FFF2-40B4-BE49-F238E27FC236}">
                <a16:creationId xmlns:a16="http://schemas.microsoft.com/office/drawing/2014/main" id="{2B667EDC-3EA5-C3DB-B0B4-74241483777B}"/>
              </a:ext>
            </a:extLst>
          </p:cNvPr>
          <p:cNvSpPr>
            <a:spLocks noGrp="1"/>
          </p:cNvSpPr>
          <p:nvPr>
            <p:ph type="title"/>
          </p:nvPr>
        </p:nvSpPr>
        <p:spPr>
          <a:xfrm>
            <a:off x="1121979" y="2398881"/>
            <a:ext cx="10515600" cy="1325563"/>
          </a:xfrm>
        </p:spPr>
        <p:txBody>
          <a:bodyPr>
            <a:normAutofit/>
          </a:bodyPr>
          <a:lstStyle/>
          <a:p>
            <a:r>
              <a:rPr lang="en-US" sz="6600" dirty="0"/>
              <a:t>          THANK YOU</a:t>
            </a:r>
            <a:endParaRPr lang="en-IN" sz="6600" dirty="0"/>
          </a:p>
        </p:txBody>
      </p:sp>
    </p:spTree>
    <p:extLst>
      <p:ext uri="{BB962C8B-B14F-4D97-AF65-F5344CB8AC3E}">
        <p14:creationId xmlns:p14="http://schemas.microsoft.com/office/powerpoint/2010/main" val="13905475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7016B-0B6D-CB99-15E5-99BAE3ED67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BC2CE0-E850-5F39-DCA9-025F2700BFA2}"/>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612206-5D27-AA31-4AC1-91A8A9D59643}"/>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3</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9661DB19-76B1-DEF7-B1BB-3E80DDFFAA82}"/>
              </a:ext>
            </a:extLst>
          </p:cNvPr>
          <p:cNvGraphicFramePr>
            <a:graphicFrameLocks noGrp="1"/>
          </p:cNvGraphicFramePr>
          <p:nvPr>
            <p:extLst>
              <p:ext uri="{D42A27DB-BD31-4B8C-83A1-F6EECF244321}">
                <p14:modId xmlns:p14="http://schemas.microsoft.com/office/powerpoint/2010/main" val="556069094"/>
              </p:ext>
            </p:extLst>
          </p:nvPr>
        </p:nvGraphicFramePr>
        <p:xfrm>
          <a:off x="0" y="682612"/>
          <a:ext cx="12191999" cy="6168896"/>
        </p:xfrm>
        <a:graphic>
          <a:graphicData uri="http://schemas.openxmlformats.org/drawingml/2006/table">
            <a:tbl>
              <a:tblPr firstRow="1" bandRow="1">
                <a:tableStyleId>{EEE7283C-3CF3-47DC-8721-378D4A62B228}</a:tableStyleId>
              </a:tblPr>
              <a:tblGrid>
                <a:gridCol w="591022">
                  <a:extLst>
                    <a:ext uri="{9D8B030D-6E8A-4147-A177-3AD203B41FA5}">
                      <a16:colId xmlns:a16="http://schemas.microsoft.com/office/drawing/2014/main" val="739043522"/>
                    </a:ext>
                  </a:extLst>
                </a:gridCol>
                <a:gridCol w="1268429">
                  <a:extLst>
                    <a:ext uri="{9D8B030D-6E8A-4147-A177-3AD203B41FA5}">
                      <a16:colId xmlns:a16="http://schemas.microsoft.com/office/drawing/2014/main" val="2216152480"/>
                    </a:ext>
                  </a:extLst>
                </a:gridCol>
                <a:gridCol w="2651585">
                  <a:extLst>
                    <a:ext uri="{9D8B030D-6E8A-4147-A177-3AD203B41FA5}">
                      <a16:colId xmlns:a16="http://schemas.microsoft.com/office/drawing/2014/main" val="2141654083"/>
                    </a:ext>
                  </a:extLst>
                </a:gridCol>
                <a:gridCol w="7680963">
                  <a:extLst>
                    <a:ext uri="{9D8B030D-6E8A-4147-A177-3AD203B41FA5}">
                      <a16:colId xmlns:a16="http://schemas.microsoft.com/office/drawing/2014/main" val="901742814"/>
                    </a:ext>
                  </a:extLst>
                </a:gridCol>
              </a:tblGrid>
              <a:tr h="662618">
                <a:tc>
                  <a:txBody>
                    <a:bodyPr/>
                    <a:lstStyle/>
                    <a:p>
                      <a:pPr algn="l"/>
                      <a:r>
                        <a:rPr lang="en-US" sz="1200" dirty="0" err="1">
                          <a:latin typeface="Times New Roman" panose="02020603050405020304" pitchFamily="18" charset="0"/>
                          <a:cs typeface="Times New Roman" panose="02020603050405020304" pitchFamily="18" charset="0"/>
                        </a:rPr>
                        <a:t>Sl.No</a:t>
                      </a:r>
                      <a:r>
                        <a:rPr lang="en-US" sz="1200" dirty="0">
                          <a:latin typeface="Times New Roman" panose="02020603050405020304" pitchFamily="18" charset="0"/>
                          <a:cs typeface="Times New Roman" panose="02020603050405020304" pitchFamily="18" charset="0"/>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72790">
                <a:tc>
                  <a:txBody>
                    <a:bodyPr/>
                    <a:lstStyle/>
                    <a:p>
                      <a:pPr algn="l"/>
                      <a:r>
                        <a:rPr lang="en-US" sz="1600" b="0" dirty="0">
                          <a:latin typeface="Times New Roman"/>
                          <a:cs typeface="Times New Roman"/>
                        </a:rPr>
                        <a:t>1</a:t>
                      </a:r>
                    </a:p>
                  </a:txBody>
                  <a:tcPr/>
                </a:tc>
                <a:tc>
                  <a:txBody>
                    <a:bodyPr/>
                    <a:lstStyle/>
                    <a:p>
                      <a:pPr lvl="0" algn="l">
                        <a:lnSpc>
                          <a:spcPct val="100000"/>
                        </a:lnSpc>
                        <a:spcBef>
                          <a:spcPts val="0"/>
                        </a:spcBef>
                        <a:spcAft>
                          <a:spcPts val="0"/>
                        </a:spcAft>
                        <a:buNone/>
                      </a:pPr>
                      <a:r>
                        <a:rPr lang="en-IN" dirty="0" err="1"/>
                        <a:t>RubiMandal</a:t>
                      </a:r>
                      <a:r>
                        <a:rPr lang="en-IN" dirty="0"/>
                        <a:t>, Pranav Lahar, Dhiraj Patil, Apurva Patil , Suvama Wagh </a:t>
                      </a:r>
                      <a:endParaRPr lang="en-US" dirty="0">
                        <a:latin typeface="Times New Roman" panose="02020603050405020304" pitchFamily="18" charset="0"/>
                        <a:cs typeface="Times New Roman" panose="02020603050405020304" pitchFamily="18" charset="0"/>
                      </a:endParaRPr>
                    </a:p>
                  </a:txBody>
                  <a:tcPr/>
                </a:tc>
                <a:tc>
                  <a:txBody>
                    <a:bodyPr/>
                    <a:lstStyle/>
                    <a:p>
                      <a:pPr lvl="0" algn="ctr">
                        <a:lnSpc>
                          <a:spcPct val="100000"/>
                        </a:lnSpc>
                        <a:spcBef>
                          <a:spcPts val="0"/>
                        </a:spcBef>
                        <a:spcAft>
                          <a:spcPts val="0"/>
                        </a:spcAft>
                        <a:buNone/>
                      </a:pPr>
                      <a:r>
                        <a:rPr lang="en-US" sz="1400" dirty="0"/>
                        <a:t>AI-Based mock interview evaluator: An emotion and confidence classifier model</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US" sz="1400" b="0" i="0" u="none" strike="noStrike" noProof="0" dirty="0">
                          <a:solidFill>
                            <a:srgbClr val="000000"/>
                          </a:solidFill>
                          <a:latin typeface="Times New Roman" panose="02020603050405020304" pitchFamily="18" charset="0"/>
                          <a:cs typeface="Times New Roman" panose="02020603050405020304" pitchFamily="18" charset="0"/>
                        </a:rPr>
                        <a:t>2023</a:t>
                      </a:r>
                      <a:endParaRPr lang="en-US" sz="1400" dirty="0"/>
                    </a:p>
                  </a:txBody>
                  <a:tcPr/>
                </a:tc>
                <a:tc>
                  <a:txBody>
                    <a:bodyPr/>
                    <a:lstStyle/>
                    <a:p>
                      <a:r>
                        <a:rPr lang="en-US" sz="1350" b="0" i="0" kern="1200" dirty="0">
                          <a:solidFill>
                            <a:srgbClr val="000000"/>
                          </a:solidFill>
                          <a:effectLst/>
                          <a:latin typeface="+mn-lt"/>
                          <a:ea typeface="+mn-ea"/>
                          <a:cs typeface="+mn-cs"/>
                        </a:rPr>
                        <a:t>The AI-based mock interview evaluator enhances candidate performance by analyzing facial expressions and speech to assess emotions, confidence, and knowledge. This dynamic system offers real-time feedback, addressing the shortcomings of traditional interview methods that focus mainly on knowledge.</a:t>
                      </a:r>
                    </a:p>
                    <a:p>
                      <a:br>
                        <a:rPr lang="en-US" sz="1350" b="0" i="0" kern="1200" dirty="0">
                          <a:solidFill>
                            <a:srgbClr val="000000"/>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041938"/>
                  </a:ext>
                </a:extLst>
              </a:tr>
              <a:tr h="2346952">
                <a:tc>
                  <a:txBody>
                    <a:bodyPr/>
                    <a:lstStyle/>
                    <a:p>
                      <a:pPr algn="l"/>
                      <a:r>
                        <a:rPr lang="en-US" sz="1600" b="0" dirty="0">
                          <a:latin typeface="Times New Roman"/>
                          <a:cs typeface="Times New Roman"/>
                        </a:rPr>
                        <a:t>2</a:t>
                      </a:r>
                    </a:p>
                  </a:txBody>
                  <a:tcPr/>
                </a:tc>
                <a:tc>
                  <a:txBody>
                    <a:bodyPr/>
                    <a:lstStyle/>
                    <a:p>
                      <a:pPr lvl="0" algn="l">
                        <a:lnSpc>
                          <a:spcPct val="100000"/>
                        </a:lnSpc>
                        <a:spcBef>
                          <a:spcPts val="0"/>
                        </a:spcBef>
                        <a:spcAft>
                          <a:spcPts val="0"/>
                        </a:spcAft>
                        <a:buNone/>
                      </a:pPr>
                      <a:r>
                        <a:rPr lang="en-IN" dirty="0" err="1"/>
                        <a:t>Dulmini</a:t>
                      </a:r>
                      <a:r>
                        <a:rPr lang="en-IN" dirty="0"/>
                        <a:t> Yashodha Dissanayake1, </a:t>
                      </a:r>
                      <a:r>
                        <a:rPr lang="en-IN" dirty="0" err="1"/>
                        <a:t>Venuri</a:t>
                      </a:r>
                      <a:r>
                        <a:rPr lang="en-IN" dirty="0"/>
                        <a:t> Amalya2, Raveen Dissanayaka3, Lahiru Lakshan4, Pradeepa Samarasinghe5</a:t>
                      </a:r>
                      <a:endParaRPr lang="en-US"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IN" sz="1400" dirty="0"/>
                        <a:t>AI-based Behavioural Analyser for Interviews/Viva</a:t>
                      </a:r>
                      <a:endParaRPr lang="en-US" sz="1400" dirty="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                     2021</a:t>
                      </a:r>
                      <a:endParaRPr lang="en-IN" sz="1400" dirty="0"/>
                    </a:p>
                  </a:txBody>
                  <a:tcPr/>
                </a:tc>
                <a:tc>
                  <a:txBody>
                    <a:bodyPr/>
                    <a:lstStyle/>
                    <a:p>
                      <a:r>
                        <a:rPr lang="en-US" sz="1350" b="0" i="0" kern="1200" dirty="0">
                          <a:solidFill>
                            <a:srgbClr val="000000"/>
                          </a:solidFill>
                          <a:effectLst/>
                          <a:latin typeface="+mn-lt"/>
                          <a:ea typeface="+mn-ea"/>
                          <a:cs typeface="+mn-cs"/>
                        </a:rPr>
                        <a:t>The proposed AI-based behavioral analyzer leverages nonverbal cues, including smile, eye gaze, and head movements, to evaluate candidates' personality traits and emotional states during virtual interviews. By employing deep learning and machine learning techniques, the system achieves over 85% accuracy in behavioral analysis, offering a comprehensive assessment that enhances the interview process beyond traditional methods.</a:t>
                      </a:r>
                    </a:p>
                    <a:p>
                      <a:br>
                        <a:rPr lang="en-US" sz="1350" b="0" i="0" kern="1200" dirty="0">
                          <a:solidFill>
                            <a:srgbClr val="000000"/>
                          </a:solidFill>
                          <a:effectLst/>
                          <a:latin typeface="+mn-lt"/>
                          <a:ea typeface="+mn-ea"/>
                          <a:cs typeface="+mn-cs"/>
                        </a:rPr>
                      </a:b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3746530"/>
                  </a:ext>
                </a:extLst>
              </a:tr>
              <a:tr h="1778908">
                <a:tc>
                  <a:txBody>
                    <a:bodyPr/>
                    <a:lstStyle/>
                    <a:p>
                      <a:pPr algn="l"/>
                      <a:r>
                        <a:rPr lang="en-US" sz="1600" b="0" dirty="0">
                          <a:latin typeface="Times New Roman"/>
                          <a:cs typeface="Times New Roman"/>
                        </a:rPr>
                        <a:t>3</a:t>
                      </a:r>
                    </a:p>
                  </a:txBody>
                  <a:tcPr/>
                </a:tc>
                <a:tc>
                  <a:txBody>
                    <a:bodyPr/>
                    <a:lstStyle/>
                    <a:p>
                      <a:pPr lvl="0" algn="l">
                        <a:lnSpc>
                          <a:spcPct val="100000"/>
                        </a:lnSpc>
                        <a:spcBef>
                          <a:spcPts val="0"/>
                        </a:spcBef>
                        <a:spcAft>
                          <a:spcPts val="0"/>
                        </a:spcAft>
                        <a:buNone/>
                      </a:pPr>
                      <a:r>
                        <a:rPr lang="en-IN" dirty="0"/>
                        <a:t>Prabhat Kumar Mishra ,Arun Kumar Arulappan </a:t>
                      </a:r>
                      <a:endParaRPr lang="en-US" sz="135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400" dirty="0"/>
                        <a:t>AI-DRIVEN VIRTUAL MOCK INTERVIEW DEVELOPMENT</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r>
                        <a:rPr lang="en-US" sz="1400" b="0" i="0" u="none" strike="noStrike" noProof="0" dirty="0">
                          <a:solidFill>
                            <a:srgbClr val="000000"/>
                          </a:solidFill>
                          <a:latin typeface="Times New Roman" panose="02020603050405020304" pitchFamily="18" charset="0"/>
                          <a:cs typeface="Times New Roman" panose="02020603050405020304" pitchFamily="18" charset="0"/>
                        </a:rPr>
                        <a:t>                      2024</a:t>
                      </a:r>
                      <a:endParaRPr lang="en-US" sz="1400" dirty="0"/>
                    </a:p>
                  </a:txBody>
                  <a:tcPr/>
                </a:tc>
                <a:tc>
                  <a:txBody>
                    <a:bodyPr/>
                    <a:lstStyle/>
                    <a:p>
                      <a:pPr lvl="0">
                        <a:buNone/>
                      </a:pPr>
                      <a:r>
                        <a:rPr lang="en-US" sz="1350" b="0" i="0" kern="1200" dirty="0">
                          <a:solidFill>
                            <a:srgbClr val="000000"/>
                          </a:solidFill>
                          <a:effectLst/>
                          <a:latin typeface="+mn-lt"/>
                          <a:ea typeface="+mn-ea"/>
                          <a:cs typeface="+mn-cs"/>
                        </a:rPr>
                        <a:t>The AI-driven virtual mock interview platform significantly reduces customer acquisition costs while providing personalized, context-aware training and feedback for interview preparation. By integrating advanced AI technologies, including GPT-4, the platform enhances user experience and accessibility, enabling candidates to practice in realistic scenarios and improve their interview skills effectively.</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44334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34A13-5EFF-58B6-C840-891677D6AB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D1EDE4-E7F2-EE3D-306C-02294DA22A81}"/>
              </a:ext>
            </a:extLst>
          </p:cNvPr>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DD09C83-3E60-8022-862A-DE7E7C4EFE53}"/>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4</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3431700E-6655-2564-F79A-918F57B94AA5}"/>
              </a:ext>
            </a:extLst>
          </p:cNvPr>
          <p:cNvGraphicFramePr>
            <a:graphicFrameLocks noGrp="1"/>
          </p:cNvGraphicFramePr>
          <p:nvPr>
            <p:extLst>
              <p:ext uri="{D42A27DB-BD31-4B8C-83A1-F6EECF244321}">
                <p14:modId xmlns:p14="http://schemas.microsoft.com/office/powerpoint/2010/main" val="2346448445"/>
              </p:ext>
            </p:extLst>
          </p:nvPr>
        </p:nvGraphicFramePr>
        <p:xfrm>
          <a:off x="167950" y="457325"/>
          <a:ext cx="11997685" cy="5673375"/>
        </p:xfrm>
        <a:graphic>
          <a:graphicData uri="http://schemas.openxmlformats.org/drawingml/2006/table">
            <a:tbl>
              <a:tblPr firstRow="1" bandRow="1">
                <a:tableStyleId>{EEE7283C-3CF3-47DC-8721-378D4A62B228}</a:tableStyleId>
              </a:tblPr>
              <a:tblGrid>
                <a:gridCol w="609918">
                  <a:extLst>
                    <a:ext uri="{9D8B030D-6E8A-4147-A177-3AD203B41FA5}">
                      <a16:colId xmlns:a16="http://schemas.microsoft.com/office/drawing/2014/main" val="739043522"/>
                    </a:ext>
                  </a:extLst>
                </a:gridCol>
                <a:gridCol w="1252366">
                  <a:extLst>
                    <a:ext uri="{9D8B030D-6E8A-4147-A177-3AD203B41FA5}">
                      <a16:colId xmlns:a16="http://schemas.microsoft.com/office/drawing/2014/main" val="2216152480"/>
                    </a:ext>
                  </a:extLst>
                </a:gridCol>
                <a:gridCol w="2476452">
                  <a:extLst>
                    <a:ext uri="{9D8B030D-6E8A-4147-A177-3AD203B41FA5}">
                      <a16:colId xmlns:a16="http://schemas.microsoft.com/office/drawing/2014/main" val="2141654083"/>
                    </a:ext>
                  </a:extLst>
                </a:gridCol>
                <a:gridCol w="7658949">
                  <a:extLst>
                    <a:ext uri="{9D8B030D-6E8A-4147-A177-3AD203B41FA5}">
                      <a16:colId xmlns:a16="http://schemas.microsoft.com/office/drawing/2014/main" val="901742814"/>
                    </a:ext>
                  </a:extLst>
                </a:gridCol>
              </a:tblGrid>
              <a:tr h="670475">
                <a:tc>
                  <a:txBody>
                    <a:bodyPr/>
                    <a:lstStyle/>
                    <a:p>
                      <a:pPr algn="l"/>
                      <a:r>
                        <a:rPr lang="en-US" sz="1200" dirty="0" err="1">
                          <a:latin typeface="Times New Roman"/>
                          <a:cs typeface="Times New Roman"/>
                        </a:rPr>
                        <a:t>Sl.No</a:t>
                      </a:r>
                      <a:r>
                        <a:rPr lang="en-US" sz="1200" dirty="0">
                          <a:latin typeface="Times New Roman"/>
                          <a:cs typeface="Times New Roman"/>
                        </a:rPr>
                        <a:t>.</a:t>
                      </a:r>
                    </a:p>
                  </a:txBody>
                  <a:tcPr>
                    <a:solidFill>
                      <a:srgbClr val="AA022A"/>
                    </a:solidFill>
                  </a:tcPr>
                </a:tc>
                <a:tc>
                  <a:txBody>
                    <a:bodyPr/>
                    <a:lstStyle/>
                    <a:p>
                      <a:pPr algn="l"/>
                      <a:r>
                        <a:rPr lang="en-US" sz="1200" dirty="0">
                          <a:latin typeface="Times New Roman"/>
                          <a:cs typeface="Times New Roman"/>
                        </a:rPr>
                        <a:t>AUTHORS</a:t>
                      </a:r>
                    </a:p>
                  </a:txBody>
                  <a:tcPr>
                    <a:solidFill>
                      <a:srgbClr val="AA022A"/>
                    </a:solidFill>
                  </a:tcPr>
                </a:tc>
                <a:tc>
                  <a:txBody>
                    <a:bodyPr/>
                    <a:lstStyle/>
                    <a:p>
                      <a:pPr algn="l"/>
                      <a:r>
                        <a:rPr lang="en-US" sz="1200" dirty="0">
                          <a:latin typeface="Times New Roman"/>
                          <a:cs typeface="Times New Roman"/>
                        </a:rPr>
                        <a:t>PAPER</a:t>
                      </a:r>
                    </a:p>
                  </a:txBody>
                  <a:tcPr>
                    <a:solidFill>
                      <a:srgbClr val="AA022A"/>
                    </a:solidFill>
                  </a:tcPr>
                </a:tc>
                <a:tc>
                  <a:txBody>
                    <a:bodyPr/>
                    <a:lstStyle/>
                    <a:p>
                      <a:pPr algn="l"/>
                      <a:r>
                        <a:rPr lang="en-US" sz="1200" dirty="0">
                          <a:latin typeface="Times New Roman"/>
                          <a:cs typeface="Times New Roman"/>
                        </a:rPr>
                        <a:t>INFERENCE</a:t>
                      </a:r>
                    </a:p>
                  </a:txBody>
                  <a:tcPr>
                    <a:solidFill>
                      <a:srgbClr val="AA022A"/>
                    </a:solidFill>
                  </a:tcPr>
                </a:tc>
                <a:extLst>
                  <a:ext uri="{0D108BD9-81ED-4DB2-BD59-A6C34878D82A}">
                    <a16:rowId xmlns:a16="http://schemas.microsoft.com/office/drawing/2014/main" val="4026048611"/>
                  </a:ext>
                </a:extLst>
              </a:tr>
              <a:tr h="1389067">
                <a:tc>
                  <a:txBody>
                    <a:bodyPr/>
                    <a:lstStyle/>
                    <a:p>
                      <a:pPr algn="l"/>
                      <a:r>
                        <a:rPr lang="en-US" sz="1600" b="0" dirty="0">
                          <a:latin typeface="Times New Roman" panose="02020603050405020304" pitchFamily="18" charset="0"/>
                          <a:cs typeface="Times New Roman" panose="02020603050405020304" pitchFamily="18" charset="0"/>
                        </a:rPr>
                        <a:t>4</a:t>
                      </a:r>
                    </a:p>
                  </a:txBody>
                  <a:tcPr/>
                </a:tc>
                <a:tc>
                  <a:txBody>
                    <a:bodyPr/>
                    <a:lstStyle/>
                    <a:p>
                      <a:pPr lvl="0" algn="l">
                        <a:lnSpc>
                          <a:spcPct val="100000"/>
                        </a:lnSpc>
                        <a:spcBef>
                          <a:spcPts val="0"/>
                        </a:spcBef>
                        <a:spcAft>
                          <a:spcPts val="0"/>
                        </a:spcAft>
                        <a:buNone/>
                      </a:pPr>
                      <a:r>
                        <a:rPr lang="en-IN" dirty="0"/>
                        <a:t>Felicia R. Wongso et al.</a:t>
                      </a:r>
                      <a:endParaRPr lang="en-IN" sz="135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400" dirty="0"/>
                        <a:t>An AI Mock-interview Platform for Interview Performance Analysis 2022</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lvl="0">
                        <a:buNone/>
                      </a:pPr>
                      <a:r>
                        <a:rPr lang="en-US" sz="1350" b="0" i="0" kern="1200" dirty="0">
                          <a:solidFill>
                            <a:srgbClr val="000000"/>
                          </a:solidFill>
                          <a:effectLst/>
                          <a:latin typeface="+mn-lt"/>
                          <a:ea typeface="+mn-ea"/>
                          <a:cs typeface="+mn-cs"/>
                        </a:rPr>
                        <a:t>The AI mock-interview platform integrates visual, audio, and textual features to analyze candidates' emotions, head poses, and voice characteristics, providing automated feedback and performance scores. This innovative system enhances the recruitment process by offering a comprehensive evaluation of interviewee performance, addressing the challenges of traditional interview methods.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041938"/>
                  </a:ext>
                </a:extLst>
              </a:tr>
              <a:tr h="1813833">
                <a:tc>
                  <a:txBody>
                    <a:bodyPr/>
                    <a:lstStyle/>
                    <a:p>
                      <a:pPr algn="l"/>
                      <a:r>
                        <a:rPr lang="en-US" sz="1600" b="0" dirty="0">
                          <a:latin typeface="Times New Roman" panose="02020603050405020304" pitchFamily="18" charset="0"/>
                          <a:cs typeface="Times New Roman" panose="02020603050405020304" pitchFamily="18" charset="0"/>
                        </a:rPr>
                        <a:t>5</a:t>
                      </a:r>
                    </a:p>
                  </a:txBody>
                  <a:tcPr/>
                </a:tc>
                <a:tc>
                  <a:txBody>
                    <a:bodyPr/>
                    <a:lstStyle/>
                    <a:p>
                      <a:pPr lvl="0" algn="l">
                        <a:lnSpc>
                          <a:spcPct val="100000"/>
                        </a:lnSpc>
                        <a:spcBef>
                          <a:spcPts val="0"/>
                        </a:spcBef>
                        <a:spcAft>
                          <a:spcPts val="0"/>
                        </a:spcAft>
                        <a:buNone/>
                      </a:pPr>
                      <a:r>
                        <a:rPr lang="en-IN" dirty="0"/>
                        <a:t>Md. Iftekhar Tanveer et al. </a:t>
                      </a:r>
                      <a:endParaRPr lang="en-US" dirty="0"/>
                    </a:p>
                  </a:txBody>
                  <a:tcPr/>
                </a:tc>
                <a:tc>
                  <a:txBody>
                    <a:bodyPr/>
                    <a:lstStyle/>
                    <a:p>
                      <a:pPr lvl="0" algn="l">
                        <a:lnSpc>
                          <a:spcPct val="100000"/>
                        </a:lnSpc>
                        <a:spcBef>
                          <a:spcPts val="0"/>
                        </a:spcBef>
                        <a:spcAft>
                          <a:spcPts val="0"/>
                        </a:spcAft>
                        <a:buNone/>
                      </a:pPr>
                      <a:r>
                        <a:rPr lang="en-US" sz="1400" dirty="0"/>
                        <a:t>Automated Analysis and Prediction of Job Interview Performanc2e 2018</a:t>
                      </a:r>
                      <a:endParaRPr lang="en-US" sz="1400" dirty="0">
                        <a:latin typeface="Times New Roman" panose="02020603050405020304" pitchFamily="18" charset="0"/>
                        <a:cs typeface="Times New Roman" panose="02020603050405020304" pitchFamily="18" charset="0"/>
                      </a:endParaRPr>
                    </a:p>
                  </a:txBody>
                  <a:tcPr/>
                </a:tc>
                <a:tc>
                  <a:txBody>
                    <a:bodyPr/>
                    <a:lstStyle/>
                    <a:p>
                      <a:pPr lvl="0">
                        <a:buNone/>
                      </a:pPr>
                      <a:r>
                        <a:rPr lang="en-US" sz="1350" b="0" i="0" kern="1200" dirty="0">
                          <a:solidFill>
                            <a:srgbClr val="000000"/>
                          </a:solidFill>
                          <a:effectLst/>
                          <a:latin typeface="+mn-lt"/>
                          <a:ea typeface="+mn-ea"/>
                          <a:cs typeface="+mn-cs"/>
                        </a:rPr>
                        <a:t>The proposed framework automates the quantification of verbal and nonverbal behaviors during job interviews, achieving high accuracy in predicting interview ratings based on facial expressions, language use, and prosodic features. By analyzing a diverse set of multimodal data, the system provides valuable insights into effective interview strategies, emphasizing the importance of first impressions and specific behavioral traits in determining overall performance.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3746530"/>
                  </a:ext>
                </a:extLst>
              </a:tr>
              <a:tr h="1800000">
                <a:tc>
                  <a:txBody>
                    <a:bodyPr/>
                    <a:lstStyle/>
                    <a:p>
                      <a:pPr algn="l"/>
                      <a:r>
                        <a:rPr lang="en-US" sz="1600" b="0" dirty="0">
                          <a:latin typeface="Times New Roman" panose="02020603050405020304" pitchFamily="18" charset="0"/>
                          <a:cs typeface="Times New Roman" panose="02020603050405020304" pitchFamily="18" charset="0"/>
                        </a:rPr>
                        <a:t>6</a:t>
                      </a:r>
                    </a:p>
                  </a:txBody>
                  <a:tcPr/>
                </a:tc>
                <a:tc>
                  <a:txBody>
                    <a:bodyPr/>
                    <a:lstStyle/>
                    <a:p>
                      <a:pPr lvl="0" algn="l">
                        <a:lnSpc>
                          <a:spcPct val="100000"/>
                        </a:lnSpc>
                        <a:spcBef>
                          <a:spcPts val="0"/>
                        </a:spcBef>
                        <a:spcAft>
                          <a:spcPts val="0"/>
                        </a:spcAft>
                        <a:buNone/>
                      </a:pPr>
                      <a:r>
                        <a:rPr lang="en-IN" dirty="0"/>
                        <a:t>M. Iftekhar Tanveer et al.     </a:t>
                      </a:r>
                      <a:endParaRPr lang="en-US" sz="135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400" dirty="0"/>
                        <a:t>Automated Prediction and Analysis of Job Interview Performance: The Role of What You Say and How You Say It</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lvl="0">
                        <a:buNone/>
                      </a:pPr>
                      <a:r>
                        <a:rPr lang="en-US" sz="1350" b="0" i="0" kern="1200" dirty="0">
                          <a:solidFill>
                            <a:srgbClr val="000000"/>
                          </a:solidFill>
                          <a:effectLst/>
                          <a:latin typeface="+mn-lt"/>
                          <a:ea typeface="+mn-ea"/>
                          <a:cs typeface="+mn-cs"/>
                        </a:rPr>
                        <a:t>This study presents a computational framework that quantifies both verbal and nonverbal behaviors in job interviews, achieving high accuracy in predicting interview ratings based on features like facial expressions, language, and prosody. The findings highlight the significance of effective communication styles and nonverbal cues, providing actionable recommendations for candidates to enhance their interview performance.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4242130"/>
                  </a:ext>
                </a:extLst>
              </a:tr>
            </a:tbl>
          </a:graphicData>
        </a:graphic>
      </p:graphicFrame>
    </p:spTree>
    <p:extLst>
      <p:ext uri="{BB962C8B-B14F-4D97-AF65-F5344CB8AC3E}">
        <p14:creationId xmlns:p14="http://schemas.microsoft.com/office/powerpoint/2010/main" val="283597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Problem Statement</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5</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874646" y="1421027"/>
            <a:ext cx="10419429" cy="4401205"/>
          </a:xfrm>
          <a:prstGeom prst="rect">
            <a:avLst/>
          </a:prstGeom>
          <a:noFill/>
        </p:spPr>
        <p:txBody>
          <a:bodyPr wrap="square" lIns="91440" tIns="45720" rIns="91440" bIns="45720" rtlCol="0" anchor="t">
            <a:spAutoFit/>
          </a:bodyPr>
          <a:lstStyle/>
          <a:p>
            <a:pPr algn="just"/>
            <a:r>
              <a:rPr lang="en-US" sz="2000" dirty="0"/>
              <a:t>Job seekers face a significant challenge in obtaining objective, personalized feedback during interview preparation, with most reporting difficulties in this area. Traditional methods—including practice with friends, generic online tools, and career counseling—fail to provide job-specific guidance that addresses both technical knowledge and communication style. Our research with candidates and HR professionals revealed that existing solutions lack three critical elements: customization based on specific job roles and technology stacks, real-time analysis of verbal responses, and unbiased evaluation of both content and delivery. The AI Mock Interview Platform addresses these limitations by generating role-specific questions based on job parameters, analyzing responses through advanced voice analysis technology, and providing comprehensive feedback across multiple dimensions: sentiment, domain knowledge, voice tone, and confidence. This solution empowers candidates with objective, actionable insights that improve both technical accuracy and communication effectiveness, ultimately increasing their chances of success in actual interviews.</a:t>
            </a:r>
          </a:p>
          <a:p>
            <a:pPr algn="just"/>
            <a:endParaRPr lang="en-US" sz="2000" dirty="0"/>
          </a:p>
        </p:txBody>
      </p:sp>
    </p:spTree>
    <p:extLst>
      <p:ext uri="{BB962C8B-B14F-4D97-AF65-F5344CB8AC3E}">
        <p14:creationId xmlns:p14="http://schemas.microsoft.com/office/powerpoint/2010/main" val="212805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6</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886285" y="1043680"/>
            <a:ext cx="10419429" cy="5324535"/>
          </a:xfrm>
          <a:prstGeom prst="rect">
            <a:avLst/>
          </a:prstGeom>
          <a:noFill/>
        </p:spPr>
        <p:txBody>
          <a:bodyPr wrap="square" lIns="91440" tIns="45720" rIns="91440" bIns="45720" rtlCol="0" anchor="t">
            <a:spAutoFit/>
          </a:bodyPr>
          <a:lstStyle/>
          <a:p>
            <a:pPr algn="just"/>
            <a:r>
              <a:rPr lang="en-IN" sz="2000" b="1" dirty="0"/>
              <a:t>Agile Methodology:</a:t>
            </a:r>
          </a:p>
          <a:p>
            <a:pPr algn="just"/>
            <a:endParaRPr lang="en-IN" sz="2000" b="1" dirty="0"/>
          </a:p>
          <a:p>
            <a:pPr algn="just"/>
            <a:r>
              <a:rPr lang="en-US" sz="2000" dirty="0"/>
              <a:t>he development of the AI Mock Interview Platform followed Agile methodology, emphasizing iterative development, continuous feedback, and adaptive planning. Our approach began with initial user research to identify key requirements, followed by the creation of a product backlog prioritized based on user needs. The development process was structured into two-week sprints, each delivering functional increments of the platform that were immediately tested with real users. Daily stand-up meetings facilitated team communication and obstacle removal, while sprint reviews and retrospectives provided opportunities to demonstrate progress and refine our approach. This iterative cycle allowed us to rapidly respond to user feedback, particularly regarding speech recognition challenges and voice analysis accuracy. By embracing change rather than following a rigid plan, we continuously improved the platform's performance, refining the voice analysis algorithms and enhancing the user interface based on actual usage patterns. This Agile approach enabled us to deliver a robust, user-centered solution that effectively addresses the complex challenges of interview preparation while maintaining flexibility to incorporate emerging requirements throughout the development lifecycle.</a:t>
            </a:r>
          </a:p>
          <a:p>
            <a:pPr algn="just"/>
            <a:endParaRPr lang="en-US" sz="2000" dirty="0"/>
          </a:p>
        </p:txBody>
      </p:sp>
    </p:spTree>
    <p:extLst>
      <p:ext uri="{BB962C8B-B14F-4D97-AF65-F5344CB8AC3E}">
        <p14:creationId xmlns:p14="http://schemas.microsoft.com/office/powerpoint/2010/main" val="419797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7</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980153" y="1473781"/>
            <a:ext cx="10419429" cy="3170099"/>
          </a:xfrm>
          <a:prstGeom prst="rect">
            <a:avLst/>
          </a:prstGeom>
          <a:noFill/>
        </p:spPr>
        <p:txBody>
          <a:bodyPr wrap="square" lIns="91440" tIns="45720" rIns="91440" bIns="45720" rtlCol="0" anchor="t">
            <a:spAutoFit/>
          </a:bodyPr>
          <a:lstStyle/>
          <a:p>
            <a:pPr algn="just"/>
            <a:r>
              <a:rPr lang="en-IN" sz="2000" b="1" dirty="0"/>
              <a:t>User Stories:</a:t>
            </a:r>
          </a:p>
          <a:p>
            <a:pPr algn="just"/>
            <a:endParaRPr lang="en-IN" sz="2000" dirty="0"/>
          </a:p>
          <a:p>
            <a:pPr marL="342900" indent="-342900" algn="just">
              <a:buFont typeface="Arial" panose="020B0604020202020204" pitchFamily="34" charset="0"/>
              <a:buChar char="•"/>
            </a:pPr>
            <a:r>
              <a:rPr lang="en-US" sz="2000" dirty="0"/>
              <a:t>As a job seeker, I want to create a mock interview tailored to my target position so that I can practice answering relevant questions.</a:t>
            </a:r>
          </a:p>
          <a:p>
            <a:pPr marL="342900" indent="-342900" algn="just">
              <a:buFont typeface="Arial" panose="020B0604020202020204" pitchFamily="34" charset="0"/>
              <a:buChar char="•"/>
            </a:pPr>
            <a:r>
              <a:rPr lang="en-US" sz="2000" dirty="0"/>
              <a:t>As a candidate, I want to record my interview responses using speech recognition so that I can practice speaking aloud as in a real interview.</a:t>
            </a:r>
          </a:p>
          <a:p>
            <a:pPr marL="342900" indent="-342900" algn="just">
              <a:buFont typeface="Arial" panose="020B0604020202020204" pitchFamily="34" charset="0"/>
              <a:buChar char="•"/>
            </a:pPr>
            <a:r>
              <a:rPr lang="en-US" sz="2000" dirty="0"/>
              <a:t>As a candidate, I want to receive objective feedback on my interview responses so that I can identify areas for improvement.</a:t>
            </a:r>
          </a:p>
          <a:p>
            <a:pPr marL="342900" indent="-342900" algn="just">
              <a:buFont typeface="Arial" panose="020B0604020202020204" pitchFamily="34" charset="0"/>
              <a:buChar char="•"/>
            </a:pPr>
            <a:r>
              <a:rPr lang="en-US" sz="2000" dirty="0"/>
              <a:t>As a user, I want to review my past interview performances so that I can track my improvement over time.</a:t>
            </a:r>
            <a:endParaRPr lang="en-IN" sz="2000" dirty="0"/>
          </a:p>
        </p:txBody>
      </p:sp>
    </p:spTree>
    <p:extLst>
      <p:ext uri="{BB962C8B-B14F-4D97-AF65-F5344CB8AC3E}">
        <p14:creationId xmlns:p14="http://schemas.microsoft.com/office/powerpoint/2010/main" val="281359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BA770-A638-3650-756C-6562106B3B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A696-B2C9-EC6F-889C-0468BC514758}"/>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86A75F12-7DBD-3EBE-71F9-C00C25187EA1}"/>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8</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119C496B-8F19-5940-7344-868556F982CB}"/>
              </a:ext>
            </a:extLst>
          </p:cNvPr>
          <p:cNvSpPr txBox="1"/>
          <p:nvPr/>
        </p:nvSpPr>
        <p:spPr>
          <a:xfrm>
            <a:off x="971361" y="805866"/>
            <a:ext cx="10419429" cy="5632311"/>
          </a:xfrm>
          <a:prstGeom prst="rect">
            <a:avLst/>
          </a:prstGeom>
          <a:noFill/>
        </p:spPr>
        <p:txBody>
          <a:bodyPr wrap="square" lIns="91440" tIns="45720" rIns="91440" bIns="45720" rtlCol="0" anchor="t">
            <a:spAutoFit/>
          </a:bodyPr>
          <a:lstStyle/>
          <a:p>
            <a:pPr algn="just"/>
            <a:r>
              <a:rPr lang="en-US" sz="2000" b="1" dirty="0"/>
              <a:t>System Requirements:</a:t>
            </a:r>
            <a:endParaRPr lang="en-IN" sz="2000" b="1" dirty="0"/>
          </a:p>
          <a:p>
            <a:pPr algn="just"/>
            <a:r>
              <a:rPr lang="en-IN" sz="2000" b="1" dirty="0"/>
              <a:t>Functional Requirements:</a:t>
            </a:r>
            <a:endParaRPr lang="en-IN" sz="2000" dirty="0"/>
          </a:p>
          <a:p>
            <a:pPr marL="342900" indent="-342900" algn="just">
              <a:buFont typeface="Arial" panose="020B0604020202020204" pitchFamily="34" charset="0"/>
              <a:buChar char="•"/>
            </a:pPr>
            <a:r>
              <a:rPr lang="en-US" sz="2000" b="1" dirty="0"/>
              <a:t>User Authentication</a:t>
            </a:r>
          </a:p>
          <a:p>
            <a:pPr marL="342900" indent="-342900" algn="just">
              <a:buFont typeface="Arial" panose="020B0604020202020204" pitchFamily="34" charset="0"/>
              <a:buChar char="•"/>
            </a:pPr>
            <a:r>
              <a:rPr lang="en-US" sz="2000" dirty="0"/>
              <a:t>Securely authenticate users with Clerk and provide protected routes with proper user data association</a:t>
            </a:r>
          </a:p>
          <a:p>
            <a:pPr marL="342900" indent="-342900" algn="just">
              <a:buFont typeface="Arial" panose="020B0604020202020204" pitchFamily="34" charset="0"/>
              <a:buChar char="•"/>
            </a:pPr>
            <a:r>
              <a:rPr lang="en-US" sz="2000" b="1" dirty="0"/>
              <a:t>Interview Configuration</a:t>
            </a:r>
          </a:p>
          <a:p>
            <a:pPr marL="342900" indent="-342900" algn="just">
              <a:buFont typeface="Arial" panose="020B0604020202020204" pitchFamily="34" charset="0"/>
              <a:buChar char="•"/>
            </a:pPr>
            <a:r>
              <a:rPr lang="en-US" sz="2000" dirty="0"/>
              <a:t>Enable input of job-specific parameters and generate relevant questions with persistent storage</a:t>
            </a:r>
          </a:p>
          <a:p>
            <a:pPr marL="342900" indent="-342900" algn="just">
              <a:buFont typeface="Arial" panose="020B0604020202020204" pitchFamily="34" charset="0"/>
              <a:buChar char="•"/>
            </a:pPr>
            <a:r>
              <a:rPr lang="en-US" sz="2000" b="1" dirty="0"/>
              <a:t>Speech Recognition</a:t>
            </a:r>
          </a:p>
          <a:p>
            <a:pPr marL="342900" indent="-342900" algn="just">
              <a:buFont typeface="Arial" panose="020B0604020202020204" pitchFamily="34" charset="0"/>
              <a:buChar char="•"/>
            </a:pPr>
            <a:r>
              <a:rPr lang="en-US" sz="2000" dirty="0"/>
              <a:t>Convert speech to text in real-time with visual indicators and handle microphone permissions gracefully</a:t>
            </a:r>
          </a:p>
          <a:p>
            <a:pPr marL="342900" indent="-342900" algn="just">
              <a:buFont typeface="Arial" panose="020B0604020202020204" pitchFamily="34" charset="0"/>
              <a:buChar char="•"/>
            </a:pPr>
            <a:r>
              <a:rPr lang="en-US" sz="2000" b="1" dirty="0"/>
              <a:t>Voice Analysis</a:t>
            </a:r>
          </a:p>
          <a:p>
            <a:pPr marL="342900" indent="-342900" algn="just">
              <a:buFont typeface="Arial" panose="020B0604020202020204" pitchFamily="34" charset="0"/>
              <a:buChar char="•"/>
            </a:pPr>
            <a:r>
              <a:rPr lang="en-US" sz="2000" dirty="0"/>
              <a:t>Analyze responses across four dimensions and compare against expected answers with confidence scoring</a:t>
            </a:r>
          </a:p>
          <a:p>
            <a:pPr marL="342900" indent="-342900" algn="just">
              <a:buFont typeface="Arial" panose="020B0604020202020204" pitchFamily="34" charset="0"/>
              <a:buChar char="•"/>
            </a:pPr>
            <a:r>
              <a:rPr lang="en-US" sz="2000" b="1" dirty="0"/>
              <a:t>Feedback Visualization</a:t>
            </a:r>
          </a:p>
          <a:p>
            <a:pPr marL="342900" indent="-342900" algn="just">
              <a:buFont typeface="Arial" panose="020B0604020202020204" pitchFamily="34" charset="0"/>
              <a:buChar char="•"/>
            </a:pPr>
            <a:r>
              <a:rPr lang="en-US" sz="2000" dirty="0"/>
              <a:t>Present analysis results in a clear visual format with appropriate loading states and detailed feedback</a:t>
            </a:r>
          </a:p>
          <a:p>
            <a:pPr marL="342900" indent="-342900" algn="just">
              <a:buFont typeface="Arial" panose="020B0604020202020204" pitchFamily="34" charset="0"/>
              <a:buChar char="•"/>
            </a:pPr>
            <a:r>
              <a:rPr lang="en-US" sz="2000" b="1" dirty="0"/>
              <a:t>Data Persistence</a:t>
            </a:r>
          </a:p>
          <a:p>
            <a:pPr marL="342900" indent="-342900" algn="just">
              <a:buFont typeface="Arial" panose="020B0604020202020204" pitchFamily="34" charset="0"/>
              <a:buChar char="•"/>
            </a:pPr>
            <a:r>
              <a:rPr lang="en-US" sz="2000" dirty="0"/>
              <a:t>Store interview data and analysis results in Firebase with proper security and historical access</a:t>
            </a:r>
            <a:endParaRPr lang="en-IN" sz="2000" dirty="0"/>
          </a:p>
        </p:txBody>
      </p:sp>
    </p:spTree>
    <p:extLst>
      <p:ext uri="{BB962C8B-B14F-4D97-AF65-F5344CB8AC3E}">
        <p14:creationId xmlns:p14="http://schemas.microsoft.com/office/powerpoint/2010/main" val="18854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B16C0-638F-0AC1-9515-56803FEA80D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0246584-B7EA-10B9-FBF9-3ABA36E40AB9}"/>
              </a:ext>
            </a:extLst>
          </p:cNvPr>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ED3A2C-D375-B94B-4382-8C0B28933F7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9</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40D48584-A2A1-3A81-A54D-F39343A47B16}"/>
              </a:ext>
            </a:extLst>
          </p:cNvPr>
          <p:cNvSpPr txBox="1"/>
          <p:nvPr/>
        </p:nvSpPr>
        <p:spPr>
          <a:xfrm>
            <a:off x="971361" y="805866"/>
            <a:ext cx="10419429" cy="5016758"/>
          </a:xfrm>
          <a:prstGeom prst="rect">
            <a:avLst/>
          </a:prstGeom>
          <a:noFill/>
        </p:spPr>
        <p:txBody>
          <a:bodyPr wrap="square" lIns="91440" tIns="45720" rIns="91440" bIns="45720" rtlCol="0" anchor="t">
            <a:spAutoFit/>
          </a:bodyPr>
          <a:lstStyle/>
          <a:p>
            <a:pPr algn="just"/>
            <a:r>
              <a:rPr lang="en-US" sz="2000" b="1" dirty="0"/>
              <a:t>System Requirements:</a:t>
            </a:r>
            <a:endParaRPr lang="en-IN" sz="2000" b="1" dirty="0"/>
          </a:p>
          <a:p>
            <a:pPr algn="just"/>
            <a:r>
              <a:rPr lang="en-IN" sz="2000" b="1" dirty="0"/>
              <a:t>Non-Functional Requirements:</a:t>
            </a:r>
          </a:p>
          <a:p>
            <a:pPr algn="just"/>
            <a:endParaRPr lang="en-IN" sz="2000" dirty="0"/>
          </a:p>
          <a:p>
            <a:pPr marL="342900" indent="-342900" algn="just">
              <a:buFont typeface="Arial" panose="020B0604020202020204" pitchFamily="34" charset="0"/>
              <a:buChar char="•"/>
            </a:pPr>
            <a:r>
              <a:rPr lang="en-US" sz="2000" b="1" dirty="0"/>
              <a:t>Performance</a:t>
            </a:r>
          </a:p>
          <a:p>
            <a:pPr marL="342900" indent="-342900" algn="just">
              <a:buFont typeface="Arial" panose="020B0604020202020204" pitchFamily="34" charset="0"/>
              <a:buChar char="•"/>
            </a:pPr>
            <a:r>
              <a:rPr lang="en-US" sz="2000" dirty="0"/>
              <a:t>Process speech-to-text with minimal latency and support concurrent users without degradation</a:t>
            </a:r>
          </a:p>
          <a:p>
            <a:pPr marL="342900" indent="-342900" algn="just">
              <a:buFont typeface="Arial" panose="020B0604020202020204" pitchFamily="34" charset="0"/>
              <a:buChar char="•"/>
            </a:pPr>
            <a:r>
              <a:rPr lang="en-US" sz="2000" b="1" dirty="0"/>
              <a:t>Security</a:t>
            </a:r>
          </a:p>
          <a:p>
            <a:pPr marL="342900" indent="-342900" algn="just">
              <a:buFont typeface="Arial" panose="020B0604020202020204" pitchFamily="34" charset="0"/>
              <a:buChar char="•"/>
            </a:pPr>
            <a:r>
              <a:rPr lang="en-US" sz="2000" dirty="0"/>
              <a:t>Implement role-based access control and secure API key storage with proper protection measures</a:t>
            </a:r>
          </a:p>
          <a:p>
            <a:pPr marL="342900" indent="-342900" algn="just">
              <a:buFont typeface="Arial" panose="020B0604020202020204" pitchFamily="34" charset="0"/>
              <a:buChar char="•"/>
            </a:pPr>
            <a:r>
              <a:rPr lang="en-US" sz="2000" b="1" dirty="0"/>
              <a:t>Usability</a:t>
            </a:r>
          </a:p>
          <a:p>
            <a:pPr marL="342900" indent="-342900" algn="just">
              <a:buFont typeface="Arial" panose="020B0604020202020204" pitchFamily="34" charset="0"/>
              <a:buChar char="•"/>
            </a:pPr>
            <a:r>
              <a:rPr lang="en-US" sz="2000" dirty="0"/>
              <a:t>Provide clear visual indicators and intuitive feedback with high usability scores</a:t>
            </a:r>
          </a:p>
          <a:p>
            <a:pPr marL="342900" indent="-342900" algn="just">
              <a:buFont typeface="Arial" panose="020B0604020202020204" pitchFamily="34" charset="0"/>
              <a:buChar char="•"/>
            </a:pPr>
            <a:r>
              <a:rPr lang="en-US" sz="2000" b="1" dirty="0"/>
              <a:t>Reliability</a:t>
            </a:r>
          </a:p>
          <a:p>
            <a:pPr marL="342900" indent="-342900" algn="just">
              <a:buFont typeface="Arial" panose="020B0604020202020204" pitchFamily="34" charset="0"/>
              <a:buChar char="•"/>
            </a:pPr>
            <a:r>
              <a:rPr lang="en-US" sz="2000" dirty="0"/>
              <a:t>Handle failures gracefully with fallback mechanisms and maintain data integrity</a:t>
            </a:r>
          </a:p>
          <a:p>
            <a:pPr marL="342900" indent="-342900" algn="just">
              <a:buFont typeface="Arial" panose="020B0604020202020204" pitchFamily="34" charset="0"/>
              <a:buChar char="•"/>
            </a:pPr>
            <a:r>
              <a:rPr lang="en-US" sz="2000" b="1" dirty="0"/>
              <a:t>Scalability</a:t>
            </a:r>
          </a:p>
          <a:p>
            <a:pPr marL="342900" indent="-342900" algn="just">
              <a:buFont typeface="Arial" panose="020B0604020202020204" pitchFamily="34" charset="0"/>
              <a:buChar char="•"/>
            </a:pPr>
            <a:r>
              <a:rPr lang="en-US" sz="2000" dirty="0"/>
              <a:t>Design for horizontal scaling with efficient data storage and optimized resource usage</a:t>
            </a:r>
          </a:p>
          <a:p>
            <a:pPr marL="342900" indent="-342900" algn="just">
              <a:buFont typeface="Arial" panose="020B0604020202020204" pitchFamily="34" charset="0"/>
              <a:buChar char="•"/>
            </a:pPr>
            <a:r>
              <a:rPr lang="en-US" sz="2000" b="1" dirty="0"/>
              <a:t>Accessibility</a:t>
            </a:r>
          </a:p>
          <a:p>
            <a:pPr marL="342900" indent="-342900" algn="just">
              <a:buFont typeface="Arial" panose="020B0604020202020204" pitchFamily="34" charset="0"/>
              <a:buChar char="•"/>
            </a:pPr>
            <a:r>
              <a:rPr lang="en-US" sz="2000" dirty="0"/>
              <a:t>Comply with accessibility standards and provide alternative input methods with proper visual design</a:t>
            </a:r>
            <a:endParaRPr lang="en-IN" sz="2000" dirty="0"/>
          </a:p>
        </p:txBody>
      </p:sp>
    </p:spTree>
    <p:extLst>
      <p:ext uri="{BB962C8B-B14F-4D97-AF65-F5344CB8AC3E}">
        <p14:creationId xmlns:p14="http://schemas.microsoft.com/office/powerpoint/2010/main" val="212060235"/>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50905</TotalTime>
  <Words>2533</Words>
  <Application>Microsoft Office PowerPoint</Application>
  <PresentationFormat>Widescreen</PresentationFormat>
  <Paragraphs>366</Paragraphs>
  <Slides>27</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Mincho</vt:lpstr>
      <vt:lpstr>Arial</vt:lpstr>
      <vt:lpstr>Calibri</vt:lpstr>
      <vt:lpstr>Georgia</vt:lpstr>
      <vt:lpstr>Times New Roman</vt:lpstr>
      <vt:lpstr>Times New Roman (bold)</vt:lpstr>
      <vt:lpstr>NAAC PRT Template</vt:lpstr>
      <vt:lpstr>PowerPoint Presentation</vt:lpstr>
      <vt:lpstr>Introduction</vt:lpstr>
      <vt:lpstr>Literature Survey</vt:lpstr>
      <vt:lpstr>Literature Survey</vt:lpstr>
      <vt:lpstr>Problem Statement</vt:lpstr>
      <vt:lpstr>Methodology</vt:lpstr>
      <vt:lpstr>Methodology</vt:lpstr>
      <vt:lpstr>Methodology</vt:lpstr>
      <vt:lpstr>Methodology</vt:lpstr>
      <vt:lpstr>Methodology</vt:lpstr>
      <vt:lpstr>Methodology</vt:lpstr>
      <vt:lpstr>Methodology</vt:lpstr>
      <vt:lpstr>PowerPoint Presentation</vt:lpstr>
      <vt:lpstr>Methodology</vt:lpstr>
      <vt:lpstr>Methodology</vt:lpstr>
      <vt:lpstr>Results</vt:lpstr>
      <vt:lpstr>Results</vt:lpstr>
      <vt:lpstr>Results</vt:lpstr>
      <vt:lpstr>Results</vt:lpstr>
      <vt:lpstr>Results</vt:lpstr>
      <vt:lpstr>Results</vt:lpstr>
      <vt:lpstr>Results</vt:lpstr>
      <vt:lpstr>Results</vt:lpstr>
      <vt:lpstr>Results</vt:lpstr>
      <vt:lpstr>Results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Anil kumar Chaganti</cp:lastModifiedBy>
  <cp:revision>810</cp:revision>
  <dcterms:modified xsi:type="dcterms:W3CDTF">2025-05-13T17:55:40Z</dcterms:modified>
</cp:coreProperties>
</file>