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59" r:id="rId1"/>
  </p:sldMasterIdLst>
  <p:notesMasterIdLst>
    <p:notesMasterId r:id="rId27"/>
  </p:notesMasterIdLst>
  <p:sldIdLst>
    <p:sldId id="965" r:id="rId2"/>
    <p:sldId id="966" r:id="rId3"/>
    <p:sldId id="1020" r:id="rId4"/>
    <p:sldId id="1040" r:id="rId5"/>
    <p:sldId id="1030" r:id="rId6"/>
    <p:sldId id="1031" r:id="rId7"/>
    <p:sldId id="1032" r:id="rId8"/>
    <p:sldId id="1028" r:id="rId9"/>
    <p:sldId id="1029" r:id="rId10"/>
    <p:sldId id="1033" r:id="rId11"/>
    <p:sldId id="1044" r:id="rId12"/>
    <p:sldId id="1045" r:id="rId13"/>
    <p:sldId id="1021" r:id="rId14"/>
    <p:sldId id="1022" r:id="rId15"/>
    <p:sldId id="1039" r:id="rId16"/>
    <p:sldId id="1038" r:id="rId17"/>
    <p:sldId id="1042" r:id="rId18"/>
    <p:sldId id="1043" r:id="rId19"/>
    <p:sldId id="1037" r:id="rId20"/>
    <p:sldId id="1041" r:id="rId21"/>
    <p:sldId id="1034" r:id="rId22"/>
    <p:sldId id="1046" r:id="rId23"/>
    <p:sldId id="1047" r:id="rId24"/>
    <p:sldId id="1048" r:id="rId25"/>
    <p:sldId id="1008"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02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3CBE9-7AAF-B78E-F5D8-54FEE2BAD649}" v="92" dt="2024-11-24T07:08:16.536"/>
    <p1510:client id="{0E5B192B-E417-AB31-4794-CC42A14D9DC2}" v="557" dt="2024-11-25T04:43:32.501"/>
    <p1510:client id="{4A907D73-120B-3C81-EED8-A57B61162CE1}" v="317" dt="2024-11-25T05:56:39.612"/>
    <p1510:client id="{5C43CC32-43B4-FA5B-72A8-380C46217688}" v="36" dt="2024-11-25T10:43:40.068"/>
    <p1510:client id="{8DF8EF66-E341-B054-1E21-77B534C152C1}" v="542" dt="2024-11-24T15:36:06.183"/>
    <p1510:client id="{CFAC06D3-65EE-9AAB-D0E2-9F22DE51DE01}" v="63" dt="2024-11-24T19:08:53.911"/>
    <p1510:client id="{D19E88FE-0237-1B8B-3A50-D79A810A1A1C}" v="205" dt="2024-11-24T06:41:35.01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97" autoAdjust="0"/>
    <p:restoredTop sz="94660"/>
  </p:normalViewPr>
  <p:slideViewPr>
    <p:cSldViewPr snapToGrid="0">
      <p:cViewPr>
        <p:scale>
          <a:sx n="50" d="100"/>
          <a:sy n="50" d="100"/>
        </p:scale>
        <p:origin x="1766" y="119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kishor Prasad Chauhan-[BL.EN.U4CSE22285]" userId="S::bl.en.u4cse22285@bl.students.amrita.edu::790f960e-2eb4-4ddd-97dc-eaece109da19" providerId="AD" clId="Web-{8DF8EF66-E341-B054-1E21-77B534C152C1}"/>
    <pc:docChg chg="modSld">
      <pc:chgData name="Jaykishor Prasad Chauhan-[BL.EN.U4CSE22285]" userId="S::bl.en.u4cse22285@bl.students.amrita.edu::790f960e-2eb4-4ddd-97dc-eaece109da19" providerId="AD" clId="Web-{8DF8EF66-E341-B054-1E21-77B534C152C1}" dt="2024-11-24T15:36:06.183" v="428" actId="1076"/>
      <pc:docMkLst>
        <pc:docMk/>
      </pc:docMkLst>
      <pc:sldChg chg="modSp">
        <pc:chgData name="Jaykishor Prasad Chauhan-[BL.EN.U4CSE22285]" userId="S::bl.en.u4cse22285@bl.students.amrita.edu::790f960e-2eb4-4ddd-97dc-eaece109da19" providerId="AD" clId="Web-{8DF8EF66-E341-B054-1E21-77B534C152C1}" dt="2024-11-24T15:10:03.267" v="1" actId="20577"/>
        <pc:sldMkLst>
          <pc:docMk/>
          <pc:sldMk cId="4123341510" sldId="965"/>
        </pc:sldMkLst>
        <pc:spChg chg="mod">
          <ac:chgData name="Jaykishor Prasad Chauhan-[BL.EN.U4CSE22285]" userId="S::bl.en.u4cse22285@bl.students.amrita.edu::790f960e-2eb4-4ddd-97dc-eaece109da19" providerId="AD" clId="Web-{8DF8EF66-E341-B054-1E21-77B534C152C1}" dt="2024-11-24T15:10:03.267" v="1" actId="20577"/>
          <ac:spMkLst>
            <pc:docMk/>
            <pc:sldMk cId="4123341510" sldId="965"/>
            <ac:spMk id="14" creationId="{D2EE4D94-3119-A8EC-3E4E-C059441E1B2A}"/>
          </ac:spMkLst>
        </pc:spChg>
      </pc:sldChg>
      <pc:sldChg chg="modSp">
        <pc:chgData name="Jaykishor Prasad Chauhan-[BL.EN.U4CSE22285]" userId="S::bl.en.u4cse22285@bl.students.amrita.edu::790f960e-2eb4-4ddd-97dc-eaece109da19" providerId="AD" clId="Web-{8DF8EF66-E341-B054-1E21-77B534C152C1}" dt="2024-11-24T15:30:01.803" v="273"/>
        <pc:sldMkLst>
          <pc:docMk/>
          <pc:sldMk cId="171948236" sldId="1028"/>
        </pc:sldMkLst>
        <pc:graphicFrameChg chg="mod modGraphic">
          <ac:chgData name="Jaykishor Prasad Chauhan-[BL.EN.U4CSE22285]" userId="S::bl.en.u4cse22285@bl.students.amrita.edu::790f960e-2eb4-4ddd-97dc-eaece109da19" providerId="AD" clId="Web-{8DF8EF66-E341-B054-1E21-77B534C152C1}" dt="2024-11-24T15:30:01.803" v="273"/>
          <ac:graphicFrameMkLst>
            <pc:docMk/>
            <pc:sldMk cId="171948236" sldId="1028"/>
            <ac:graphicFrameMk id="8" creationId="{8A48D845-A724-5505-60C5-936C5F696060}"/>
          </ac:graphicFrameMkLst>
        </pc:graphicFrameChg>
      </pc:sldChg>
      <pc:sldChg chg="modSp">
        <pc:chgData name="Jaykishor Prasad Chauhan-[BL.EN.U4CSE22285]" userId="S::bl.en.u4cse22285@bl.students.amrita.edu::790f960e-2eb4-4ddd-97dc-eaece109da19" providerId="AD" clId="Web-{8DF8EF66-E341-B054-1E21-77B534C152C1}" dt="2024-11-24T15:31:28.179" v="303"/>
        <pc:sldMkLst>
          <pc:docMk/>
          <pc:sldMk cId="3175664286" sldId="1029"/>
        </pc:sldMkLst>
        <pc:graphicFrameChg chg="mod modGraphic">
          <ac:chgData name="Jaykishor Prasad Chauhan-[BL.EN.U4CSE22285]" userId="S::bl.en.u4cse22285@bl.students.amrita.edu::790f960e-2eb4-4ddd-97dc-eaece109da19" providerId="AD" clId="Web-{8DF8EF66-E341-B054-1E21-77B534C152C1}" dt="2024-11-24T15:31:28.179" v="303"/>
          <ac:graphicFrameMkLst>
            <pc:docMk/>
            <pc:sldMk cId="3175664286" sldId="1029"/>
            <ac:graphicFrameMk id="8" creationId="{DCF5F2CC-41A1-2822-88FD-7A9CD5AFB296}"/>
          </ac:graphicFrameMkLst>
        </pc:graphicFrameChg>
      </pc:sldChg>
      <pc:sldChg chg="modSp">
        <pc:chgData name="Jaykishor Prasad Chauhan-[BL.EN.U4CSE22285]" userId="S::bl.en.u4cse22285@bl.students.amrita.edu::790f960e-2eb4-4ddd-97dc-eaece109da19" providerId="AD" clId="Web-{8DF8EF66-E341-B054-1E21-77B534C152C1}" dt="2024-11-24T15:36:06.183" v="428" actId="1076"/>
        <pc:sldMkLst>
          <pc:docMk/>
          <pc:sldMk cId="443348729" sldId="1030"/>
        </pc:sldMkLst>
        <pc:graphicFrameChg chg="mod modGraphic">
          <ac:chgData name="Jaykishor Prasad Chauhan-[BL.EN.U4CSE22285]" userId="S::bl.en.u4cse22285@bl.students.amrita.edu::790f960e-2eb4-4ddd-97dc-eaece109da19" providerId="AD" clId="Web-{8DF8EF66-E341-B054-1E21-77B534C152C1}" dt="2024-11-24T15:36:06.183" v="428" actId="1076"/>
          <ac:graphicFrameMkLst>
            <pc:docMk/>
            <pc:sldMk cId="443348729" sldId="1030"/>
            <ac:graphicFrameMk id="8" creationId="{9661DB19-76B1-DEF7-B1BB-3E80DDFFAA82}"/>
          </ac:graphicFrameMkLst>
        </pc:graphicFrameChg>
      </pc:sldChg>
      <pc:sldChg chg="modSp">
        <pc:chgData name="Jaykishor Prasad Chauhan-[BL.EN.U4CSE22285]" userId="S::bl.en.u4cse22285@bl.students.amrita.edu::790f960e-2eb4-4ddd-97dc-eaece109da19" providerId="AD" clId="Web-{8DF8EF66-E341-B054-1E21-77B534C152C1}" dt="2024-11-24T15:27:03.064" v="203"/>
        <pc:sldMkLst>
          <pc:docMk/>
          <pc:sldMk cId="2835970401" sldId="1031"/>
        </pc:sldMkLst>
        <pc:graphicFrameChg chg="mod modGraphic">
          <ac:chgData name="Jaykishor Prasad Chauhan-[BL.EN.U4CSE22285]" userId="S::bl.en.u4cse22285@bl.students.amrita.edu::790f960e-2eb4-4ddd-97dc-eaece109da19" providerId="AD" clId="Web-{8DF8EF66-E341-B054-1E21-77B534C152C1}" dt="2024-11-24T15:27:03.064" v="203"/>
          <ac:graphicFrameMkLst>
            <pc:docMk/>
            <pc:sldMk cId="2835970401" sldId="1031"/>
            <ac:graphicFrameMk id="8" creationId="{3431700E-6655-2564-F79A-918F57B94AA5}"/>
          </ac:graphicFrameMkLst>
        </pc:graphicFrameChg>
      </pc:sldChg>
      <pc:sldChg chg="modSp">
        <pc:chgData name="Jaykishor Prasad Chauhan-[BL.EN.U4CSE22285]" userId="S::bl.en.u4cse22285@bl.students.amrita.edu::790f960e-2eb4-4ddd-97dc-eaece109da19" providerId="AD" clId="Web-{8DF8EF66-E341-B054-1E21-77B534C152C1}" dt="2024-11-24T15:28:58.958" v="247"/>
        <pc:sldMkLst>
          <pc:docMk/>
          <pc:sldMk cId="3714903422" sldId="1032"/>
        </pc:sldMkLst>
        <pc:graphicFrameChg chg="mod modGraphic">
          <ac:chgData name="Jaykishor Prasad Chauhan-[BL.EN.U4CSE22285]" userId="S::bl.en.u4cse22285@bl.students.amrita.edu::790f960e-2eb4-4ddd-97dc-eaece109da19" providerId="AD" clId="Web-{8DF8EF66-E341-B054-1E21-77B534C152C1}" dt="2024-11-24T15:28:58.958" v="247"/>
          <ac:graphicFrameMkLst>
            <pc:docMk/>
            <pc:sldMk cId="3714903422" sldId="1032"/>
            <ac:graphicFrameMk id="8" creationId="{72FC2A5D-13E7-84CD-2CA1-BA22EEE04E73}"/>
          </ac:graphicFrameMkLst>
        </pc:graphicFrameChg>
      </pc:sldChg>
      <pc:sldChg chg="modSp">
        <pc:chgData name="Jaykishor Prasad Chauhan-[BL.EN.U4CSE22285]" userId="S::bl.en.u4cse22285@bl.students.amrita.edu::790f960e-2eb4-4ddd-97dc-eaece109da19" providerId="AD" clId="Web-{8DF8EF66-E341-B054-1E21-77B534C152C1}" dt="2024-11-24T15:34:40.385" v="333"/>
        <pc:sldMkLst>
          <pc:docMk/>
          <pc:sldMk cId="1960020321" sldId="1033"/>
        </pc:sldMkLst>
        <pc:graphicFrameChg chg="mod modGraphic">
          <ac:chgData name="Jaykishor Prasad Chauhan-[BL.EN.U4CSE22285]" userId="S::bl.en.u4cse22285@bl.students.amrita.edu::790f960e-2eb4-4ddd-97dc-eaece109da19" providerId="AD" clId="Web-{8DF8EF66-E341-B054-1E21-77B534C152C1}" dt="2024-11-24T15:34:40.385" v="333"/>
          <ac:graphicFrameMkLst>
            <pc:docMk/>
            <pc:sldMk cId="1960020321" sldId="1033"/>
            <ac:graphicFrameMk id="8" creationId="{2081AD49-6521-B5A8-8E7D-7DE76FC26CAA}"/>
          </ac:graphicFrameMkLst>
        </pc:graphicFrameChg>
      </pc:sldChg>
      <pc:sldChg chg="modSp">
        <pc:chgData name="Jaykishor Prasad Chauhan-[BL.EN.U4CSE22285]" userId="S::bl.en.u4cse22285@bl.students.amrita.edu::790f960e-2eb4-4ddd-97dc-eaece109da19" providerId="AD" clId="Web-{8DF8EF66-E341-B054-1E21-77B534C152C1}" dt="2024-11-24T15:34:45.213" v="361"/>
        <pc:sldMkLst>
          <pc:docMk/>
          <pc:sldMk cId="4050225893" sldId="1044"/>
        </pc:sldMkLst>
        <pc:graphicFrameChg chg="mod modGraphic">
          <ac:chgData name="Jaykishor Prasad Chauhan-[BL.EN.U4CSE22285]" userId="S::bl.en.u4cse22285@bl.students.amrita.edu::790f960e-2eb4-4ddd-97dc-eaece109da19" providerId="AD" clId="Web-{8DF8EF66-E341-B054-1E21-77B534C152C1}" dt="2024-11-24T15:34:45.213" v="361"/>
          <ac:graphicFrameMkLst>
            <pc:docMk/>
            <pc:sldMk cId="4050225893" sldId="1044"/>
            <ac:graphicFrameMk id="8" creationId="{3D30B1E7-909A-B9B0-1D78-D114364DE542}"/>
          </ac:graphicFrameMkLst>
        </pc:graphicFrameChg>
      </pc:sldChg>
      <pc:sldChg chg="addSp delSp modSp">
        <pc:chgData name="Jaykishor Prasad Chauhan-[BL.EN.U4CSE22285]" userId="S::bl.en.u4cse22285@bl.students.amrita.edu::790f960e-2eb4-4ddd-97dc-eaece109da19" providerId="AD" clId="Web-{8DF8EF66-E341-B054-1E21-77B534C152C1}" dt="2024-11-24T15:34:49.979" v="391"/>
        <pc:sldMkLst>
          <pc:docMk/>
          <pc:sldMk cId="951836325" sldId="1045"/>
        </pc:sldMkLst>
        <pc:graphicFrameChg chg="add del mod modGraphic">
          <ac:chgData name="Jaykishor Prasad Chauhan-[BL.EN.U4CSE22285]" userId="S::bl.en.u4cse22285@bl.students.amrita.edu::790f960e-2eb4-4ddd-97dc-eaece109da19" providerId="AD" clId="Web-{8DF8EF66-E341-B054-1E21-77B534C152C1}" dt="2024-11-24T15:34:49.979" v="391"/>
          <ac:graphicFrameMkLst>
            <pc:docMk/>
            <pc:sldMk cId="951836325" sldId="1045"/>
            <ac:graphicFrameMk id="8" creationId="{024240FF-2FFB-0D94-7F2E-4332D61B5A42}"/>
          </ac:graphicFrameMkLst>
        </pc:graphicFrameChg>
      </pc:sldChg>
    </pc:docChg>
  </pc:docChgLst>
  <pc:docChgLst>
    <pc:chgData name="Jaykishor Prasad Chauhan-[BL.EN.U4CSE22285]" userId="S::bl.en.u4cse22285@bl.students.amrita.edu::790f960e-2eb4-4ddd-97dc-eaece109da19" providerId="AD" clId="Web-{5C43CC32-43B4-FA5B-72A8-380C46217688}"/>
    <pc:docChg chg="modSld">
      <pc:chgData name="Jaykishor Prasad Chauhan-[BL.EN.U4CSE22285]" userId="S::bl.en.u4cse22285@bl.students.amrita.edu::790f960e-2eb4-4ddd-97dc-eaece109da19" providerId="AD" clId="Web-{5C43CC32-43B4-FA5B-72A8-380C46217688}" dt="2024-11-25T10:43:40.068" v="16"/>
      <pc:docMkLst>
        <pc:docMk/>
      </pc:docMkLst>
      <pc:sldChg chg="delSp modSp">
        <pc:chgData name="Jaykishor Prasad Chauhan-[BL.EN.U4CSE22285]" userId="S::bl.en.u4cse22285@bl.students.amrita.edu::790f960e-2eb4-4ddd-97dc-eaece109da19" providerId="AD" clId="Web-{5C43CC32-43B4-FA5B-72A8-380C46217688}" dt="2024-11-25T10:43:40.068" v="16"/>
        <pc:sldMkLst>
          <pc:docMk/>
          <pc:sldMk cId="3499854614" sldId="1021"/>
        </pc:sldMkLst>
        <pc:spChg chg="del mod">
          <ac:chgData name="Jaykishor Prasad Chauhan-[BL.EN.U4CSE22285]" userId="S::bl.en.u4cse22285@bl.students.amrita.edu::790f960e-2eb4-4ddd-97dc-eaece109da19" providerId="AD" clId="Web-{5C43CC32-43B4-FA5B-72A8-380C46217688}" dt="2024-11-25T10:43:40.068" v="16"/>
          <ac:spMkLst>
            <pc:docMk/>
            <pc:sldMk cId="3499854614" sldId="1021"/>
            <ac:spMk id="5" creationId="{808D2A30-8964-4443-9CFE-930EB0B81670}"/>
          </ac:spMkLst>
        </pc:spChg>
      </pc:sldChg>
      <pc:sldChg chg="modSp">
        <pc:chgData name="Jaykishor Prasad Chauhan-[BL.EN.U4CSE22285]" userId="S::bl.en.u4cse22285@bl.students.amrita.edu::790f960e-2eb4-4ddd-97dc-eaece109da19" providerId="AD" clId="Web-{5C43CC32-43B4-FA5B-72A8-380C46217688}" dt="2024-11-25T10:42:15.051" v="11" actId="20577"/>
        <pc:sldMkLst>
          <pc:docMk/>
          <pc:sldMk cId="2431693598" sldId="1037"/>
        </pc:sldMkLst>
        <pc:spChg chg="mod">
          <ac:chgData name="Jaykishor Prasad Chauhan-[BL.EN.U4CSE22285]" userId="S::bl.en.u4cse22285@bl.students.amrita.edu::790f960e-2eb4-4ddd-97dc-eaece109da19" providerId="AD" clId="Web-{5C43CC32-43B4-FA5B-72A8-380C46217688}" dt="2024-11-25T10:42:15.051" v="11" actId="20577"/>
          <ac:spMkLst>
            <pc:docMk/>
            <pc:sldMk cId="2431693598" sldId="1037"/>
            <ac:spMk id="8" creationId="{50BA1FE7-17BC-F459-E9B0-776F5EB1C8C2}"/>
          </ac:spMkLst>
        </pc:spChg>
      </pc:sldChg>
      <pc:sldChg chg="modSp">
        <pc:chgData name="Jaykishor Prasad Chauhan-[BL.EN.U4CSE22285]" userId="S::bl.en.u4cse22285@bl.students.amrita.edu::790f960e-2eb4-4ddd-97dc-eaece109da19" providerId="AD" clId="Web-{5C43CC32-43B4-FA5B-72A8-380C46217688}" dt="2024-11-25T10:37:57.125" v="1" actId="20577"/>
        <pc:sldMkLst>
          <pc:docMk/>
          <pc:sldMk cId="1794592428" sldId="1038"/>
        </pc:sldMkLst>
        <pc:spChg chg="mod">
          <ac:chgData name="Jaykishor Prasad Chauhan-[BL.EN.U4CSE22285]" userId="S::bl.en.u4cse22285@bl.students.amrita.edu::790f960e-2eb4-4ddd-97dc-eaece109da19" providerId="AD" clId="Web-{5C43CC32-43B4-FA5B-72A8-380C46217688}" dt="2024-11-25T10:37:53.063" v="0" actId="20577"/>
          <ac:spMkLst>
            <pc:docMk/>
            <pc:sldMk cId="1794592428" sldId="1038"/>
            <ac:spMk id="14" creationId="{9565DA78-DE77-FD86-D3F4-0794DD1A114C}"/>
          </ac:spMkLst>
        </pc:spChg>
        <pc:spChg chg="mod">
          <ac:chgData name="Jaykishor Prasad Chauhan-[BL.EN.U4CSE22285]" userId="S::bl.en.u4cse22285@bl.students.amrita.edu::790f960e-2eb4-4ddd-97dc-eaece109da19" providerId="AD" clId="Web-{5C43CC32-43B4-FA5B-72A8-380C46217688}" dt="2024-11-25T10:37:57.125" v="1" actId="20577"/>
          <ac:spMkLst>
            <pc:docMk/>
            <pc:sldMk cId="1794592428" sldId="1038"/>
            <ac:spMk id="15" creationId="{9565DA78-DE77-FD86-D3F4-0794DD1A114C}"/>
          </ac:spMkLst>
        </pc:spChg>
      </pc:sldChg>
      <pc:sldChg chg="modSp">
        <pc:chgData name="Jaykishor Prasad Chauhan-[BL.EN.U4CSE22285]" userId="S::bl.en.u4cse22285@bl.students.amrita.edu::790f960e-2eb4-4ddd-97dc-eaece109da19" providerId="AD" clId="Web-{5C43CC32-43B4-FA5B-72A8-380C46217688}" dt="2024-11-25T10:39:25.283" v="9" actId="20577"/>
        <pc:sldMkLst>
          <pc:docMk/>
          <pc:sldMk cId="105457130" sldId="1042"/>
        </pc:sldMkLst>
        <pc:spChg chg="mod">
          <ac:chgData name="Jaykishor Prasad Chauhan-[BL.EN.U4CSE22285]" userId="S::bl.en.u4cse22285@bl.students.amrita.edu::790f960e-2eb4-4ddd-97dc-eaece109da19" providerId="AD" clId="Web-{5C43CC32-43B4-FA5B-72A8-380C46217688}" dt="2024-11-25T10:39:17.095" v="7" actId="20577"/>
          <ac:spMkLst>
            <pc:docMk/>
            <pc:sldMk cId="105457130" sldId="1042"/>
            <ac:spMk id="10" creationId="{4332065B-DED4-1E9B-6CF1-58AAFACD665B}"/>
          </ac:spMkLst>
        </pc:spChg>
        <pc:spChg chg="mod">
          <ac:chgData name="Jaykishor Prasad Chauhan-[BL.EN.U4CSE22285]" userId="S::bl.en.u4cse22285@bl.students.amrita.edu::790f960e-2eb4-4ddd-97dc-eaece109da19" providerId="AD" clId="Web-{5C43CC32-43B4-FA5B-72A8-380C46217688}" dt="2024-11-25T10:39:25.283" v="9" actId="20577"/>
          <ac:spMkLst>
            <pc:docMk/>
            <pc:sldMk cId="105457130" sldId="1042"/>
            <ac:spMk id="11" creationId="{70B5DA41-98E4-0789-C16A-64D55B2F50EA}"/>
          </ac:spMkLst>
        </pc:spChg>
      </pc:sldChg>
    </pc:docChg>
  </pc:docChgLst>
  <pc:docChgLst>
    <pc:chgData name="Jaykishor Prasad Chauhan-[BL.EN.U4CSE22285]" userId="S::bl.en.u4cse22285@bl.students.amrita.edu::790f960e-2eb4-4ddd-97dc-eaece109da19" providerId="AD" clId="Web-{4A907D73-120B-3C81-EED8-A57B61162CE1}"/>
    <pc:docChg chg="addSld modSld">
      <pc:chgData name="Jaykishor Prasad Chauhan-[BL.EN.U4CSE22285]" userId="S::bl.en.u4cse22285@bl.students.amrita.edu::790f960e-2eb4-4ddd-97dc-eaece109da19" providerId="AD" clId="Web-{4A907D73-120B-3C81-EED8-A57B61162CE1}" dt="2024-11-25T05:56:39.612" v="270" actId="14100"/>
      <pc:docMkLst>
        <pc:docMk/>
      </pc:docMkLst>
      <pc:sldChg chg="modSp">
        <pc:chgData name="Jaykishor Prasad Chauhan-[BL.EN.U4CSE22285]" userId="S::bl.en.u4cse22285@bl.students.amrita.edu::790f960e-2eb4-4ddd-97dc-eaece109da19" providerId="AD" clId="Web-{4A907D73-120B-3C81-EED8-A57B61162CE1}" dt="2024-11-25T05:51:08.949" v="184" actId="20577"/>
        <pc:sldMkLst>
          <pc:docMk/>
          <pc:sldMk cId="2212010219" sldId="1034"/>
        </pc:sldMkLst>
        <pc:spChg chg="mod">
          <ac:chgData name="Jaykishor Prasad Chauhan-[BL.EN.U4CSE22285]" userId="S::bl.en.u4cse22285@bl.students.amrita.edu::790f960e-2eb4-4ddd-97dc-eaece109da19" providerId="AD" clId="Web-{4A907D73-120B-3C81-EED8-A57B61162CE1}" dt="2024-11-25T05:51:08.949" v="184" actId="20577"/>
          <ac:spMkLst>
            <pc:docMk/>
            <pc:sldMk cId="2212010219" sldId="1034"/>
            <ac:spMk id="2" creationId="{F8B8536A-0CDF-89A4-B6E8-44D724F9CF87}"/>
          </ac:spMkLst>
        </pc:spChg>
      </pc:sldChg>
      <pc:sldChg chg="modSp">
        <pc:chgData name="Jaykishor Prasad Chauhan-[BL.EN.U4CSE22285]" userId="S::bl.en.u4cse22285@bl.students.amrita.edu::790f960e-2eb4-4ddd-97dc-eaece109da19" providerId="AD" clId="Web-{4A907D73-120B-3C81-EED8-A57B61162CE1}" dt="2024-11-25T05:56:39.612" v="270" actId="14100"/>
        <pc:sldMkLst>
          <pc:docMk/>
          <pc:sldMk cId="2041813283" sldId="1041"/>
        </pc:sldMkLst>
        <pc:spChg chg="mod">
          <ac:chgData name="Jaykishor Prasad Chauhan-[BL.EN.U4CSE22285]" userId="S::bl.en.u4cse22285@bl.students.amrita.edu::790f960e-2eb4-4ddd-97dc-eaece109da19" providerId="AD" clId="Web-{4A907D73-120B-3C81-EED8-A57B61162CE1}" dt="2024-11-25T05:56:39.612" v="270" actId="14100"/>
          <ac:spMkLst>
            <pc:docMk/>
            <pc:sldMk cId="2041813283" sldId="1041"/>
            <ac:spMk id="8" creationId="{34019154-487D-BB1E-84C4-5EB200838329}"/>
          </ac:spMkLst>
        </pc:spChg>
      </pc:sldChg>
      <pc:sldChg chg="modSp">
        <pc:chgData name="Jaykishor Prasad Chauhan-[BL.EN.U4CSE22285]" userId="S::bl.en.u4cse22285@bl.students.amrita.edu::790f960e-2eb4-4ddd-97dc-eaece109da19" providerId="AD" clId="Web-{4A907D73-120B-3C81-EED8-A57B61162CE1}" dt="2024-11-25T05:51:46.106" v="204" actId="20577"/>
        <pc:sldMkLst>
          <pc:docMk/>
          <pc:sldMk cId="4184840138" sldId="1046"/>
        </pc:sldMkLst>
        <pc:spChg chg="mod">
          <ac:chgData name="Jaykishor Prasad Chauhan-[BL.EN.U4CSE22285]" userId="S::bl.en.u4cse22285@bl.students.amrita.edu::790f960e-2eb4-4ddd-97dc-eaece109da19" providerId="AD" clId="Web-{4A907D73-120B-3C81-EED8-A57B61162CE1}" dt="2024-11-25T05:51:46.106" v="204" actId="20577"/>
          <ac:spMkLst>
            <pc:docMk/>
            <pc:sldMk cId="4184840138" sldId="1046"/>
            <ac:spMk id="5" creationId="{10C8F0AA-D39A-ECD4-20B0-FCF635D312D3}"/>
          </ac:spMkLst>
        </pc:spChg>
      </pc:sldChg>
      <pc:sldChg chg="modSp new">
        <pc:chgData name="Jaykishor Prasad Chauhan-[BL.EN.U4CSE22285]" userId="S::bl.en.u4cse22285@bl.students.amrita.edu::790f960e-2eb4-4ddd-97dc-eaece109da19" providerId="AD" clId="Web-{4A907D73-120B-3C81-EED8-A57B61162CE1}" dt="2024-11-25T05:55:47.783" v="269" actId="20577"/>
        <pc:sldMkLst>
          <pc:docMk/>
          <pc:sldMk cId="1119921668" sldId="1047"/>
        </pc:sldMkLst>
        <pc:spChg chg="mod">
          <ac:chgData name="Jaykishor Prasad Chauhan-[BL.EN.U4CSE22285]" userId="S::bl.en.u4cse22285@bl.students.amrita.edu::790f960e-2eb4-4ddd-97dc-eaece109da19" providerId="AD" clId="Web-{4A907D73-120B-3C81-EED8-A57B61162CE1}" dt="2024-11-25T05:55:47.783" v="269" actId="20577"/>
          <ac:spMkLst>
            <pc:docMk/>
            <pc:sldMk cId="1119921668" sldId="1047"/>
            <ac:spMk id="2" creationId="{BE5E161E-93FC-2442-A1CD-DF047188E593}"/>
          </ac:spMkLst>
        </pc:spChg>
        <pc:spChg chg="mod">
          <ac:chgData name="Jaykishor Prasad Chauhan-[BL.EN.U4CSE22285]" userId="S::bl.en.u4cse22285@bl.students.amrita.edu::790f960e-2eb4-4ddd-97dc-eaece109da19" providerId="AD" clId="Web-{4A907D73-120B-3C81-EED8-A57B61162CE1}" dt="2024-11-25T05:41:24.454" v="40" actId="20577"/>
          <ac:spMkLst>
            <pc:docMk/>
            <pc:sldMk cId="1119921668" sldId="1047"/>
            <ac:spMk id="3" creationId="{4D65E463-3B8C-F833-AEB7-F5E56D60EF87}"/>
          </ac:spMkLst>
        </pc:spChg>
      </pc:sldChg>
      <pc:sldChg chg="modSp new">
        <pc:chgData name="Jaykishor Prasad Chauhan-[BL.EN.U4CSE22285]" userId="S::bl.en.u4cse22285@bl.students.amrita.edu::790f960e-2eb4-4ddd-97dc-eaece109da19" providerId="AD" clId="Web-{4A907D73-120B-3C81-EED8-A57B61162CE1}" dt="2024-11-25T05:54:56.407" v="257" actId="20577"/>
        <pc:sldMkLst>
          <pc:docMk/>
          <pc:sldMk cId="3957575544" sldId="1048"/>
        </pc:sldMkLst>
        <pc:spChg chg="mod">
          <ac:chgData name="Jaykishor Prasad Chauhan-[BL.EN.U4CSE22285]" userId="S::bl.en.u4cse22285@bl.students.amrita.edu::790f960e-2eb4-4ddd-97dc-eaece109da19" providerId="AD" clId="Web-{4A907D73-120B-3C81-EED8-A57B61162CE1}" dt="2024-11-25T05:54:56.407" v="257" actId="20577"/>
          <ac:spMkLst>
            <pc:docMk/>
            <pc:sldMk cId="3957575544" sldId="1048"/>
            <ac:spMk id="2" creationId="{36F52ED8-EFBB-94D9-D4A5-505B97805A5A}"/>
          </ac:spMkLst>
        </pc:spChg>
        <pc:spChg chg="mod">
          <ac:chgData name="Jaykishor Prasad Chauhan-[BL.EN.U4CSE22285]" userId="S::bl.en.u4cse22285@bl.students.amrita.edu::790f960e-2eb4-4ddd-97dc-eaece109da19" providerId="AD" clId="Web-{4A907D73-120B-3C81-EED8-A57B61162CE1}" dt="2024-11-25T05:49:30.572" v="155" actId="1076"/>
          <ac:spMkLst>
            <pc:docMk/>
            <pc:sldMk cId="3957575544" sldId="1048"/>
            <ac:spMk id="3" creationId="{91F92653-E470-D3D7-02B6-D38435FD3AD3}"/>
          </ac:spMkLst>
        </pc:spChg>
      </pc:sldChg>
    </pc:docChg>
  </pc:docChgLst>
  <pc:docChgLst>
    <pc:chgData name="Jaykishor Prasad Chauhan-[BL.EN.U4CSE22285]" userId="S::bl.en.u4cse22285@bl.students.amrita.edu::790f960e-2eb4-4ddd-97dc-eaece109da19" providerId="AD" clId="Web-{D19E88FE-0237-1B8B-3A50-D79A810A1A1C}"/>
    <pc:docChg chg="modSld">
      <pc:chgData name="Jaykishor Prasad Chauhan-[BL.EN.U4CSE22285]" userId="S::bl.en.u4cse22285@bl.students.amrita.edu::790f960e-2eb4-4ddd-97dc-eaece109da19" providerId="AD" clId="Web-{D19E88FE-0237-1B8B-3A50-D79A810A1A1C}" dt="2024-11-24T06:41:34.576" v="181" actId="20577"/>
      <pc:docMkLst>
        <pc:docMk/>
      </pc:docMkLst>
      <pc:sldChg chg="modSp">
        <pc:chgData name="Jaykishor Prasad Chauhan-[BL.EN.U4CSE22285]" userId="S::bl.en.u4cse22285@bl.students.amrita.edu::790f960e-2eb4-4ddd-97dc-eaece109da19" providerId="AD" clId="Web-{D19E88FE-0237-1B8B-3A50-D79A810A1A1C}" dt="2024-11-24T06:41:34.576" v="181" actId="20577"/>
        <pc:sldMkLst>
          <pc:docMk/>
          <pc:sldMk cId="4123341510" sldId="965"/>
        </pc:sldMkLst>
        <pc:spChg chg="mod">
          <ac:chgData name="Jaykishor Prasad Chauhan-[BL.EN.U4CSE22285]" userId="S::bl.en.u4cse22285@bl.students.amrita.edu::790f960e-2eb4-4ddd-97dc-eaece109da19" providerId="AD" clId="Web-{D19E88FE-0237-1B8B-3A50-D79A810A1A1C}" dt="2024-11-24T06:33:14.239" v="124" actId="1076"/>
          <ac:spMkLst>
            <pc:docMk/>
            <pc:sldMk cId="4123341510" sldId="965"/>
            <ac:spMk id="4" creationId="{BC0CFD00-3FA3-41EB-9053-EE933B60616C}"/>
          </ac:spMkLst>
        </pc:spChg>
        <pc:spChg chg="mod">
          <ac:chgData name="Jaykishor Prasad Chauhan-[BL.EN.U4CSE22285]" userId="S::bl.en.u4cse22285@bl.students.amrita.edu::790f960e-2eb4-4ddd-97dc-eaece109da19" providerId="AD" clId="Web-{D19E88FE-0237-1B8B-3A50-D79A810A1A1C}" dt="2024-11-24T06:40:18.793" v="171" actId="20577"/>
          <ac:spMkLst>
            <pc:docMk/>
            <pc:sldMk cId="4123341510" sldId="965"/>
            <ac:spMk id="10" creationId="{4765D4A2-2674-4D26-B5DA-1CFF8AFC3301}"/>
          </ac:spMkLst>
        </pc:spChg>
        <pc:spChg chg="mod">
          <ac:chgData name="Jaykishor Prasad Chauhan-[BL.EN.U4CSE22285]" userId="S::bl.en.u4cse22285@bl.students.amrita.edu::790f960e-2eb4-4ddd-97dc-eaece109da19" providerId="AD" clId="Web-{D19E88FE-0237-1B8B-3A50-D79A810A1A1C}" dt="2024-11-24T06:41:34.576" v="181" actId="20577"/>
          <ac:spMkLst>
            <pc:docMk/>
            <pc:sldMk cId="4123341510" sldId="965"/>
            <ac:spMk id="14" creationId="{D2EE4D94-3119-A8EC-3E4E-C059441E1B2A}"/>
          </ac:spMkLst>
        </pc:spChg>
        <pc:graphicFrameChg chg="mod modGraphic">
          <ac:chgData name="Jaykishor Prasad Chauhan-[BL.EN.U4CSE22285]" userId="S::bl.en.u4cse22285@bl.students.amrita.edu::790f960e-2eb4-4ddd-97dc-eaece109da19" providerId="AD" clId="Web-{D19E88FE-0237-1B8B-3A50-D79A810A1A1C}" dt="2024-11-24T06:31:10.877" v="116"/>
          <ac:graphicFrameMkLst>
            <pc:docMk/>
            <pc:sldMk cId="4123341510" sldId="965"/>
            <ac:graphicFrameMk id="16" creationId="{A63BE85B-6374-76D7-5E38-FC60C7AC7E8A}"/>
          </ac:graphicFrameMkLst>
        </pc:graphicFrameChg>
      </pc:sldChg>
    </pc:docChg>
  </pc:docChgLst>
  <pc:docChgLst>
    <pc:chgData name="Jaykishor Prasad Chauhan-[BL.EN.U4CSE22285]" userId="S::bl.en.u4cse22285@bl.students.amrita.edu::790f960e-2eb4-4ddd-97dc-eaece109da19" providerId="AD" clId="Web-{0E5B192B-E417-AB31-4794-CC42A14D9DC2}"/>
    <pc:docChg chg="delSld modSld">
      <pc:chgData name="Jaykishor Prasad Chauhan-[BL.EN.U4CSE22285]" userId="S::bl.en.u4cse22285@bl.students.amrita.edu::790f960e-2eb4-4ddd-97dc-eaece109da19" providerId="AD" clId="Web-{0E5B192B-E417-AB31-4794-CC42A14D9DC2}" dt="2024-11-25T04:43:32.501" v="315" actId="20577"/>
      <pc:docMkLst>
        <pc:docMk/>
      </pc:docMkLst>
      <pc:sldChg chg="addSp delSp modSp">
        <pc:chgData name="Jaykishor Prasad Chauhan-[BL.EN.U4CSE22285]" userId="S::bl.en.u4cse22285@bl.students.amrita.edu::790f960e-2eb4-4ddd-97dc-eaece109da19" providerId="AD" clId="Web-{0E5B192B-E417-AB31-4794-CC42A14D9DC2}" dt="2024-11-25T04:18:24.841" v="54" actId="1076"/>
        <pc:sldMkLst>
          <pc:docMk/>
          <pc:sldMk cId="4046392435" sldId="1022"/>
        </pc:sldMkLst>
        <pc:picChg chg="add mod">
          <ac:chgData name="Jaykishor Prasad Chauhan-[BL.EN.U4CSE22285]" userId="S::bl.en.u4cse22285@bl.students.amrita.edu::790f960e-2eb4-4ddd-97dc-eaece109da19" providerId="AD" clId="Web-{0E5B192B-E417-AB31-4794-CC42A14D9DC2}" dt="2024-11-25T04:18:24.841" v="54" actId="1076"/>
          <ac:picMkLst>
            <pc:docMk/>
            <pc:sldMk cId="4046392435" sldId="1022"/>
            <ac:picMk id="2" creationId="{8A2B6972-D900-EF92-C8BB-0E57BDAB1BF2}"/>
          </ac:picMkLst>
        </pc:picChg>
        <pc:picChg chg="del">
          <ac:chgData name="Jaykishor Prasad Chauhan-[BL.EN.U4CSE22285]" userId="S::bl.en.u4cse22285@bl.students.amrita.edu::790f960e-2eb4-4ddd-97dc-eaece109da19" providerId="AD" clId="Web-{0E5B192B-E417-AB31-4794-CC42A14D9DC2}" dt="2024-11-25T04:16:22.855" v="52"/>
          <ac:picMkLst>
            <pc:docMk/>
            <pc:sldMk cId="4046392435" sldId="1022"/>
            <ac:picMk id="8" creationId="{54B5BC63-FEED-386B-DB3E-4D2FF9B292B4}"/>
          </ac:picMkLst>
        </pc:picChg>
      </pc:sldChg>
      <pc:sldChg chg="modSp del">
        <pc:chgData name="Jaykishor Prasad Chauhan-[BL.EN.U4CSE22285]" userId="S::bl.en.u4cse22285@bl.students.amrita.edu::790f960e-2eb4-4ddd-97dc-eaece109da19" providerId="AD" clId="Web-{0E5B192B-E417-AB31-4794-CC42A14D9DC2}" dt="2024-11-25T04:42:41.704" v="303"/>
        <pc:sldMkLst>
          <pc:docMk/>
          <pc:sldMk cId="4207634860" sldId="1025"/>
        </pc:sldMkLst>
        <pc:spChg chg="mod">
          <ac:chgData name="Jaykishor Prasad Chauhan-[BL.EN.U4CSE22285]" userId="S::bl.en.u4cse22285@bl.students.amrita.edu::790f960e-2eb4-4ddd-97dc-eaece109da19" providerId="AD" clId="Web-{0E5B192B-E417-AB31-4794-CC42A14D9DC2}" dt="2024-11-25T04:38:17.622" v="210" actId="20577"/>
          <ac:spMkLst>
            <pc:docMk/>
            <pc:sldMk cId="4207634860" sldId="1025"/>
            <ac:spMk id="5" creationId="{CCF71C3D-5A52-CBE4-193C-DA48D42A7995}"/>
          </ac:spMkLst>
        </pc:spChg>
      </pc:sldChg>
      <pc:sldChg chg="modSp">
        <pc:chgData name="Jaykishor Prasad Chauhan-[BL.EN.U4CSE22285]" userId="S::bl.en.u4cse22285@bl.students.amrita.edu::790f960e-2eb4-4ddd-97dc-eaece109da19" providerId="AD" clId="Web-{0E5B192B-E417-AB31-4794-CC42A14D9DC2}" dt="2024-11-25T04:12:39.977" v="23"/>
        <pc:sldMkLst>
          <pc:docMk/>
          <pc:sldMk cId="171948236" sldId="1028"/>
        </pc:sldMkLst>
        <pc:graphicFrameChg chg="mod modGraphic">
          <ac:chgData name="Jaykishor Prasad Chauhan-[BL.EN.U4CSE22285]" userId="S::bl.en.u4cse22285@bl.students.amrita.edu::790f960e-2eb4-4ddd-97dc-eaece109da19" providerId="AD" clId="Web-{0E5B192B-E417-AB31-4794-CC42A14D9DC2}" dt="2024-11-25T04:12:39.977" v="23"/>
          <ac:graphicFrameMkLst>
            <pc:docMk/>
            <pc:sldMk cId="171948236" sldId="1028"/>
            <ac:graphicFrameMk id="8" creationId="{8A48D845-A724-5505-60C5-936C5F696060}"/>
          </ac:graphicFrameMkLst>
        </pc:graphicFrameChg>
      </pc:sldChg>
      <pc:sldChg chg="modSp">
        <pc:chgData name="Jaykishor Prasad Chauhan-[BL.EN.U4CSE22285]" userId="S::bl.en.u4cse22285@bl.students.amrita.edu::790f960e-2eb4-4ddd-97dc-eaece109da19" providerId="AD" clId="Web-{0E5B192B-E417-AB31-4794-CC42A14D9DC2}" dt="2024-11-25T04:13:22.431" v="29"/>
        <pc:sldMkLst>
          <pc:docMk/>
          <pc:sldMk cId="3175664286" sldId="1029"/>
        </pc:sldMkLst>
        <pc:graphicFrameChg chg="mod modGraphic">
          <ac:chgData name="Jaykishor Prasad Chauhan-[BL.EN.U4CSE22285]" userId="S::bl.en.u4cse22285@bl.students.amrita.edu::790f960e-2eb4-4ddd-97dc-eaece109da19" providerId="AD" clId="Web-{0E5B192B-E417-AB31-4794-CC42A14D9DC2}" dt="2024-11-25T04:13:22.431" v="29"/>
          <ac:graphicFrameMkLst>
            <pc:docMk/>
            <pc:sldMk cId="3175664286" sldId="1029"/>
            <ac:graphicFrameMk id="8" creationId="{DCF5F2CC-41A1-2822-88FD-7A9CD5AFB296}"/>
          </ac:graphicFrameMkLst>
        </pc:graphicFrameChg>
      </pc:sldChg>
      <pc:sldChg chg="modSp">
        <pc:chgData name="Jaykishor Prasad Chauhan-[BL.EN.U4CSE22285]" userId="S::bl.en.u4cse22285@bl.students.amrita.edu::790f960e-2eb4-4ddd-97dc-eaece109da19" providerId="AD" clId="Web-{0E5B192B-E417-AB31-4794-CC42A14D9DC2}" dt="2024-11-25T04:10:00.740" v="3"/>
        <pc:sldMkLst>
          <pc:docMk/>
          <pc:sldMk cId="443348729" sldId="1030"/>
        </pc:sldMkLst>
        <pc:graphicFrameChg chg="mod modGraphic">
          <ac:chgData name="Jaykishor Prasad Chauhan-[BL.EN.U4CSE22285]" userId="S::bl.en.u4cse22285@bl.students.amrita.edu::790f960e-2eb4-4ddd-97dc-eaece109da19" providerId="AD" clId="Web-{0E5B192B-E417-AB31-4794-CC42A14D9DC2}" dt="2024-11-25T04:10:00.740" v="3"/>
          <ac:graphicFrameMkLst>
            <pc:docMk/>
            <pc:sldMk cId="443348729" sldId="1030"/>
            <ac:graphicFrameMk id="8" creationId="{9661DB19-76B1-DEF7-B1BB-3E80DDFFAA82}"/>
          </ac:graphicFrameMkLst>
        </pc:graphicFrameChg>
      </pc:sldChg>
      <pc:sldChg chg="modSp">
        <pc:chgData name="Jaykishor Prasad Chauhan-[BL.EN.U4CSE22285]" userId="S::bl.en.u4cse22285@bl.students.amrita.edu::790f960e-2eb4-4ddd-97dc-eaece109da19" providerId="AD" clId="Web-{0E5B192B-E417-AB31-4794-CC42A14D9DC2}" dt="2024-11-25T04:10:54.273" v="9"/>
        <pc:sldMkLst>
          <pc:docMk/>
          <pc:sldMk cId="2835970401" sldId="1031"/>
        </pc:sldMkLst>
        <pc:graphicFrameChg chg="mod modGraphic">
          <ac:chgData name="Jaykishor Prasad Chauhan-[BL.EN.U4CSE22285]" userId="S::bl.en.u4cse22285@bl.students.amrita.edu::790f960e-2eb4-4ddd-97dc-eaece109da19" providerId="AD" clId="Web-{0E5B192B-E417-AB31-4794-CC42A14D9DC2}" dt="2024-11-25T04:10:54.273" v="9"/>
          <ac:graphicFrameMkLst>
            <pc:docMk/>
            <pc:sldMk cId="2835970401" sldId="1031"/>
            <ac:graphicFrameMk id="8" creationId="{3431700E-6655-2564-F79A-918F57B94AA5}"/>
          </ac:graphicFrameMkLst>
        </pc:graphicFrameChg>
      </pc:sldChg>
      <pc:sldChg chg="modSp">
        <pc:chgData name="Jaykishor Prasad Chauhan-[BL.EN.U4CSE22285]" userId="S::bl.en.u4cse22285@bl.students.amrita.edu::790f960e-2eb4-4ddd-97dc-eaece109da19" providerId="AD" clId="Web-{0E5B192B-E417-AB31-4794-CC42A14D9DC2}" dt="2024-11-25T04:11:57.664" v="15"/>
        <pc:sldMkLst>
          <pc:docMk/>
          <pc:sldMk cId="3714903422" sldId="1032"/>
        </pc:sldMkLst>
        <pc:graphicFrameChg chg="mod modGraphic">
          <ac:chgData name="Jaykishor Prasad Chauhan-[BL.EN.U4CSE22285]" userId="S::bl.en.u4cse22285@bl.students.amrita.edu::790f960e-2eb4-4ddd-97dc-eaece109da19" providerId="AD" clId="Web-{0E5B192B-E417-AB31-4794-CC42A14D9DC2}" dt="2024-11-25T04:11:57.664" v="15"/>
          <ac:graphicFrameMkLst>
            <pc:docMk/>
            <pc:sldMk cId="3714903422" sldId="1032"/>
            <ac:graphicFrameMk id="8" creationId="{72FC2A5D-13E7-84CD-2CA1-BA22EEE04E73}"/>
          </ac:graphicFrameMkLst>
        </pc:graphicFrameChg>
      </pc:sldChg>
      <pc:sldChg chg="modSp">
        <pc:chgData name="Jaykishor Prasad Chauhan-[BL.EN.U4CSE22285]" userId="S::bl.en.u4cse22285@bl.students.amrita.edu::790f960e-2eb4-4ddd-97dc-eaece109da19" providerId="AD" clId="Web-{0E5B192B-E417-AB31-4794-CC42A14D9DC2}" dt="2024-11-25T04:14:15.025" v="39"/>
        <pc:sldMkLst>
          <pc:docMk/>
          <pc:sldMk cId="1960020321" sldId="1033"/>
        </pc:sldMkLst>
        <pc:graphicFrameChg chg="mod modGraphic">
          <ac:chgData name="Jaykishor Prasad Chauhan-[BL.EN.U4CSE22285]" userId="S::bl.en.u4cse22285@bl.students.amrita.edu::790f960e-2eb4-4ddd-97dc-eaece109da19" providerId="AD" clId="Web-{0E5B192B-E417-AB31-4794-CC42A14D9DC2}" dt="2024-11-25T04:14:15.025" v="39"/>
          <ac:graphicFrameMkLst>
            <pc:docMk/>
            <pc:sldMk cId="1960020321" sldId="1033"/>
            <ac:graphicFrameMk id="8" creationId="{2081AD49-6521-B5A8-8E7D-7DE76FC26CAA}"/>
          </ac:graphicFrameMkLst>
        </pc:graphicFrameChg>
      </pc:sldChg>
      <pc:sldChg chg="modSp">
        <pc:chgData name="Jaykishor Prasad Chauhan-[BL.EN.U4CSE22285]" userId="S::bl.en.u4cse22285@bl.students.amrita.edu::790f960e-2eb4-4ddd-97dc-eaece109da19" providerId="AD" clId="Web-{0E5B192B-E417-AB31-4794-CC42A14D9DC2}" dt="2024-11-25T04:42:30.516" v="302" actId="1076"/>
        <pc:sldMkLst>
          <pc:docMk/>
          <pc:sldMk cId="2212010219" sldId="1034"/>
        </pc:sldMkLst>
        <pc:spChg chg="mod">
          <ac:chgData name="Jaykishor Prasad Chauhan-[BL.EN.U4CSE22285]" userId="S::bl.en.u4cse22285@bl.students.amrita.edu::790f960e-2eb4-4ddd-97dc-eaece109da19" providerId="AD" clId="Web-{0E5B192B-E417-AB31-4794-CC42A14D9DC2}" dt="2024-11-25T04:42:30.516" v="302" actId="1076"/>
          <ac:spMkLst>
            <pc:docMk/>
            <pc:sldMk cId="2212010219" sldId="1034"/>
            <ac:spMk id="2" creationId="{F8B8536A-0CDF-89A4-B6E8-44D724F9CF87}"/>
          </ac:spMkLst>
        </pc:spChg>
      </pc:sldChg>
      <pc:sldChg chg="addSp delSp modSp">
        <pc:chgData name="Jaykishor Prasad Chauhan-[BL.EN.U4CSE22285]" userId="S::bl.en.u4cse22285@bl.students.amrita.edu::790f960e-2eb4-4ddd-97dc-eaece109da19" providerId="AD" clId="Web-{0E5B192B-E417-AB31-4794-CC42A14D9DC2}" dt="2024-11-25T04:33:01.180" v="133" actId="20577"/>
        <pc:sldMkLst>
          <pc:docMk/>
          <pc:sldMk cId="1794592428" sldId="1038"/>
        </pc:sldMkLst>
        <pc:spChg chg="del mod">
          <ac:chgData name="Jaykishor Prasad Chauhan-[BL.EN.U4CSE22285]" userId="S::bl.en.u4cse22285@bl.students.amrita.edu::790f960e-2eb4-4ddd-97dc-eaece109da19" providerId="AD" clId="Web-{0E5B192B-E417-AB31-4794-CC42A14D9DC2}" dt="2024-11-25T04:31:29.351" v="117"/>
          <ac:spMkLst>
            <pc:docMk/>
            <pc:sldMk cId="1794592428" sldId="1038"/>
            <ac:spMk id="10" creationId="{9565DA78-DE77-FD86-D3F4-0794DD1A114C}"/>
          </ac:spMkLst>
        </pc:spChg>
        <pc:spChg chg="del mod">
          <ac:chgData name="Jaykishor Prasad Chauhan-[BL.EN.U4CSE22285]" userId="S::bl.en.u4cse22285@bl.students.amrita.edu::790f960e-2eb4-4ddd-97dc-eaece109da19" providerId="AD" clId="Web-{0E5B192B-E417-AB31-4794-CC42A14D9DC2}" dt="2024-11-25T04:31:56.476" v="121"/>
          <ac:spMkLst>
            <pc:docMk/>
            <pc:sldMk cId="1794592428" sldId="1038"/>
            <ac:spMk id="11" creationId="{802D6FD2-3469-0BDC-858E-68F9EEDCBDE3}"/>
          </ac:spMkLst>
        </pc:spChg>
        <pc:spChg chg="add mod">
          <ac:chgData name="Jaykishor Prasad Chauhan-[BL.EN.U4CSE22285]" userId="S::bl.en.u4cse22285@bl.students.amrita.edu::790f960e-2eb4-4ddd-97dc-eaece109da19" providerId="AD" clId="Web-{0E5B192B-E417-AB31-4794-CC42A14D9DC2}" dt="2024-11-25T04:32:29.305" v="126" actId="1076"/>
          <ac:spMkLst>
            <pc:docMk/>
            <pc:sldMk cId="1794592428" sldId="1038"/>
            <ac:spMk id="14" creationId="{9565DA78-DE77-FD86-D3F4-0794DD1A114C}"/>
          </ac:spMkLst>
        </pc:spChg>
        <pc:spChg chg="add mod">
          <ac:chgData name="Jaykishor Prasad Chauhan-[BL.EN.U4CSE22285]" userId="S::bl.en.u4cse22285@bl.students.amrita.edu::790f960e-2eb4-4ddd-97dc-eaece109da19" providerId="AD" clId="Web-{0E5B192B-E417-AB31-4794-CC42A14D9DC2}" dt="2024-11-25T04:32:58.571" v="132" actId="20577"/>
          <ac:spMkLst>
            <pc:docMk/>
            <pc:sldMk cId="1794592428" sldId="1038"/>
            <ac:spMk id="15" creationId="{9565DA78-DE77-FD86-D3F4-0794DD1A114C}"/>
          </ac:spMkLst>
        </pc:spChg>
        <pc:spChg chg="add mod">
          <ac:chgData name="Jaykishor Prasad Chauhan-[BL.EN.U4CSE22285]" userId="S::bl.en.u4cse22285@bl.students.amrita.edu::790f960e-2eb4-4ddd-97dc-eaece109da19" providerId="AD" clId="Web-{0E5B192B-E417-AB31-4794-CC42A14D9DC2}" dt="2024-11-25T04:33:01.180" v="133" actId="20577"/>
          <ac:spMkLst>
            <pc:docMk/>
            <pc:sldMk cId="1794592428" sldId="1038"/>
            <ac:spMk id="16" creationId="{802D6FD2-3469-0BDC-858E-68F9EEDCBDE3}"/>
          </ac:spMkLst>
        </pc:spChg>
        <pc:spChg chg="add mod">
          <ac:chgData name="Jaykishor Prasad Chauhan-[BL.EN.U4CSE22285]" userId="S::bl.en.u4cse22285@bl.students.amrita.edu::790f960e-2eb4-4ddd-97dc-eaece109da19" providerId="AD" clId="Web-{0E5B192B-E417-AB31-4794-CC42A14D9DC2}" dt="2024-11-25T04:32:03.477" v="124" actId="1076"/>
          <ac:spMkLst>
            <pc:docMk/>
            <pc:sldMk cId="1794592428" sldId="1038"/>
            <ac:spMk id="17" creationId="{802D6FD2-3469-0BDC-858E-68F9EEDCBDE3}"/>
          </ac:spMkLst>
        </pc:spChg>
        <pc:picChg chg="add del mod">
          <ac:chgData name="Jaykishor Prasad Chauhan-[BL.EN.U4CSE22285]" userId="S::bl.en.u4cse22285@bl.students.amrita.edu::790f960e-2eb4-4ddd-97dc-eaece109da19" providerId="AD" clId="Web-{0E5B192B-E417-AB31-4794-CC42A14D9DC2}" dt="2024-11-25T04:21:21.968" v="58"/>
          <ac:picMkLst>
            <pc:docMk/>
            <pc:sldMk cId="1794592428" sldId="1038"/>
            <ac:picMk id="2" creationId="{B10C6A22-00B0-70B5-CA97-03FA72103BE2}"/>
          </ac:picMkLst>
        </pc:picChg>
        <pc:picChg chg="del">
          <ac:chgData name="Jaykishor Prasad Chauhan-[BL.EN.U4CSE22285]" userId="S::bl.en.u4cse22285@bl.students.amrita.edu::790f960e-2eb4-4ddd-97dc-eaece109da19" providerId="AD" clId="Web-{0E5B192B-E417-AB31-4794-CC42A14D9DC2}" dt="2024-11-25T04:19:43.576" v="55"/>
          <ac:picMkLst>
            <pc:docMk/>
            <pc:sldMk cId="1794592428" sldId="1038"/>
            <ac:picMk id="5" creationId="{2B6E2205-3887-82AC-0021-3E72C804115B}"/>
          </ac:picMkLst>
        </pc:picChg>
        <pc:picChg chg="add mod">
          <ac:chgData name="Jaykishor Prasad Chauhan-[BL.EN.U4CSE22285]" userId="S::bl.en.u4cse22285@bl.students.amrita.edu::790f960e-2eb4-4ddd-97dc-eaece109da19" providerId="AD" clId="Web-{0E5B192B-E417-AB31-4794-CC42A14D9DC2}" dt="2024-11-25T04:29:18.912" v="86" actId="14100"/>
          <ac:picMkLst>
            <pc:docMk/>
            <pc:sldMk cId="1794592428" sldId="1038"/>
            <ac:picMk id="6" creationId="{A002C880-CC3B-AA35-B7AC-990C3BEE537B}"/>
          </ac:picMkLst>
        </pc:picChg>
        <pc:picChg chg="add mod">
          <ac:chgData name="Jaykishor Prasad Chauhan-[BL.EN.U4CSE22285]" userId="S::bl.en.u4cse22285@bl.students.amrita.edu::790f960e-2eb4-4ddd-97dc-eaece109da19" providerId="AD" clId="Web-{0E5B192B-E417-AB31-4794-CC42A14D9DC2}" dt="2024-11-25T04:29:12.740" v="85" actId="14100"/>
          <ac:picMkLst>
            <pc:docMk/>
            <pc:sldMk cId="1794592428" sldId="1038"/>
            <ac:picMk id="7" creationId="{DE5300F5-AB41-242B-8F87-B314F006720F}"/>
          </ac:picMkLst>
        </pc:picChg>
        <pc:picChg chg="del">
          <ac:chgData name="Jaykishor Prasad Chauhan-[BL.EN.U4CSE22285]" userId="S::bl.en.u4cse22285@bl.students.amrita.edu::790f960e-2eb4-4ddd-97dc-eaece109da19" providerId="AD" clId="Web-{0E5B192B-E417-AB31-4794-CC42A14D9DC2}" dt="2024-11-25T04:19:46.576" v="56"/>
          <ac:picMkLst>
            <pc:docMk/>
            <pc:sldMk cId="1794592428" sldId="1038"/>
            <ac:picMk id="8" creationId="{CD492042-1693-0B15-0A3C-D7F428E71AF0}"/>
          </ac:picMkLst>
        </pc:picChg>
        <pc:picChg chg="add mod">
          <ac:chgData name="Jaykishor Prasad Chauhan-[BL.EN.U4CSE22285]" userId="S::bl.en.u4cse22285@bl.students.amrita.edu::790f960e-2eb4-4ddd-97dc-eaece109da19" providerId="AD" clId="Web-{0E5B192B-E417-AB31-4794-CC42A14D9DC2}" dt="2024-11-25T04:29:24.381" v="87" actId="14100"/>
          <ac:picMkLst>
            <pc:docMk/>
            <pc:sldMk cId="1794592428" sldId="1038"/>
            <ac:picMk id="9" creationId="{6D9621D3-614C-C464-DC54-BE5B1F84F564}"/>
          </ac:picMkLst>
        </pc:picChg>
        <pc:picChg chg="add mod">
          <ac:chgData name="Jaykishor Prasad Chauhan-[BL.EN.U4CSE22285]" userId="S::bl.en.u4cse22285@bl.students.amrita.edu::790f960e-2eb4-4ddd-97dc-eaece109da19" providerId="AD" clId="Web-{0E5B192B-E417-AB31-4794-CC42A14D9DC2}" dt="2024-11-25T04:29:06.427" v="84" actId="14100"/>
          <ac:picMkLst>
            <pc:docMk/>
            <pc:sldMk cId="1794592428" sldId="1038"/>
            <ac:picMk id="12" creationId="{9DB52162-ED83-A600-FEFE-E73A82A6FCA0}"/>
          </ac:picMkLst>
        </pc:picChg>
        <pc:picChg chg="add del mod">
          <ac:chgData name="Jaykishor Prasad Chauhan-[BL.EN.U4CSE22285]" userId="S::bl.en.u4cse22285@bl.students.amrita.edu::790f960e-2eb4-4ddd-97dc-eaece109da19" providerId="AD" clId="Web-{0E5B192B-E417-AB31-4794-CC42A14D9DC2}" dt="2024-11-25T04:31:03.882" v="116"/>
          <ac:picMkLst>
            <pc:docMk/>
            <pc:sldMk cId="1794592428" sldId="1038"/>
            <ac:picMk id="13" creationId="{0AA34407-93A1-3C09-8073-A85A430210C5}"/>
          </ac:picMkLst>
        </pc:picChg>
      </pc:sldChg>
      <pc:sldChg chg="addSp delSp modSp">
        <pc:chgData name="Jaykishor Prasad Chauhan-[BL.EN.U4CSE22285]" userId="S::bl.en.u4cse22285@bl.students.amrita.edu::790f960e-2eb4-4ddd-97dc-eaece109da19" providerId="AD" clId="Web-{0E5B192B-E417-AB31-4794-CC42A14D9DC2}" dt="2024-11-25T04:35:57.198" v="180" actId="1076"/>
        <pc:sldMkLst>
          <pc:docMk/>
          <pc:sldMk cId="105457130" sldId="1042"/>
        </pc:sldMkLst>
        <pc:spChg chg="mod">
          <ac:chgData name="Jaykishor Prasad Chauhan-[BL.EN.U4CSE22285]" userId="S::bl.en.u4cse22285@bl.students.amrita.edu::790f960e-2eb4-4ddd-97dc-eaece109da19" providerId="AD" clId="Web-{0E5B192B-E417-AB31-4794-CC42A14D9DC2}" dt="2024-11-25T04:35:49.745" v="179" actId="20577"/>
          <ac:spMkLst>
            <pc:docMk/>
            <pc:sldMk cId="105457130" sldId="1042"/>
            <ac:spMk id="10" creationId="{4332065B-DED4-1E9B-6CF1-58AAFACD665B}"/>
          </ac:spMkLst>
        </pc:spChg>
        <pc:spChg chg="mod">
          <ac:chgData name="Jaykishor Prasad Chauhan-[BL.EN.U4CSE22285]" userId="S::bl.en.u4cse22285@bl.students.amrita.edu::790f960e-2eb4-4ddd-97dc-eaece109da19" providerId="AD" clId="Web-{0E5B192B-E417-AB31-4794-CC42A14D9DC2}" dt="2024-11-25T04:35:57.198" v="180" actId="1076"/>
          <ac:spMkLst>
            <pc:docMk/>
            <pc:sldMk cId="105457130" sldId="1042"/>
            <ac:spMk id="11" creationId="{70B5DA41-98E4-0789-C16A-64D55B2F50EA}"/>
          </ac:spMkLst>
        </pc:spChg>
        <pc:picChg chg="add mod">
          <ac:chgData name="Jaykishor Prasad Chauhan-[BL.EN.U4CSE22285]" userId="S::bl.en.u4cse22285@bl.students.amrita.edu::790f960e-2eb4-4ddd-97dc-eaece109da19" providerId="AD" clId="Web-{0E5B192B-E417-AB31-4794-CC42A14D9DC2}" dt="2024-11-25T04:34:44.854" v="142" actId="1076"/>
          <ac:picMkLst>
            <pc:docMk/>
            <pc:sldMk cId="105457130" sldId="1042"/>
            <ac:picMk id="2" creationId="{DC7D6016-FA4B-8666-D55D-31A069ED6EEB}"/>
          </ac:picMkLst>
        </pc:picChg>
        <pc:picChg chg="add mod">
          <ac:chgData name="Jaykishor Prasad Chauhan-[BL.EN.U4CSE22285]" userId="S::bl.en.u4cse22285@bl.students.amrita.edu::790f960e-2eb4-4ddd-97dc-eaece109da19" providerId="AD" clId="Web-{0E5B192B-E417-AB31-4794-CC42A14D9DC2}" dt="2024-11-25T04:34:59.073" v="145" actId="1076"/>
          <ac:picMkLst>
            <pc:docMk/>
            <pc:sldMk cId="105457130" sldId="1042"/>
            <ac:picMk id="5" creationId="{B854A1CF-7FB6-D4B5-F9DF-5F4BB6130A4B}"/>
          </ac:picMkLst>
        </pc:picChg>
        <pc:picChg chg="del">
          <ac:chgData name="Jaykishor Prasad Chauhan-[BL.EN.U4CSE22285]" userId="S::bl.en.u4cse22285@bl.students.amrita.edu::790f960e-2eb4-4ddd-97dc-eaece109da19" providerId="AD" clId="Web-{0E5B192B-E417-AB31-4794-CC42A14D9DC2}" dt="2024-11-25T04:33:22.259" v="134"/>
          <ac:picMkLst>
            <pc:docMk/>
            <pc:sldMk cId="105457130" sldId="1042"/>
            <ac:picMk id="6" creationId="{8D7D925A-C442-F817-5B8B-46B5221572DB}"/>
          </ac:picMkLst>
        </pc:picChg>
        <pc:picChg chg="del">
          <ac:chgData name="Jaykishor Prasad Chauhan-[BL.EN.U4CSE22285]" userId="S::bl.en.u4cse22285@bl.students.amrita.edu::790f960e-2eb4-4ddd-97dc-eaece109da19" providerId="AD" clId="Web-{0E5B192B-E417-AB31-4794-CC42A14D9DC2}" dt="2024-11-25T04:33:24.790" v="135"/>
          <ac:picMkLst>
            <pc:docMk/>
            <pc:sldMk cId="105457130" sldId="1042"/>
            <ac:picMk id="9" creationId="{48B935ED-1A7D-C1E5-4CD9-9B6C6EB1E1CF}"/>
          </ac:picMkLst>
        </pc:picChg>
      </pc:sldChg>
      <pc:sldChg chg="addSp delSp modSp">
        <pc:chgData name="Jaykishor Prasad Chauhan-[BL.EN.U4CSE22285]" userId="S::bl.en.u4cse22285@bl.students.amrita.edu::790f960e-2eb4-4ddd-97dc-eaece109da19" providerId="AD" clId="Web-{0E5B192B-E417-AB31-4794-CC42A14D9DC2}" dt="2024-11-25T04:37:49.794" v="208" actId="20577"/>
        <pc:sldMkLst>
          <pc:docMk/>
          <pc:sldMk cId="3676093471" sldId="1043"/>
        </pc:sldMkLst>
        <pc:spChg chg="mod">
          <ac:chgData name="Jaykishor Prasad Chauhan-[BL.EN.U4CSE22285]" userId="S::bl.en.u4cse22285@bl.students.amrita.edu::790f960e-2eb4-4ddd-97dc-eaece109da19" providerId="AD" clId="Web-{0E5B192B-E417-AB31-4794-CC42A14D9DC2}" dt="2024-11-25T04:37:49.794" v="208" actId="20577"/>
          <ac:spMkLst>
            <pc:docMk/>
            <pc:sldMk cId="3676093471" sldId="1043"/>
            <ac:spMk id="10" creationId="{B472500C-017B-5084-5388-B0118CA441A7}"/>
          </ac:spMkLst>
        </pc:spChg>
        <pc:picChg chg="add mod">
          <ac:chgData name="Jaykishor Prasad Chauhan-[BL.EN.U4CSE22285]" userId="S::bl.en.u4cse22285@bl.students.amrita.edu::790f960e-2eb4-4ddd-97dc-eaece109da19" providerId="AD" clId="Web-{0E5B192B-E417-AB31-4794-CC42A14D9DC2}" dt="2024-11-25T04:37:09.856" v="185" actId="1076"/>
          <ac:picMkLst>
            <pc:docMk/>
            <pc:sldMk cId="3676093471" sldId="1043"/>
            <ac:picMk id="2" creationId="{46B85132-8EEE-17ED-6024-C7F0DA7C5684}"/>
          </ac:picMkLst>
        </pc:picChg>
        <pc:picChg chg="del">
          <ac:chgData name="Jaykishor Prasad Chauhan-[BL.EN.U4CSE22285]" userId="S::bl.en.u4cse22285@bl.students.amrita.edu::790f960e-2eb4-4ddd-97dc-eaece109da19" providerId="AD" clId="Web-{0E5B192B-E417-AB31-4794-CC42A14D9DC2}" dt="2024-11-25T04:36:24.199" v="181"/>
          <ac:picMkLst>
            <pc:docMk/>
            <pc:sldMk cId="3676093471" sldId="1043"/>
            <ac:picMk id="5" creationId="{099C408B-7D17-E8AA-142F-9123C3BDAC73}"/>
          </ac:picMkLst>
        </pc:picChg>
        <pc:picChg chg="add mod">
          <ac:chgData name="Jaykishor Prasad Chauhan-[BL.EN.U4CSE22285]" userId="S::bl.en.u4cse22285@bl.students.amrita.edu::790f960e-2eb4-4ddd-97dc-eaece109da19" providerId="AD" clId="Web-{0E5B192B-E417-AB31-4794-CC42A14D9DC2}" dt="2024-11-25T04:37:05.731" v="184" actId="1076"/>
          <ac:picMkLst>
            <pc:docMk/>
            <pc:sldMk cId="3676093471" sldId="1043"/>
            <ac:picMk id="6" creationId="{2DF3B06E-F49A-D66E-3836-C98622082D55}"/>
          </ac:picMkLst>
        </pc:picChg>
      </pc:sldChg>
      <pc:sldChg chg="modSp">
        <pc:chgData name="Jaykishor Prasad Chauhan-[BL.EN.U4CSE22285]" userId="S::bl.en.u4cse22285@bl.students.amrita.edu::790f960e-2eb4-4ddd-97dc-eaece109da19" providerId="AD" clId="Web-{0E5B192B-E417-AB31-4794-CC42A14D9DC2}" dt="2024-11-25T04:14:54.870" v="45"/>
        <pc:sldMkLst>
          <pc:docMk/>
          <pc:sldMk cId="4050225893" sldId="1044"/>
        </pc:sldMkLst>
        <pc:graphicFrameChg chg="mod modGraphic">
          <ac:chgData name="Jaykishor Prasad Chauhan-[BL.EN.U4CSE22285]" userId="S::bl.en.u4cse22285@bl.students.amrita.edu::790f960e-2eb4-4ddd-97dc-eaece109da19" providerId="AD" clId="Web-{0E5B192B-E417-AB31-4794-CC42A14D9DC2}" dt="2024-11-25T04:14:54.870" v="45"/>
          <ac:graphicFrameMkLst>
            <pc:docMk/>
            <pc:sldMk cId="4050225893" sldId="1044"/>
            <ac:graphicFrameMk id="8" creationId="{3D30B1E7-909A-B9B0-1D78-D114364DE542}"/>
          </ac:graphicFrameMkLst>
        </pc:graphicFrameChg>
      </pc:sldChg>
      <pc:sldChg chg="modSp">
        <pc:chgData name="Jaykishor Prasad Chauhan-[BL.EN.U4CSE22285]" userId="S::bl.en.u4cse22285@bl.students.amrita.edu::790f960e-2eb4-4ddd-97dc-eaece109da19" providerId="AD" clId="Web-{0E5B192B-E417-AB31-4794-CC42A14D9DC2}" dt="2024-11-25T04:15:37.292" v="51"/>
        <pc:sldMkLst>
          <pc:docMk/>
          <pc:sldMk cId="951836325" sldId="1045"/>
        </pc:sldMkLst>
        <pc:graphicFrameChg chg="mod modGraphic">
          <ac:chgData name="Jaykishor Prasad Chauhan-[BL.EN.U4CSE22285]" userId="S::bl.en.u4cse22285@bl.students.amrita.edu::790f960e-2eb4-4ddd-97dc-eaece109da19" providerId="AD" clId="Web-{0E5B192B-E417-AB31-4794-CC42A14D9DC2}" dt="2024-11-25T04:15:37.292" v="51"/>
          <ac:graphicFrameMkLst>
            <pc:docMk/>
            <pc:sldMk cId="951836325" sldId="1045"/>
            <ac:graphicFrameMk id="8" creationId="{024240FF-2FFB-0D94-7F2E-4332D61B5A42}"/>
          </ac:graphicFrameMkLst>
        </pc:graphicFrameChg>
      </pc:sldChg>
      <pc:sldChg chg="modSp">
        <pc:chgData name="Jaykishor Prasad Chauhan-[BL.EN.U4CSE22285]" userId="S::bl.en.u4cse22285@bl.students.amrita.edu::790f960e-2eb4-4ddd-97dc-eaece109da19" providerId="AD" clId="Web-{0E5B192B-E417-AB31-4794-CC42A14D9DC2}" dt="2024-11-25T04:43:32.501" v="315" actId="20577"/>
        <pc:sldMkLst>
          <pc:docMk/>
          <pc:sldMk cId="4184840138" sldId="1046"/>
        </pc:sldMkLst>
        <pc:spChg chg="mod">
          <ac:chgData name="Jaykishor Prasad Chauhan-[BL.EN.U4CSE22285]" userId="S::bl.en.u4cse22285@bl.students.amrita.edu::790f960e-2eb4-4ddd-97dc-eaece109da19" providerId="AD" clId="Web-{0E5B192B-E417-AB31-4794-CC42A14D9DC2}" dt="2024-11-25T04:43:32.501" v="315" actId="20577"/>
          <ac:spMkLst>
            <pc:docMk/>
            <pc:sldMk cId="4184840138" sldId="1046"/>
            <ac:spMk id="5" creationId="{10C8F0AA-D39A-ECD4-20B0-FCF635D312D3}"/>
          </ac:spMkLst>
        </pc:spChg>
      </pc:sldChg>
    </pc:docChg>
  </pc:docChgLst>
  <pc:docChgLst>
    <pc:chgData name="Jaykishor Prasad Chauhan-[BL.EN.U4CSE22285]" userId="S::bl.en.u4cse22285@bl.students.amrita.edu::790f960e-2eb4-4ddd-97dc-eaece109da19" providerId="AD" clId="Web-{0033CBE9-7AAF-B78E-F5D8-54FEE2BAD649}"/>
    <pc:docChg chg="modSld">
      <pc:chgData name="Jaykishor Prasad Chauhan-[BL.EN.U4CSE22285]" userId="S::bl.en.u4cse22285@bl.students.amrita.edu::790f960e-2eb4-4ddd-97dc-eaece109da19" providerId="AD" clId="Web-{0033CBE9-7AAF-B78E-F5D8-54FEE2BAD649}" dt="2024-11-24T07:07:41.348" v="66" actId="20577"/>
      <pc:docMkLst>
        <pc:docMk/>
      </pc:docMkLst>
      <pc:sldChg chg="modSp">
        <pc:chgData name="Jaykishor Prasad Chauhan-[BL.EN.U4CSE22285]" userId="S::bl.en.u4cse22285@bl.students.amrita.edu::790f960e-2eb4-4ddd-97dc-eaece109da19" providerId="AD" clId="Web-{0033CBE9-7AAF-B78E-F5D8-54FEE2BAD649}" dt="2024-11-24T07:05:07.033" v="39" actId="20577"/>
        <pc:sldMkLst>
          <pc:docMk/>
          <pc:sldMk cId="29162206" sldId="966"/>
        </pc:sldMkLst>
        <pc:spChg chg="mod">
          <ac:chgData name="Jaykishor Prasad Chauhan-[BL.EN.U4CSE22285]" userId="S::bl.en.u4cse22285@bl.students.amrita.edu::790f960e-2eb4-4ddd-97dc-eaece109da19" providerId="AD" clId="Web-{0033CBE9-7AAF-B78E-F5D8-54FEE2BAD649}" dt="2024-11-24T07:05:07.033" v="39" actId="20577"/>
          <ac:spMkLst>
            <pc:docMk/>
            <pc:sldMk cId="29162206" sldId="966"/>
            <ac:spMk id="5" creationId="{6682219B-4B9A-6ABB-1043-FF032439AC07}"/>
          </ac:spMkLst>
        </pc:spChg>
      </pc:sldChg>
      <pc:sldChg chg="modSp">
        <pc:chgData name="Jaykishor Prasad Chauhan-[BL.EN.U4CSE22285]" userId="S::bl.en.u4cse22285@bl.students.amrita.edu::790f960e-2eb4-4ddd-97dc-eaece109da19" providerId="AD" clId="Web-{0033CBE9-7AAF-B78E-F5D8-54FEE2BAD649}" dt="2024-11-24T07:05:28.908" v="44" actId="20577"/>
        <pc:sldMkLst>
          <pc:docMk/>
          <pc:sldMk cId="3500239469" sldId="1020"/>
        </pc:sldMkLst>
        <pc:spChg chg="mod">
          <ac:chgData name="Jaykishor Prasad Chauhan-[BL.EN.U4CSE22285]" userId="S::bl.en.u4cse22285@bl.students.amrita.edu::790f960e-2eb4-4ddd-97dc-eaece109da19" providerId="AD" clId="Web-{0033CBE9-7AAF-B78E-F5D8-54FEE2BAD649}" dt="2024-11-24T07:05:28.908" v="44" actId="20577"/>
          <ac:spMkLst>
            <pc:docMk/>
            <pc:sldMk cId="3500239469" sldId="1020"/>
            <ac:spMk id="5" creationId="{C12E2874-55AC-7CE2-F7ED-A9F6E1136F30}"/>
          </ac:spMkLst>
        </pc:spChg>
      </pc:sldChg>
      <pc:sldChg chg="modSp">
        <pc:chgData name="Jaykishor Prasad Chauhan-[BL.EN.U4CSE22285]" userId="S::bl.en.u4cse22285@bl.students.amrita.edu::790f960e-2eb4-4ddd-97dc-eaece109da19" providerId="AD" clId="Web-{0033CBE9-7AAF-B78E-F5D8-54FEE2BAD649}" dt="2024-11-24T07:07:41.348" v="66" actId="20577"/>
        <pc:sldMkLst>
          <pc:docMk/>
          <pc:sldMk cId="2128058661" sldId="1040"/>
        </pc:sldMkLst>
        <pc:spChg chg="mod">
          <ac:chgData name="Jaykishor Prasad Chauhan-[BL.EN.U4CSE22285]" userId="S::bl.en.u4cse22285@bl.students.amrita.edu::790f960e-2eb4-4ddd-97dc-eaece109da19" providerId="AD" clId="Web-{0033CBE9-7AAF-B78E-F5D8-54FEE2BAD649}" dt="2024-11-24T07:07:41.348" v="66" actId="20577"/>
          <ac:spMkLst>
            <pc:docMk/>
            <pc:sldMk cId="2128058661" sldId="1040"/>
            <ac:spMk id="5" creationId="{119C496B-8F19-5940-7344-868556F982CB}"/>
          </ac:spMkLst>
        </pc:spChg>
      </pc:sldChg>
    </pc:docChg>
  </pc:docChgLst>
  <pc:docChgLst>
    <pc:chgData name="Jaykishor Prasad Chauhan-[BL.EN.U4CSE22285]" userId="S::bl.en.u4cse22285@bl.students.amrita.edu::790f960e-2eb4-4ddd-97dc-eaece109da19" providerId="AD" clId="Web-{CFAC06D3-65EE-9AAB-D0E2-9F22DE51DE01}"/>
    <pc:docChg chg="modSld">
      <pc:chgData name="Jaykishor Prasad Chauhan-[BL.EN.U4CSE22285]" userId="S::bl.en.u4cse22285@bl.students.amrita.edu::790f960e-2eb4-4ddd-97dc-eaece109da19" providerId="AD" clId="Web-{CFAC06D3-65EE-9AAB-D0E2-9F22DE51DE01}" dt="2024-11-24T19:08:51.114" v="49"/>
      <pc:docMkLst>
        <pc:docMk/>
      </pc:docMkLst>
      <pc:sldChg chg="modSp">
        <pc:chgData name="Jaykishor Prasad Chauhan-[BL.EN.U4CSE22285]" userId="S::bl.en.u4cse22285@bl.students.amrita.edu::790f960e-2eb4-4ddd-97dc-eaece109da19" providerId="AD" clId="Web-{CFAC06D3-65EE-9AAB-D0E2-9F22DE51DE01}" dt="2024-11-24T19:08:02.863" v="23"/>
        <pc:sldMkLst>
          <pc:docMk/>
          <pc:sldMk cId="171948236" sldId="1028"/>
        </pc:sldMkLst>
        <pc:graphicFrameChg chg="mod modGraphic">
          <ac:chgData name="Jaykishor Prasad Chauhan-[BL.EN.U4CSE22285]" userId="S::bl.en.u4cse22285@bl.students.amrita.edu::790f960e-2eb4-4ddd-97dc-eaece109da19" providerId="AD" clId="Web-{CFAC06D3-65EE-9AAB-D0E2-9F22DE51DE01}" dt="2024-11-24T19:08:02.863" v="23"/>
          <ac:graphicFrameMkLst>
            <pc:docMk/>
            <pc:sldMk cId="171948236" sldId="1028"/>
            <ac:graphicFrameMk id="8" creationId="{8A48D845-A724-5505-60C5-936C5F696060}"/>
          </ac:graphicFrameMkLst>
        </pc:graphicFrameChg>
      </pc:sldChg>
      <pc:sldChg chg="modSp">
        <pc:chgData name="Jaykishor Prasad Chauhan-[BL.EN.U4CSE22285]" userId="S::bl.en.u4cse22285@bl.students.amrita.edu::790f960e-2eb4-4ddd-97dc-eaece109da19" providerId="AD" clId="Web-{CFAC06D3-65EE-9AAB-D0E2-9F22DE51DE01}" dt="2024-11-24T19:08:18.426" v="31"/>
        <pc:sldMkLst>
          <pc:docMk/>
          <pc:sldMk cId="3175664286" sldId="1029"/>
        </pc:sldMkLst>
        <pc:graphicFrameChg chg="mod modGraphic">
          <ac:chgData name="Jaykishor Prasad Chauhan-[BL.EN.U4CSE22285]" userId="S::bl.en.u4cse22285@bl.students.amrita.edu::790f960e-2eb4-4ddd-97dc-eaece109da19" providerId="AD" clId="Web-{CFAC06D3-65EE-9AAB-D0E2-9F22DE51DE01}" dt="2024-11-24T19:08:18.426" v="31"/>
          <ac:graphicFrameMkLst>
            <pc:docMk/>
            <pc:sldMk cId="3175664286" sldId="1029"/>
            <ac:graphicFrameMk id="8" creationId="{DCF5F2CC-41A1-2822-88FD-7A9CD5AFB296}"/>
          </ac:graphicFrameMkLst>
        </pc:graphicFrameChg>
      </pc:sldChg>
      <pc:sldChg chg="modSp">
        <pc:chgData name="Jaykishor Prasad Chauhan-[BL.EN.U4CSE22285]" userId="S::bl.en.u4cse22285@bl.students.amrita.edu::790f960e-2eb4-4ddd-97dc-eaece109da19" providerId="AD" clId="Web-{CFAC06D3-65EE-9AAB-D0E2-9F22DE51DE01}" dt="2024-11-24T19:07:14.706" v="3"/>
        <pc:sldMkLst>
          <pc:docMk/>
          <pc:sldMk cId="443348729" sldId="1030"/>
        </pc:sldMkLst>
        <pc:graphicFrameChg chg="mod modGraphic">
          <ac:chgData name="Jaykishor Prasad Chauhan-[BL.EN.U4CSE22285]" userId="S::bl.en.u4cse22285@bl.students.amrita.edu::790f960e-2eb4-4ddd-97dc-eaece109da19" providerId="AD" clId="Web-{CFAC06D3-65EE-9AAB-D0E2-9F22DE51DE01}" dt="2024-11-24T19:07:14.706" v="3"/>
          <ac:graphicFrameMkLst>
            <pc:docMk/>
            <pc:sldMk cId="443348729" sldId="1030"/>
            <ac:graphicFrameMk id="8" creationId="{9661DB19-76B1-DEF7-B1BB-3E80DDFFAA82}"/>
          </ac:graphicFrameMkLst>
        </pc:graphicFrameChg>
      </pc:sldChg>
      <pc:sldChg chg="modSp">
        <pc:chgData name="Jaykishor Prasad Chauhan-[BL.EN.U4CSE22285]" userId="S::bl.en.u4cse22285@bl.students.amrita.edu::790f960e-2eb4-4ddd-97dc-eaece109da19" providerId="AD" clId="Web-{CFAC06D3-65EE-9AAB-D0E2-9F22DE51DE01}" dt="2024-11-24T19:07:33.300" v="9"/>
        <pc:sldMkLst>
          <pc:docMk/>
          <pc:sldMk cId="2835970401" sldId="1031"/>
        </pc:sldMkLst>
        <pc:graphicFrameChg chg="mod modGraphic">
          <ac:chgData name="Jaykishor Prasad Chauhan-[BL.EN.U4CSE22285]" userId="S::bl.en.u4cse22285@bl.students.amrita.edu::790f960e-2eb4-4ddd-97dc-eaece109da19" providerId="AD" clId="Web-{CFAC06D3-65EE-9AAB-D0E2-9F22DE51DE01}" dt="2024-11-24T19:07:33.300" v="9"/>
          <ac:graphicFrameMkLst>
            <pc:docMk/>
            <pc:sldMk cId="2835970401" sldId="1031"/>
            <ac:graphicFrameMk id="8" creationId="{3431700E-6655-2564-F79A-918F57B94AA5}"/>
          </ac:graphicFrameMkLst>
        </pc:graphicFrameChg>
      </pc:sldChg>
      <pc:sldChg chg="modSp">
        <pc:chgData name="Jaykishor Prasad Chauhan-[BL.EN.U4CSE22285]" userId="S::bl.en.u4cse22285@bl.students.amrita.edu::790f960e-2eb4-4ddd-97dc-eaece109da19" providerId="AD" clId="Web-{CFAC06D3-65EE-9AAB-D0E2-9F22DE51DE01}" dt="2024-11-24T19:07:48.332" v="15"/>
        <pc:sldMkLst>
          <pc:docMk/>
          <pc:sldMk cId="3714903422" sldId="1032"/>
        </pc:sldMkLst>
        <pc:graphicFrameChg chg="mod modGraphic">
          <ac:chgData name="Jaykishor Prasad Chauhan-[BL.EN.U4CSE22285]" userId="S::bl.en.u4cse22285@bl.students.amrita.edu::790f960e-2eb4-4ddd-97dc-eaece109da19" providerId="AD" clId="Web-{CFAC06D3-65EE-9AAB-D0E2-9F22DE51DE01}" dt="2024-11-24T19:07:48.332" v="15"/>
          <ac:graphicFrameMkLst>
            <pc:docMk/>
            <pc:sldMk cId="3714903422" sldId="1032"/>
            <ac:graphicFrameMk id="8" creationId="{72FC2A5D-13E7-84CD-2CA1-BA22EEE04E73}"/>
          </ac:graphicFrameMkLst>
        </pc:graphicFrameChg>
      </pc:sldChg>
      <pc:sldChg chg="modSp">
        <pc:chgData name="Jaykishor Prasad Chauhan-[BL.EN.U4CSE22285]" userId="S::bl.en.u4cse22285@bl.students.amrita.edu::790f960e-2eb4-4ddd-97dc-eaece109da19" providerId="AD" clId="Web-{CFAC06D3-65EE-9AAB-D0E2-9F22DE51DE01}" dt="2024-11-24T19:08:30.661" v="37"/>
        <pc:sldMkLst>
          <pc:docMk/>
          <pc:sldMk cId="1960020321" sldId="1033"/>
        </pc:sldMkLst>
        <pc:graphicFrameChg chg="mod modGraphic">
          <ac:chgData name="Jaykishor Prasad Chauhan-[BL.EN.U4CSE22285]" userId="S::bl.en.u4cse22285@bl.students.amrita.edu::790f960e-2eb4-4ddd-97dc-eaece109da19" providerId="AD" clId="Web-{CFAC06D3-65EE-9AAB-D0E2-9F22DE51DE01}" dt="2024-11-24T19:08:30.661" v="37"/>
          <ac:graphicFrameMkLst>
            <pc:docMk/>
            <pc:sldMk cId="1960020321" sldId="1033"/>
            <ac:graphicFrameMk id="8" creationId="{2081AD49-6521-B5A8-8E7D-7DE76FC26CAA}"/>
          </ac:graphicFrameMkLst>
        </pc:graphicFrameChg>
      </pc:sldChg>
      <pc:sldChg chg="modSp">
        <pc:chgData name="Jaykishor Prasad Chauhan-[BL.EN.U4CSE22285]" userId="S::bl.en.u4cse22285@bl.students.amrita.edu::790f960e-2eb4-4ddd-97dc-eaece109da19" providerId="AD" clId="Web-{CFAC06D3-65EE-9AAB-D0E2-9F22DE51DE01}" dt="2024-11-24T19:08:41.114" v="43"/>
        <pc:sldMkLst>
          <pc:docMk/>
          <pc:sldMk cId="4050225893" sldId="1044"/>
        </pc:sldMkLst>
        <pc:graphicFrameChg chg="mod modGraphic">
          <ac:chgData name="Jaykishor Prasad Chauhan-[BL.EN.U4CSE22285]" userId="S::bl.en.u4cse22285@bl.students.amrita.edu::790f960e-2eb4-4ddd-97dc-eaece109da19" providerId="AD" clId="Web-{CFAC06D3-65EE-9AAB-D0E2-9F22DE51DE01}" dt="2024-11-24T19:08:41.114" v="43"/>
          <ac:graphicFrameMkLst>
            <pc:docMk/>
            <pc:sldMk cId="4050225893" sldId="1044"/>
            <ac:graphicFrameMk id="8" creationId="{3D30B1E7-909A-B9B0-1D78-D114364DE542}"/>
          </ac:graphicFrameMkLst>
        </pc:graphicFrameChg>
      </pc:sldChg>
      <pc:sldChg chg="modSp">
        <pc:chgData name="Jaykishor Prasad Chauhan-[BL.EN.U4CSE22285]" userId="S::bl.en.u4cse22285@bl.students.amrita.edu::790f960e-2eb4-4ddd-97dc-eaece109da19" providerId="AD" clId="Web-{CFAC06D3-65EE-9AAB-D0E2-9F22DE51DE01}" dt="2024-11-24T19:08:51.114" v="49"/>
        <pc:sldMkLst>
          <pc:docMk/>
          <pc:sldMk cId="951836325" sldId="1045"/>
        </pc:sldMkLst>
        <pc:graphicFrameChg chg="mod modGraphic">
          <ac:chgData name="Jaykishor Prasad Chauhan-[BL.EN.U4CSE22285]" userId="S::bl.en.u4cse22285@bl.students.amrita.edu::790f960e-2eb4-4ddd-97dc-eaece109da19" providerId="AD" clId="Web-{CFAC06D3-65EE-9AAB-D0E2-9F22DE51DE01}" dt="2024-11-24T19:08:51.114" v="49"/>
          <ac:graphicFrameMkLst>
            <pc:docMk/>
            <pc:sldMk cId="951836325" sldId="1045"/>
            <ac:graphicFrameMk id="8" creationId="{024240FF-2FFB-0D94-7F2E-4332D61B5A4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381000" y="685800"/>
            <a:ext cx="6096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773998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8371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020D3-87E1-50A0-0091-1C4868316C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29651F-7B79-1138-F290-1D325BF87E4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B71288B-EC91-AAA8-FAA5-3EE9979FA45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F1168E2-0D7C-71FD-B450-7E14D873B54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213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D000C-0D39-C309-DA02-DF2EFF54F3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2A5CF7-3CCD-DE7E-A2F6-4E9F94CEB95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A50EB6B-690F-A1BE-BEBB-3C4BFFAD593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689D8BE-FA18-2BA7-0732-11A47A8EFFB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587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7386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817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FAD6C-813C-FD50-A1E9-FB274EB85B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07A6FA-AA87-0ED1-D33F-3B7C78431C7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BB8BD94-7918-E8FD-1538-FE80CAB752C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6E6E9CE-4159-C335-9539-D0C2340CCF9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425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3FCFE-B438-4929-9539-64E6D630D5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7D8FDC-41D2-8BFC-1AED-4F5C3967ACE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371A389-EA4F-628D-247E-7633BC3D028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A00B8DB-400C-B5AA-C053-C9D925CE496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3403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D8D36-238A-CFE7-14F9-831F38FFC4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390C20-12AD-DB7D-1E15-93B6ECCC4C1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BD14B6E-C858-B2A7-FAFE-6594D88BB28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F29EA19-8032-6AC2-2306-548237484D9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1407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F00DD-3D33-3C42-3AEB-329C4983A8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268159-5C04-BACB-4545-F068EAF0FFA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9870C32-6D38-B6F2-7986-D07BBDEB613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219FBBA-9033-2F65-A3AC-BE287599CC1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5177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CABC6-D140-0647-763D-25587ED9E1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C5CE73-EA7A-A717-1BAA-5561B8F56E2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EF76C1A-0142-5192-1B85-C7BA4DF6CA6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B2F81CB-B73B-16DA-BD13-B45AB68286C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6409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ABF4D-7692-B66E-3423-D3FA04D3F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90CAB3-5CED-E4F9-85F1-FD0AB7FFBFB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5147049-BF44-E9A7-0F54-D21C8DB3EFA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31AF2E1-28EF-4740-BAB9-A544A8868EC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861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7011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22724-EFA0-B8C0-5232-E7E6C9068F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677F01-7567-B937-D24D-69DB0DA7F8B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9E89CD5-2556-C547-7537-A6B55BA468D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98DF1EB-1465-392D-0059-6FAFB7BE92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6405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4212E-DF31-01E7-F8C5-00333BD887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65D921-048D-02D3-854B-AE741E6431B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3FCE595-4129-14A0-D68E-B74C94D716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1CAFF2B-5F03-49E7-6D19-6B047C19ECF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3170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3B5D1-F091-B79B-D6AB-32F4CBB36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42422-707C-A6C1-9FEF-F0AFB356F9D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409477-C5FC-D07D-C94F-6F86B0B34F4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24B86C-8BE7-3F6B-0808-BD0CAF19D2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8511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0AE6D-698C-0A8F-98C1-50898CEE1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BCAD5-CA15-188D-CBB2-EE1FAD50FC6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897049C-259A-4352-8998-8844359EF59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0130EB1-18BE-57D1-D86F-C606A0C8980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0350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FECC9-542B-41C3-F16D-9AF1213EEE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E734B4-5681-32C7-6657-9F08D4E3193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13B586C-A56B-2D4D-C6FD-162C3B43510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6AB632A-0FC5-570B-379C-39764A2F90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522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5561A-AF76-E0C4-0D04-811A1E422B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9CC009-E282-6810-9D2F-B3976E5277C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5E4B1CE-1312-0702-414F-BFB28FDDD3B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69E87C-1629-1E58-6CA8-AE4A6DD8454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8420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583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8FD9F-C609-855D-A4BD-1381CFFC1C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FACA60-31C6-7FA8-B77B-AB2549DD12B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ACC1D02-AD64-6D60-7F10-CD4CE254231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40E0452-FA20-BDF8-FC01-01022BD343B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098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99F84-45EF-C926-64C9-4B4A58263A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CC1107-72E7-B898-8F41-BD5E5B8CCA3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DAE033B-3696-6BC9-A05E-0EBBB4A4167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DE2D8A8-F52A-337B-AE4C-5D85BA550B6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7154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347490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7"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7" y="348665"/>
            <a:ext cx="11436823" cy="421441"/>
          </a:xfrm>
        </p:spPr>
        <p:txBody>
          <a:bodyPr>
            <a:noAutofit/>
          </a:bodyPr>
          <a:lstStyle>
            <a:lvl1pPr>
              <a:defRPr sz="24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5"/>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5"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9" y="6478755"/>
            <a:ext cx="758687" cy="365125"/>
          </a:xfrm>
        </p:spPr>
        <p:txBody>
          <a:bodyPr/>
          <a:lstStyle>
            <a:lvl1pPr>
              <a:defRPr sz="12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378650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129678384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03444834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Lst>
  <p:hf hdr="0" ftr="0" dt="0"/>
  <p:txStyles>
    <p:titleStyle>
      <a:lvl1pPr algn="l" defTabSz="6858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7BCD-DE16-49A3-B1A7-AEBDA2E5992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8DECB28-C985-4B5A-9CDD-08CA290545D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BC0CFD00-3FA3-41EB-9053-EE933B60616C}"/>
              </a:ext>
            </a:extLst>
          </p:cNvPr>
          <p:cNvSpPr/>
          <p:nvPr/>
        </p:nvSpPr>
        <p:spPr>
          <a:xfrm>
            <a:off x="2378" y="1864"/>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6" name="Picture 5" descr="A picture containing drawing&#10;&#10;Description automatically generated">
            <a:extLst>
              <a:ext uri="{FF2B5EF4-FFF2-40B4-BE49-F238E27FC236}">
                <a16:creationId xmlns:a16="http://schemas.microsoft.com/office/drawing/2014/main" id="{601DD6C4-398E-4151-A3CB-D0D93CDFAAEE}"/>
              </a:ext>
            </a:extLst>
          </p:cNvPr>
          <p:cNvPicPr>
            <a:picLocks noChangeAspect="1"/>
          </p:cNvPicPr>
          <p:nvPr/>
        </p:nvPicPr>
        <p:blipFill>
          <a:blip r:embed="rId2"/>
          <a:stretch>
            <a:fillRect/>
          </a:stretch>
        </p:blipFill>
        <p:spPr>
          <a:xfrm>
            <a:off x="7601101" y="5349875"/>
            <a:ext cx="4590899" cy="1473199"/>
          </a:xfrm>
          <a:prstGeom prst="rect">
            <a:avLst/>
          </a:prstGeom>
        </p:spPr>
      </p:pic>
      <p:sp>
        <p:nvSpPr>
          <p:cNvPr id="9" name="Slide Number Placeholder 1">
            <a:extLst>
              <a:ext uri="{FF2B5EF4-FFF2-40B4-BE49-F238E27FC236}">
                <a16:creationId xmlns:a16="http://schemas.microsoft.com/office/drawing/2014/main" id="{D6331B53-2438-4F04-85AA-8E0753CB5A59}"/>
              </a:ext>
            </a:extLst>
          </p:cNvPr>
          <p:cNvSpPr>
            <a:spLocks noGrp="1"/>
          </p:cNvSpPr>
          <p:nvPr>
            <p:ph type="sldNum" sz="quarter" idx="12"/>
          </p:nvPr>
        </p:nvSpPr>
        <p:spPr>
          <a:xfrm>
            <a:off x="8610600" y="6356350"/>
            <a:ext cx="2743200" cy="365125"/>
          </a:xfrm>
        </p:spPr>
        <p:txBody>
          <a:bodyPr/>
          <a:lstStyle/>
          <a:p>
            <a:fld id="{71766878-3199-4EAB-94E7-2D6D11070E14}" type="slidenum">
              <a:rPr lang="en-US" smtClean="0"/>
              <a:pPr/>
              <a:t>1</a:t>
            </a:fld>
            <a:endParaRPr lang="en-US" dirty="0"/>
          </a:p>
        </p:txBody>
      </p:sp>
      <p:sp>
        <p:nvSpPr>
          <p:cNvPr id="10" name="Rectangle 9">
            <a:extLst>
              <a:ext uri="{FF2B5EF4-FFF2-40B4-BE49-F238E27FC236}">
                <a16:creationId xmlns:a16="http://schemas.microsoft.com/office/drawing/2014/main" id="{4765D4A2-2674-4D26-B5DA-1CFF8AFC3301}"/>
              </a:ext>
            </a:extLst>
          </p:cNvPr>
          <p:cNvSpPr/>
          <p:nvPr/>
        </p:nvSpPr>
        <p:spPr>
          <a:xfrm>
            <a:off x="352430" y="245200"/>
            <a:ext cx="11288358" cy="584775"/>
          </a:xfrm>
          <a:prstGeom prst="rect">
            <a:avLst/>
          </a:prstGeom>
          <a:noFill/>
        </p:spPr>
        <p:txBody>
          <a:bodyPr wrap="square" lIns="91440" tIns="45720" rIns="91440" bIns="45720" anchor="t">
            <a:spAutoFit/>
          </a:bodyPr>
          <a:lstStyle/>
          <a:p>
            <a:pPr algn="ctr">
              <a:spcAft>
                <a:spcPts val="600"/>
              </a:spcAft>
            </a:pPr>
            <a:r>
              <a:rPr lang="en-US" sz="3200" b="1" kern="2400" dirty="0">
                <a:solidFill>
                  <a:schemeClr val="bg1"/>
                </a:solidFill>
                <a:ea typeface="MS Mincho"/>
              </a:rPr>
              <a:t>Movie review analysis: A data centric approach</a:t>
            </a:r>
            <a:endParaRPr lang="en-US" sz="3200" b="1" dirty="0">
              <a:solidFill>
                <a:schemeClr val="bg1"/>
              </a:solidFill>
              <a:ea typeface="MS Mincho"/>
            </a:endParaRPr>
          </a:p>
        </p:txBody>
      </p:sp>
      <p:sp>
        <p:nvSpPr>
          <p:cNvPr id="14" name="Team Members     Group No: 13…">
            <a:extLst>
              <a:ext uri="{FF2B5EF4-FFF2-40B4-BE49-F238E27FC236}">
                <a16:creationId xmlns:a16="http://schemas.microsoft.com/office/drawing/2014/main" id="{D2EE4D94-3119-A8EC-3E4E-C059441E1B2A}"/>
              </a:ext>
            </a:extLst>
          </p:cNvPr>
          <p:cNvSpPr txBox="1"/>
          <p:nvPr/>
        </p:nvSpPr>
        <p:spPr>
          <a:xfrm>
            <a:off x="1784417" y="2401956"/>
            <a:ext cx="8883583" cy="25454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lang="en-US" sz="2000" dirty="0">
                <a:solidFill>
                  <a:schemeClr val="bg1">
                    <a:lumMod val="95000"/>
                  </a:schemeClr>
                </a:solidFill>
              </a:rPr>
              <a:t> </a:t>
            </a:r>
            <a:r>
              <a:rPr sz="2000" dirty="0">
                <a:solidFill>
                  <a:schemeClr val="bg1">
                    <a:lumMod val="95000"/>
                  </a:schemeClr>
                </a:solidFill>
              </a:rPr>
              <a:t>Team</a:t>
            </a:r>
            <a:r>
              <a:rPr lang="en-IN" sz="2000" dirty="0">
                <a:solidFill>
                  <a:schemeClr val="bg1">
                    <a:lumMod val="95000"/>
                  </a:schemeClr>
                </a:solidFill>
              </a:rPr>
              <a:t>_No</a:t>
            </a:r>
            <a:r>
              <a:rPr lang="en-US" sz="2000" dirty="0">
                <a:solidFill>
                  <a:schemeClr val="bg1">
                    <a:lumMod val="95000"/>
                  </a:schemeClr>
                </a:solidFill>
              </a:rPr>
              <a:t>: 24                     </a:t>
            </a:r>
            <a:r>
              <a:rPr sz="2000" dirty="0">
                <a:solidFill>
                  <a:schemeClr val="bg1">
                    <a:lumMod val="95000"/>
                  </a:schemeClr>
                </a:solidFill>
              </a:rPr>
              <a:t>		</a:t>
            </a:r>
            <a:r>
              <a:rPr lang="en-IN" sz="2000" dirty="0">
                <a:solidFill>
                  <a:schemeClr val="bg1">
                    <a:lumMod val="95000"/>
                  </a:schemeClr>
                </a:solidFill>
              </a:rPr>
              <a:t>   </a:t>
            </a:r>
            <a:r>
              <a:rPr lang="en-US" sz="2000" dirty="0">
                <a:solidFill>
                  <a:schemeClr val="bg1">
                    <a:lumMod val="95000"/>
                  </a:schemeClr>
                </a:solidFill>
              </a:rPr>
              <a:t>   Panel Number: Panel </a:t>
            </a:r>
            <a:endParaRPr sz="2000" dirty="0">
              <a:solidFill>
                <a:schemeClr val="bg1">
                  <a:lumMod val="95000"/>
                </a:schemeClr>
              </a:solidFill>
            </a:endParaRPr>
          </a:p>
          <a:p>
            <a:pPr>
              <a:lnSpc>
                <a:spcPct val="80000"/>
              </a:lnSpc>
              <a:spcBef>
                <a:spcPts val="400"/>
              </a:spcBef>
              <a:defRPr sz="2000"/>
            </a:pPr>
            <a:endParaRPr lang="en-US"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a:pPr>
            <a:endParaRPr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a:pPr>
            <a:endParaRPr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r>
              <a:rPr lang="en-IN" sz="2000" dirty="0">
                <a:solidFill>
                  <a:schemeClr val="bg1">
                    <a:lumMod val="95000"/>
                  </a:schemeClr>
                </a:solidFill>
                <a:latin typeface="Times New Roman" panose="02020603050405020304" pitchFamily="18" charset="0"/>
                <a:cs typeface="Times New Roman" panose="02020603050405020304" pitchFamily="18" charset="0"/>
              </a:rPr>
              <a:t>Project  Advisor: Ms. </a:t>
            </a:r>
            <a:r>
              <a:rPr lang="en-IN" sz="2000" dirty="0" err="1">
                <a:solidFill>
                  <a:schemeClr val="bg1">
                    <a:lumMod val="95000"/>
                  </a:schemeClr>
                </a:solidFill>
                <a:latin typeface="Times New Roman" panose="02020603050405020304" pitchFamily="18" charset="0"/>
                <a:cs typeface="Times New Roman" panose="02020603050405020304" pitchFamily="18" charset="0"/>
              </a:rPr>
              <a:t>Amulyashree</a:t>
            </a:r>
            <a:r>
              <a:rPr lang="en-IN" sz="2000" dirty="0">
                <a:solidFill>
                  <a:schemeClr val="bg1">
                    <a:lumMod val="95000"/>
                  </a:schemeClr>
                </a:solidFill>
                <a:latin typeface="Times New Roman" panose="02020603050405020304" pitchFamily="18" charset="0"/>
                <a:cs typeface="Times New Roman" panose="02020603050405020304" pitchFamily="18" charset="0"/>
              </a:rPr>
              <a:t> Sridhar</a:t>
            </a:r>
          </a:p>
        </p:txBody>
      </p:sp>
      <p:graphicFrame>
        <p:nvGraphicFramePr>
          <p:cNvPr id="16" name="Table 16">
            <a:extLst>
              <a:ext uri="{FF2B5EF4-FFF2-40B4-BE49-F238E27FC236}">
                <a16:creationId xmlns:a16="http://schemas.microsoft.com/office/drawing/2014/main" id="{A63BE85B-6374-76D7-5E38-FC60C7AC7E8A}"/>
              </a:ext>
            </a:extLst>
          </p:cNvPr>
          <p:cNvGraphicFramePr>
            <a:graphicFrameLocks noGrp="1"/>
          </p:cNvGraphicFramePr>
          <p:nvPr>
            <p:extLst>
              <p:ext uri="{D42A27DB-BD31-4B8C-83A1-F6EECF244321}">
                <p14:modId xmlns:p14="http://schemas.microsoft.com/office/powerpoint/2010/main" val="882896822"/>
              </p:ext>
            </p:extLst>
          </p:nvPr>
        </p:nvGraphicFramePr>
        <p:xfrm>
          <a:off x="1854201" y="2978598"/>
          <a:ext cx="8127999" cy="1483360"/>
        </p:xfrm>
        <a:graphic>
          <a:graphicData uri="http://schemas.openxmlformats.org/drawingml/2006/table">
            <a:tbl>
              <a:tblPr firstRow="1" bandRow="1">
                <a:tableStyleId>{5940675A-B579-460E-94D1-54222C63F5DA}</a:tableStyleId>
              </a:tblPr>
              <a:tblGrid>
                <a:gridCol w="1625846">
                  <a:extLst>
                    <a:ext uri="{9D8B030D-6E8A-4147-A177-3AD203B41FA5}">
                      <a16:colId xmlns:a16="http://schemas.microsoft.com/office/drawing/2014/main" val="3821791271"/>
                    </a:ext>
                  </a:extLst>
                </a:gridCol>
                <a:gridCol w="3027285">
                  <a:extLst>
                    <a:ext uri="{9D8B030D-6E8A-4147-A177-3AD203B41FA5}">
                      <a16:colId xmlns:a16="http://schemas.microsoft.com/office/drawing/2014/main" val="3813364352"/>
                    </a:ext>
                  </a:extLst>
                </a:gridCol>
                <a:gridCol w="3474868">
                  <a:extLst>
                    <a:ext uri="{9D8B030D-6E8A-4147-A177-3AD203B41FA5}">
                      <a16:colId xmlns:a16="http://schemas.microsoft.com/office/drawing/2014/main" val="2182017130"/>
                    </a:ext>
                  </a:extLst>
                </a:gridCol>
              </a:tblGrid>
              <a:tr h="370840">
                <a:tc>
                  <a:txBody>
                    <a:bodyPr/>
                    <a:lstStyle/>
                    <a:p>
                      <a:pPr algn="ctr"/>
                      <a:r>
                        <a:rPr lang="en-IN" sz="1800" b="1" dirty="0">
                          <a:solidFill>
                            <a:schemeClr val="bg1">
                              <a:lumMod val="95000"/>
                            </a:schemeClr>
                          </a:solidFill>
                          <a:latin typeface="Times New Roman (bold)"/>
                          <a:cs typeface="Times New Roman"/>
                        </a:rPr>
                        <a:t>Sl. No.</a:t>
                      </a:r>
                      <a:endParaRPr lang="en-US" sz="1800" b="1">
                        <a:solidFill>
                          <a:schemeClr val="bg1">
                            <a:lumMod val="95000"/>
                          </a:schemeClr>
                        </a:solidFill>
                        <a:latin typeface="Times New Roman (bold)"/>
                        <a:cs typeface="Times New Roman"/>
                      </a:endParaRPr>
                    </a:p>
                  </a:txBody>
                  <a:tcPr/>
                </a:tc>
                <a:tc>
                  <a:txBody>
                    <a:bodyPr/>
                    <a:lstStyle/>
                    <a:p>
                      <a:pPr algn="ctr"/>
                      <a:r>
                        <a:rPr lang="en-IN" sz="1800" b="1" dirty="0">
                          <a:solidFill>
                            <a:schemeClr val="bg1">
                              <a:lumMod val="95000"/>
                            </a:schemeClr>
                          </a:solidFill>
                          <a:latin typeface="Times New Roman (bold)"/>
                          <a:cs typeface="Times New Roman"/>
                        </a:rPr>
                        <a:t>Reg. No.</a:t>
                      </a:r>
                      <a:endParaRPr lang="en-US" sz="1800" b="1">
                        <a:solidFill>
                          <a:schemeClr val="bg1">
                            <a:lumMod val="95000"/>
                          </a:schemeClr>
                        </a:solidFill>
                        <a:latin typeface="Times New Roman (bold)"/>
                        <a:cs typeface="Times New Roman"/>
                      </a:endParaRPr>
                    </a:p>
                  </a:txBody>
                  <a:tcPr/>
                </a:tc>
                <a:tc>
                  <a:txBody>
                    <a:bodyPr/>
                    <a:lstStyle/>
                    <a:p>
                      <a:pPr algn="ctr"/>
                      <a:r>
                        <a:rPr lang="en-IN" sz="1800" b="1" dirty="0">
                          <a:solidFill>
                            <a:schemeClr val="bg1">
                              <a:lumMod val="95000"/>
                            </a:schemeClr>
                          </a:solidFill>
                          <a:latin typeface="Times New Roman (bold)"/>
                          <a:cs typeface="Times New Roman"/>
                        </a:rPr>
                        <a:t>Name of the student</a:t>
                      </a:r>
                      <a:endParaRPr lang="en-US" sz="1800" b="1">
                        <a:solidFill>
                          <a:schemeClr val="bg1">
                            <a:lumMod val="95000"/>
                          </a:schemeClr>
                        </a:solidFill>
                        <a:latin typeface="Times New Roman (bold)"/>
                        <a:cs typeface="Times New Roman"/>
                      </a:endParaRPr>
                    </a:p>
                  </a:txBody>
                  <a:tcPr/>
                </a:tc>
                <a:extLst>
                  <a:ext uri="{0D108BD9-81ED-4DB2-BD59-A6C34878D82A}">
                    <a16:rowId xmlns:a16="http://schemas.microsoft.com/office/drawing/2014/main" val="3680690979"/>
                  </a:ext>
                </a:extLst>
              </a:tr>
              <a:tr h="370840">
                <a:tc>
                  <a:txBody>
                    <a:bodyPr/>
                    <a:lstStyle/>
                    <a:p>
                      <a:pPr algn="ctr"/>
                      <a:r>
                        <a:rPr lang="en-US" sz="1800" b="1" dirty="0">
                          <a:solidFill>
                            <a:schemeClr val="bg1">
                              <a:lumMod val="95000"/>
                            </a:schemeClr>
                          </a:solidFill>
                          <a:latin typeface="Times New Roman (bold)"/>
                          <a:cs typeface="Times New Roman"/>
                        </a:rPr>
                        <a:t>1</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solidFill>
                            <a:schemeClr val="bg1">
                              <a:lumMod val="95000"/>
                            </a:schemeClr>
                          </a:solidFill>
                          <a:latin typeface="Times New Roman (bold)"/>
                          <a:ea typeface="Times New Roman"/>
                          <a:cs typeface="Times New Roman"/>
                          <a:sym typeface="Times New Roman"/>
                        </a:rPr>
                        <a:t>BL.EN.</a:t>
                      </a:r>
                      <a:r>
                        <a:rPr lang="en-US" sz="1800" b="1" dirty="0">
                          <a:solidFill>
                            <a:schemeClr val="bg1">
                              <a:lumMod val="95000"/>
                            </a:schemeClr>
                          </a:solidFill>
                          <a:latin typeface="Times New Roman (bold)"/>
                          <a:ea typeface="Times New Roman"/>
                          <a:cs typeface="Times New Roman"/>
                        </a:rPr>
                        <a:t>U4CSE22285</a:t>
                      </a:r>
                      <a:endParaRPr lang="en-US">
                        <a:latin typeface="Times New Roman (bold)"/>
                        <a:sym typeface="Times New Roman"/>
                      </a:endParaRPr>
                    </a:p>
                  </a:txBody>
                  <a:tcPr/>
                </a:tc>
                <a:tc>
                  <a:txBody>
                    <a:bodyPr/>
                    <a:lstStyle/>
                    <a:p>
                      <a:pPr marL="0" marR="0" lvl="0" indent="0" algn="ctr" rtl="0" eaLnBrk="1" fontAlgn="auto" latinLnBrk="0" hangingPunct="1">
                        <a:lnSpc>
                          <a:spcPct val="100000"/>
                        </a:lnSpc>
                        <a:spcBef>
                          <a:spcPts val="0"/>
                        </a:spcBef>
                        <a:spcAft>
                          <a:spcPts val="0"/>
                        </a:spcAft>
                        <a:buClrTx/>
                        <a:buSzTx/>
                        <a:buFontTx/>
                        <a:buNone/>
                      </a:pPr>
                      <a:r>
                        <a:rPr lang="en-US" sz="1800" b="1" err="1">
                          <a:solidFill>
                            <a:schemeClr val="bg1">
                              <a:lumMod val="95000"/>
                            </a:schemeClr>
                          </a:solidFill>
                          <a:latin typeface="Times New Roman (bold)"/>
                          <a:ea typeface="Times New Roman"/>
                          <a:cs typeface="Times New Roman"/>
                        </a:rPr>
                        <a:t>Jaykishor</a:t>
                      </a:r>
                      <a:r>
                        <a:rPr lang="en-US" sz="1800" b="1" dirty="0">
                          <a:solidFill>
                            <a:schemeClr val="bg1">
                              <a:lumMod val="95000"/>
                            </a:schemeClr>
                          </a:solidFill>
                          <a:latin typeface="Times New Roman (bold)"/>
                          <a:ea typeface="Times New Roman"/>
                          <a:cs typeface="Times New Roman"/>
                        </a:rPr>
                        <a:t> Prasad Chauhan</a:t>
                      </a:r>
                      <a:endParaRPr lang="en-US" sz="1800" b="1">
                        <a:solidFill>
                          <a:schemeClr val="bg1">
                            <a:lumMod val="95000"/>
                          </a:schemeClr>
                        </a:solidFill>
                        <a:latin typeface="Times New Roman (bold)"/>
                        <a:ea typeface="Times New Roman"/>
                        <a:cs typeface="Times New Roman"/>
                        <a:sym typeface="Times New Roman"/>
                      </a:endParaRPr>
                    </a:p>
                  </a:txBody>
                  <a:tcPr/>
                </a:tc>
                <a:extLst>
                  <a:ext uri="{0D108BD9-81ED-4DB2-BD59-A6C34878D82A}">
                    <a16:rowId xmlns:a16="http://schemas.microsoft.com/office/drawing/2014/main" val="735749463"/>
                  </a:ext>
                </a:extLst>
              </a:tr>
              <a:tr h="370840">
                <a:tc>
                  <a:txBody>
                    <a:bodyPr/>
                    <a:lstStyle/>
                    <a:p>
                      <a:pPr algn="ctr"/>
                      <a:r>
                        <a:rPr lang="en-US" sz="1800" b="1" dirty="0">
                          <a:solidFill>
                            <a:schemeClr val="bg1">
                              <a:lumMod val="95000"/>
                            </a:schemeClr>
                          </a:solidFill>
                          <a:latin typeface="Times New Roman (bold)"/>
                          <a:cs typeface="Times New Roman"/>
                        </a:rPr>
                        <a:t>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solidFill>
                            <a:schemeClr val="bg1">
                              <a:lumMod val="95000"/>
                            </a:schemeClr>
                          </a:solidFill>
                          <a:latin typeface="Times New Roman (bold)"/>
                          <a:ea typeface="Times New Roman"/>
                          <a:cs typeface="Times New Roman"/>
                          <a:sym typeface="Times New Roman"/>
                        </a:rPr>
                        <a:t>BL.EN.</a:t>
                      </a:r>
                      <a:r>
                        <a:rPr lang="en-US" sz="1800" b="1" dirty="0">
                          <a:solidFill>
                            <a:schemeClr val="bg1">
                              <a:lumMod val="95000"/>
                            </a:schemeClr>
                          </a:solidFill>
                          <a:latin typeface="Times New Roman (bold)"/>
                          <a:ea typeface="Times New Roman"/>
                          <a:cs typeface="Times New Roman"/>
                        </a:rPr>
                        <a:t>U4CSE22234</a:t>
                      </a:r>
                      <a:endParaRPr lang="en-US" sz="1800" b="1" dirty="0">
                        <a:solidFill>
                          <a:schemeClr val="bg1">
                            <a:lumMod val="95000"/>
                          </a:schemeClr>
                        </a:solidFill>
                        <a:latin typeface="Times New Roman (bold)"/>
                        <a:ea typeface="Times New Roman"/>
                        <a:cs typeface="Times New Roman"/>
                        <a:sym typeface="Times New Roman"/>
                      </a:endParaRPr>
                    </a:p>
                  </a:txBody>
                  <a:tcPr/>
                </a:tc>
                <a:tc>
                  <a:txBody>
                    <a:bodyPr/>
                    <a:lstStyle/>
                    <a:p>
                      <a:pPr marL="0" marR="0" lvl="0" indent="0" algn="ctr" defTabSz="685800">
                        <a:lnSpc>
                          <a:spcPct val="100000"/>
                        </a:lnSpc>
                        <a:spcBef>
                          <a:spcPts val="0"/>
                        </a:spcBef>
                        <a:spcAft>
                          <a:spcPts val="0"/>
                        </a:spcAft>
                        <a:buNone/>
                        <a:tabLst/>
                        <a:defRPr/>
                      </a:pPr>
                      <a:r>
                        <a:rPr lang="en-US" sz="1800" b="1" i="0" u="none" strike="noStrike" noProof="0" err="1">
                          <a:solidFill>
                            <a:schemeClr val="bg1">
                              <a:lumMod val="95000"/>
                            </a:schemeClr>
                          </a:solidFill>
                          <a:latin typeface="Times New Roman (bold)"/>
                        </a:rPr>
                        <a:t>M.Navaneeth</a:t>
                      </a:r>
                      <a:endParaRPr lang="en-US" b="1" err="1">
                        <a:latin typeface="Times New Roman (bold)"/>
                        <a:sym typeface="Times New Roman"/>
                      </a:endParaRPr>
                    </a:p>
                  </a:txBody>
                  <a:tcPr/>
                </a:tc>
                <a:extLst>
                  <a:ext uri="{0D108BD9-81ED-4DB2-BD59-A6C34878D82A}">
                    <a16:rowId xmlns:a16="http://schemas.microsoft.com/office/drawing/2014/main" val="2239897123"/>
                  </a:ext>
                </a:extLst>
              </a:tr>
              <a:tr h="370840">
                <a:tc>
                  <a:txBody>
                    <a:bodyPr/>
                    <a:lstStyle/>
                    <a:p>
                      <a:pPr algn="ctr"/>
                      <a:r>
                        <a:rPr lang="en-US" sz="1800" b="1" dirty="0">
                          <a:solidFill>
                            <a:schemeClr val="bg1">
                              <a:lumMod val="95000"/>
                            </a:schemeClr>
                          </a:solidFill>
                          <a:latin typeface="Times New Roman (bold)"/>
                          <a:cs typeface="Times New Roman"/>
                        </a:rPr>
                        <a:t>3</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solidFill>
                            <a:schemeClr val="bg1">
                              <a:lumMod val="95000"/>
                            </a:schemeClr>
                          </a:solidFill>
                          <a:latin typeface="Times New Roman (bold)"/>
                          <a:ea typeface="Times New Roman"/>
                          <a:cs typeface="Times New Roman"/>
                          <a:sym typeface="Times New Roman"/>
                        </a:rPr>
                        <a:t>BL.EN.</a:t>
                      </a:r>
                      <a:r>
                        <a:rPr lang="en-US" sz="1800" b="1" dirty="0">
                          <a:solidFill>
                            <a:schemeClr val="bg1">
                              <a:lumMod val="95000"/>
                            </a:schemeClr>
                          </a:solidFill>
                          <a:latin typeface="Times New Roman (bold)"/>
                          <a:ea typeface="Times New Roman"/>
                          <a:cs typeface="Times New Roman"/>
                        </a:rPr>
                        <a:t>U4CSE22230</a:t>
                      </a:r>
                      <a:endParaRPr lang="en-US" sz="1800" b="1" dirty="0">
                        <a:solidFill>
                          <a:schemeClr val="bg1">
                            <a:lumMod val="95000"/>
                          </a:schemeClr>
                        </a:solidFill>
                        <a:latin typeface="Times New Roman (bold)"/>
                        <a:ea typeface="Times New Roman"/>
                        <a:cs typeface="Times New Roman"/>
                        <a:sym typeface="Times New Roman"/>
                      </a:endParaRPr>
                    </a:p>
                  </a:txBody>
                  <a:tcPr/>
                </a:tc>
                <a:tc>
                  <a:txBody>
                    <a:bodyPr/>
                    <a:lstStyle/>
                    <a:p>
                      <a:pPr marL="0" marR="0" lvl="0" indent="0" algn="ctr">
                        <a:lnSpc>
                          <a:spcPct val="100000"/>
                        </a:lnSpc>
                        <a:spcBef>
                          <a:spcPts val="0"/>
                        </a:spcBef>
                        <a:spcAft>
                          <a:spcPts val="0"/>
                        </a:spcAft>
                        <a:buNone/>
                      </a:pPr>
                      <a:r>
                        <a:rPr lang="en-US" sz="1800" b="1" i="0" u="none" strike="noStrike" noProof="0" err="1">
                          <a:solidFill>
                            <a:schemeClr val="bg1">
                              <a:lumMod val="95000"/>
                            </a:schemeClr>
                          </a:solidFill>
                          <a:latin typeface="Times New Roman (bold)"/>
                        </a:rPr>
                        <a:t>K.S.Vamsi</a:t>
                      </a:r>
                      <a:r>
                        <a:rPr lang="en-US" sz="1800" b="1" i="0" u="none" strike="noStrike" noProof="0" dirty="0">
                          <a:solidFill>
                            <a:schemeClr val="bg1">
                              <a:lumMod val="95000"/>
                            </a:schemeClr>
                          </a:solidFill>
                          <a:latin typeface="Times New Roman (bold)"/>
                        </a:rPr>
                        <a:t> Krishna</a:t>
                      </a:r>
                      <a:endParaRPr lang="en-US" b="1" dirty="0">
                        <a:latin typeface="Times New Roman (bold)"/>
                        <a:sym typeface="Times New Roman"/>
                      </a:endParaRPr>
                    </a:p>
                  </a:txBody>
                  <a:tcPr/>
                </a:tc>
                <a:extLst>
                  <a:ext uri="{0D108BD9-81ED-4DB2-BD59-A6C34878D82A}">
                    <a16:rowId xmlns:a16="http://schemas.microsoft.com/office/drawing/2014/main" val="4064188532"/>
                  </a:ext>
                </a:extLst>
              </a:tr>
            </a:tbl>
          </a:graphicData>
        </a:graphic>
      </p:graphicFrame>
    </p:spTree>
    <p:extLst>
      <p:ext uri="{BB962C8B-B14F-4D97-AF65-F5344CB8AC3E}">
        <p14:creationId xmlns:p14="http://schemas.microsoft.com/office/powerpoint/2010/main" val="412334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0462B-11C1-F722-8017-92001FA1C68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EDEED51-AE2E-B639-2B6F-9EA2854B3683}"/>
              </a:ext>
            </a:extLst>
          </p:cNvPr>
          <p:cNvSpPr>
            <a:spLocks noGrp="1"/>
          </p:cNvSpPr>
          <p:nvPr>
            <p:ph type="title"/>
          </p:nvPr>
        </p:nvSpPr>
        <p:spPr>
          <a:xfrm>
            <a:off x="1817545" y="63163"/>
            <a:ext cx="8577617" cy="316081"/>
          </a:xfrm>
        </p:spPr>
        <p:txBody>
          <a:bodyPr/>
          <a:lstStyle/>
          <a:p>
            <a:pPr algn="ctr"/>
            <a:r>
              <a:rPr lang="en-US" dirty="0">
                <a:solidFill>
                  <a:srgbClr val="FF0000"/>
                </a:solidFill>
                <a:cs typeface="Times New Roman" panose="02020603050405020304" pitchFamily="18" charset="0"/>
              </a:rPr>
              <a:t>Literature Survey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75F53B19-5EF7-EAB3-FA12-83B967CD03AF}"/>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10</a:t>
            </a:fld>
            <a:endParaRPr lang="en-US" kern="1200">
              <a:solidFill>
                <a:prstClr val="white"/>
              </a:solidFill>
              <a:latin typeface="Calibri"/>
              <a:ea typeface="+mn-ea"/>
              <a:cs typeface="+mn-cs"/>
            </a:endParaRPr>
          </a:p>
        </p:txBody>
      </p:sp>
      <p:graphicFrame>
        <p:nvGraphicFramePr>
          <p:cNvPr id="8" name="Table 2">
            <a:extLst>
              <a:ext uri="{FF2B5EF4-FFF2-40B4-BE49-F238E27FC236}">
                <a16:creationId xmlns:a16="http://schemas.microsoft.com/office/drawing/2014/main" id="{2081AD49-6521-B5A8-8E7D-7DE76FC26CAA}"/>
              </a:ext>
            </a:extLst>
          </p:cNvPr>
          <p:cNvGraphicFramePr>
            <a:graphicFrameLocks noGrp="1"/>
          </p:cNvGraphicFramePr>
          <p:nvPr>
            <p:extLst>
              <p:ext uri="{D42A27DB-BD31-4B8C-83A1-F6EECF244321}">
                <p14:modId xmlns:p14="http://schemas.microsoft.com/office/powerpoint/2010/main" val="2500701492"/>
              </p:ext>
            </p:extLst>
          </p:nvPr>
        </p:nvGraphicFramePr>
        <p:xfrm>
          <a:off x="167950" y="457325"/>
          <a:ext cx="11997685" cy="5659542"/>
        </p:xfrm>
        <a:graphic>
          <a:graphicData uri="http://schemas.openxmlformats.org/drawingml/2006/table">
            <a:tbl>
              <a:tblPr firstRow="1" bandRow="1">
                <a:tableStyleId>{EEE7283C-3CF3-47DC-8721-378D4A62B228}</a:tableStyleId>
              </a:tblPr>
              <a:tblGrid>
                <a:gridCol w="609918">
                  <a:extLst>
                    <a:ext uri="{9D8B030D-6E8A-4147-A177-3AD203B41FA5}">
                      <a16:colId xmlns:a16="http://schemas.microsoft.com/office/drawing/2014/main" val="739043522"/>
                    </a:ext>
                  </a:extLst>
                </a:gridCol>
                <a:gridCol w="1252366">
                  <a:extLst>
                    <a:ext uri="{9D8B030D-6E8A-4147-A177-3AD203B41FA5}">
                      <a16:colId xmlns:a16="http://schemas.microsoft.com/office/drawing/2014/main" val="2216152480"/>
                    </a:ext>
                  </a:extLst>
                </a:gridCol>
                <a:gridCol w="2476452">
                  <a:extLst>
                    <a:ext uri="{9D8B030D-6E8A-4147-A177-3AD203B41FA5}">
                      <a16:colId xmlns:a16="http://schemas.microsoft.com/office/drawing/2014/main" val="2141654083"/>
                    </a:ext>
                  </a:extLst>
                </a:gridCol>
                <a:gridCol w="7658949">
                  <a:extLst>
                    <a:ext uri="{9D8B030D-6E8A-4147-A177-3AD203B41FA5}">
                      <a16:colId xmlns:a16="http://schemas.microsoft.com/office/drawing/2014/main" val="901742814"/>
                    </a:ext>
                  </a:extLst>
                </a:gridCol>
              </a:tblGrid>
              <a:tr h="670475">
                <a:tc>
                  <a:txBody>
                    <a:bodyPr/>
                    <a:lstStyle/>
                    <a:p>
                      <a:pPr algn="l"/>
                      <a:r>
                        <a:rPr lang="en-US" sz="1200" err="1">
                          <a:latin typeface="Times New Roman"/>
                          <a:cs typeface="Times New Roman"/>
                        </a:rPr>
                        <a:t>Sl.No</a:t>
                      </a:r>
                      <a:r>
                        <a:rPr lang="en-US" sz="1200" dirty="0">
                          <a:latin typeface="Times New Roman"/>
                          <a:cs typeface="Times New Roman"/>
                        </a:rPr>
                        <a:t>.</a:t>
                      </a:r>
                    </a:p>
                  </a:txBody>
                  <a:tcPr>
                    <a:solidFill>
                      <a:srgbClr val="AA022A"/>
                    </a:solidFill>
                  </a:tcPr>
                </a:tc>
                <a:tc>
                  <a:txBody>
                    <a:bodyPr/>
                    <a:lstStyle/>
                    <a:p>
                      <a:pPr algn="l"/>
                      <a:r>
                        <a:rPr lang="en-US" sz="1200" dirty="0">
                          <a:latin typeface="Times New Roman"/>
                          <a:cs typeface="Times New Roman"/>
                        </a:rPr>
                        <a:t>AUTHORS</a:t>
                      </a:r>
                    </a:p>
                  </a:txBody>
                  <a:tcPr>
                    <a:solidFill>
                      <a:srgbClr val="AA022A"/>
                    </a:solidFill>
                  </a:tcPr>
                </a:tc>
                <a:tc>
                  <a:txBody>
                    <a:bodyPr/>
                    <a:lstStyle/>
                    <a:p>
                      <a:pPr algn="l"/>
                      <a:r>
                        <a:rPr lang="en-US" sz="1200" dirty="0">
                          <a:latin typeface="Times New Roman"/>
                          <a:cs typeface="Times New Roman"/>
                        </a:rPr>
                        <a:t>PAPER</a:t>
                      </a:r>
                    </a:p>
                  </a:txBody>
                  <a:tcPr>
                    <a:solidFill>
                      <a:srgbClr val="AA022A"/>
                    </a:solidFill>
                  </a:tcPr>
                </a:tc>
                <a:tc>
                  <a:txBody>
                    <a:bodyPr/>
                    <a:lstStyle/>
                    <a:p>
                      <a:pPr algn="l"/>
                      <a:r>
                        <a:rPr lang="en-US" sz="1200" dirty="0">
                          <a:latin typeface="Times New Roman"/>
                          <a:cs typeface="Times New Roman"/>
                        </a:rPr>
                        <a:t>INFERENCE</a:t>
                      </a:r>
                    </a:p>
                  </a:txBody>
                  <a:tcPr>
                    <a:solidFill>
                      <a:srgbClr val="AA022A"/>
                    </a:solidFill>
                  </a:tcPr>
                </a:tc>
                <a:extLst>
                  <a:ext uri="{0D108BD9-81ED-4DB2-BD59-A6C34878D82A}">
                    <a16:rowId xmlns:a16="http://schemas.microsoft.com/office/drawing/2014/main" val="4026048611"/>
                  </a:ext>
                </a:extLst>
              </a:tr>
              <a:tr h="1389067">
                <a:tc>
                  <a:txBody>
                    <a:bodyPr/>
                    <a:lstStyle/>
                    <a:p>
                      <a:pPr algn="l"/>
                      <a:r>
                        <a:rPr lang="en-US" sz="1600" b="0" dirty="0">
                          <a:latin typeface="Times New Roman" panose="02020603050405020304" pitchFamily="18" charset="0"/>
                          <a:cs typeface="Times New Roman" panose="02020603050405020304" pitchFamily="18" charset="0"/>
                        </a:rPr>
                        <a:t>16</a:t>
                      </a:r>
                    </a:p>
                  </a:txBody>
                  <a:tcPr/>
                </a:tc>
                <a:tc>
                  <a:txBody>
                    <a:bodyPr/>
                    <a:lstStyle/>
                    <a:p>
                      <a:pPr lvl="0" algn="l">
                        <a:lnSpc>
                          <a:spcPct val="100000"/>
                        </a:lnSpc>
                        <a:spcBef>
                          <a:spcPts val="0"/>
                        </a:spcBef>
                        <a:spcAft>
                          <a:spcPts val="0"/>
                        </a:spcAft>
                        <a:buNone/>
                      </a:pPr>
                      <a:r>
                        <a:rPr lang="en-IN" sz="1350" b="0" i="0" u="none" strike="noStrike" noProof="0" dirty="0">
                          <a:latin typeface="Calibri"/>
                        </a:rPr>
                        <a:t>Reddy, BV Suresh, </a:t>
                      </a:r>
                    </a:p>
                  </a:txBody>
                  <a:tcPr/>
                </a:tc>
                <a:tc>
                  <a:txBody>
                    <a:bodyPr/>
                    <a:lstStyle/>
                    <a:p>
                      <a:pPr lvl="0" algn="l">
                        <a:lnSpc>
                          <a:spcPct val="100000"/>
                        </a:lnSpc>
                        <a:spcBef>
                          <a:spcPts val="0"/>
                        </a:spcBef>
                        <a:spcAft>
                          <a:spcPts val="0"/>
                        </a:spcAft>
                        <a:buNone/>
                      </a:pPr>
                      <a:r>
                        <a:rPr lang="en-IN" sz="1400" b="0" i="0" u="none" strike="noStrike" noProof="0" dirty="0">
                          <a:solidFill>
                            <a:srgbClr val="000000"/>
                          </a:solidFill>
                          <a:latin typeface="Calibri"/>
                        </a:rPr>
                        <a:t>Sentimental Analysis of Movie Reviews Using NLP Techniques.</a:t>
                      </a:r>
                      <a:endParaRPr lang="en-US" sz="1400" b="0" i="0" u="none" strike="noStrike" noProof="0" dirty="0">
                        <a:solidFill>
                          <a:srgbClr val="000000"/>
                        </a:solidFill>
                        <a:latin typeface="Calibri"/>
                      </a:endParaRPr>
                    </a:p>
                  </a:txBody>
                  <a:tcPr/>
                </a:tc>
                <a:tc>
                  <a:txBody>
                    <a:bodyPr/>
                    <a:lstStyle/>
                    <a:p>
                      <a:pPr lvl="0">
                        <a:buNone/>
                      </a:pPr>
                      <a:r>
                        <a:rPr lang="en-US" sz="1350" b="0" i="0" u="none" strike="noStrike" noProof="0" dirty="0">
                          <a:latin typeface="Calibri"/>
                        </a:rPr>
                        <a:t>aimed at designing a sentiment analysis model for movie reviews according to the sentiment where a movie review holds a positive, negative or a neutral sentiment. It presents that a clear approach depending on data preprocessing with feature extraction method like bag-of-words or TF-IDF</a:t>
                      </a:r>
                      <a:endParaRPr lang="en-US" dirty="0"/>
                    </a:p>
                  </a:txBody>
                  <a:tcPr/>
                </a:tc>
                <a:extLst>
                  <a:ext uri="{0D108BD9-81ED-4DB2-BD59-A6C34878D82A}">
                    <a16:rowId xmlns:a16="http://schemas.microsoft.com/office/drawing/2014/main" val="4014041938"/>
                  </a:ext>
                </a:extLst>
              </a:tr>
              <a:tr h="1800000">
                <a:tc>
                  <a:txBody>
                    <a:bodyPr/>
                    <a:lstStyle/>
                    <a:p>
                      <a:pPr algn="l"/>
                      <a:r>
                        <a:rPr lang="en-US" sz="1600" b="0" dirty="0">
                          <a:latin typeface="Times New Roman" panose="02020603050405020304" pitchFamily="18" charset="0"/>
                          <a:cs typeface="Times New Roman" panose="02020603050405020304" pitchFamily="18" charset="0"/>
                        </a:rPr>
                        <a:t>17</a:t>
                      </a:r>
                    </a:p>
                  </a:txBody>
                  <a:tcPr/>
                </a:tc>
                <a:tc>
                  <a:txBody>
                    <a:bodyPr/>
                    <a:lstStyle/>
                    <a:p>
                      <a:pPr lvl="0" algn="l">
                        <a:lnSpc>
                          <a:spcPct val="100000"/>
                        </a:lnSpc>
                        <a:spcBef>
                          <a:spcPts val="0"/>
                        </a:spcBef>
                        <a:spcAft>
                          <a:spcPts val="0"/>
                        </a:spcAft>
                        <a:buNone/>
                      </a:pPr>
                      <a:r>
                        <a:rPr lang="en-US" sz="1600" b="0" i="0" u="none" strike="noStrike" noProof="0" dirty="0">
                          <a:latin typeface="Calibri"/>
                        </a:rPr>
                        <a:t>Arora, Kavita, Neha Gupta, and Sonal Pathak.</a:t>
                      </a:r>
                    </a:p>
                  </a:txBody>
                  <a:tcPr/>
                </a:tc>
                <a:tc>
                  <a:txBody>
                    <a:bodyPr/>
                    <a:lstStyle/>
                    <a:p>
                      <a:pPr lvl="0" algn="l">
                        <a:lnSpc>
                          <a:spcPct val="100000"/>
                        </a:lnSpc>
                        <a:spcBef>
                          <a:spcPts val="0"/>
                        </a:spcBef>
                        <a:spcAft>
                          <a:spcPts val="0"/>
                        </a:spcAft>
                        <a:buNone/>
                      </a:pPr>
                      <a:r>
                        <a:rPr lang="en-US" sz="1600" b="0" i="0" u="none" strike="noStrike" noProof="0" dirty="0">
                          <a:solidFill>
                            <a:srgbClr val="000000"/>
                          </a:solidFill>
                          <a:latin typeface="Calibri"/>
                        </a:rPr>
                        <a:t>Sentimental analysis on </a:t>
                      </a:r>
                      <a:r>
                        <a:rPr lang="en-US" sz="1600" b="0" i="0" u="none" strike="noStrike" noProof="0" dirty="0" err="1">
                          <a:solidFill>
                            <a:srgbClr val="000000"/>
                          </a:solidFill>
                          <a:latin typeface="Calibri"/>
                        </a:rPr>
                        <a:t>imdb</a:t>
                      </a:r>
                      <a:r>
                        <a:rPr lang="en-US" sz="1600" b="0" i="0" u="none" strike="noStrike" noProof="0" dirty="0">
                          <a:solidFill>
                            <a:srgbClr val="000000"/>
                          </a:solidFill>
                          <a:latin typeface="Calibri"/>
                        </a:rPr>
                        <a:t> movies review using </a:t>
                      </a:r>
                      <a:r>
                        <a:rPr lang="en-US" sz="1600" b="0" i="0" u="none" strike="noStrike" noProof="0" dirty="0" err="1">
                          <a:solidFill>
                            <a:srgbClr val="000000"/>
                          </a:solidFill>
                          <a:latin typeface="Calibri"/>
                        </a:rPr>
                        <a:t>bert</a:t>
                      </a:r>
                      <a:r>
                        <a:rPr lang="en-US" sz="1600" b="0" i="0" u="none" strike="noStrike" noProof="0" dirty="0">
                          <a:solidFill>
                            <a:srgbClr val="000000"/>
                          </a:solidFill>
                          <a:latin typeface="Calibri"/>
                        </a:rPr>
                        <a:t>.</a:t>
                      </a:r>
                    </a:p>
                  </a:txBody>
                  <a:tcPr/>
                </a:tc>
                <a:tc>
                  <a:txBody>
                    <a:bodyPr/>
                    <a:lstStyle/>
                    <a:p>
                      <a:pPr marL="0" lvl="0" indent="0" algn="just">
                        <a:buNone/>
                      </a:pPr>
                      <a:r>
                        <a:rPr lang="en-US" sz="1600" b="0" i="0" u="none" strike="noStrike" noProof="0" dirty="0">
                          <a:latin typeface="Calibri"/>
                        </a:rPr>
                        <a:t>presented the sentiment analysis system of IMDb movie reviews is proposed by employing BERT to improve the overall classification accuracy. The proposed approach involves three stages; pre-processing, feature extraction, and sentiment classification, using a sample set of 50000 balanced reviews that are distinguishing between positive and negative sentiments.</a:t>
                      </a:r>
                      <a:endParaRPr lang="en-US" dirty="0"/>
                    </a:p>
                  </a:txBody>
                  <a:tcPr/>
                </a:tc>
                <a:extLst>
                  <a:ext uri="{0D108BD9-81ED-4DB2-BD59-A6C34878D82A}">
                    <a16:rowId xmlns:a16="http://schemas.microsoft.com/office/drawing/2014/main" val="1623746530"/>
                  </a:ext>
                </a:extLst>
              </a:tr>
              <a:tr h="1800000">
                <a:tc>
                  <a:txBody>
                    <a:bodyPr/>
                    <a:lstStyle/>
                    <a:p>
                      <a:pPr algn="l"/>
                      <a:r>
                        <a:rPr lang="en-US" sz="1600" b="0" dirty="0">
                          <a:latin typeface="Times New Roman" panose="02020603050405020304" pitchFamily="18" charset="0"/>
                          <a:cs typeface="Times New Roman" panose="02020603050405020304" pitchFamily="18" charset="0"/>
                        </a:rPr>
                        <a:t>18</a:t>
                      </a:r>
                    </a:p>
                  </a:txBody>
                  <a:tcPr/>
                </a:tc>
                <a:tc>
                  <a:txBody>
                    <a:bodyPr/>
                    <a:lstStyle/>
                    <a:p>
                      <a:pPr lvl="0" algn="l">
                        <a:lnSpc>
                          <a:spcPct val="100000"/>
                        </a:lnSpc>
                        <a:spcBef>
                          <a:spcPts val="0"/>
                        </a:spcBef>
                        <a:spcAft>
                          <a:spcPts val="0"/>
                        </a:spcAft>
                        <a:buNone/>
                      </a:pPr>
                      <a:r>
                        <a:rPr lang="en-IN" sz="1600" b="0" i="0" u="none" strike="noStrike" noProof="0" dirty="0" err="1">
                          <a:latin typeface="Calibri"/>
                        </a:rPr>
                        <a:t>Vavilapalli</a:t>
                      </a:r>
                      <a:r>
                        <a:rPr lang="en-IN" sz="1600" b="0" i="0" u="none" strike="noStrike" noProof="0" dirty="0">
                          <a:latin typeface="Calibri"/>
                        </a:rPr>
                        <a:t>, Soma Sekhar, </a:t>
                      </a:r>
                    </a:p>
                  </a:txBody>
                  <a:tcPr/>
                </a:tc>
                <a:tc>
                  <a:txBody>
                    <a:bodyPr/>
                    <a:lstStyle/>
                    <a:p>
                      <a:pPr lvl="0" algn="l">
                        <a:lnSpc>
                          <a:spcPct val="100000"/>
                        </a:lnSpc>
                        <a:spcBef>
                          <a:spcPts val="0"/>
                        </a:spcBef>
                        <a:spcAft>
                          <a:spcPts val="0"/>
                        </a:spcAft>
                        <a:buNone/>
                      </a:pPr>
                      <a:r>
                        <a:rPr lang="en-IN" sz="1600" b="0" i="0" u="none" strike="noStrike" noProof="0" dirty="0">
                          <a:solidFill>
                            <a:srgbClr val="000000"/>
                          </a:solidFill>
                          <a:latin typeface="Calibri"/>
                        </a:rPr>
                        <a:t>Summarizing Sentiment Analysis on Movie Critics Data.</a:t>
                      </a:r>
                      <a:endParaRPr lang="en-US" sz="1600" b="0" i="0" u="none" strike="noStrike" noProof="0" dirty="0">
                        <a:solidFill>
                          <a:srgbClr val="000000"/>
                        </a:solidFill>
                        <a:latin typeface="Calibri"/>
                      </a:endParaRPr>
                    </a:p>
                  </a:txBody>
                  <a:tcPr/>
                </a:tc>
                <a:tc>
                  <a:txBody>
                    <a:bodyPr/>
                    <a:lstStyle/>
                    <a:p>
                      <a:pPr marL="0" lvl="0" indent="0" algn="just">
                        <a:buNone/>
                      </a:pPr>
                      <a:r>
                        <a:rPr lang="en-US" sz="1600" b="0" i="0" u="none" strike="noStrike" noProof="0" dirty="0">
                          <a:latin typeface="Calibri"/>
                        </a:rPr>
                        <a:t>described the use of a machine learning strategy in summarizing movie reviews where key issues are text feature extraction and sentiment analysis. It uses Semantic K-Means Clustering (SKM) to cluster semantically related sentences thus improving the summarization process since it only involves a cluster and avoids issues like repetition and obscurity.</a:t>
                      </a:r>
                      <a:endParaRPr lang="en-US" dirty="0"/>
                    </a:p>
                  </a:txBody>
                  <a:tcPr/>
                </a:tc>
                <a:extLst>
                  <a:ext uri="{0D108BD9-81ED-4DB2-BD59-A6C34878D82A}">
                    <a16:rowId xmlns:a16="http://schemas.microsoft.com/office/drawing/2014/main" val="3114242130"/>
                  </a:ext>
                </a:extLst>
              </a:tr>
            </a:tbl>
          </a:graphicData>
        </a:graphic>
      </p:graphicFrame>
    </p:spTree>
    <p:extLst>
      <p:ext uri="{BB962C8B-B14F-4D97-AF65-F5344CB8AC3E}">
        <p14:creationId xmlns:p14="http://schemas.microsoft.com/office/powerpoint/2010/main" val="196002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7089F-EB62-70D3-0821-608E49E3E17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1878BC1-3F37-B836-9E72-80EAB5B9F1D3}"/>
              </a:ext>
            </a:extLst>
          </p:cNvPr>
          <p:cNvSpPr>
            <a:spLocks noGrp="1"/>
          </p:cNvSpPr>
          <p:nvPr>
            <p:ph type="title"/>
          </p:nvPr>
        </p:nvSpPr>
        <p:spPr>
          <a:xfrm>
            <a:off x="1817545" y="63163"/>
            <a:ext cx="8577617" cy="316081"/>
          </a:xfrm>
        </p:spPr>
        <p:txBody>
          <a:bodyPr/>
          <a:lstStyle/>
          <a:p>
            <a:pPr algn="ctr"/>
            <a:r>
              <a:rPr lang="en-US" dirty="0">
                <a:solidFill>
                  <a:srgbClr val="FF0000"/>
                </a:solidFill>
                <a:cs typeface="Times New Roman" panose="02020603050405020304" pitchFamily="18" charset="0"/>
              </a:rPr>
              <a:t>Literature Survey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9DB0286D-DA6B-466E-B84A-2088DFA69A0C}"/>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11</a:t>
            </a:fld>
            <a:endParaRPr lang="en-US" kern="1200">
              <a:solidFill>
                <a:prstClr val="white"/>
              </a:solidFill>
              <a:latin typeface="Calibri"/>
              <a:ea typeface="+mn-ea"/>
              <a:cs typeface="+mn-cs"/>
            </a:endParaRPr>
          </a:p>
        </p:txBody>
      </p:sp>
      <p:graphicFrame>
        <p:nvGraphicFramePr>
          <p:cNvPr id="8" name="Table 2">
            <a:extLst>
              <a:ext uri="{FF2B5EF4-FFF2-40B4-BE49-F238E27FC236}">
                <a16:creationId xmlns:a16="http://schemas.microsoft.com/office/drawing/2014/main" id="{3D30B1E7-909A-B9B0-1D78-D114364DE542}"/>
              </a:ext>
            </a:extLst>
          </p:cNvPr>
          <p:cNvGraphicFramePr>
            <a:graphicFrameLocks noGrp="1"/>
          </p:cNvGraphicFramePr>
          <p:nvPr>
            <p:extLst>
              <p:ext uri="{D42A27DB-BD31-4B8C-83A1-F6EECF244321}">
                <p14:modId xmlns:p14="http://schemas.microsoft.com/office/powerpoint/2010/main" val="1959548971"/>
              </p:ext>
            </p:extLst>
          </p:nvPr>
        </p:nvGraphicFramePr>
        <p:xfrm>
          <a:off x="167950" y="457325"/>
          <a:ext cx="11997685" cy="5659542"/>
        </p:xfrm>
        <a:graphic>
          <a:graphicData uri="http://schemas.openxmlformats.org/drawingml/2006/table">
            <a:tbl>
              <a:tblPr firstRow="1" bandRow="1">
                <a:tableStyleId>{EEE7283C-3CF3-47DC-8721-378D4A62B228}</a:tableStyleId>
              </a:tblPr>
              <a:tblGrid>
                <a:gridCol w="609918">
                  <a:extLst>
                    <a:ext uri="{9D8B030D-6E8A-4147-A177-3AD203B41FA5}">
                      <a16:colId xmlns:a16="http://schemas.microsoft.com/office/drawing/2014/main" val="739043522"/>
                    </a:ext>
                  </a:extLst>
                </a:gridCol>
                <a:gridCol w="1252366">
                  <a:extLst>
                    <a:ext uri="{9D8B030D-6E8A-4147-A177-3AD203B41FA5}">
                      <a16:colId xmlns:a16="http://schemas.microsoft.com/office/drawing/2014/main" val="2216152480"/>
                    </a:ext>
                  </a:extLst>
                </a:gridCol>
                <a:gridCol w="2476452">
                  <a:extLst>
                    <a:ext uri="{9D8B030D-6E8A-4147-A177-3AD203B41FA5}">
                      <a16:colId xmlns:a16="http://schemas.microsoft.com/office/drawing/2014/main" val="2141654083"/>
                    </a:ext>
                  </a:extLst>
                </a:gridCol>
                <a:gridCol w="7658949">
                  <a:extLst>
                    <a:ext uri="{9D8B030D-6E8A-4147-A177-3AD203B41FA5}">
                      <a16:colId xmlns:a16="http://schemas.microsoft.com/office/drawing/2014/main" val="901742814"/>
                    </a:ext>
                  </a:extLst>
                </a:gridCol>
              </a:tblGrid>
              <a:tr h="670475">
                <a:tc>
                  <a:txBody>
                    <a:bodyPr/>
                    <a:lstStyle/>
                    <a:p>
                      <a:pPr algn="l"/>
                      <a:r>
                        <a:rPr lang="en-US" sz="1200" err="1">
                          <a:latin typeface="Times New Roman"/>
                          <a:cs typeface="Times New Roman"/>
                        </a:rPr>
                        <a:t>Sl.No</a:t>
                      </a:r>
                      <a:r>
                        <a:rPr lang="en-US" sz="1200" dirty="0">
                          <a:latin typeface="Times New Roman"/>
                          <a:cs typeface="Times New Roman"/>
                        </a:rPr>
                        <a:t>.</a:t>
                      </a:r>
                    </a:p>
                  </a:txBody>
                  <a:tcPr>
                    <a:solidFill>
                      <a:srgbClr val="AA022A"/>
                    </a:solidFill>
                  </a:tcPr>
                </a:tc>
                <a:tc>
                  <a:txBody>
                    <a:bodyPr/>
                    <a:lstStyle/>
                    <a:p>
                      <a:pPr algn="l"/>
                      <a:r>
                        <a:rPr lang="en-US" sz="1200" dirty="0">
                          <a:latin typeface="Times New Roman" panose="02020603050405020304" pitchFamily="18" charset="0"/>
                          <a:cs typeface="Times New Roman" panose="02020603050405020304" pitchFamily="18" charset="0"/>
                        </a:rPr>
                        <a:t>AUTHORS</a:t>
                      </a:r>
                    </a:p>
                  </a:txBody>
                  <a:tcPr>
                    <a:solidFill>
                      <a:srgbClr val="AA022A"/>
                    </a:solidFill>
                  </a:tcPr>
                </a:tc>
                <a:tc>
                  <a:txBody>
                    <a:bodyPr/>
                    <a:lstStyle/>
                    <a:p>
                      <a:pPr algn="l"/>
                      <a:r>
                        <a:rPr lang="en-US" sz="1200" dirty="0">
                          <a:latin typeface="Times New Roman"/>
                          <a:cs typeface="Times New Roman"/>
                        </a:rPr>
                        <a:t>PAPER</a:t>
                      </a:r>
                    </a:p>
                  </a:txBody>
                  <a:tcPr>
                    <a:solidFill>
                      <a:srgbClr val="AA022A"/>
                    </a:solidFill>
                  </a:tcPr>
                </a:tc>
                <a:tc>
                  <a:txBody>
                    <a:bodyPr/>
                    <a:lstStyle/>
                    <a:p>
                      <a:pPr algn="l"/>
                      <a:r>
                        <a:rPr lang="en-US" sz="1200" dirty="0">
                          <a:latin typeface="Times New Roman"/>
                          <a:cs typeface="Times New Roman"/>
                        </a:rPr>
                        <a:t>INFERENCE</a:t>
                      </a:r>
                    </a:p>
                  </a:txBody>
                  <a:tcPr>
                    <a:solidFill>
                      <a:srgbClr val="AA022A"/>
                    </a:solidFill>
                  </a:tcPr>
                </a:tc>
                <a:extLst>
                  <a:ext uri="{0D108BD9-81ED-4DB2-BD59-A6C34878D82A}">
                    <a16:rowId xmlns:a16="http://schemas.microsoft.com/office/drawing/2014/main" val="4026048611"/>
                  </a:ext>
                </a:extLst>
              </a:tr>
              <a:tr h="1389067">
                <a:tc>
                  <a:txBody>
                    <a:bodyPr/>
                    <a:lstStyle/>
                    <a:p>
                      <a:pPr algn="l"/>
                      <a:r>
                        <a:rPr lang="en-US" sz="1600" b="0" dirty="0">
                          <a:latin typeface="Times New Roman" panose="02020603050405020304" pitchFamily="18" charset="0"/>
                          <a:cs typeface="Times New Roman" panose="02020603050405020304" pitchFamily="18" charset="0"/>
                        </a:rPr>
                        <a:t>19</a:t>
                      </a:r>
                    </a:p>
                  </a:txBody>
                  <a:tcPr/>
                </a:tc>
                <a:tc>
                  <a:txBody>
                    <a:bodyPr/>
                    <a:lstStyle/>
                    <a:p>
                      <a:pPr lvl="0" algn="l">
                        <a:lnSpc>
                          <a:spcPct val="100000"/>
                        </a:lnSpc>
                        <a:spcBef>
                          <a:spcPts val="0"/>
                        </a:spcBef>
                        <a:spcAft>
                          <a:spcPts val="0"/>
                        </a:spcAft>
                        <a:buNone/>
                      </a:pPr>
                      <a:r>
                        <a:rPr lang="en-US" sz="1350" b="0" i="0" u="none" strike="noStrike" noProof="0" dirty="0">
                          <a:latin typeface="Calibri"/>
                        </a:rPr>
                        <a:t>Krishnan, B. Bhattacharjee, M. Pratap, J. K. Yadav, and M. Maiti</a:t>
                      </a:r>
                      <a:endParaRPr lang="en-US" dirty="0"/>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Calibri"/>
                        </a:rPr>
                        <a:t>Survival strategies for family-run homestays: analyzing user reviews through text mining</a:t>
                      </a:r>
                    </a:p>
                  </a:txBody>
                  <a:tcPr/>
                </a:tc>
                <a:tc>
                  <a:txBody>
                    <a:bodyPr/>
                    <a:lstStyle/>
                    <a:p>
                      <a:pPr lvl="0">
                        <a:buNone/>
                      </a:pPr>
                      <a:r>
                        <a:rPr lang="en-US" sz="1350" b="0" i="0" u="none" strike="noStrike" noProof="0" dirty="0">
                          <a:latin typeface="Calibri"/>
                        </a:rPr>
                        <a:t>explored in text mining on 5,056 online customer reviews from family homestays in Kerala. It shows that cleanness and kindly welcome, and such and such services are significant and estimable by the guests. The findings imply that homestay owners could pay particular attention to the emotional bonds and service delivery to increase customer satisfaction and refine marketing communications.</a:t>
                      </a:r>
                      <a:endParaRPr lang="en-US" dirty="0"/>
                    </a:p>
                  </a:txBody>
                  <a:tcPr/>
                </a:tc>
                <a:extLst>
                  <a:ext uri="{0D108BD9-81ED-4DB2-BD59-A6C34878D82A}">
                    <a16:rowId xmlns:a16="http://schemas.microsoft.com/office/drawing/2014/main" val="4014041938"/>
                  </a:ext>
                </a:extLst>
              </a:tr>
              <a:tr h="1800000">
                <a:tc>
                  <a:txBody>
                    <a:bodyPr/>
                    <a:lstStyle/>
                    <a:p>
                      <a:pPr algn="l"/>
                      <a:r>
                        <a:rPr lang="en-US" sz="1600" b="0" dirty="0">
                          <a:latin typeface="Times New Roman" panose="02020603050405020304" pitchFamily="18" charset="0"/>
                          <a:cs typeface="Times New Roman" panose="02020603050405020304" pitchFamily="18" charset="0"/>
                        </a:rPr>
                        <a:t>20</a:t>
                      </a:r>
                    </a:p>
                  </a:txBody>
                  <a:tcPr/>
                </a:tc>
                <a:tc>
                  <a:txBody>
                    <a:bodyPr/>
                    <a:lstStyle/>
                    <a:p>
                      <a:pPr lvl="0" algn="l">
                        <a:lnSpc>
                          <a:spcPct val="100000"/>
                        </a:lnSpc>
                        <a:spcBef>
                          <a:spcPts val="0"/>
                        </a:spcBef>
                        <a:spcAft>
                          <a:spcPts val="0"/>
                        </a:spcAft>
                        <a:buNone/>
                      </a:pPr>
                      <a:r>
                        <a:rPr lang="en-US" sz="1500" b="0" i="0" u="none" strike="noStrike" noProof="0" dirty="0"/>
                        <a:t>W. M. Lim, S. Kumar, N. Pandey, D. Verma, and D. Kumar,</a:t>
                      </a:r>
                    </a:p>
                  </a:txBody>
                  <a:tcPr/>
                </a:tc>
                <a:tc>
                  <a:txBody>
                    <a:bodyPr/>
                    <a:lstStyle/>
                    <a:p>
                      <a:pPr lvl="0" algn="l">
                        <a:lnSpc>
                          <a:spcPct val="100000"/>
                        </a:lnSpc>
                        <a:spcBef>
                          <a:spcPts val="0"/>
                        </a:spcBef>
                        <a:spcAft>
                          <a:spcPts val="0"/>
                        </a:spcAft>
                        <a:buNone/>
                      </a:pPr>
                      <a:r>
                        <a:rPr lang="en-US" sz="1500" b="0" i="0" u="none" strike="noStrike" noProof="0" dirty="0">
                          <a:solidFill>
                            <a:srgbClr val="000000"/>
                          </a:solidFill>
                          <a:latin typeface="Calibri"/>
                        </a:rPr>
                        <a:t>Evolution and trends in consumer </a:t>
                      </a:r>
                      <a:r>
                        <a:rPr lang="en-US" sz="1500" b="0" i="0" u="none" strike="noStrike" noProof="0" dirty="0" err="1">
                          <a:solidFill>
                            <a:srgbClr val="000000"/>
                          </a:solidFill>
                          <a:latin typeface="Calibri"/>
                        </a:rPr>
                        <a:t>behaviour</a:t>
                      </a:r>
                      <a:r>
                        <a:rPr lang="en-US" sz="1500" b="0" i="0" u="none" strike="noStrike" noProof="0" dirty="0">
                          <a:solidFill>
                            <a:srgbClr val="000000"/>
                          </a:solidFill>
                          <a:latin typeface="Calibri"/>
                        </a:rPr>
                        <a:t>: Insights from Journal of Consumer</a:t>
                      </a:r>
                    </a:p>
                    <a:p>
                      <a:pPr lvl="0">
                        <a:buNone/>
                      </a:pPr>
                      <a:r>
                        <a:rPr lang="en-US" sz="1500" b="0" i="0" u="none" strike="noStrike" noProof="0" dirty="0" err="1">
                          <a:solidFill>
                            <a:srgbClr val="000000"/>
                          </a:solidFill>
                          <a:latin typeface="Calibri"/>
                        </a:rPr>
                        <a:t>Behaviour</a:t>
                      </a:r>
                    </a:p>
                  </a:txBody>
                  <a:tcPr/>
                </a:tc>
                <a:tc>
                  <a:txBody>
                    <a:bodyPr/>
                    <a:lstStyle/>
                    <a:p>
                      <a:pPr marL="0" lvl="0" indent="0" algn="just">
                        <a:buNone/>
                      </a:pPr>
                      <a:r>
                        <a:rPr lang="en-US" sz="1600" b="0" i="0" u="none" strike="noStrike" noProof="0" dirty="0">
                          <a:latin typeface="Calibri"/>
                        </a:rPr>
                        <a:t>compiled a list of trends, major topics, and novelties that consumer </a:t>
                      </a:r>
                      <a:r>
                        <a:rPr lang="en-US" sz="1600" b="0" i="0" u="none" strike="noStrike" noProof="0" dirty="0" err="1">
                          <a:latin typeface="Calibri"/>
                        </a:rPr>
                        <a:t>behaviour</a:t>
                      </a:r>
                      <a:r>
                        <a:rPr lang="en-US" sz="1600" b="0" i="0" u="none" strike="noStrike" noProof="0" dirty="0">
                          <a:latin typeface="Calibri"/>
                        </a:rPr>
                        <a:t> research has discovered and discussed in the Journal of Consumer </a:t>
                      </a:r>
                      <a:r>
                        <a:rPr lang="en-US" sz="1600" b="0" i="0" u="none" strike="noStrike" noProof="0" dirty="0" err="1">
                          <a:latin typeface="Calibri"/>
                        </a:rPr>
                        <a:t>Behaviour</a:t>
                      </a:r>
                      <a:r>
                        <a:rPr lang="en-US" sz="1600" b="0" i="0" u="none" strike="noStrike" noProof="0" dirty="0">
                          <a:latin typeface="Calibri"/>
                        </a:rPr>
                        <a:t> between 2009 and 2022. It identifies more efficiency and effectiveness through cooperation with authors and interdisciplinary approaches. These are; sustainable consumption practices consumer neuroscience and ethical consumption suggesting the complexity of the subject.</a:t>
                      </a:r>
                      <a:endParaRPr lang="en-US" dirty="0"/>
                    </a:p>
                  </a:txBody>
                  <a:tcPr/>
                </a:tc>
                <a:extLst>
                  <a:ext uri="{0D108BD9-81ED-4DB2-BD59-A6C34878D82A}">
                    <a16:rowId xmlns:a16="http://schemas.microsoft.com/office/drawing/2014/main" val="1623746530"/>
                  </a:ext>
                </a:extLst>
              </a:tr>
              <a:tr h="1800000">
                <a:tc>
                  <a:txBody>
                    <a:bodyPr/>
                    <a:lstStyle/>
                    <a:p>
                      <a:pPr algn="l"/>
                      <a:r>
                        <a:rPr lang="en-US" sz="1600" b="0" dirty="0">
                          <a:latin typeface="Times New Roman" panose="02020603050405020304" pitchFamily="18" charset="0"/>
                          <a:cs typeface="Times New Roman" panose="02020603050405020304" pitchFamily="18" charset="0"/>
                        </a:rPr>
                        <a:t>21</a:t>
                      </a:r>
                    </a:p>
                  </a:txBody>
                  <a:tcPr/>
                </a:tc>
                <a:tc>
                  <a:txBody>
                    <a:bodyPr/>
                    <a:lstStyle/>
                    <a:p>
                      <a:pPr lvl="0" algn="l">
                        <a:lnSpc>
                          <a:spcPct val="100000"/>
                        </a:lnSpc>
                        <a:spcBef>
                          <a:spcPts val="0"/>
                        </a:spcBef>
                        <a:spcAft>
                          <a:spcPts val="0"/>
                        </a:spcAft>
                        <a:buNone/>
                      </a:pPr>
                      <a:r>
                        <a:rPr lang="it-IT" sz="1600" b="0" i="0" u="none" strike="noStrike" noProof="0" dirty="0">
                          <a:latin typeface="Calibri"/>
                        </a:rPr>
                        <a:t>S. </a:t>
                      </a:r>
                      <a:r>
                        <a:rPr lang="it-IT" sz="1600" b="0" i="0" u="none" strike="noStrike" noProof="0" dirty="0" err="1">
                          <a:latin typeface="Calibri"/>
                        </a:rPr>
                        <a:t>Gunasekar</a:t>
                      </a:r>
                      <a:r>
                        <a:rPr lang="it-IT" sz="1600" b="0" i="0" u="none" strike="noStrike" noProof="0" dirty="0">
                          <a:latin typeface="Calibri"/>
                        </a:rPr>
                        <a:t>, P. </a:t>
                      </a:r>
                      <a:r>
                        <a:rPr lang="it-IT" sz="1600" b="0" i="0" u="none" strike="noStrike" noProof="0" dirty="0" err="1">
                          <a:latin typeface="Calibri"/>
                        </a:rPr>
                        <a:t>Das</a:t>
                      </a:r>
                      <a:r>
                        <a:rPr lang="it-IT" sz="1600" b="0" i="0" u="none" strike="noStrike" noProof="0" dirty="0">
                          <a:latin typeface="Calibri"/>
                        </a:rPr>
                        <a:t>, S. K. Dixit, S. </a:t>
                      </a:r>
                      <a:r>
                        <a:rPr lang="it-IT" sz="1600" b="0" i="0" u="none" strike="noStrike" noProof="0" dirty="0" err="1">
                          <a:latin typeface="Calibri"/>
                        </a:rPr>
                        <a:t>Mandal</a:t>
                      </a:r>
                      <a:r>
                        <a:rPr lang="it-IT" sz="1600" b="0" i="0" u="none" strike="noStrike" noProof="0" dirty="0">
                          <a:latin typeface="Calibri"/>
                        </a:rPr>
                        <a:t>, and S. R Mehta,</a:t>
                      </a:r>
                    </a:p>
                  </a:txBody>
                  <a:tcPr/>
                </a:tc>
                <a:tc>
                  <a:txBody>
                    <a:bodyPr/>
                    <a:lstStyle/>
                    <a:p>
                      <a:pPr lvl="0" algn="l">
                        <a:lnSpc>
                          <a:spcPct val="100000"/>
                        </a:lnSpc>
                        <a:spcBef>
                          <a:spcPts val="0"/>
                        </a:spcBef>
                        <a:spcAft>
                          <a:spcPts val="0"/>
                        </a:spcAft>
                        <a:buNone/>
                      </a:pPr>
                      <a:r>
                        <a:rPr lang="it-IT" sz="1600" b="0" i="0" u="none" strike="noStrike" noProof="0" dirty="0">
                          <a:solidFill>
                            <a:srgbClr val="000000"/>
                          </a:solidFill>
                          <a:latin typeface="Calibri"/>
                        </a:rPr>
                        <a:t>Wine-</a:t>
                      </a:r>
                      <a:r>
                        <a:rPr lang="it-IT" sz="1600" b="0" i="0" u="none" strike="noStrike" noProof="0" dirty="0" err="1">
                          <a:solidFill>
                            <a:srgbClr val="000000"/>
                          </a:solidFill>
                          <a:latin typeface="Calibri"/>
                        </a:rPr>
                        <a:t>experienscape</a:t>
                      </a:r>
                      <a:r>
                        <a:rPr lang="it-IT" sz="1600" b="0" i="0" u="none" strike="noStrike" noProof="0" dirty="0">
                          <a:solidFill>
                            <a:srgbClr val="000000"/>
                          </a:solidFill>
                          <a:latin typeface="Calibri"/>
                        </a:rPr>
                        <a:t> and </a:t>
                      </a:r>
                      <a:r>
                        <a:rPr lang="it-IT" sz="1600" b="0" i="0" u="none" strike="noStrike" noProof="0" dirty="0" err="1">
                          <a:solidFill>
                            <a:srgbClr val="000000"/>
                          </a:solidFill>
                          <a:latin typeface="Calibri"/>
                        </a:rPr>
                        <a:t>tourist</a:t>
                      </a:r>
                      <a:r>
                        <a:rPr lang="it-IT" sz="1600" b="0" i="0" u="none" strike="noStrike" noProof="0" dirty="0">
                          <a:solidFill>
                            <a:srgbClr val="000000"/>
                          </a:solidFill>
                          <a:latin typeface="Calibri"/>
                        </a:rPr>
                        <a:t> </a:t>
                      </a:r>
                      <a:r>
                        <a:rPr lang="it-IT" sz="1600" b="0" i="0" u="none" strike="noStrike" noProof="0" dirty="0" err="1">
                          <a:solidFill>
                            <a:srgbClr val="000000"/>
                          </a:solidFill>
                          <a:latin typeface="Calibri"/>
                        </a:rPr>
                        <a:t>satisfaction</a:t>
                      </a:r>
                      <a:r>
                        <a:rPr lang="it-IT" sz="1600" b="0" i="0" u="none" strike="noStrike" noProof="0" dirty="0">
                          <a:solidFill>
                            <a:srgbClr val="000000"/>
                          </a:solidFill>
                          <a:latin typeface="Calibri"/>
                        </a:rPr>
                        <a:t>: </a:t>
                      </a:r>
                      <a:r>
                        <a:rPr lang="it-IT" sz="1600" b="0" i="0" u="none" strike="noStrike" noProof="0" dirty="0" err="1">
                          <a:solidFill>
                            <a:srgbClr val="000000"/>
                          </a:solidFill>
                          <a:latin typeface="Calibri"/>
                        </a:rPr>
                        <a:t>through</a:t>
                      </a:r>
                      <a:r>
                        <a:rPr lang="it-IT" sz="1600" b="0" i="0" u="none" strike="noStrike" noProof="0" dirty="0">
                          <a:solidFill>
                            <a:srgbClr val="000000"/>
                          </a:solidFill>
                          <a:latin typeface="Calibri"/>
                        </a:rPr>
                        <a:t> the </a:t>
                      </a:r>
                      <a:r>
                        <a:rPr lang="it-IT" sz="1600" b="0" i="0" u="none" strike="noStrike" noProof="0" dirty="0" err="1">
                          <a:solidFill>
                            <a:srgbClr val="000000"/>
                          </a:solidFill>
                          <a:latin typeface="Calibri"/>
                        </a:rPr>
                        <a:t>lens</a:t>
                      </a:r>
                      <a:r>
                        <a:rPr lang="it-IT" sz="1600" b="0" i="0" u="none" strike="noStrike" noProof="0" dirty="0">
                          <a:solidFill>
                            <a:srgbClr val="000000"/>
                          </a:solidFill>
                          <a:latin typeface="Calibri"/>
                        </a:rPr>
                        <a:t> of online reviews</a:t>
                      </a:r>
                      <a:endParaRPr lang="en-US" sz="1600" b="0" i="0" u="none" strike="noStrike" noProof="0" dirty="0">
                        <a:solidFill>
                          <a:srgbClr val="000000"/>
                        </a:solidFill>
                        <a:latin typeface="Calibri"/>
                      </a:endParaRPr>
                    </a:p>
                  </a:txBody>
                  <a:tcPr/>
                </a:tc>
                <a:tc>
                  <a:txBody>
                    <a:bodyPr/>
                    <a:lstStyle/>
                    <a:p>
                      <a:pPr marL="0" lvl="0" indent="0" algn="just">
                        <a:buNone/>
                      </a:pPr>
                      <a:r>
                        <a:rPr lang="en-US" sz="1600" b="0" i="0" u="none" strike="noStrike" noProof="0" dirty="0">
                          <a:latin typeface="Calibri"/>
                        </a:rPr>
                        <a:t>identified influential more rats of customer satisfaction of wine tourists in India based on the TripAdvisor reviews. Organized around the S-O-R model, it defines five experience dimensions based on experiences: sensory experience, functional experience, social experience, natural experience, cultural  hospitality experience. The analysis emphasizes some areas for further development, as the results indicate that the use of sensory and natural figures significantly increases satisfaction.</a:t>
                      </a:r>
                      <a:endParaRPr lang="en-US" dirty="0"/>
                    </a:p>
                  </a:txBody>
                  <a:tcPr/>
                </a:tc>
                <a:extLst>
                  <a:ext uri="{0D108BD9-81ED-4DB2-BD59-A6C34878D82A}">
                    <a16:rowId xmlns:a16="http://schemas.microsoft.com/office/drawing/2014/main" val="3114242130"/>
                  </a:ext>
                </a:extLst>
              </a:tr>
            </a:tbl>
          </a:graphicData>
        </a:graphic>
      </p:graphicFrame>
    </p:spTree>
    <p:extLst>
      <p:ext uri="{BB962C8B-B14F-4D97-AF65-F5344CB8AC3E}">
        <p14:creationId xmlns:p14="http://schemas.microsoft.com/office/powerpoint/2010/main" val="4050225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4FB44-D316-13D2-A999-4E8FDC311C7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1BD68CA-ECC2-C872-7E39-F0CCA3D31B56}"/>
              </a:ext>
            </a:extLst>
          </p:cNvPr>
          <p:cNvSpPr>
            <a:spLocks noGrp="1"/>
          </p:cNvSpPr>
          <p:nvPr>
            <p:ph type="title"/>
          </p:nvPr>
        </p:nvSpPr>
        <p:spPr>
          <a:xfrm>
            <a:off x="1817545" y="63163"/>
            <a:ext cx="8577617" cy="316081"/>
          </a:xfrm>
        </p:spPr>
        <p:txBody>
          <a:bodyPr/>
          <a:lstStyle/>
          <a:p>
            <a:pPr algn="ctr"/>
            <a:r>
              <a:rPr lang="en-US" dirty="0">
                <a:solidFill>
                  <a:srgbClr val="FF0000"/>
                </a:solidFill>
                <a:cs typeface="Times New Roman" panose="02020603050405020304" pitchFamily="18" charset="0"/>
              </a:rPr>
              <a:t>Literature Survey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0FE5866F-2A57-90C5-6484-83BE80E1B864}"/>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12</a:t>
            </a:fld>
            <a:endParaRPr lang="en-US" kern="1200">
              <a:solidFill>
                <a:prstClr val="white"/>
              </a:solidFill>
              <a:latin typeface="Calibri"/>
              <a:ea typeface="+mn-ea"/>
              <a:cs typeface="+mn-cs"/>
            </a:endParaRPr>
          </a:p>
        </p:txBody>
      </p:sp>
      <p:graphicFrame>
        <p:nvGraphicFramePr>
          <p:cNvPr id="8" name="Table 2">
            <a:extLst>
              <a:ext uri="{FF2B5EF4-FFF2-40B4-BE49-F238E27FC236}">
                <a16:creationId xmlns:a16="http://schemas.microsoft.com/office/drawing/2014/main" id="{024240FF-2FFB-0D94-7F2E-4332D61B5A42}"/>
              </a:ext>
            </a:extLst>
          </p:cNvPr>
          <p:cNvGraphicFramePr>
            <a:graphicFrameLocks noGrp="1"/>
          </p:cNvGraphicFramePr>
          <p:nvPr>
            <p:extLst>
              <p:ext uri="{D42A27DB-BD31-4B8C-83A1-F6EECF244321}">
                <p14:modId xmlns:p14="http://schemas.microsoft.com/office/powerpoint/2010/main" val="1405992546"/>
              </p:ext>
            </p:extLst>
          </p:nvPr>
        </p:nvGraphicFramePr>
        <p:xfrm>
          <a:off x="167950" y="457325"/>
          <a:ext cx="11997682" cy="5659542"/>
        </p:xfrm>
        <a:graphic>
          <a:graphicData uri="http://schemas.openxmlformats.org/drawingml/2006/table">
            <a:tbl>
              <a:tblPr firstRow="1" bandRow="1">
                <a:tableStyleId>{EEE7283C-3CF3-47DC-8721-378D4A62B228}</a:tableStyleId>
              </a:tblPr>
              <a:tblGrid>
                <a:gridCol w="609917">
                  <a:extLst>
                    <a:ext uri="{9D8B030D-6E8A-4147-A177-3AD203B41FA5}">
                      <a16:colId xmlns:a16="http://schemas.microsoft.com/office/drawing/2014/main" val="739043522"/>
                    </a:ext>
                  </a:extLst>
                </a:gridCol>
                <a:gridCol w="1252365">
                  <a:extLst>
                    <a:ext uri="{9D8B030D-6E8A-4147-A177-3AD203B41FA5}">
                      <a16:colId xmlns:a16="http://schemas.microsoft.com/office/drawing/2014/main" val="2216152480"/>
                    </a:ext>
                  </a:extLst>
                </a:gridCol>
                <a:gridCol w="2476451">
                  <a:extLst>
                    <a:ext uri="{9D8B030D-6E8A-4147-A177-3AD203B41FA5}">
                      <a16:colId xmlns:a16="http://schemas.microsoft.com/office/drawing/2014/main" val="2141654083"/>
                    </a:ext>
                  </a:extLst>
                </a:gridCol>
                <a:gridCol w="7658949">
                  <a:extLst>
                    <a:ext uri="{9D8B030D-6E8A-4147-A177-3AD203B41FA5}">
                      <a16:colId xmlns:a16="http://schemas.microsoft.com/office/drawing/2014/main" val="901742814"/>
                    </a:ext>
                  </a:extLst>
                </a:gridCol>
              </a:tblGrid>
              <a:tr h="670475">
                <a:tc>
                  <a:txBody>
                    <a:bodyPr/>
                    <a:lstStyle/>
                    <a:p>
                      <a:pPr algn="l"/>
                      <a:r>
                        <a:rPr lang="en-US" sz="1200" err="1">
                          <a:latin typeface="Times New Roman"/>
                          <a:cs typeface="Times New Roman"/>
                        </a:rPr>
                        <a:t>Sl.No</a:t>
                      </a:r>
                      <a:r>
                        <a:rPr lang="en-US" sz="1200" dirty="0">
                          <a:latin typeface="Times New Roman"/>
                          <a:cs typeface="Times New Roman"/>
                        </a:rPr>
                        <a:t>.</a:t>
                      </a:r>
                    </a:p>
                  </a:txBody>
                  <a:tcPr>
                    <a:solidFill>
                      <a:srgbClr val="AA022A"/>
                    </a:solidFill>
                  </a:tcPr>
                </a:tc>
                <a:tc>
                  <a:txBody>
                    <a:bodyPr/>
                    <a:lstStyle/>
                    <a:p>
                      <a:pPr algn="l"/>
                      <a:r>
                        <a:rPr lang="en-US" sz="1200" dirty="0">
                          <a:latin typeface="Times New Roman" panose="02020603050405020304" pitchFamily="18" charset="0"/>
                          <a:cs typeface="Times New Roman" panose="02020603050405020304" pitchFamily="18" charset="0"/>
                        </a:rPr>
                        <a:t>AUTHORS</a:t>
                      </a:r>
                    </a:p>
                  </a:txBody>
                  <a:tcPr>
                    <a:solidFill>
                      <a:srgbClr val="AA022A"/>
                    </a:solidFill>
                  </a:tcPr>
                </a:tc>
                <a:tc>
                  <a:txBody>
                    <a:bodyPr/>
                    <a:lstStyle/>
                    <a:p>
                      <a:pPr algn="l"/>
                      <a:r>
                        <a:rPr lang="en-US" sz="1200" dirty="0">
                          <a:latin typeface="Times New Roman"/>
                          <a:cs typeface="Times New Roman"/>
                        </a:rPr>
                        <a:t>PAPER</a:t>
                      </a:r>
                      <a:endParaRPr lang="en-US"/>
                    </a:p>
                  </a:txBody>
                  <a:tcPr>
                    <a:solidFill>
                      <a:srgbClr val="AA022A"/>
                    </a:solidFill>
                  </a:tcPr>
                </a:tc>
                <a:tc>
                  <a:txBody>
                    <a:bodyPr/>
                    <a:lstStyle/>
                    <a:p>
                      <a:pPr algn="l"/>
                      <a:r>
                        <a:rPr lang="en-US" sz="1200" dirty="0">
                          <a:latin typeface="Times New Roman"/>
                          <a:cs typeface="Times New Roman"/>
                        </a:rPr>
                        <a:t>INFERENCE</a:t>
                      </a:r>
                    </a:p>
                  </a:txBody>
                  <a:tcPr>
                    <a:solidFill>
                      <a:srgbClr val="AA022A"/>
                    </a:solidFill>
                  </a:tcPr>
                </a:tc>
                <a:extLst>
                  <a:ext uri="{0D108BD9-81ED-4DB2-BD59-A6C34878D82A}">
                    <a16:rowId xmlns:a16="http://schemas.microsoft.com/office/drawing/2014/main" val="4026048611"/>
                  </a:ext>
                </a:extLst>
              </a:tr>
              <a:tr h="1389067">
                <a:tc>
                  <a:txBody>
                    <a:bodyPr/>
                    <a:lstStyle/>
                    <a:p>
                      <a:pPr algn="l"/>
                      <a:r>
                        <a:rPr lang="en-US" sz="1600" b="0" dirty="0">
                          <a:latin typeface="Times New Roman" panose="02020603050405020304" pitchFamily="18" charset="0"/>
                          <a:cs typeface="Times New Roman" panose="02020603050405020304" pitchFamily="18" charset="0"/>
                        </a:rPr>
                        <a:t>22</a:t>
                      </a:r>
                    </a:p>
                  </a:txBody>
                  <a:tcPr/>
                </a:tc>
                <a:tc>
                  <a:txBody>
                    <a:bodyPr/>
                    <a:lstStyle/>
                    <a:p>
                      <a:pPr lvl="0" algn="l">
                        <a:lnSpc>
                          <a:spcPct val="100000"/>
                        </a:lnSpc>
                        <a:spcBef>
                          <a:spcPts val="0"/>
                        </a:spcBef>
                        <a:spcAft>
                          <a:spcPts val="0"/>
                        </a:spcAft>
                        <a:buNone/>
                      </a:pPr>
                      <a:r>
                        <a:rPr lang="en-IN" sz="1600" b="0" i="0" u="none" strike="noStrike" noProof="0" dirty="0">
                          <a:latin typeface="Calibri"/>
                        </a:rPr>
                        <a:t>G. </a:t>
                      </a:r>
                      <a:r>
                        <a:rPr lang="en-IN" sz="1600" b="0" i="0" u="none" strike="noStrike" noProof="0" dirty="0" err="1">
                          <a:latin typeface="Calibri"/>
                        </a:rPr>
                        <a:t>Rejikumar</a:t>
                      </a:r>
                      <a:r>
                        <a:rPr lang="en-IN" sz="1600" b="0" i="0" u="none" strike="noStrike" noProof="0" dirty="0">
                          <a:latin typeface="Calibri"/>
                        </a:rPr>
                        <a:t>, V. Nimisha, and S. V Mohan, </a:t>
                      </a:r>
                    </a:p>
                  </a:txBody>
                  <a:tcPr/>
                </a:tc>
                <a:tc>
                  <a:txBody>
                    <a:bodyPr/>
                    <a:lstStyle/>
                    <a:p>
                      <a:pPr lvl="0" algn="l">
                        <a:lnSpc>
                          <a:spcPct val="100000"/>
                        </a:lnSpc>
                        <a:spcBef>
                          <a:spcPts val="0"/>
                        </a:spcBef>
                        <a:spcAft>
                          <a:spcPts val="0"/>
                        </a:spcAft>
                        <a:buNone/>
                      </a:pPr>
                      <a:r>
                        <a:rPr lang="en-IN" sz="1600" b="0" i="0" u="none" strike="noStrike" noProof="0" dirty="0">
                          <a:solidFill>
                            <a:srgbClr val="000000"/>
                          </a:solidFill>
                          <a:latin typeface="Calibri"/>
                        </a:rPr>
                        <a:t>An examination of</a:t>
                      </a:r>
                    </a:p>
                    <a:p>
                      <a:pPr lvl="0" algn="l">
                        <a:lnSpc>
                          <a:spcPct val="100000"/>
                        </a:lnSpc>
                        <a:spcBef>
                          <a:spcPts val="0"/>
                        </a:spcBef>
                        <a:spcAft>
                          <a:spcPts val="0"/>
                        </a:spcAft>
                        <a:buNone/>
                      </a:pPr>
                      <a:r>
                        <a:rPr lang="en-IN" sz="1600" b="0" i="0" u="none" strike="noStrike" noProof="0" dirty="0">
                          <a:solidFill>
                            <a:srgbClr val="000000"/>
                          </a:solidFill>
                          <a:latin typeface="Calibri"/>
                        </a:rPr>
                        <a:t>customer reviews for service process innovations: A study with respect to E-travel services,</a:t>
                      </a:r>
                      <a:endParaRPr lang="en-IN" sz="1600" b="0" i="0" u="none" strike="noStrike" noProof="0">
                        <a:solidFill>
                          <a:srgbClr val="000000"/>
                        </a:solidFill>
                        <a:latin typeface="Calibri"/>
                      </a:endParaRPr>
                    </a:p>
                  </a:txBody>
                  <a:tcPr/>
                </a:tc>
                <a:tc>
                  <a:txBody>
                    <a:bodyPr/>
                    <a:lstStyle/>
                    <a:p>
                      <a:pPr lvl="0">
                        <a:buNone/>
                      </a:pPr>
                      <a:r>
                        <a:rPr lang="en-US" sz="1600" b="0" i="0" u="none" strike="noStrike" noProof="0" dirty="0">
                          <a:latin typeface="Calibri"/>
                        </a:rPr>
                        <a:t>conducted focused on 629 online reviews of e-travel services where majority of the consumer feedback was negative and mainly reflected on complaints to do with customer service and communication in the context of the Indian e-travel services subsector. Among the intensification, the areas that emerged included hotel and ticket bookings, grievance management.</a:t>
                      </a:r>
                      <a:endParaRPr lang="en-US" dirty="0"/>
                    </a:p>
                  </a:txBody>
                  <a:tcPr/>
                </a:tc>
                <a:extLst>
                  <a:ext uri="{0D108BD9-81ED-4DB2-BD59-A6C34878D82A}">
                    <a16:rowId xmlns:a16="http://schemas.microsoft.com/office/drawing/2014/main" val="4014041938"/>
                  </a:ext>
                </a:extLst>
              </a:tr>
              <a:tr h="1800000">
                <a:tc>
                  <a:txBody>
                    <a:bodyPr/>
                    <a:lstStyle/>
                    <a:p>
                      <a:pPr algn="l"/>
                      <a:r>
                        <a:rPr lang="en-US" sz="1600" b="0" dirty="0">
                          <a:latin typeface="Times New Roman" panose="02020603050405020304" pitchFamily="18" charset="0"/>
                          <a:cs typeface="Times New Roman" panose="02020603050405020304" pitchFamily="18" charset="0"/>
                        </a:rPr>
                        <a:t>23</a:t>
                      </a:r>
                    </a:p>
                  </a:txBody>
                  <a:tcPr/>
                </a:tc>
                <a:tc>
                  <a:txBody>
                    <a:bodyPr/>
                    <a:lstStyle/>
                    <a:p>
                      <a:pPr lvl="0" algn="l">
                        <a:lnSpc>
                          <a:spcPct val="100000"/>
                        </a:lnSpc>
                        <a:spcBef>
                          <a:spcPts val="0"/>
                        </a:spcBef>
                        <a:spcAft>
                          <a:spcPts val="0"/>
                        </a:spcAft>
                        <a:buNone/>
                      </a:pPr>
                      <a:r>
                        <a:rPr lang="pt-BR" sz="1600" b="0" i="0" u="none" strike="noStrike" noProof="0" dirty="0">
                          <a:latin typeface="Calibri"/>
                        </a:rPr>
                        <a:t>J. </a:t>
                      </a:r>
                      <a:r>
                        <a:rPr lang="pt-BR" sz="1600" b="0" i="0" u="none" strike="noStrike" noProof="0" dirty="0" err="1">
                          <a:latin typeface="Calibri"/>
                        </a:rPr>
                        <a:t>Gobinath</a:t>
                      </a:r>
                      <a:r>
                        <a:rPr lang="pt-BR" sz="1600" b="0" i="0" u="none" strike="noStrike" noProof="0" dirty="0">
                          <a:latin typeface="Calibri"/>
                        </a:rPr>
                        <a:t> </a:t>
                      </a:r>
                      <a:r>
                        <a:rPr lang="pt-BR" sz="1600" b="0" i="0" u="none" strike="noStrike" noProof="0" dirty="0" err="1">
                          <a:latin typeface="Calibri"/>
                        </a:rPr>
                        <a:t>and</a:t>
                      </a:r>
                      <a:r>
                        <a:rPr lang="pt-BR" sz="1600" b="0" i="0" u="none" strike="noStrike" noProof="0" dirty="0">
                          <a:latin typeface="Calibri"/>
                        </a:rPr>
                        <a:t> D. Gupta,</a:t>
                      </a:r>
                    </a:p>
                  </a:txBody>
                  <a:tcPr/>
                </a:tc>
                <a:tc>
                  <a:txBody>
                    <a:bodyPr/>
                    <a:lstStyle/>
                    <a:p>
                      <a:pPr lvl="0" algn="l">
                        <a:lnSpc>
                          <a:spcPct val="100000"/>
                        </a:lnSpc>
                        <a:spcBef>
                          <a:spcPts val="0"/>
                        </a:spcBef>
                        <a:spcAft>
                          <a:spcPts val="0"/>
                        </a:spcAft>
                        <a:buNone/>
                      </a:pPr>
                      <a:r>
                        <a:rPr lang="pt-BR" sz="1600" b="0" i="0" u="none" strike="noStrike" noProof="0" dirty="0">
                          <a:solidFill>
                            <a:srgbClr val="000000"/>
                          </a:solidFill>
                          <a:latin typeface="Calibri"/>
                        </a:rPr>
                        <a:t>Online reviews: </a:t>
                      </a:r>
                      <a:r>
                        <a:rPr lang="pt-BR" sz="1600" b="0" i="0" u="none" strike="noStrike" noProof="0" dirty="0" err="1">
                          <a:solidFill>
                            <a:srgbClr val="000000"/>
                          </a:solidFill>
                          <a:latin typeface="Calibri"/>
                        </a:rPr>
                        <a:t>Determining</a:t>
                      </a:r>
                      <a:r>
                        <a:rPr lang="pt-BR" sz="1600" b="0" i="0" u="none" strike="noStrike" noProof="0" dirty="0">
                          <a:solidFill>
                            <a:srgbClr val="000000"/>
                          </a:solidFill>
                          <a:latin typeface="Calibri"/>
                        </a:rPr>
                        <a:t> </a:t>
                      </a:r>
                      <a:r>
                        <a:rPr lang="pt-BR" sz="1600" b="0" i="0" u="none" strike="noStrike" noProof="0" dirty="0" err="1">
                          <a:solidFill>
                            <a:srgbClr val="000000"/>
                          </a:solidFill>
                          <a:latin typeface="Calibri"/>
                        </a:rPr>
                        <a:t>the</a:t>
                      </a:r>
                      <a:r>
                        <a:rPr lang="pt-BR" sz="1600" b="0" i="0" u="none" strike="noStrike" noProof="0" dirty="0">
                          <a:solidFill>
                            <a:srgbClr val="000000"/>
                          </a:solidFill>
                          <a:latin typeface="Calibri"/>
                        </a:rPr>
                        <a:t> </a:t>
                      </a:r>
                      <a:r>
                        <a:rPr lang="pt-BR" sz="1600" b="0" i="0" u="none" strike="noStrike" noProof="0" dirty="0" err="1">
                          <a:solidFill>
                            <a:srgbClr val="000000"/>
                          </a:solidFill>
                          <a:latin typeface="Calibri"/>
                        </a:rPr>
                        <a:t>perceived</a:t>
                      </a:r>
                      <a:endParaRPr lang="en-US" sz="1600" b="0" i="0" u="none" strike="noStrike" noProof="0" err="1">
                        <a:solidFill>
                          <a:srgbClr val="000000"/>
                        </a:solidFill>
                        <a:latin typeface="Calibri"/>
                      </a:endParaRPr>
                    </a:p>
                    <a:p>
                      <a:pPr lvl="0">
                        <a:buNone/>
                      </a:pPr>
                      <a:r>
                        <a:rPr lang="pt-BR" sz="1600" b="0" i="0" u="none" strike="noStrike" noProof="0" dirty="0" err="1">
                          <a:solidFill>
                            <a:srgbClr val="000000"/>
                          </a:solidFill>
                          <a:latin typeface="Calibri"/>
                        </a:rPr>
                        <a:t>quality</a:t>
                      </a:r>
                      <a:r>
                        <a:rPr lang="pt-BR" sz="1600" b="0" i="0" u="none" strike="noStrike" noProof="0" dirty="0">
                          <a:solidFill>
                            <a:srgbClr val="000000"/>
                          </a:solidFill>
                          <a:latin typeface="Calibri"/>
                        </a:rPr>
                        <a:t> </a:t>
                      </a:r>
                      <a:r>
                        <a:rPr lang="pt-BR" sz="1600" b="0" i="0" u="none" strike="noStrike" noProof="0" dirty="0" err="1">
                          <a:solidFill>
                            <a:srgbClr val="000000"/>
                          </a:solidFill>
                          <a:latin typeface="Calibri"/>
                        </a:rPr>
                        <a:t>of</a:t>
                      </a:r>
                      <a:r>
                        <a:rPr lang="pt-BR" sz="1600" b="0" i="0" u="none" strike="noStrike" noProof="0" dirty="0">
                          <a:solidFill>
                            <a:srgbClr val="000000"/>
                          </a:solidFill>
                          <a:latin typeface="Calibri"/>
                        </a:rPr>
                        <a:t> </a:t>
                      </a:r>
                      <a:r>
                        <a:rPr lang="pt-BR" sz="1600" b="0" i="0" u="none" strike="noStrike" noProof="0" dirty="0" err="1">
                          <a:solidFill>
                            <a:srgbClr val="000000"/>
                          </a:solidFill>
                          <a:latin typeface="Calibri"/>
                        </a:rPr>
                        <a:t>information</a:t>
                      </a:r>
                      <a:endParaRPr lang="en-IN" dirty="0" err="1"/>
                    </a:p>
                  </a:txBody>
                  <a:tcPr/>
                </a:tc>
                <a:tc>
                  <a:txBody>
                    <a:bodyPr/>
                    <a:lstStyle/>
                    <a:p>
                      <a:pPr marL="0" lvl="0" indent="0" algn="just">
                        <a:buNone/>
                      </a:pPr>
                      <a:r>
                        <a:rPr lang="en-US" sz="1600" b="0" i="0" u="none" strike="noStrike" noProof="0" dirty="0">
                          <a:latin typeface="Calibri"/>
                        </a:rPr>
                        <a:t>understood the role of online consumer reviews with a focus on how they influenced consumer buying decision. This concludes that, detailed informative reviews are more useful as opposed to the over abundance of many number of reviews. The research seems to recommend that platforms focusing on interfering with consumers’ decisions must ensure that only the best, credible reviews predominate.</a:t>
                      </a:r>
                      <a:endParaRPr lang="en-US" dirty="0"/>
                    </a:p>
                  </a:txBody>
                  <a:tcPr/>
                </a:tc>
                <a:extLst>
                  <a:ext uri="{0D108BD9-81ED-4DB2-BD59-A6C34878D82A}">
                    <a16:rowId xmlns:a16="http://schemas.microsoft.com/office/drawing/2014/main" val="1623746530"/>
                  </a:ext>
                </a:extLst>
              </a:tr>
              <a:tr h="1800000">
                <a:tc>
                  <a:txBody>
                    <a:bodyPr/>
                    <a:lstStyle/>
                    <a:p>
                      <a:pPr algn="l"/>
                      <a:r>
                        <a:rPr lang="en-US" sz="1600" b="0" dirty="0">
                          <a:latin typeface="Times New Roman" panose="02020603050405020304" pitchFamily="18" charset="0"/>
                          <a:cs typeface="Times New Roman" panose="02020603050405020304" pitchFamily="18" charset="0"/>
                        </a:rPr>
                        <a:t>24</a:t>
                      </a:r>
                    </a:p>
                  </a:txBody>
                  <a:tcPr/>
                </a:tc>
                <a:tc>
                  <a:txBody>
                    <a:bodyPr/>
                    <a:lstStyle/>
                    <a:p>
                      <a:pPr lvl="0" algn="l">
                        <a:lnSpc>
                          <a:spcPct val="100000"/>
                        </a:lnSpc>
                        <a:spcBef>
                          <a:spcPts val="0"/>
                        </a:spcBef>
                        <a:spcAft>
                          <a:spcPts val="0"/>
                        </a:spcAft>
                        <a:buNone/>
                      </a:pPr>
                      <a:r>
                        <a:rPr lang="en-US" sz="1600" b="0" i="0" u="none" strike="noStrike" noProof="0" dirty="0">
                          <a:latin typeface="Calibri"/>
                        </a:rPr>
                        <a:t>U. Rawat and R. Prasad</a:t>
                      </a:r>
                    </a:p>
                  </a:txBody>
                  <a:tcPr/>
                </a:tc>
                <a:tc>
                  <a:txBody>
                    <a:bodyPr/>
                    <a:lstStyle/>
                    <a:p>
                      <a:pPr lvl="0" algn="l">
                        <a:lnSpc>
                          <a:spcPct val="100000"/>
                        </a:lnSpc>
                        <a:spcBef>
                          <a:spcPts val="0"/>
                        </a:spcBef>
                        <a:spcAft>
                          <a:spcPts val="0"/>
                        </a:spcAft>
                        <a:buNone/>
                      </a:pPr>
                      <a:r>
                        <a:rPr lang="en-US" sz="1600" b="0" i="0" u="none" strike="noStrike" noProof="0" dirty="0">
                          <a:solidFill>
                            <a:srgbClr val="000000"/>
                          </a:solidFill>
                          <a:latin typeface="Calibri"/>
                        </a:rPr>
                        <a:t>Is Viral Marketing an effective and reliable</a:t>
                      </a:r>
                    </a:p>
                    <a:p>
                      <a:pPr lvl="0">
                        <a:buNone/>
                      </a:pPr>
                      <a:r>
                        <a:rPr lang="en-US" sz="1600" b="0" i="0" u="none" strike="noStrike" noProof="0" dirty="0">
                          <a:solidFill>
                            <a:srgbClr val="000000"/>
                          </a:solidFill>
                          <a:latin typeface="Calibri"/>
                        </a:rPr>
                        <a:t>method of advertising and branding? A perspective of Gen- Y of India</a:t>
                      </a:r>
                      <a:endParaRPr lang="en-US" dirty="0"/>
                    </a:p>
                  </a:txBody>
                  <a:tcPr/>
                </a:tc>
                <a:tc>
                  <a:txBody>
                    <a:bodyPr/>
                    <a:lstStyle/>
                    <a:p>
                      <a:pPr marL="0" lvl="0" indent="0" algn="just">
                        <a:buNone/>
                      </a:pPr>
                      <a:r>
                        <a:rPr lang="en-US" sz="1600" b="0" i="0" u="none" strike="noStrike" noProof="0" dirty="0">
                          <a:latin typeface="Calibri"/>
                        </a:rPr>
                        <a:t>The research on this paper seeks to find out what entices the Gen-Y in India to interact with online ads and it emerges that usefulness of the feature being advertised worked as the biggest incentive and secondly comes social cause. YouTube and Facebook are the most preferred sites, although celebrity endorsements do not inspire confidence. It makes a suggestion to the effect that viral marketing is one of the cheapest forms that brands can use to reach the end users, given the circumstances that companies face in conventional advertising.</a:t>
                      </a:r>
                      <a:endParaRPr lang="en-US" dirty="0"/>
                    </a:p>
                  </a:txBody>
                  <a:tcPr/>
                </a:tc>
                <a:extLst>
                  <a:ext uri="{0D108BD9-81ED-4DB2-BD59-A6C34878D82A}">
                    <a16:rowId xmlns:a16="http://schemas.microsoft.com/office/drawing/2014/main" val="3114242130"/>
                  </a:ext>
                </a:extLst>
              </a:tr>
            </a:tbl>
          </a:graphicData>
        </a:graphic>
      </p:graphicFrame>
    </p:spTree>
    <p:extLst>
      <p:ext uri="{BB962C8B-B14F-4D97-AF65-F5344CB8AC3E}">
        <p14:creationId xmlns:p14="http://schemas.microsoft.com/office/powerpoint/2010/main" val="95183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Research Gaps and Challenges</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13</a:t>
            </a:fld>
            <a:endParaRPr lang="en-US" kern="1200">
              <a:solidFill>
                <a:prstClr val="white"/>
              </a:solidFill>
              <a:latin typeface="Calibri"/>
              <a:ea typeface="+mn-ea"/>
              <a:cs typeface="+mn-cs"/>
            </a:endParaRPr>
          </a:p>
        </p:txBody>
      </p:sp>
    </p:spTree>
    <p:extLst>
      <p:ext uri="{BB962C8B-B14F-4D97-AF65-F5344CB8AC3E}">
        <p14:creationId xmlns:p14="http://schemas.microsoft.com/office/powerpoint/2010/main" val="3499854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System Architecture</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14</a:t>
            </a:fld>
            <a:endParaRPr lang="en-US" kern="1200">
              <a:solidFill>
                <a:prstClr val="white"/>
              </a:solidFill>
              <a:latin typeface="Calibri"/>
              <a:ea typeface="+mn-ea"/>
              <a:cs typeface="+mn-cs"/>
            </a:endParaRPr>
          </a:p>
        </p:txBody>
      </p:sp>
      <p:sp>
        <p:nvSpPr>
          <p:cNvPr id="6" name="TextBox 5">
            <a:extLst>
              <a:ext uri="{FF2B5EF4-FFF2-40B4-BE49-F238E27FC236}">
                <a16:creationId xmlns:a16="http://schemas.microsoft.com/office/drawing/2014/main" id="{3D7E08CE-3923-372E-9C30-3A82BACD8F9F}"/>
              </a:ext>
            </a:extLst>
          </p:cNvPr>
          <p:cNvSpPr txBox="1"/>
          <p:nvPr/>
        </p:nvSpPr>
        <p:spPr>
          <a:xfrm>
            <a:off x="4875184" y="4949543"/>
            <a:ext cx="5251796" cy="415498"/>
          </a:xfrm>
          <a:prstGeom prst="rect">
            <a:avLst/>
          </a:prstGeom>
          <a:noFill/>
        </p:spPr>
        <p:txBody>
          <a:bodyPr wrap="square" rtlCol="0">
            <a:spAutoFit/>
          </a:bodyPr>
          <a:lstStyle/>
          <a:p>
            <a:r>
              <a:rPr lang="en-US" sz="2100" dirty="0"/>
              <a:t>Fig: Proposed Framework</a:t>
            </a:r>
            <a:endParaRPr lang="en-IN" sz="2100" dirty="0"/>
          </a:p>
        </p:txBody>
      </p:sp>
      <p:pic>
        <p:nvPicPr>
          <p:cNvPr id="10" name="Picture 9">
            <a:extLst>
              <a:ext uri="{FF2B5EF4-FFF2-40B4-BE49-F238E27FC236}">
                <a16:creationId xmlns:a16="http://schemas.microsoft.com/office/drawing/2014/main" id="{AB071EE4-266E-8613-8AFC-C6E03940F862}"/>
              </a:ext>
            </a:extLst>
          </p:cNvPr>
          <p:cNvPicPr>
            <a:picLocks noChangeAspect="1"/>
          </p:cNvPicPr>
          <p:nvPr/>
        </p:nvPicPr>
        <p:blipFill>
          <a:blip r:embed="rId3"/>
          <a:stretch>
            <a:fillRect/>
          </a:stretch>
        </p:blipFill>
        <p:spPr>
          <a:xfrm>
            <a:off x="5625193" y="1228600"/>
            <a:ext cx="5772150" cy="3548921"/>
          </a:xfrm>
          <a:prstGeom prst="rect">
            <a:avLst/>
          </a:prstGeom>
        </p:spPr>
      </p:pic>
      <p:pic>
        <p:nvPicPr>
          <p:cNvPr id="2" name="Picture 1" descr="A diagram of a data processing process&#10;&#10;Description automatically generated">
            <a:extLst>
              <a:ext uri="{FF2B5EF4-FFF2-40B4-BE49-F238E27FC236}">
                <a16:creationId xmlns:a16="http://schemas.microsoft.com/office/drawing/2014/main" id="{8A2B6972-D900-EF92-C8BB-0E57BDAB1BF2}"/>
              </a:ext>
            </a:extLst>
          </p:cNvPr>
          <p:cNvPicPr>
            <a:picLocks noChangeAspect="1"/>
          </p:cNvPicPr>
          <p:nvPr/>
        </p:nvPicPr>
        <p:blipFill>
          <a:blip r:embed="rId4"/>
          <a:stretch>
            <a:fillRect/>
          </a:stretch>
        </p:blipFill>
        <p:spPr>
          <a:xfrm>
            <a:off x="345590" y="1712791"/>
            <a:ext cx="5276850" cy="2257425"/>
          </a:xfrm>
          <a:prstGeom prst="rect">
            <a:avLst/>
          </a:prstGeom>
        </p:spPr>
      </p:pic>
    </p:spTree>
    <p:extLst>
      <p:ext uri="{BB962C8B-B14F-4D97-AF65-F5344CB8AC3E}">
        <p14:creationId xmlns:p14="http://schemas.microsoft.com/office/powerpoint/2010/main" val="4046392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AACF3-0813-A06A-9D16-E2C2D71DD42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6EC97C8-84AA-8A4C-2FE9-8B7E4DC05A9B}"/>
              </a:ext>
            </a:extLst>
          </p:cNvPr>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3CF28135-ABF1-C855-DB9B-78CE9062E08F}"/>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15</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A70C1CD7-07CF-762F-C83C-C770D5D2A60C}"/>
              </a:ext>
            </a:extLst>
          </p:cNvPr>
          <p:cNvSpPr txBox="1"/>
          <p:nvPr/>
        </p:nvSpPr>
        <p:spPr>
          <a:xfrm>
            <a:off x="1115196" y="1163414"/>
            <a:ext cx="10413657" cy="3323987"/>
          </a:xfrm>
          <a:prstGeom prst="rect">
            <a:avLst/>
          </a:prstGeom>
          <a:noFill/>
        </p:spPr>
        <p:txBody>
          <a:bodyPr wrap="square">
            <a:spAutoFit/>
          </a:bodyPr>
          <a:lstStyle/>
          <a:p>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Data Collection:</a:t>
            </a:r>
          </a:p>
          <a:p>
            <a:pPr lvl="2" indent="0"/>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800" dirty="0"/>
              <a:t>Gathered electronic word-of-mouth (</a:t>
            </a:r>
            <a:r>
              <a:rPr lang="en-US" sz="1800" dirty="0" err="1"/>
              <a:t>eWOM</a:t>
            </a:r>
            <a:r>
              <a:rPr lang="en-US" sz="1800" dirty="0"/>
              <a:t>) samples from YouTube and Twitter.</a:t>
            </a:r>
          </a:p>
          <a:p>
            <a:pPr lvl="2" indent="0"/>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800" dirty="0"/>
              <a:t>Data included comments, source, and date to ensure genuine opinions.</a:t>
            </a:r>
          </a:p>
          <a:p>
            <a:pPr marL="342900" lvl="2" indent="-342900">
              <a:buAutoNum type="arabicPeriod" startAt="2"/>
            </a:pPr>
            <a:r>
              <a:rPr lang="en-US" altLang="en-US" sz="2000" dirty="0">
                <a:solidFill>
                  <a:schemeClr val="tx1"/>
                </a:solidFill>
                <a:latin typeface="Times New Roman" panose="02020603050405020304" pitchFamily="18" charset="0"/>
                <a:cs typeface="Times New Roman" panose="02020603050405020304" pitchFamily="18" charset="0"/>
              </a:rPr>
              <a:t>Data Preprocessing</a:t>
            </a:r>
          </a:p>
          <a:p>
            <a:pPr marL="342900" lvl="2" indent="-342900">
              <a:buAutoNum type="arabicPeriod" startAt="2"/>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Analysis:</a:t>
            </a:r>
          </a:p>
          <a:p>
            <a:pPr lvl="3" indent="0"/>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Extracted significant terms using Term Frequency (TF) and Bag of Words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BoW</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3" indent="0"/>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-Generated visualizations like word clouds to highlight prominent terms. </a:t>
            </a:r>
          </a:p>
          <a:p>
            <a:pPr marL="342900" lvl="3" indent="-342900">
              <a:buAutoNum type="arabicPeriod" startAt="4"/>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Named Entity Recognition:</a:t>
            </a:r>
          </a:p>
          <a:p>
            <a:pPr lvl="6"/>
            <a:r>
              <a:rPr lang="en-US" altLang="en-US" sz="1800" dirty="0">
                <a:solidFill>
                  <a:schemeClr val="tx1"/>
                </a:solidFill>
                <a:latin typeface="Times New Roman" panose="02020603050405020304" pitchFamily="18" charset="0"/>
                <a:cs typeface="Times New Roman" panose="02020603050405020304" pitchFamily="18" charset="0"/>
              </a:rPr>
              <a:t>	-</a:t>
            </a:r>
            <a:r>
              <a:rPr lang="en-US" sz="1800" dirty="0"/>
              <a:t>Identified key entities like brands, products, and descriptive terms</a:t>
            </a:r>
            <a:r>
              <a:rPr lang="en-US" sz="1800" dirty="0">
                <a:solidFill>
                  <a:schemeClr val="tx1"/>
                </a:solidFill>
                <a:latin typeface="Times New Roman" panose="02020603050405020304" pitchFamily="18" charset="0"/>
                <a:cs typeface="Times New Roman" panose="02020603050405020304" pitchFamily="18" charset="0"/>
              </a:rPr>
              <a:t> to </a:t>
            </a:r>
            <a:r>
              <a:rPr lang="en-IN" sz="1800" dirty="0"/>
              <a:t>determine public sentiments.</a:t>
            </a:r>
          </a:p>
          <a:p>
            <a:pPr marL="342900" lvl="6" indent="-342900">
              <a:buAutoNum type="arabicPeriod" startAt="5"/>
            </a:pPr>
            <a:r>
              <a:rPr lang="en-IN" altLang="en-US" sz="2000" dirty="0">
                <a:solidFill>
                  <a:schemeClr val="tx1"/>
                </a:solidFill>
                <a:latin typeface="Times New Roman" panose="02020603050405020304" pitchFamily="18" charset="0"/>
                <a:cs typeface="Times New Roman" panose="02020603050405020304" pitchFamily="18" charset="0"/>
              </a:rPr>
              <a:t>Clustering:</a:t>
            </a:r>
          </a:p>
          <a:p>
            <a:pPr lvl="7"/>
            <a:r>
              <a:rPr kumimoji="0" lang="en-IN"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800" dirty="0"/>
              <a:t>Conducted hierarchical clustering to find relationships and patterns among terms.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3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7FDA0-BD9C-BA73-8835-9D989C1A976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DC75C4C-4668-8489-8479-5CCD49986917}"/>
              </a:ext>
            </a:extLst>
          </p:cNvPr>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Results and Analysis</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09472C34-4FED-11F9-8812-CD84FA87D925}"/>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16</a:t>
            </a:fld>
            <a:endParaRPr lang="en-US" kern="1200">
              <a:solidFill>
                <a:prstClr val="white"/>
              </a:solidFill>
              <a:latin typeface="Calibri"/>
              <a:ea typeface="+mn-ea"/>
              <a:cs typeface="+mn-cs"/>
            </a:endParaRPr>
          </a:p>
        </p:txBody>
      </p:sp>
      <p:pic>
        <p:nvPicPr>
          <p:cNvPr id="6" name="Picture 5" descr="A graph of a number of words&#10;&#10;Description automatically generated">
            <a:extLst>
              <a:ext uri="{FF2B5EF4-FFF2-40B4-BE49-F238E27FC236}">
                <a16:creationId xmlns:a16="http://schemas.microsoft.com/office/drawing/2014/main" id="{A002C880-CC3B-AA35-B7AC-990C3BEE537B}"/>
              </a:ext>
            </a:extLst>
          </p:cNvPr>
          <p:cNvPicPr>
            <a:picLocks noChangeAspect="1"/>
          </p:cNvPicPr>
          <p:nvPr/>
        </p:nvPicPr>
        <p:blipFill>
          <a:blip r:embed="rId3"/>
          <a:stretch>
            <a:fillRect/>
          </a:stretch>
        </p:blipFill>
        <p:spPr>
          <a:xfrm>
            <a:off x="1262898" y="694561"/>
            <a:ext cx="4180967" cy="2263825"/>
          </a:xfrm>
          <a:prstGeom prst="rect">
            <a:avLst/>
          </a:prstGeom>
        </p:spPr>
      </p:pic>
      <p:pic>
        <p:nvPicPr>
          <p:cNvPr id="7" name="Picture 6" descr="A table with black text&#10;&#10;Description automatically generated">
            <a:extLst>
              <a:ext uri="{FF2B5EF4-FFF2-40B4-BE49-F238E27FC236}">
                <a16:creationId xmlns:a16="http://schemas.microsoft.com/office/drawing/2014/main" id="{DE5300F5-AB41-242B-8F87-B314F006720F}"/>
              </a:ext>
            </a:extLst>
          </p:cNvPr>
          <p:cNvPicPr>
            <a:picLocks noChangeAspect="1"/>
          </p:cNvPicPr>
          <p:nvPr/>
        </p:nvPicPr>
        <p:blipFill>
          <a:blip r:embed="rId4"/>
          <a:stretch>
            <a:fillRect/>
          </a:stretch>
        </p:blipFill>
        <p:spPr>
          <a:xfrm>
            <a:off x="6514010" y="693108"/>
            <a:ext cx="3588963" cy="2267735"/>
          </a:xfrm>
          <a:prstGeom prst="rect">
            <a:avLst/>
          </a:prstGeom>
        </p:spPr>
      </p:pic>
      <p:pic>
        <p:nvPicPr>
          <p:cNvPr id="9" name="Picture 8" descr="A graph of a number of words&#10;&#10;Description automatically generated">
            <a:extLst>
              <a:ext uri="{FF2B5EF4-FFF2-40B4-BE49-F238E27FC236}">
                <a16:creationId xmlns:a16="http://schemas.microsoft.com/office/drawing/2014/main" id="{6D9621D3-614C-C464-DC54-BE5B1F84F564}"/>
              </a:ext>
            </a:extLst>
          </p:cNvPr>
          <p:cNvPicPr>
            <a:picLocks noChangeAspect="1"/>
          </p:cNvPicPr>
          <p:nvPr/>
        </p:nvPicPr>
        <p:blipFill>
          <a:blip r:embed="rId5"/>
          <a:stretch>
            <a:fillRect/>
          </a:stretch>
        </p:blipFill>
        <p:spPr>
          <a:xfrm>
            <a:off x="1286167" y="3433254"/>
            <a:ext cx="4134432" cy="2155341"/>
          </a:xfrm>
          <a:prstGeom prst="rect">
            <a:avLst/>
          </a:prstGeom>
        </p:spPr>
      </p:pic>
      <p:pic>
        <p:nvPicPr>
          <p:cNvPr id="12" name="Picture 11" descr="A table with black and white text&#10;&#10;Description automatically generated">
            <a:extLst>
              <a:ext uri="{FF2B5EF4-FFF2-40B4-BE49-F238E27FC236}">
                <a16:creationId xmlns:a16="http://schemas.microsoft.com/office/drawing/2014/main" id="{9DB52162-ED83-A600-FEFE-E73A82A6FCA0}"/>
              </a:ext>
            </a:extLst>
          </p:cNvPr>
          <p:cNvPicPr>
            <a:picLocks noChangeAspect="1"/>
          </p:cNvPicPr>
          <p:nvPr/>
        </p:nvPicPr>
        <p:blipFill>
          <a:blip r:embed="rId6"/>
          <a:stretch>
            <a:fillRect/>
          </a:stretch>
        </p:blipFill>
        <p:spPr>
          <a:xfrm>
            <a:off x="6514011" y="3286378"/>
            <a:ext cx="3583146" cy="2174668"/>
          </a:xfrm>
          <a:prstGeom prst="rect">
            <a:avLst/>
          </a:prstGeom>
        </p:spPr>
      </p:pic>
      <p:sp>
        <p:nvSpPr>
          <p:cNvPr id="14" name="TextBox 9">
            <a:extLst>
              <a:ext uri="{FF2B5EF4-FFF2-40B4-BE49-F238E27FC236}">
                <a16:creationId xmlns:a16="http://schemas.microsoft.com/office/drawing/2014/main" id="{9565DA78-DE77-FD86-D3F4-0794DD1A114C}"/>
              </a:ext>
            </a:extLst>
          </p:cNvPr>
          <p:cNvSpPr txBox="1"/>
          <p:nvPr/>
        </p:nvSpPr>
        <p:spPr>
          <a:xfrm>
            <a:off x="1805576" y="2979576"/>
            <a:ext cx="3955481" cy="307777"/>
          </a:xfrm>
          <a:prstGeom prst="rect">
            <a:avLst/>
          </a:prstGeom>
          <a:noFill/>
        </p:spPr>
        <p:txBody>
          <a:bodyPr wrap="square" lIns="91440" tIns="45720" rIns="91440" bIns="4572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a:lstStyle>
          <a:p>
            <a:r>
              <a:rPr lang="en-US" dirty="0"/>
              <a:t>Fig: Top Words from Corpus for hit movie</a:t>
            </a:r>
            <a:endParaRPr lang="en-IN" dirty="0" err="1"/>
          </a:p>
        </p:txBody>
      </p:sp>
      <p:sp>
        <p:nvSpPr>
          <p:cNvPr id="15" name="TextBox 9">
            <a:extLst>
              <a:ext uri="{FF2B5EF4-FFF2-40B4-BE49-F238E27FC236}">
                <a16:creationId xmlns:a16="http://schemas.microsoft.com/office/drawing/2014/main" id="{9565DA78-DE77-FD86-D3F4-0794DD1A114C}"/>
              </a:ext>
            </a:extLst>
          </p:cNvPr>
          <p:cNvSpPr txBox="1"/>
          <p:nvPr/>
        </p:nvSpPr>
        <p:spPr>
          <a:xfrm>
            <a:off x="1805576" y="5742555"/>
            <a:ext cx="3548305" cy="307777"/>
          </a:xfrm>
          <a:prstGeom prst="rect">
            <a:avLst/>
          </a:prstGeom>
          <a:noFill/>
        </p:spPr>
        <p:txBody>
          <a:bodyPr wrap="square" lIns="91440" tIns="45720" rIns="91440" bIns="4572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a:lstStyle>
          <a:p>
            <a:r>
              <a:rPr lang="en-US" dirty="0"/>
              <a:t>Fig: Top Words from Corpus for flop movie</a:t>
            </a:r>
            <a:endParaRPr lang="en-IN" dirty="0" err="1"/>
          </a:p>
        </p:txBody>
      </p:sp>
      <p:sp>
        <p:nvSpPr>
          <p:cNvPr id="16" name="TextBox 10">
            <a:extLst>
              <a:ext uri="{FF2B5EF4-FFF2-40B4-BE49-F238E27FC236}">
                <a16:creationId xmlns:a16="http://schemas.microsoft.com/office/drawing/2014/main" id="{802D6FD2-3469-0BDC-858E-68F9EEDCBDE3}"/>
              </a:ext>
            </a:extLst>
          </p:cNvPr>
          <p:cNvSpPr txBox="1"/>
          <p:nvPr/>
        </p:nvSpPr>
        <p:spPr>
          <a:xfrm>
            <a:off x="6097800" y="2976924"/>
            <a:ext cx="4816366" cy="307777"/>
          </a:xfrm>
          <a:prstGeom prst="rect">
            <a:avLst/>
          </a:prstGeom>
          <a:noFill/>
        </p:spPr>
        <p:txBody>
          <a:bodyPr wrap="square" lIns="91440" tIns="45720" rIns="91440" bIns="4572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a:lstStyle>
          <a:p>
            <a:r>
              <a:rPr lang="en-US" dirty="0"/>
              <a:t>Fig: Named Entities identified from Corpus for hit movie</a:t>
            </a:r>
            <a:endParaRPr lang="en-IN" dirty="0"/>
          </a:p>
        </p:txBody>
      </p:sp>
      <p:sp>
        <p:nvSpPr>
          <p:cNvPr id="17" name="TextBox 10">
            <a:extLst>
              <a:ext uri="{FF2B5EF4-FFF2-40B4-BE49-F238E27FC236}">
                <a16:creationId xmlns:a16="http://schemas.microsoft.com/office/drawing/2014/main" id="{802D6FD2-3469-0BDC-858E-68F9EEDCBDE3}"/>
              </a:ext>
            </a:extLst>
          </p:cNvPr>
          <p:cNvSpPr txBox="1"/>
          <p:nvPr/>
        </p:nvSpPr>
        <p:spPr>
          <a:xfrm>
            <a:off x="6202502" y="5588664"/>
            <a:ext cx="4816366" cy="307777"/>
          </a:xfrm>
          <a:prstGeom prst="rect">
            <a:avLst/>
          </a:prstGeom>
          <a:noFill/>
        </p:spPr>
        <p:txBody>
          <a:bodyPr wrap="square" lIns="91440" tIns="45720" rIns="91440" bIns="4572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a:lstStyle>
          <a:p>
            <a:r>
              <a:rPr lang="en-US" dirty="0"/>
              <a:t>Fig: Named Entities identified from Corpus for flop movie</a:t>
            </a:r>
            <a:endParaRPr lang="en-IN" dirty="0"/>
          </a:p>
        </p:txBody>
      </p:sp>
    </p:spTree>
    <p:extLst>
      <p:ext uri="{BB962C8B-B14F-4D97-AF65-F5344CB8AC3E}">
        <p14:creationId xmlns:p14="http://schemas.microsoft.com/office/powerpoint/2010/main" val="1794592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8FED7-B5D1-FC7D-5977-CB7F6C45B8D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A28E137-9AFD-D25B-4557-1A507C39D9D8}"/>
              </a:ext>
            </a:extLst>
          </p:cNvPr>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Results and Analysis</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B4849439-D9C4-FFFA-5A29-552AE99ACA39}"/>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17</a:t>
            </a:fld>
            <a:endParaRPr lang="en-US" kern="1200">
              <a:solidFill>
                <a:prstClr val="white"/>
              </a:solidFill>
              <a:latin typeface="Calibri"/>
              <a:ea typeface="+mn-ea"/>
              <a:cs typeface="+mn-cs"/>
            </a:endParaRPr>
          </a:p>
        </p:txBody>
      </p:sp>
      <p:sp>
        <p:nvSpPr>
          <p:cNvPr id="10" name="TextBox 9">
            <a:extLst>
              <a:ext uri="{FF2B5EF4-FFF2-40B4-BE49-F238E27FC236}">
                <a16:creationId xmlns:a16="http://schemas.microsoft.com/office/drawing/2014/main" id="{4332065B-DED4-1E9B-6CF1-58AAFACD665B}"/>
              </a:ext>
            </a:extLst>
          </p:cNvPr>
          <p:cNvSpPr txBox="1"/>
          <p:nvPr/>
        </p:nvSpPr>
        <p:spPr>
          <a:xfrm>
            <a:off x="1508920" y="4131302"/>
            <a:ext cx="4816366" cy="307777"/>
          </a:xfrm>
          <a:prstGeom prst="rect">
            <a:avLst/>
          </a:prstGeom>
          <a:noFill/>
        </p:spPr>
        <p:txBody>
          <a:bodyPr wrap="square" lIns="91440" tIns="45720" rIns="91440" bIns="45720" rtlCol="0" anchor="t">
            <a:spAutoFit/>
          </a:bodyPr>
          <a:lstStyle/>
          <a:p>
            <a:r>
              <a:rPr lang="en-US" dirty="0"/>
              <a:t>Fig: Word Cloud for hit movie</a:t>
            </a:r>
            <a:endParaRPr lang="en-IN" dirty="0" err="1"/>
          </a:p>
        </p:txBody>
      </p:sp>
      <p:sp>
        <p:nvSpPr>
          <p:cNvPr id="11" name="TextBox 10">
            <a:extLst>
              <a:ext uri="{FF2B5EF4-FFF2-40B4-BE49-F238E27FC236}">
                <a16:creationId xmlns:a16="http://schemas.microsoft.com/office/drawing/2014/main" id="{70B5DA41-98E4-0789-C16A-64D55B2F50EA}"/>
              </a:ext>
            </a:extLst>
          </p:cNvPr>
          <p:cNvSpPr txBox="1"/>
          <p:nvPr/>
        </p:nvSpPr>
        <p:spPr>
          <a:xfrm>
            <a:off x="7599197" y="4130333"/>
            <a:ext cx="4816366" cy="307777"/>
          </a:xfrm>
          <a:prstGeom prst="rect">
            <a:avLst/>
          </a:prstGeom>
          <a:noFill/>
        </p:spPr>
        <p:txBody>
          <a:bodyPr wrap="square" lIns="91440" tIns="45720" rIns="91440" bIns="45720" rtlCol="0" anchor="t">
            <a:spAutoFit/>
          </a:bodyPr>
          <a:lstStyle/>
          <a:p>
            <a:r>
              <a:rPr lang="en-US" dirty="0"/>
              <a:t>Fig: Word Cloud for flop movie</a:t>
            </a:r>
            <a:endParaRPr lang="en-IN" dirty="0" err="1"/>
          </a:p>
        </p:txBody>
      </p:sp>
      <p:pic>
        <p:nvPicPr>
          <p:cNvPr id="2" name="Picture 1" descr="A close-up of words&#10;&#10;Description automatically generated">
            <a:extLst>
              <a:ext uri="{FF2B5EF4-FFF2-40B4-BE49-F238E27FC236}">
                <a16:creationId xmlns:a16="http://schemas.microsoft.com/office/drawing/2014/main" id="{DC7D6016-FA4B-8666-D55D-31A069ED6EEB}"/>
              </a:ext>
            </a:extLst>
          </p:cNvPr>
          <p:cNvPicPr>
            <a:picLocks noChangeAspect="1"/>
          </p:cNvPicPr>
          <p:nvPr/>
        </p:nvPicPr>
        <p:blipFill>
          <a:blip r:embed="rId3"/>
          <a:stretch>
            <a:fillRect/>
          </a:stretch>
        </p:blipFill>
        <p:spPr>
          <a:xfrm>
            <a:off x="6323508" y="1177355"/>
            <a:ext cx="5216356" cy="2816419"/>
          </a:xfrm>
          <a:prstGeom prst="rect">
            <a:avLst/>
          </a:prstGeom>
        </p:spPr>
      </p:pic>
      <p:pic>
        <p:nvPicPr>
          <p:cNvPr id="5" name="Picture 4" descr="A close-up of words&#10;&#10;Description automatically generated">
            <a:extLst>
              <a:ext uri="{FF2B5EF4-FFF2-40B4-BE49-F238E27FC236}">
                <a16:creationId xmlns:a16="http://schemas.microsoft.com/office/drawing/2014/main" id="{B854A1CF-7FB6-D4B5-F9DF-5F4BB6130A4B}"/>
              </a:ext>
            </a:extLst>
          </p:cNvPr>
          <p:cNvPicPr>
            <a:picLocks noChangeAspect="1"/>
          </p:cNvPicPr>
          <p:nvPr/>
        </p:nvPicPr>
        <p:blipFill>
          <a:blip r:embed="rId4"/>
          <a:stretch>
            <a:fillRect/>
          </a:stretch>
        </p:blipFill>
        <p:spPr>
          <a:xfrm>
            <a:off x="493629" y="1164268"/>
            <a:ext cx="5344324" cy="2833870"/>
          </a:xfrm>
          <a:prstGeom prst="rect">
            <a:avLst/>
          </a:prstGeom>
        </p:spPr>
      </p:pic>
    </p:spTree>
    <p:extLst>
      <p:ext uri="{BB962C8B-B14F-4D97-AF65-F5344CB8AC3E}">
        <p14:creationId xmlns:p14="http://schemas.microsoft.com/office/powerpoint/2010/main" val="105457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0BEED-55BE-796F-960F-B7047D78BBE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7E9C571-23C3-11E5-D7AD-47DE433978B4}"/>
              </a:ext>
            </a:extLst>
          </p:cNvPr>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Results and Analysis</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4F7BB1-60CA-3D94-2E28-D48277EF0825}"/>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18</a:t>
            </a:fld>
            <a:endParaRPr lang="en-US" kern="1200">
              <a:solidFill>
                <a:prstClr val="white"/>
              </a:solidFill>
              <a:latin typeface="Calibri"/>
              <a:ea typeface="+mn-ea"/>
              <a:cs typeface="+mn-cs"/>
            </a:endParaRPr>
          </a:p>
        </p:txBody>
      </p:sp>
      <p:sp>
        <p:nvSpPr>
          <p:cNvPr id="10" name="TextBox 9">
            <a:extLst>
              <a:ext uri="{FF2B5EF4-FFF2-40B4-BE49-F238E27FC236}">
                <a16:creationId xmlns:a16="http://schemas.microsoft.com/office/drawing/2014/main" id="{B472500C-017B-5084-5388-B0118CA441A7}"/>
              </a:ext>
            </a:extLst>
          </p:cNvPr>
          <p:cNvSpPr txBox="1"/>
          <p:nvPr/>
        </p:nvSpPr>
        <p:spPr>
          <a:xfrm>
            <a:off x="4409277" y="5630019"/>
            <a:ext cx="4816366" cy="307777"/>
          </a:xfrm>
          <a:prstGeom prst="rect">
            <a:avLst/>
          </a:prstGeom>
          <a:noFill/>
        </p:spPr>
        <p:txBody>
          <a:bodyPr wrap="square" lIns="91440" tIns="45720" rIns="91440" bIns="45720" rtlCol="0" anchor="t">
            <a:spAutoFit/>
          </a:bodyPr>
          <a:lstStyle/>
          <a:p>
            <a:r>
              <a:rPr lang="en-US" dirty="0"/>
              <a:t>Fig: Dendrogram of important terms for hit and flop </a:t>
            </a:r>
            <a:r>
              <a:rPr lang="en-US" dirty="0" err="1"/>
              <a:t>moview</a:t>
            </a:r>
            <a:endParaRPr lang="en-IN" dirty="0" err="1"/>
          </a:p>
        </p:txBody>
      </p:sp>
      <p:pic>
        <p:nvPicPr>
          <p:cNvPr id="2" name="Picture 1">
            <a:extLst>
              <a:ext uri="{FF2B5EF4-FFF2-40B4-BE49-F238E27FC236}">
                <a16:creationId xmlns:a16="http://schemas.microsoft.com/office/drawing/2014/main" id="{46B85132-8EEE-17ED-6024-C7F0DA7C5684}"/>
              </a:ext>
            </a:extLst>
          </p:cNvPr>
          <p:cNvPicPr>
            <a:picLocks noChangeAspect="1"/>
          </p:cNvPicPr>
          <p:nvPr/>
        </p:nvPicPr>
        <p:blipFill>
          <a:blip r:embed="rId3"/>
          <a:stretch>
            <a:fillRect/>
          </a:stretch>
        </p:blipFill>
        <p:spPr>
          <a:xfrm>
            <a:off x="1045564" y="946974"/>
            <a:ext cx="4330611" cy="4114800"/>
          </a:xfrm>
          <a:prstGeom prst="rect">
            <a:avLst/>
          </a:prstGeom>
        </p:spPr>
      </p:pic>
      <p:pic>
        <p:nvPicPr>
          <p:cNvPr id="6" name="Picture 5" descr="A graph of different terms&#10;&#10;Description automatically generated">
            <a:extLst>
              <a:ext uri="{FF2B5EF4-FFF2-40B4-BE49-F238E27FC236}">
                <a16:creationId xmlns:a16="http://schemas.microsoft.com/office/drawing/2014/main" id="{2DF3B06E-F49A-D66E-3836-C98622082D55}"/>
              </a:ext>
            </a:extLst>
          </p:cNvPr>
          <p:cNvPicPr>
            <a:picLocks noChangeAspect="1"/>
          </p:cNvPicPr>
          <p:nvPr/>
        </p:nvPicPr>
        <p:blipFill>
          <a:blip r:embed="rId4"/>
          <a:stretch>
            <a:fillRect/>
          </a:stretch>
        </p:blipFill>
        <p:spPr>
          <a:xfrm>
            <a:off x="7006324" y="945520"/>
            <a:ext cx="4439265" cy="4114800"/>
          </a:xfrm>
          <a:prstGeom prst="rect">
            <a:avLst/>
          </a:prstGeom>
        </p:spPr>
      </p:pic>
    </p:spTree>
    <p:extLst>
      <p:ext uri="{BB962C8B-B14F-4D97-AF65-F5344CB8AC3E}">
        <p14:creationId xmlns:p14="http://schemas.microsoft.com/office/powerpoint/2010/main" val="3676093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0AD9D-4875-615E-D369-A81D34B0C1D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C43781A-F019-05BE-7111-B4BAAB6B1EB1}"/>
              </a:ext>
            </a:extLst>
          </p:cNvPr>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Conclusion</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652B9F11-F363-01D6-3403-4A0CCDD1B195}"/>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19</a:t>
            </a:fld>
            <a:endParaRPr lang="en-US" kern="1200">
              <a:solidFill>
                <a:prstClr val="white"/>
              </a:solidFill>
              <a:latin typeface="Calibri"/>
              <a:ea typeface="+mn-ea"/>
              <a:cs typeface="+mn-cs"/>
            </a:endParaRPr>
          </a:p>
        </p:txBody>
      </p:sp>
      <p:sp>
        <p:nvSpPr>
          <p:cNvPr id="8" name="Rectangle 3">
            <a:extLst>
              <a:ext uri="{FF2B5EF4-FFF2-40B4-BE49-F238E27FC236}">
                <a16:creationId xmlns:a16="http://schemas.microsoft.com/office/drawing/2014/main" id="{50BA1FE7-17BC-F459-E9B0-776F5EB1C8C2}"/>
              </a:ext>
            </a:extLst>
          </p:cNvPr>
          <p:cNvSpPr>
            <a:spLocks noChangeArrowheads="1"/>
          </p:cNvSpPr>
          <p:nvPr/>
        </p:nvSpPr>
        <p:spPr bwMode="auto">
          <a:xfrm>
            <a:off x="752182" y="2469006"/>
            <a:ext cx="105403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69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Introduction</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2</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6682219B-4B9A-6ABB-1043-FF032439AC07}"/>
              </a:ext>
            </a:extLst>
          </p:cNvPr>
          <p:cNvSpPr txBox="1"/>
          <p:nvPr/>
        </p:nvSpPr>
        <p:spPr>
          <a:xfrm>
            <a:off x="1115196" y="1163414"/>
            <a:ext cx="10413657" cy="3785652"/>
          </a:xfrm>
          <a:prstGeom prst="rect">
            <a:avLst/>
          </a:prstGeom>
          <a:noFill/>
        </p:spPr>
        <p:txBody>
          <a:bodyPr wrap="square" lIns="91440" tIns="45720" rIns="91440" bIns="45720" anchor="t">
            <a:spAutoFit/>
          </a:bodyPr>
          <a:lstStyle/>
          <a:p>
            <a:pPr algn="just"/>
            <a:r>
              <a:rPr lang="en-US" sz="2000" dirty="0"/>
              <a:t>As the film industry produces an increasing number of movies annually, viewers often turn to movie reviews to help decide what to watch. These reviews are crucial as they provide insights into the quality of a film according to viewer experiences. By using sentiment analysis, a technique in data science, we can extract the emotional tone from these reviews, determining whether opinions are generally positive, negative, or neutral.</a:t>
            </a:r>
            <a:endParaRPr lang="en-US" dirty="0"/>
          </a:p>
          <a:p>
            <a:pPr algn="just"/>
            <a:endParaRPr lang="en-US" sz="2000" dirty="0"/>
          </a:p>
          <a:p>
            <a:pPr algn="just"/>
            <a:r>
              <a:rPr lang="en-US" sz="2000" dirty="0"/>
              <a:t> For this project, we applied sentiment analysis to movie reviews to understand the overall sentiment expressed by the reviewers. This involves examining how specific words in the reviews relate to each other to predict whether the feedback is positive or negative. The goal is to help movie producers understand audience preferences and assist potential viewers in making informed decisions about which movies to watch based on their interests.</a:t>
            </a:r>
            <a:endParaRPr lang="en-US" dirty="0"/>
          </a:p>
          <a:p>
            <a:endParaRPr lang="en-US" sz="2000" dirty="0"/>
          </a:p>
        </p:txBody>
      </p:sp>
    </p:spTree>
    <p:extLst>
      <p:ext uri="{BB962C8B-B14F-4D97-AF65-F5344CB8AC3E}">
        <p14:creationId xmlns:p14="http://schemas.microsoft.com/office/powerpoint/2010/main" val="2916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E703D-1602-3B8B-4F90-BBB43F78EC1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0FD11AF-8A11-A2A8-7EA5-C73DCA71A7E8}"/>
              </a:ext>
            </a:extLst>
          </p:cNvPr>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Future Work</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47F243A1-078E-5F9F-1CDC-E923E8C696D4}"/>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20</a:t>
            </a:fld>
            <a:endParaRPr lang="en-US" kern="1200">
              <a:solidFill>
                <a:prstClr val="white"/>
              </a:solidFill>
              <a:latin typeface="Calibri"/>
              <a:ea typeface="+mn-ea"/>
              <a:cs typeface="+mn-cs"/>
            </a:endParaRPr>
          </a:p>
        </p:txBody>
      </p:sp>
      <p:sp>
        <p:nvSpPr>
          <p:cNvPr id="8" name="Rectangle 3">
            <a:extLst>
              <a:ext uri="{FF2B5EF4-FFF2-40B4-BE49-F238E27FC236}">
                <a16:creationId xmlns:a16="http://schemas.microsoft.com/office/drawing/2014/main" id="{34019154-487D-BB1E-84C4-5EB200838329}"/>
              </a:ext>
            </a:extLst>
          </p:cNvPr>
          <p:cNvSpPr>
            <a:spLocks noChangeArrowheads="1"/>
          </p:cNvSpPr>
          <p:nvPr/>
        </p:nvSpPr>
        <p:spPr bwMode="auto">
          <a:xfrm>
            <a:off x="752182" y="1853452"/>
            <a:ext cx="1054031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sz="2000" dirty="0"/>
              <a:t>Future research can expand this study by incorporating data from additional social media platforms, such as Instagram and Facebook, to capture a more diverse range of public opinions. Analyzing temporal trends in sentiment over longer periods could provide insights into how perceptions evolve and the factors driving these changes. Advanced machine learning models could be employed for more detailed sentiment analysis and to predict the impact of influencers on audience behavior.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813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7EB33-B973-CD97-B9BC-0F0AFF700D5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71BDBB4-4C44-F128-1EB2-1402FAFA5E92}"/>
              </a:ext>
            </a:extLst>
          </p:cNvPr>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References</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4A066436-C5BC-251B-6BD3-A2657F022523}"/>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21</a:t>
            </a:fld>
            <a:endParaRPr lang="en-US" kern="1200">
              <a:solidFill>
                <a:prstClr val="white"/>
              </a:solidFill>
              <a:latin typeface="Calibri"/>
              <a:ea typeface="+mn-ea"/>
              <a:cs typeface="+mn-cs"/>
            </a:endParaRPr>
          </a:p>
        </p:txBody>
      </p:sp>
      <p:sp>
        <p:nvSpPr>
          <p:cNvPr id="2" name="Rectangle 1">
            <a:extLst>
              <a:ext uri="{FF2B5EF4-FFF2-40B4-BE49-F238E27FC236}">
                <a16:creationId xmlns:a16="http://schemas.microsoft.com/office/drawing/2014/main" id="{F8B8536A-0CDF-89A4-B6E8-44D724F9CF87}"/>
              </a:ext>
            </a:extLst>
          </p:cNvPr>
          <p:cNvSpPr>
            <a:spLocks noChangeArrowheads="1"/>
          </p:cNvSpPr>
          <p:nvPr/>
        </p:nvSpPr>
        <p:spPr bwMode="auto">
          <a:xfrm>
            <a:off x="168310" y="603672"/>
            <a:ext cx="1202436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a:r>
              <a:rPr lang="en-US" sz="1800">
                <a:solidFill>
                  <a:schemeClr val="tx1"/>
                </a:solidFill>
              </a:rPr>
              <a:t>[1] Wankhede, Rasika, and A. N. Thakare. "Design approach for accuracy in movies reviews using sentiment analysis." 2017 </a:t>
            </a:r>
            <a:r>
              <a:rPr lang="en-US" sz="1800" dirty="0">
                <a:solidFill>
                  <a:schemeClr val="tx1"/>
                </a:solidFill>
              </a:rPr>
              <a:t>international conference of electronics, communication and aerospace technology (ICECA). Vol. 1. IEEE, 2017.</a:t>
            </a:r>
            <a:endParaRPr lang="en-US" dirty="0">
              <a:solidFill>
                <a:schemeClr val="tx1"/>
              </a:solidFill>
            </a:endParaRPr>
          </a:p>
          <a:p>
            <a:pPr marL="342900" indent="-342900" algn="just">
              <a:buAutoNum type="arabicPeriod"/>
            </a:pPr>
            <a:endParaRPr lang="en-US" sz="1800" dirty="0">
              <a:solidFill>
                <a:schemeClr val="tx1"/>
              </a:solidFill>
            </a:endParaRPr>
          </a:p>
          <a:p>
            <a:pPr algn="just"/>
            <a:r>
              <a:rPr lang="en-US" sz="1800">
                <a:solidFill>
                  <a:schemeClr val="tx1"/>
                </a:solidFill>
              </a:rPr>
              <a:t>[2] Amrutiya, Vrushabh, Disney </a:t>
            </a:r>
            <a:r>
              <a:rPr lang="en-US" sz="1800" err="1">
                <a:solidFill>
                  <a:schemeClr val="tx1"/>
                </a:solidFill>
              </a:rPr>
              <a:t>Javiya</a:t>
            </a:r>
            <a:r>
              <a:rPr lang="en-US" sz="1800" dirty="0">
                <a:solidFill>
                  <a:schemeClr val="tx1"/>
                </a:solidFill>
              </a:rPr>
              <a:t>, and Hemang Thakar. "Machine Learning-Based Sentiment Analysis of Movie Review." 2023 World Conference on Communication &amp; Computing (WCONF). IEEE, 2023.</a:t>
            </a:r>
            <a:endParaRPr lang="en-US">
              <a:solidFill>
                <a:schemeClr val="tx1"/>
              </a:solidFill>
            </a:endParaRPr>
          </a:p>
          <a:p>
            <a:pPr marL="342900" indent="-342900" algn="just">
              <a:buAutoNum type="arabicPeriod"/>
            </a:pPr>
            <a:endParaRPr lang="en-US"/>
          </a:p>
          <a:p>
            <a:pPr algn="just"/>
            <a:r>
              <a:rPr lang="en-US" sz="1800">
                <a:solidFill>
                  <a:schemeClr val="tx1"/>
                </a:solidFill>
              </a:rPr>
              <a:t>[3] Kit, Brentton Wong Swee, and Minnu Helen Joseph. "Aspect-Based Sentiment Analysis on Movie Reviews." 2023 15th </a:t>
            </a:r>
            <a:r>
              <a:rPr lang="en-US" sz="1800" dirty="0">
                <a:solidFill>
                  <a:schemeClr val="tx1"/>
                </a:solidFill>
              </a:rPr>
              <a:t>International Conference on Developments in </a:t>
            </a:r>
            <a:r>
              <a:rPr lang="en-US" sz="1800" dirty="0" err="1">
                <a:solidFill>
                  <a:schemeClr val="tx1"/>
                </a:solidFill>
              </a:rPr>
              <a:t>eSystems</a:t>
            </a:r>
            <a:r>
              <a:rPr lang="en-US" sz="1800" dirty="0">
                <a:solidFill>
                  <a:schemeClr val="tx1"/>
                </a:solidFill>
              </a:rPr>
              <a:t> Engineering (</a:t>
            </a:r>
            <a:r>
              <a:rPr lang="en-US" sz="1800" dirty="0" err="1">
                <a:solidFill>
                  <a:schemeClr val="tx1"/>
                </a:solidFill>
              </a:rPr>
              <a:t>DeSE</a:t>
            </a:r>
            <a:r>
              <a:rPr lang="en-US" sz="1800" dirty="0">
                <a:solidFill>
                  <a:schemeClr val="tx1"/>
                </a:solidFill>
              </a:rPr>
              <a:t>). IEEE, 2023.</a:t>
            </a:r>
            <a:endParaRPr lang="en-US">
              <a:solidFill>
                <a:schemeClr val="tx1"/>
              </a:solidFill>
            </a:endParaRPr>
          </a:p>
          <a:p>
            <a:pPr marL="342900" indent="-342900" algn="just">
              <a:buAutoNum type="arabicPeriod"/>
            </a:pPr>
            <a:endParaRPr lang="en-US"/>
          </a:p>
          <a:p>
            <a:pPr algn="just"/>
            <a:r>
              <a:rPr lang="en-US" sz="1800">
                <a:solidFill>
                  <a:schemeClr val="tx1"/>
                </a:solidFill>
              </a:rPr>
              <a:t>[4] Sindhu, Irum, and Faryal Shamsi. "Prediction of IMDB Movie Score &amp; Movie Success By Using The Facebook." 2023 </a:t>
            </a:r>
            <a:r>
              <a:rPr lang="en-US" sz="1800" dirty="0">
                <a:solidFill>
                  <a:schemeClr val="tx1"/>
                </a:solidFill>
              </a:rPr>
              <a:t>International Multi-disciplinary Conference in Emerging Research Trends (IMCERT). Vol. 1. IEEE, 2023.</a:t>
            </a:r>
            <a:endParaRPr lang="en-US">
              <a:solidFill>
                <a:schemeClr val="tx1"/>
              </a:solidFill>
            </a:endParaRPr>
          </a:p>
          <a:p>
            <a:pPr marL="342900" indent="-342900" algn="just">
              <a:buAutoNum type="arabicPeriod"/>
            </a:pPr>
            <a:endParaRPr lang="en-US" sz="1800" dirty="0">
              <a:solidFill>
                <a:schemeClr val="tx1"/>
              </a:solidFill>
            </a:endParaRPr>
          </a:p>
          <a:p>
            <a:pPr algn="just"/>
            <a:r>
              <a:rPr lang="en-US" sz="1800">
                <a:solidFill>
                  <a:schemeClr val="tx1"/>
                </a:solidFill>
              </a:rPr>
              <a:t>[5] Wadhwa, Parth, and </a:t>
            </a:r>
            <a:r>
              <a:rPr lang="en-US" sz="1800" dirty="0" err="1">
                <a:solidFill>
                  <a:schemeClr val="tx1"/>
                </a:solidFill>
              </a:rPr>
              <a:t>Prabhishek</a:t>
            </a:r>
            <a:r>
              <a:rPr lang="en-US" sz="1800" dirty="0">
                <a:solidFill>
                  <a:schemeClr val="tx1"/>
                </a:solidFill>
              </a:rPr>
              <a:t> Singh. "A New Sentiment Analysis based Application for Analyzing Reviews of Web Series and Movies of Different Genres." 2020 10th International Conference on Cloud Computing, Data Science &amp; Engineering (Confluence). IEEE, 2020.</a:t>
            </a:r>
            <a:endParaRPr lang="en-US">
              <a:solidFill>
                <a:schemeClr val="tx1"/>
              </a:solidFill>
            </a:endParaRPr>
          </a:p>
          <a:p>
            <a:pPr marL="342900" indent="-342900" algn="just">
              <a:buAutoNum type="arabicPeriod"/>
            </a:pPr>
            <a:endParaRPr lang="en-US" sz="1800" dirty="0">
              <a:solidFill>
                <a:schemeClr val="tx1"/>
              </a:solidFill>
            </a:endParaRPr>
          </a:p>
          <a:p>
            <a:pPr algn="just"/>
            <a:r>
              <a:rPr lang="en-US" sz="1800">
                <a:solidFill>
                  <a:schemeClr val="tx1"/>
                </a:solidFill>
              </a:rPr>
              <a:t>[6] Putrada, Aji Gautama, et al. "Feature Importance on Text Analysis for a Novel Indonesian Movie Recommender System." </a:t>
            </a:r>
            <a:r>
              <a:rPr lang="en-US" sz="1800" dirty="0">
                <a:solidFill>
                  <a:schemeClr val="tx1"/>
                </a:solidFill>
              </a:rPr>
              <a:t>2023 11th International Conference on Information and Communication Technology (</a:t>
            </a:r>
            <a:r>
              <a:rPr lang="en-US" sz="1800" dirty="0" err="1">
                <a:solidFill>
                  <a:schemeClr val="tx1"/>
                </a:solidFill>
              </a:rPr>
              <a:t>ICoICT</a:t>
            </a:r>
            <a:r>
              <a:rPr lang="en-US" sz="1800" dirty="0">
                <a:solidFill>
                  <a:schemeClr val="tx1"/>
                </a:solidFill>
              </a:rPr>
              <a:t>). IEEE, </a:t>
            </a:r>
            <a:endParaRPr lang="en-US">
              <a:solidFill>
                <a:schemeClr val="tx1"/>
              </a:solidFill>
            </a:endParaRPr>
          </a:p>
          <a:p>
            <a:pPr marL="342900" indent="-342900" algn="just">
              <a:buAutoNum type="arabicPeriod"/>
            </a:pPr>
            <a:endParaRPr lang="en-US" sz="1800" dirty="0">
              <a:solidFill>
                <a:schemeClr val="tx1"/>
              </a:solidFill>
            </a:endParaRPr>
          </a:p>
          <a:p>
            <a:pPr algn="just"/>
            <a:r>
              <a:rPr lang="en-US" sz="1800">
                <a:solidFill>
                  <a:schemeClr val="tx1"/>
                </a:solidFill>
              </a:rPr>
              <a:t>[7] Topal, Kamil, and Gultekin </a:t>
            </a:r>
            <a:r>
              <a:rPr lang="en-US" sz="1800" dirty="0" err="1">
                <a:solidFill>
                  <a:schemeClr val="tx1"/>
                </a:solidFill>
              </a:rPr>
              <a:t>Ozsoyoglu</a:t>
            </a:r>
            <a:r>
              <a:rPr lang="en-US" sz="1800" dirty="0">
                <a:solidFill>
                  <a:schemeClr val="tx1"/>
                </a:solidFill>
              </a:rPr>
              <a:t>. "Movie review analysis: Emotion analysis of IMDb movie reviews." 2016 IEEE/ACM International Conference on Advances in Social Networks Analysis and Mining (ASONAM). IEEE, 2016.</a:t>
            </a:r>
            <a:endParaRPr lang="en-US">
              <a:solidFill>
                <a:schemeClr val="tx1"/>
              </a:solidFill>
            </a:endParaRPr>
          </a:p>
          <a:p>
            <a:pPr marL="342900" indent="-342900" algn="just">
              <a:spcBef>
                <a:spcPct val="0"/>
              </a:spcBef>
              <a:spcAft>
                <a:spcPct val="0"/>
              </a:spcAft>
              <a:buAutoNum type="arabicPeriod"/>
            </a:pPr>
            <a:endParaRPr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201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92D54-39C8-2305-E11C-97080ABCB5E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745EC6D-3CA1-8843-9FAD-6F1451A5303B}"/>
              </a:ext>
            </a:extLst>
          </p:cNvPr>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References</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CCB3C784-2AFF-750E-865F-613D6BB9B056}"/>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22</a:t>
            </a:fld>
            <a:endParaRPr lang="en-US" kern="1200">
              <a:solidFill>
                <a:prstClr val="white"/>
              </a:solidFill>
              <a:latin typeface="Calibri"/>
              <a:ea typeface="+mn-ea"/>
              <a:cs typeface="+mn-cs"/>
            </a:endParaRPr>
          </a:p>
        </p:txBody>
      </p:sp>
      <p:sp>
        <p:nvSpPr>
          <p:cNvPr id="5" name="Rectangle 1">
            <a:extLst>
              <a:ext uri="{FF2B5EF4-FFF2-40B4-BE49-F238E27FC236}">
                <a16:creationId xmlns:a16="http://schemas.microsoft.com/office/drawing/2014/main" id="{10C8F0AA-D39A-ECD4-20B0-FCF635D312D3}"/>
              </a:ext>
            </a:extLst>
          </p:cNvPr>
          <p:cNvSpPr>
            <a:spLocks noChangeArrowheads="1"/>
          </p:cNvSpPr>
          <p:nvPr/>
        </p:nvSpPr>
        <p:spPr bwMode="auto">
          <a:xfrm>
            <a:off x="400419" y="522242"/>
            <a:ext cx="1138428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a:solidFill>
                  <a:schemeClr val="tx1"/>
                </a:solidFill>
              </a:rPr>
              <a:t>[8] </a:t>
            </a:r>
            <a:r>
              <a:rPr lang="en-US" sz="2000" dirty="0">
                <a:solidFill>
                  <a:schemeClr val="tx1"/>
                </a:solidFill>
              </a:rPr>
              <a:t>Rizal, </a:t>
            </a:r>
            <a:r>
              <a:rPr lang="en-US" sz="2000" dirty="0" err="1">
                <a:solidFill>
                  <a:schemeClr val="tx1"/>
                </a:solidFill>
              </a:rPr>
              <a:t>Syamsul</a:t>
            </a:r>
            <a:r>
              <a:rPr lang="en-US" sz="2000" dirty="0">
                <a:solidFill>
                  <a:schemeClr val="tx1"/>
                </a:solidFill>
              </a:rPr>
              <a:t>, and Mahendra </a:t>
            </a:r>
            <a:r>
              <a:rPr lang="en-US" sz="2000" dirty="0" err="1">
                <a:solidFill>
                  <a:schemeClr val="tx1"/>
                </a:solidFill>
              </a:rPr>
              <a:t>Dwifebri</a:t>
            </a:r>
            <a:r>
              <a:rPr lang="en-US" sz="2000" dirty="0">
                <a:solidFill>
                  <a:schemeClr val="tx1"/>
                </a:solidFill>
              </a:rPr>
              <a:t> </a:t>
            </a:r>
            <a:r>
              <a:rPr lang="en-US" sz="2000" dirty="0" err="1">
                <a:solidFill>
                  <a:schemeClr val="tx1"/>
                </a:solidFill>
              </a:rPr>
              <a:t>Purbolaksono</a:t>
            </a:r>
            <a:r>
              <a:rPr lang="en-US" sz="2000" dirty="0">
                <a:solidFill>
                  <a:schemeClr val="tx1"/>
                </a:solidFill>
              </a:rPr>
              <a:t>. "Sentiment analysis on movie review from rotten tomatoes using word2vec and naive bayes." 2022 1st International Conference on Software Engineering and Information Technology (</a:t>
            </a:r>
            <a:r>
              <a:rPr lang="en-US" sz="2000" dirty="0" err="1">
                <a:solidFill>
                  <a:schemeClr val="tx1"/>
                </a:solidFill>
              </a:rPr>
              <a:t>ICoSEIT</a:t>
            </a:r>
            <a:r>
              <a:rPr lang="en-US" sz="2000" dirty="0">
                <a:solidFill>
                  <a:schemeClr val="tx1"/>
                </a:solidFill>
              </a:rPr>
              <a:t>). IEEE, 2022.</a:t>
            </a:r>
            <a:endParaRPr lang="en-US">
              <a:solidFill>
                <a:schemeClr val="tx1"/>
              </a:solidFill>
            </a:endParaRPr>
          </a:p>
          <a:p>
            <a:pPr marL="342900" indent="-342900">
              <a:buAutoNum type="arabicPeriod"/>
            </a:pPr>
            <a:endParaRPr lang="en-US"/>
          </a:p>
          <a:p>
            <a:pPr marL="342900" indent="-342900">
              <a:buAutoNum type="arabicPeriod"/>
            </a:pPr>
            <a:endParaRPr lang="en-US"/>
          </a:p>
          <a:p>
            <a:r>
              <a:rPr lang="en-US" sz="1800">
                <a:solidFill>
                  <a:schemeClr val="tx1"/>
                </a:solidFill>
              </a:rPr>
              <a:t>[9] </a:t>
            </a:r>
            <a:r>
              <a:rPr lang="en-US" sz="2000" dirty="0">
                <a:solidFill>
                  <a:schemeClr val="tx1"/>
                </a:solidFill>
              </a:rPr>
              <a:t>Sangeetha, B., S. Sangeetha, and D. T. Goutham. "Sentiment Analysis on Movie Reviews: A Comparative Analysis." 2023 International Conference on Intelligent Systems for Communication, IoT and Security </a:t>
            </a:r>
            <a:r>
              <a:rPr lang="en-US" sz="2000">
                <a:solidFill>
                  <a:schemeClr val="tx1"/>
                </a:solidFill>
              </a:rPr>
              <a:t>(</a:t>
            </a:r>
            <a:r>
              <a:rPr lang="en-US" sz="2000" err="1">
                <a:solidFill>
                  <a:schemeClr val="tx1"/>
                </a:solidFill>
              </a:rPr>
              <a:t>ICISCoIS</a:t>
            </a:r>
            <a:r>
              <a:rPr lang="en-US" sz="2000" dirty="0">
                <a:solidFill>
                  <a:schemeClr val="tx1"/>
                </a:solidFill>
              </a:rPr>
              <a:t>). IEEE, 2023.</a:t>
            </a:r>
            <a:endParaRPr lang="en-US">
              <a:solidFill>
                <a:schemeClr val="tx1"/>
              </a:solidFill>
            </a:endParaRPr>
          </a:p>
          <a:p>
            <a:pPr marL="342900" indent="-342900">
              <a:buAutoNum type="arabicPeriod"/>
            </a:pPr>
            <a:endParaRPr lang="en-US"/>
          </a:p>
          <a:p>
            <a:r>
              <a:rPr lang="en-US" sz="1800">
                <a:solidFill>
                  <a:schemeClr val="tx1"/>
                </a:solidFill>
              </a:rPr>
              <a:t>[10] </a:t>
            </a:r>
            <a:r>
              <a:rPr lang="en-US" sz="2000" dirty="0">
                <a:solidFill>
                  <a:schemeClr val="tx1"/>
                </a:solidFill>
              </a:rPr>
              <a:t>Cahyanti, Fitri Eka, and Said Al </a:t>
            </a:r>
            <a:r>
              <a:rPr lang="en-US" sz="2000" err="1">
                <a:solidFill>
                  <a:schemeClr val="tx1"/>
                </a:solidFill>
              </a:rPr>
              <a:t>Faraby</a:t>
            </a:r>
            <a:r>
              <a:rPr lang="en-US" sz="2000" dirty="0">
                <a:solidFill>
                  <a:schemeClr val="tx1"/>
                </a:solidFill>
              </a:rPr>
              <a:t>. "On the feature extraction for sentiment analysis of movie reviews based on SVM." 2020 8th International conference on information and communication technology (</a:t>
            </a:r>
            <a:r>
              <a:rPr lang="en-US" sz="2000" err="1">
                <a:solidFill>
                  <a:schemeClr val="tx1"/>
                </a:solidFill>
              </a:rPr>
              <a:t>ICoICT</a:t>
            </a:r>
            <a:r>
              <a:rPr lang="en-US" sz="2000" dirty="0">
                <a:solidFill>
                  <a:schemeClr val="tx1"/>
                </a:solidFill>
              </a:rPr>
              <a:t>). IEEE, 2020.</a:t>
            </a:r>
            <a:endParaRPr lang="en-US">
              <a:solidFill>
                <a:schemeClr val="tx1"/>
              </a:solidFill>
            </a:endParaRPr>
          </a:p>
          <a:p>
            <a:pPr marL="342900" indent="-342900">
              <a:buAutoNum type="arabicPeriod"/>
            </a:pPr>
            <a:endParaRPr lang="en-US"/>
          </a:p>
          <a:p>
            <a:r>
              <a:rPr lang="en-US" sz="1800">
                <a:solidFill>
                  <a:schemeClr val="tx1"/>
                </a:solidFill>
              </a:rPr>
              <a:t>[11] </a:t>
            </a:r>
            <a:r>
              <a:rPr lang="en-US" sz="2000" dirty="0">
                <a:solidFill>
                  <a:schemeClr val="tx1"/>
                </a:solidFill>
              </a:rPr>
              <a:t>Gowri, S., R. Surendran, and J. Jabez. "Improved sentimental analysis to the movie reviews using naive bayes classifier." 2022 International Conference on Electronics and Renewable Systems (ICEARS). IEEE, 2022.</a:t>
            </a:r>
            <a:endParaRPr lang="en-US">
              <a:solidFill>
                <a:schemeClr val="tx1"/>
              </a:solidFill>
            </a:endParaRPr>
          </a:p>
          <a:p>
            <a:pPr marL="342900" indent="-342900">
              <a:buAutoNum type="arabicPeriod"/>
            </a:pPr>
            <a:endParaRPr lang="en-US"/>
          </a:p>
          <a:p>
            <a:r>
              <a:rPr lang="en-US" sz="1800">
                <a:solidFill>
                  <a:schemeClr val="tx1"/>
                </a:solidFill>
              </a:rPr>
              <a:t>[12] </a:t>
            </a:r>
            <a:r>
              <a:rPr lang="en-US" sz="2000" dirty="0">
                <a:solidFill>
                  <a:schemeClr val="tx1"/>
                </a:solidFill>
              </a:rPr>
              <a:t>Verma, Shikha, et al. "Improving and Analyzing the Movie Sentiments Using the SVM Approach." 2022 IEEE Conference on Interdisciplinary Approaches in Technology and Management for Social Innovation (IATMSI). IEEE, 2022.</a:t>
            </a:r>
            <a:endParaRPr lang="en-US">
              <a:solidFill>
                <a:schemeClr val="tx1"/>
              </a:solidFill>
            </a:endParaRPr>
          </a:p>
          <a:p>
            <a:pPr marL="342900" indent="-342900">
              <a:buAutoNum type="arabicPeriod"/>
            </a:pPr>
            <a:endParaRPr lang="en-US"/>
          </a:p>
        </p:txBody>
      </p:sp>
    </p:spTree>
    <p:extLst>
      <p:ext uri="{BB962C8B-B14F-4D97-AF65-F5344CB8AC3E}">
        <p14:creationId xmlns:p14="http://schemas.microsoft.com/office/powerpoint/2010/main" val="4184840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5E161E-93FC-2442-A1CD-DF047188E593}"/>
              </a:ext>
            </a:extLst>
          </p:cNvPr>
          <p:cNvSpPr>
            <a:spLocks noGrp="1"/>
          </p:cNvSpPr>
          <p:nvPr>
            <p:ph idx="1"/>
          </p:nvPr>
        </p:nvSpPr>
        <p:spPr>
          <a:xfrm>
            <a:off x="378368" y="914232"/>
            <a:ext cx="11436823" cy="5292179"/>
          </a:xfrm>
        </p:spPr>
        <p:txBody>
          <a:bodyPr vert="horz" lIns="91440" tIns="45720" rIns="91440" bIns="45720" rtlCol="0" anchor="t">
            <a:normAutofit/>
          </a:bodyPr>
          <a:lstStyle/>
          <a:p>
            <a:pPr marL="0" indent="0" algn="just">
              <a:buNone/>
            </a:pPr>
            <a:r>
              <a:rPr lang="en-US" sz="1900">
                <a:latin typeface="20"/>
              </a:rPr>
              <a:t>[13] </a:t>
            </a:r>
            <a:r>
              <a:rPr lang="en-US" sz="2000" i="0" u="none" strike="noStrike" baseline="0">
                <a:solidFill>
                  <a:srgbClr val="000000"/>
                </a:solidFill>
                <a:latin typeface="20"/>
              </a:rPr>
              <a:t>Athish, V. P., D. Rajeswari, and Sree Nandha SS. "Movie Reviews using Sentiment Analysis with Natural Language </a:t>
            </a:r>
            <a:r>
              <a:rPr lang="en-US" sz="2000" i="0" u="none" strike="noStrike" baseline="0" dirty="0">
                <a:solidFill>
                  <a:srgbClr val="000000"/>
                </a:solidFill>
                <a:latin typeface="20"/>
              </a:rPr>
              <a:t>API." 2023 Eighth International Conference on Science Technology Engineering and Mathematics </a:t>
            </a:r>
            <a:r>
              <a:rPr lang="en-US" sz="2000" i="0" u="none" strike="noStrike" baseline="0">
                <a:solidFill>
                  <a:srgbClr val="000000"/>
                </a:solidFill>
                <a:latin typeface="20"/>
              </a:rPr>
              <a:t>(ICONSTEM). IEEE, 2023.</a:t>
            </a:r>
            <a:r>
              <a:rPr lang="en-US" sz="2000" i="0">
                <a:latin typeface="20"/>
              </a:rPr>
              <a:t>​</a:t>
            </a:r>
            <a:endParaRPr lang="en-US">
              <a:latin typeface="20"/>
            </a:endParaRPr>
          </a:p>
          <a:p>
            <a:pPr marL="0" indent="0" algn="just">
              <a:buNone/>
            </a:pPr>
            <a:r>
              <a:rPr lang="en-US" sz="1900">
                <a:latin typeface="20"/>
              </a:rPr>
              <a:t>[14] </a:t>
            </a:r>
            <a:r>
              <a:rPr lang="en-US" sz="2000" i="0" u="none" strike="noStrike" baseline="0">
                <a:solidFill>
                  <a:srgbClr val="000000"/>
                </a:solidFill>
                <a:latin typeface="20"/>
              </a:rPr>
              <a:t>Rangkuti, </a:t>
            </a:r>
            <a:r>
              <a:rPr lang="en-US" sz="2000" i="0" u="none" strike="noStrike" baseline="0" err="1">
                <a:solidFill>
                  <a:srgbClr val="000000"/>
                </a:solidFill>
                <a:latin typeface="20"/>
              </a:rPr>
              <a:t>Fachrul</a:t>
            </a:r>
            <a:r>
              <a:rPr lang="en-US" sz="2000" i="0" u="none" strike="noStrike" baseline="0">
                <a:solidFill>
                  <a:srgbClr val="000000"/>
                </a:solidFill>
                <a:latin typeface="20"/>
              </a:rPr>
              <a:t> Rozy Saputra, et al. "Sentiment analysis on movie reviews using ensemble features and </a:t>
            </a:r>
            <a:r>
              <a:rPr lang="en-US" sz="2000" i="0" u="none" strike="noStrike" baseline="0" err="1">
                <a:solidFill>
                  <a:srgbClr val="000000"/>
                </a:solidFill>
                <a:latin typeface="20"/>
              </a:rPr>
              <a:t>pearson</a:t>
            </a:r>
            <a:r>
              <a:rPr lang="en-US" sz="2000" i="0" u="none" strike="noStrike" baseline="0" dirty="0">
                <a:solidFill>
                  <a:srgbClr val="000000"/>
                </a:solidFill>
                <a:latin typeface="20"/>
              </a:rPr>
              <a:t> correlation based feature selection." 2018 International Conference on Sustainable Information Engineering </a:t>
            </a:r>
            <a:r>
              <a:rPr lang="en-US" sz="2000" i="0" u="none" strike="noStrike" baseline="0">
                <a:solidFill>
                  <a:srgbClr val="000000"/>
                </a:solidFill>
                <a:latin typeface="20"/>
              </a:rPr>
              <a:t>and Technology (SIET). IEEE, 2018.</a:t>
            </a:r>
            <a:endParaRPr lang="en-US" sz="2000" i="0" u="none" strike="noStrike" baseline="0">
              <a:solidFill>
                <a:srgbClr val="000000"/>
              </a:solidFill>
              <a:latin typeface="20"/>
              <a:cs typeface="Times New Roman"/>
            </a:endParaRPr>
          </a:p>
          <a:p>
            <a:pPr marL="0" indent="0" algn="just">
              <a:buNone/>
            </a:pPr>
            <a:r>
              <a:rPr lang="en-US" sz="1900">
                <a:latin typeface="20"/>
                <a:cs typeface="Times New Roman"/>
              </a:rPr>
              <a:t>[15] </a:t>
            </a:r>
            <a:r>
              <a:rPr lang="en-US" sz="2000">
                <a:latin typeface="20"/>
                <a:cs typeface="Times New Roman"/>
              </a:rPr>
              <a:t>Mittal, Vanshika, et al. "Sentimental Analysis of Movie Review Based on Naive Bayes and Random </a:t>
            </a:r>
            <a:r>
              <a:rPr lang="en-US" sz="2000" dirty="0">
                <a:latin typeface="20"/>
                <a:cs typeface="Times New Roman"/>
              </a:rPr>
              <a:t>Forest Technique." 2023 IEEE 4th Annual Flagship India Council International Subsections Conference </a:t>
            </a:r>
            <a:r>
              <a:rPr lang="en-US" sz="2000">
                <a:latin typeface="20"/>
                <a:cs typeface="Times New Roman"/>
              </a:rPr>
              <a:t>(INDISCON). IEEE, 2023.</a:t>
            </a:r>
            <a:endParaRPr lang="en-US">
              <a:latin typeface="20"/>
            </a:endParaRPr>
          </a:p>
          <a:p>
            <a:pPr marL="0" indent="0" algn="just">
              <a:buNone/>
            </a:pPr>
            <a:r>
              <a:rPr lang="en-US" sz="1800">
                <a:latin typeface="20"/>
                <a:cs typeface="Times New Roman"/>
              </a:rPr>
              <a:t>[16] </a:t>
            </a:r>
            <a:r>
              <a:rPr lang="en-US" sz="2000">
                <a:latin typeface="20"/>
                <a:cs typeface="Times New Roman"/>
              </a:rPr>
              <a:t>Reddy, BV Suresh, et al. "Sentimental Analysis of Movie Reviews Using NLP Techniques." 2023 5th International Conference on Inventive Research in Computing Applications (ICIRCA). IEEE, 2023.</a:t>
            </a:r>
            <a:endParaRPr lang="en-US">
              <a:latin typeface="20"/>
              <a:cs typeface="Times New Roman"/>
            </a:endParaRPr>
          </a:p>
          <a:p>
            <a:pPr marL="0" indent="0" algn="just">
              <a:buNone/>
            </a:pPr>
            <a:r>
              <a:rPr lang="en-US" sz="1900">
                <a:latin typeface="20"/>
                <a:cs typeface="Times New Roman"/>
              </a:rPr>
              <a:t>[17] </a:t>
            </a:r>
            <a:r>
              <a:rPr lang="en-US" sz="2000">
                <a:latin typeface="20"/>
                <a:cs typeface="Times New Roman"/>
              </a:rPr>
              <a:t>Arora, Kavita, Neha Gupta, and Sonal Pathak. "Sentimental analysis on </a:t>
            </a:r>
            <a:r>
              <a:rPr lang="en-US" sz="2000" err="1">
                <a:latin typeface="20"/>
                <a:cs typeface="Times New Roman"/>
              </a:rPr>
              <a:t>imdb</a:t>
            </a:r>
            <a:r>
              <a:rPr lang="en-US" sz="2000">
                <a:latin typeface="20"/>
                <a:cs typeface="Times New Roman"/>
              </a:rPr>
              <a:t> movies review using </a:t>
            </a:r>
            <a:r>
              <a:rPr lang="en-US" sz="2000" err="1">
                <a:latin typeface="20"/>
                <a:cs typeface="Times New Roman"/>
              </a:rPr>
              <a:t>bert</a:t>
            </a:r>
            <a:r>
              <a:rPr lang="en-US" sz="2000" dirty="0">
                <a:latin typeface="20"/>
                <a:cs typeface="Times New Roman"/>
              </a:rPr>
              <a:t>." 2023 4th International Conference on Electronics and Sustainable Communication Systems (ICESC). IEEE, 2023.</a:t>
            </a:r>
          </a:p>
          <a:p>
            <a:pPr algn="just">
              <a:buNone/>
            </a:pPr>
            <a:r>
              <a:rPr lang="en-US" sz="1900">
                <a:latin typeface="20"/>
                <a:cs typeface="Times New Roman"/>
              </a:rPr>
              <a:t>[18] </a:t>
            </a:r>
            <a:r>
              <a:rPr lang="en-US" sz="2000">
                <a:latin typeface="20"/>
                <a:cs typeface="Times New Roman"/>
              </a:rPr>
              <a:t>Vavilapalli, Soma Sekhar, et al. "Summarizing &amp; Sentiment Analysis on Movie Critics Data." 2021 6th International Conference on Inventive Computation Technologies (ICICT). IEEE, 2021.</a:t>
            </a:r>
          </a:p>
          <a:p>
            <a:pPr marL="0" indent="0" algn="just">
              <a:buNone/>
            </a:pPr>
            <a:endParaRPr lang="en-US" sz="2000" dirty="0">
              <a:latin typeface="20"/>
              <a:cs typeface="Times New Roman"/>
            </a:endParaRPr>
          </a:p>
        </p:txBody>
      </p:sp>
      <p:sp>
        <p:nvSpPr>
          <p:cNvPr id="3" name="Title 2">
            <a:extLst>
              <a:ext uri="{FF2B5EF4-FFF2-40B4-BE49-F238E27FC236}">
                <a16:creationId xmlns:a16="http://schemas.microsoft.com/office/drawing/2014/main" id="{4D65E463-3B8C-F833-AEB7-F5E56D60EF87}"/>
              </a:ext>
            </a:extLst>
          </p:cNvPr>
          <p:cNvSpPr>
            <a:spLocks noGrp="1"/>
          </p:cNvSpPr>
          <p:nvPr>
            <p:ph type="title"/>
          </p:nvPr>
        </p:nvSpPr>
        <p:spPr/>
        <p:txBody>
          <a:bodyPr/>
          <a:lstStyle/>
          <a:p>
            <a:pPr algn="ctr"/>
            <a:r>
              <a:rPr lang="en-US" dirty="0">
                <a:solidFill>
                  <a:srgbClr val="FF0000"/>
                </a:solidFill>
                <a:latin typeface="Georgia"/>
              </a:rPr>
              <a:t>References</a:t>
            </a:r>
            <a:endParaRPr lang="en-IN" dirty="0">
              <a:latin typeface="Georgia"/>
            </a:endParaRPr>
          </a:p>
          <a:p>
            <a:endParaRPr lang="en-US" dirty="0"/>
          </a:p>
        </p:txBody>
      </p:sp>
      <p:sp>
        <p:nvSpPr>
          <p:cNvPr id="4" name="Slide Number Placeholder 3">
            <a:extLst>
              <a:ext uri="{FF2B5EF4-FFF2-40B4-BE49-F238E27FC236}">
                <a16:creationId xmlns:a16="http://schemas.microsoft.com/office/drawing/2014/main" id="{375C3B0F-92D6-C145-03D1-B7496532C3FA}"/>
              </a:ext>
            </a:extLst>
          </p:cNvPr>
          <p:cNvSpPr>
            <a:spLocks noGrp="1"/>
          </p:cNvSpPr>
          <p:nvPr>
            <p:ph type="sldNum" sz="quarter" idx="12"/>
          </p:nvPr>
        </p:nvSpPr>
        <p:spPr/>
        <p:txBody>
          <a:bodyPr/>
          <a:lstStyle/>
          <a:p>
            <a:fld id="{71766878-3199-4EAB-94E7-2D6D11070E14}" type="slidenum">
              <a:rPr lang="en-US" smtClean="0"/>
              <a:pPr/>
              <a:t>23</a:t>
            </a:fld>
            <a:endParaRPr lang="en-US"/>
          </a:p>
        </p:txBody>
      </p:sp>
    </p:spTree>
    <p:extLst>
      <p:ext uri="{BB962C8B-B14F-4D97-AF65-F5344CB8AC3E}">
        <p14:creationId xmlns:p14="http://schemas.microsoft.com/office/powerpoint/2010/main" val="1119921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52ED8-EFBB-94D9-D4A5-505B97805A5A}"/>
              </a:ext>
            </a:extLst>
          </p:cNvPr>
          <p:cNvSpPr>
            <a:spLocks noGrp="1"/>
          </p:cNvSpPr>
          <p:nvPr>
            <p:ph idx="1"/>
          </p:nvPr>
        </p:nvSpPr>
        <p:spPr>
          <a:xfrm>
            <a:off x="118174" y="567305"/>
            <a:ext cx="11907651" cy="5911691"/>
          </a:xfrm>
        </p:spPr>
        <p:txBody>
          <a:bodyPr vert="horz" lIns="91440" tIns="45720" rIns="91440" bIns="45720" rtlCol="0" anchor="ctr">
            <a:normAutofit fontScale="85000" lnSpcReduction="20000"/>
          </a:bodyPr>
          <a:lstStyle/>
          <a:p>
            <a:pPr algn="just">
              <a:buNone/>
            </a:pPr>
            <a:r>
              <a:rPr lang="en-US" sz="2300">
                <a:latin typeface="Times New Roman"/>
                <a:cs typeface="Times New Roman"/>
              </a:rPr>
              <a:t>[19] </a:t>
            </a:r>
            <a:r>
              <a:rPr lang="en-US">
                <a:latin typeface="Georgia"/>
              </a:rPr>
              <a:t>Krishnan, B. Bhattacharjee, M. Pratap, J. K. Yadav, and M. Maiti, “Survival strategies for family-run homestays: analyzing user reviews through text mining,” Data Science  and Management, vol. 7, no.3, pp. 228–237, Sep. 2024, doi: 10.1016/j.dsm.2024.03.003.</a:t>
            </a:r>
            <a:endParaRPr lang="en-US"/>
          </a:p>
          <a:p>
            <a:pPr algn="just">
              <a:buNone/>
            </a:pPr>
            <a:endParaRPr lang="en-US"/>
          </a:p>
          <a:p>
            <a:pPr algn="just">
              <a:buNone/>
            </a:pPr>
            <a:r>
              <a:rPr lang="en-US" sz="2300">
                <a:latin typeface="Times New Roman"/>
                <a:cs typeface="Times New Roman"/>
              </a:rPr>
              <a:t>[20] </a:t>
            </a:r>
            <a:r>
              <a:rPr lang="en-US" dirty="0">
                <a:latin typeface="Georgia"/>
              </a:rPr>
              <a:t>W. M. Lim, S. Kumar, N. Pandey, D. Verma, and D. Kumar, “Evolution and trends in consumer behaviour: Insights from Journal of Consumer Behaviour,” Journal of Consumer Behaviour, vol. 22, no. 1, pp. 217–232, Jan. 2023, doi: 10.1002/cb.2118.</a:t>
            </a:r>
            <a:endParaRPr lang="en-US" dirty="0"/>
          </a:p>
          <a:p>
            <a:pPr algn="just">
              <a:buNone/>
            </a:pPr>
            <a:endParaRPr lang="en-US"/>
          </a:p>
          <a:p>
            <a:pPr algn="just">
              <a:buNone/>
            </a:pPr>
            <a:r>
              <a:rPr lang="en-US" sz="2300">
                <a:latin typeface="Times New Roman"/>
                <a:cs typeface="Times New Roman"/>
              </a:rPr>
              <a:t>[21] </a:t>
            </a:r>
            <a:r>
              <a:rPr lang="en-US">
                <a:latin typeface="Georgia"/>
              </a:rPr>
              <a:t>S. Gunasekar, P. Das, S. K. Dixit, S. Mandal, and S. R Mehta, “Wine-experienscape and tourist satisfaction: through the lens of online reviews,” Journal of Foodservice Business Research, vol. 25, no. 6, pp. 684–701, Nov. 2022, doi: 10.1080/15378020.2021.2006039.</a:t>
            </a:r>
            <a:endParaRPr lang="en-US"/>
          </a:p>
          <a:p>
            <a:pPr algn="just">
              <a:buNone/>
            </a:pPr>
            <a:endParaRPr lang="en-US"/>
          </a:p>
          <a:p>
            <a:pPr algn="just">
              <a:buNone/>
            </a:pPr>
            <a:r>
              <a:rPr lang="en-US" sz="2300">
                <a:latin typeface="Times New Roman"/>
                <a:cs typeface="Times New Roman"/>
              </a:rPr>
              <a:t>[22] </a:t>
            </a:r>
            <a:r>
              <a:rPr lang="en-US" dirty="0">
                <a:latin typeface="Georgia"/>
              </a:rPr>
              <a:t>G. Rejikumar, V. Nimisha, and S. V Mohan, “An examination of customer reviews form service process innovations: A study with respect to E-travel services,” in 2019 11th International Conference on Advanced Computing (ICoAC), IEEE, Dec. 2019, pp. 152–157. doi: 10.1109 ICoAC48765.2019.246832.</a:t>
            </a:r>
            <a:endParaRPr lang="en-US" dirty="0"/>
          </a:p>
          <a:p>
            <a:pPr algn="just">
              <a:buNone/>
            </a:pPr>
            <a:endParaRPr lang="en-US" dirty="0"/>
          </a:p>
          <a:p>
            <a:pPr algn="just">
              <a:buNone/>
            </a:pPr>
            <a:r>
              <a:rPr lang="en-US" sz="2300">
                <a:latin typeface="Times New Roman"/>
                <a:cs typeface="Times New Roman"/>
              </a:rPr>
              <a:t>[23] </a:t>
            </a:r>
            <a:r>
              <a:rPr lang="en-US" dirty="0">
                <a:latin typeface="Georgia"/>
              </a:rPr>
              <a:t>J. Gobinath and D. Gupta, “Online reviews: Determining the perceived quality of information,” in 2016 International Conference on Advances in Computing, Communications and Informatics (ICACCI), IEEE, Sep. 2016, pp. 412–416. doi: 10.1109/ICACCI.2016.7732080.</a:t>
            </a:r>
            <a:endParaRPr lang="en-US" dirty="0"/>
          </a:p>
          <a:p>
            <a:pPr algn="just">
              <a:buNone/>
            </a:pPr>
            <a:endParaRPr lang="en-US"/>
          </a:p>
          <a:p>
            <a:pPr algn="just">
              <a:buNone/>
            </a:pPr>
            <a:r>
              <a:rPr lang="en-US" sz="2300">
                <a:latin typeface="Times New Roman"/>
                <a:cs typeface="Times New Roman"/>
              </a:rPr>
              <a:t>[24] </a:t>
            </a:r>
            <a:r>
              <a:rPr lang="en-US" dirty="0">
                <a:latin typeface="Georgia"/>
              </a:rPr>
              <a:t>U. Rawat and R. Prasad, “Is Viral Marketing an effective and reliable method of advertising and branding? A perspective of Gen- Y of India,” in 2015 International Conference on Advances in Computing, Communications and Informatics (ICACCI), IEEE, Aug. 2015, pp. 1839–1842. doi: 10.1109/ICACCI.2015.7275885.</a:t>
            </a:r>
            <a:endParaRPr lang="en-US" dirty="0"/>
          </a:p>
        </p:txBody>
      </p:sp>
      <p:sp>
        <p:nvSpPr>
          <p:cNvPr id="3" name="Title 2">
            <a:extLst>
              <a:ext uri="{FF2B5EF4-FFF2-40B4-BE49-F238E27FC236}">
                <a16:creationId xmlns:a16="http://schemas.microsoft.com/office/drawing/2014/main" id="{91F92653-E470-D3D7-02B6-D38435FD3AD3}"/>
              </a:ext>
            </a:extLst>
          </p:cNvPr>
          <p:cNvSpPr>
            <a:spLocks noGrp="1"/>
          </p:cNvSpPr>
          <p:nvPr>
            <p:ph type="title"/>
          </p:nvPr>
        </p:nvSpPr>
        <p:spPr>
          <a:xfrm>
            <a:off x="378368" y="138031"/>
            <a:ext cx="11436823" cy="421441"/>
          </a:xfrm>
        </p:spPr>
        <p:txBody>
          <a:bodyPr/>
          <a:lstStyle/>
          <a:p>
            <a:pPr algn="ctr"/>
            <a:r>
              <a:rPr lang="en-US">
                <a:solidFill>
                  <a:srgbClr val="FF0000"/>
                </a:solidFill>
              </a:rPr>
              <a:t>References</a:t>
            </a:r>
            <a:endParaRPr lang="en-US"/>
          </a:p>
        </p:txBody>
      </p:sp>
      <p:sp>
        <p:nvSpPr>
          <p:cNvPr id="4" name="Slide Number Placeholder 3">
            <a:extLst>
              <a:ext uri="{FF2B5EF4-FFF2-40B4-BE49-F238E27FC236}">
                <a16:creationId xmlns:a16="http://schemas.microsoft.com/office/drawing/2014/main" id="{FBFAC960-24D0-8C5D-5BBD-297DAD329D30}"/>
              </a:ext>
            </a:extLst>
          </p:cNvPr>
          <p:cNvSpPr>
            <a:spLocks noGrp="1"/>
          </p:cNvSpPr>
          <p:nvPr>
            <p:ph type="sldNum" sz="quarter" idx="12"/>
          </p:nvPr>
        </p:nvSpPr>
        <p:spPr/>
        <p:txBody>
          <a:bodyPr/>
          <a:lstStyle/>
          <a:p>
            <a:fld id="{71766878-3199-4EAB-94E7-2D6D11070E14}" type="slidenum">
              <a:rPr lang="en-US" smtClean="0"/>
              <a:pPr/>
              <a:t>24</a:t>
            </a:fld>
            <a:endParaRPr lang="en-US"/>
          </a:p>
        </p:txBody>
      </p:sp>
    </p:spTree>
    <p:extLst>
      <p:ext uri="{BB962C8B-B14F-4D97-AF65-F5344CB8AC3E}">
        <p14:creationId xmlns:p14="http://schemas.microsoft.com/office/powerpoint/2010/main" val="3957575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6616C1-5C31-73EF-C6D8-3D293F21043E}"/>
              </a:ext>
            </a:extLst>
          </p:cNvPr>
          <p:cNvSpPr>
            <a:spLocks noGrp="1"/>
          </p:cNvSpPr>
          <p:nvPr>
            <p:ph type="sldNum" sz="quarter" idx="2"/>
          </p:nvPr>
        </p:nvSpPr>
        <p:spPr/>
        <p:txBody>
          <a:bodyPr/>
          <a:lstStyle/>
          <a:p>
            <a:fld id="{86CB4B4D-7CA3-9044-876B-883B54F8677D}" type="slidenum">
              <a:rPr lang="en-IN" smtClean="0"/>
              <a:t>25</a:t>
            </a:fld>
            <a:endParaRPr lang="en-IN"/>
          </a:p>
        </p:txBody>
      </p:sp>
      <p:sp>
        <p:nvSpPr>
          <p:cNvPr id="3" name="Title 2">
            <a:extLst>
              <a:ext uri="{FF2B5EF4-FFF2-40B4-BE49-F238E27FC236}">
                <a16:creationId xmlns:a16="http://schemas.microsoft.com/office/drawing/2014/main" id="{2B667EDC-3EA5-C3DB-B0B4-74241483777B}"/>
              </a:ext>
            </a:extLst>
          </p:cNvPr>
          <p:cNvSpPr>
            <a:spLocks noGrp="1"/>
          </p:cNvSpPr>
          <p:nvPr>
            <p:ph type="title"/>
          </p:nvPr>
        </p:nvSpPr>
        <p:spPr>
          <a:xfrm>
            <a:off x="1121979" y="2398881"/>
            <a:ext cx="10515600" cy="1325563"/>
          </a:xfrm>
        </p:spPr>
        <p:txBody>
          <a:bodyPr>
            <a:normAutofit/>
          </a:bodyPr>
          <a:lstStyle/>
          <a:p>
            <a:r>
              <a:rPr lang="en-US" sz="6600" dirty="0"/>
              <a:t>          THANK YOU</a:t>
            </a:r>
            <a:endParaRPr lang="en-IN" sz="6600" dirty="0"/>
          </a:p>
        </p:txBody>
      </p:sp>
    </p:spTree>
    <p:extLst>
      <p:ext uri="{BB962C8B-B14F-4D97-AF65-F5344CB8AC3E}">
        <p14:creationId xmlns:p14="http://schemas.microsoft.com/office/powerpoint/2010/main" val="139054754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Problem Statement</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3</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C12E2874-55AC-7CE2-F7ED-A9F6E1136F30}"/>
              </a:ext>
            </a:extLst>
          </p:cNvPr>
          <p:cNvSpPr txBox="1"/>
          <p:nvPr/>
        </p:nvSpPr>
        <p:spPr>
          <a:xfrm>
            <a:off x="874646" y="1421027"/>
            <a:ext cx="10419429" cy="4401205"/>
          </a:xfrm>
          <a:prstGeom prst="rect">
            <a:avLst/>
          </a:prstGeom>
          <a:noFill/>
        </p:spPr>
        <p:txBody>
          <a:bodyPr wrap="square" lIns="91440" tIns="45720" rIns="91440" bIns="45720" rtlCol="0" anchor="t">
            <a:spAutoFit/>
          </a:bodyPr>
          <a:lstStyle/>
          <a:p>
            <a:pPr algn="just"/>
            <a:r>
              <a:rPr lang="en-US" sz="2000" b="1"/>
              <a:t>Influencer Impact on Movie Reviews and Success</a:t>
            </a:r>
            <a:endParaRPr lang="en-US"/>
          </a:p>
          <a:p>
            <a:pPr algn="just"/>
            <a:r>
              <a:rPr lang="en-US" sz="2000"/>
              <a:t>In today’s digital age, social media influencers have a profound impact on movie success by shaping public opinion through their reviews. Despite their significant influence, there is a notable lack of systematic analysis that measures how these influencers affect movies' commercial performance and audience reception. This study aims to fill this gap by utilizing sentiment analysis and machine learning to examine the influence of influencers on movie reviews and ratings.</a:t>
            </a:r>
            <a:endParaRPr lang="en-US"/>
          </a:p>
          <a:p>
            <a:pPr algn="just"/>
            <a:endParaRPr lang="en-US" sz="2000" dirty="0"/>
          </a:p>
          <a:p>
            <a:pPr algn="just"/>
            <a:r>
              <a:rPr lang="en-US" sz="2000" b="1"/>
              <a:t>Objective and Methodology</a:t>
            </a:r>
            <a:endParaRPr lang="en-US"/>
          </a:p>
          <a:p>
            <a:pPr algn="just"/>
            <a:r>
              <a:rPr lang="en-US" sz="2000"/>
              <a:t>The project will focus on analyzing social media data to understand how influencers' opinions sway public sentiment and correlate with movie outcomes. By developing a data-driven framework using natural language processing (NLP), the study will provide insights into the dynamics of influencer impact on movies. This approach will help filmmakers and marketers tailor their strategies to better align with viewer preferences influenced by influencers.</a:t>
            </a:r>
            <a:endParaRPr lang="en-US"/>
          </a:p>
          <a:p>
            <a:pPr algn="just"/>
            <a:endParaRPr lang="en-US" sz="2000" dirty="0"/>
          </a:p>
        </p:txBody>
      </p:sp>
    </p:spTree>
    <p:extLst>
      <p:ext uri="{BB962C8B-B14F-4D97-AF65-F5344CB8AC3E}">
        <p14:creationId xmlns:p14="http://schemas.microsoft.com/office/powerpoint/2010/main" val="350023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BA770-A638-3650-756C-6562106B3B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A696-B2C9-EC6F-889C-0468BC514758}"/>
              </a:ext>
            </a:extLst>
          </p:cNvPr>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Background and Motivation</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A75F12-7DBD-3EBE-71F9-C00C25187EA1}"/>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4</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119C496B-8F19-5940-7344-868556F982CB}"/>
              </a:ext>
            </a:extLst>
          </p:cNvPr>
          <p:cNvSpPr txBox="1"/>
          <p:nvPr/>
        </p:nvSpPr>
        <p:spPr>
          <a:xfrm>
            <a:off x="874646" y="1421027"/>
            <a:ext cx="10419429" cy="4401205"/>
          </a:xfrm>
          <a:prstGeom prst="rect">
            <a:avLst/>
          </a:prstGeom>
          <a:noFill/>
        </p:spPr>
        <p:txBody>
          <a:bodyPr wrap="square" lIns="91440" tIns="45720" rIns="91440" bIns="45720" rtlCol="0" anchor="t">
            <a:spAutoFit/>
          </a:bodyPr>
          <a:lstStyle/>
          <a:p>
            <a:pPr marL="457200" indent="-457200" algn="just">
              <a:buAutoNum type="arabicPeriod"/>
            </a:pPr>
            <a:r>
              <a:rPr lang="en-US" sz="2000" b="1"/>
              <a:t>Shift in Influence</a:t>
            </a:r>
            <a:r>
              <a:rPr lang="en-US" sz="2000"/>
              <a:t>: The role of traditional film critics is being overshadowed by social media influencers, whose reviews can reach and impact millions quickly, affecting both audience perceptions and a movie's financial success.</a:t>
            </a:r>
            <a:endParaRPr lang="en-US"/>
          </a:p>
          <a:p>
            <a:pPr marL="457200" indent="-457200" algn="just">
              <a:buAutoNum type="arabicPeriod"/>
            </a:pPr>
            <a:r>
              <a:rPr lang="en-US" sz="2000" b="1"/>
              <a:t>Emerging Dynamics</a:t>
            </a:r>
            <a:r>
              <a:rPr lang="en-US" sz="2000"/>
              <a:t>: Influencers have the power to significantly sway public opinion, making some films hits and others flops based on their social media commentary.</a:t>
            </a:r>
            <a:endParaRPr lang="en-US"/>
          </a:p>
          <a:p>
            <a:pPr marL="457200" indent="-457200" algn="just">
              <a:buAutoNum type="arabicPeriod"/>
            </a:pPr>
            <a:r>
              <a:rPr lang="en-US" sz="2000" b="1"/>
              <a:t>Research Necessity</a:t>
            </a:r>
            <a:r>
              <a:rPr lang="en-US" sz="2000"/>
              <a:t>: There is a significant gap in systematic analysis tools to measure and understand the influence of social media influencers on movie outcomes.</a:t>
            </a:r>
            <a:endParaRPr lang="en-US"/>
          </a:p>
          <a:p>
            <a:pPr marL="457200" indent="-457200" algn="just">
              <a:buAutoNum type="arabicPeriod"/>
            </a:pPr>
            <a:r>
              <a:rPr lang="en-US" sz="2000" b="1"/>
              <a:t>Study Aim</a:t>
            </a:r>
            <a:r>
              <a:rPr lang="en-US" sz="2000"/>
              <a:t>: This research aims to use sentiment analysis and machine learning to explore how influencers' reviews influence audience attitudes and behaviors.</a:t>
            </a:r>
            <a:endParaRPr lang="en-US"/>
          </a:p>
          <a:p>
            <a:pPr marL="457200" indent="-457200" algn="just">
              <a:buAutoNum type="arabicPeriod"/>
            </a:pPr>
            <a:r>
              <a:rPr lang="en-US" sz="2000" b="1"/>
              <a:t>Industry Relevance</a:t>
            </a:r>
            <a:r>
              <a:rPr lang="en-US" sz="2000"/>
              <a:t>: Insights from this study are vital for filmmakers, marketers, and platform developers who need to navigate the influencer-driven landscape effectively.</a:t>
            </a:r>
            <a:endParaRPr lang="en-US"/>
          </a:p>
          <a:p>
            <a:pPr marL="457200" indent="-457200" algn="just">
              <a:buAutoNum type="arabicPeriod"/>
            </a:pPr>
            <a:r>
              <a:rPr lang="en-US" sz="2000" b="1"/>
              <a:t>Strategic Impact</a:t>
            </a:r>
            <a:r>
              <a:rPr lang="en-US" sz="2000"/>
              <a:t>: Understanding influencer impact will help in better marketing campaign planning and execution, enhancing viewer engagement and potentially increasing profitability.</a:t>
            </a:r>
            <a:endParaRPr lang="en-US"/>
          </a:p>
          <a:p>
            <a:pPr marL="285750" indent="-285750" algn="just">
              <a:buAutoNum type="arabicPeriod"/>
            </a:pPr>
            <a:endParaRPr lang="en-US" sz="2000" dirty="0"/>
          </a:p>
        </p:txBody>
      </p:sp>
    </p:spTree>
    <p:extLst>
      <p:ext uri="{BB962C8B-B14F-4D97-AF65-F5344CB8AC3E}">
        <p14:creationId xmlns:p14="http://schemas.microsoft.com/office/powerpoint/2010/main" val="212805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7016B-0B6D-CB99-15E5-99BAE3ED675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8BC2CE0-E850-5F39-DCA9-025F2700BFA2}"/>
              </a:ext>
            </a:extLst>
          </p:cNvPr>
          <p:cNvSpPr>
            <a:spLocks noGrp="1"/>
          </p:cNvSpPr>
          <p:nvPr>
            <p:ph type="title"/>
          </p:nvPr>
        </p:nvSpPr>
        <p:spPr>
          <a:xfrm>
            <a:off x="1817545" y="63163"/>
            <a:ext cx="8577617" cy="316081"/>
          </a:xfrm>
        </p:spPr>
        <p:txBody>
          <a:bodyPr/>
          <a:lstStyle/>
          <a:p>
            <a:pPr algn="ctr"/>
            <a:r>
              <a:rPr lang="en-US" dirty="0">
                <a:solidFill>
                  <a:srgbClr val="FF0000"/>
                </a:solidFill>
                <a:cs typeface="Times New Roman" panose="02020603050405020304" pitchFamily="18" charset="0"/>
              </a:rPr>
              <a:t>Literature Survey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08612206-5D27-AA31-4AC1-91A8A9D59643}"/>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5</a:t>
            </a:fld>
            <a:endParaRPr lang="en-US" kern="1200">
              <a:solidFill>
                <a:prstClr val="white"/>
              </a:solidFill>
              <a:latin typeface="Calibri"/>
              <a:ea typeface="+mn-ea"/>
              <a:cs typeface="+mn-cs"/>
            </a:endParaRPr>
          </a:p>
        </p:txBody>
      </p:sp>
      <p:graphicFrame>
        <p:nvGraphicFramePr>
          <p:cNvPr id="8" name="Table 2">
            <a:extLst>
              <a:ext uri="{FF2B5EF4-FFF2-40B4-BE49-F238E27FC236}">
                <a16:creationId xmlns:a16="http://schemas.microsoft.com/office/drawing/2014/main" id="{9661DB19-76B1-DEF7-B1BB-3E80DDFFAA82}"/>
              </a:ext>
            </a:extLst>
          </p:cNvPr>
          <p:cNvGraphicFramePr>
            <a:graphicFrameLocks noGrp="1"/>
          </p:cNvGraphicFramePr>
          <p:nvPr>
            <p:extLst>
              <p:ext uri="{D42A27DB-BD31-4B8C-83A1-F6EECF244321}">
                <p14:modId xmlns:p14="http://schemas.microsoft.com/office/powerpoint/2010/main" val="2197104154"/>
              </p:ext>
            </p:extLst>
          </p:nvPr>
        </p:nvGraphicFramePr>
        <p:xfrm>
          <a:off x="124821" y="682612"/>
          <a:ext cx="11967927" cy="5659542"/>
        </p:xfrm>
        <a:graphic>
          <a:graphicData uri="http://schemas.openxmlformats.org/drawingml/2006/table">
            <a:tbl>
              <a:tblPr firstRow="1" bandRow="1">
                <a:tableStyleId>{EEE7283C-3CF3-47DC-8721-378D4A62B228}</a:tableStyleId>
              </a:tblPr>
              <a:tblGrid>
                <a:gridCol w="580160">
                  <a:extLst>
                    <a:ext uri="{9D8B030D-6E8A-4147-A177-3AD203B41FA5}">
                      <a16:colId xmlns:a16="http://schemas.microsoft.com/office/drawing/2014/main" val="739043522"/>
                    </a:ext>
                  </a:extLst>
                </a:gridCol>
                <a:gridCol w="1252366">
                  <a:extLst>
                    <a:ext uri="{9D8B030D-6E8A-4147-A177-3AD203B41FA5}">
                      <a16:colId xmlns:a16="http://schemas.microsoft.com/office/drawing/2014/main" val="2216152480"/>
                    </a:ext>
                  </a:extLst>
                </a:gridCol>
                <a:gridCol w="2476452">
                  <a:extLst>
                    <a:ext uri="{9D8B030D-6E8A-4147-A177-3AD203B41FA5}">
                      <a16:colId xmlns:a16="http://schemas.microsoft.com/office/drawing/2014/main" val="2141654083"/>
                    </a:ext>
                  </a:extLst>
                </a:gridCol>
                <a:gridCol w="7658949">
                  <a:extLst>
                    <a:ext uri="{9D8B030D-6E8A-4147-A177-3AD203B41FA5}">
                      <a16:colId xmlns:a16="http://schemas.microsoft.com/office/drawing/2014/main" val="901742814"/>
                    </a:ext>
                  </a:extLst>
                </a:gridCol>
              </a:tblGrid>
              <a:tr h="670475">
                <a:tc>
                  <a:txBody>
                    <a:bodyPr/>
                    <a:lstStyle/>
                    <a:p>
                      <a:pPr algn="l"/>
                      <a:r>
                        <a:rPr lang="en-US" sz="1200" dirty="0" err="1">
                          <a:latin typeface="Times New Roman" panose="02020603050405020304" pitchFamily="18" charset="0"/>
                          <a:cs typeface="Times New Roman" panose="02020603050405020304" pitchFamily="18" charset="0"/>
                        </a:rPr>
                        <a:t>Sl.No</a:t>
                      </a:r>
                      <a:r>
                        <a:rPr lang="en-US" sz="1200" dirty="0">
                          <a:latin typeface="Times New Roman" panose="02020603050405020304" pitchFamily="18" charset="0"/>
                          <a:cs typeface="Times New Roman" panose="02020603050405020304" pitchFamily="18" charset="0"/>
                        </a:rPr>
                        <a:t>.</a:t>
                      </a:r>
                    </a:p>
                  </a:txBody>
                  <a:tcPr>
                    <a:solidFill>
                      <a:srgbClr val="AA022A"/>
                    </a:solidFill>
                  </a:tcPr>
                </a:tc>
                <a:tc>
                  <a:txBody>
                    <a:bodyPr/>
                    <a:lstStyle/>
                    <a:p>
                      <a:pPr algn="l"/>
                      <a:r>
                        <a:rPr lang="en-US" sz="1200" dirty="0">
                          <a:latin typeface="Times New Roman"/>
                          <a:cs typeface="Times New Roman"/>
                        </a:rPr>
                        <a:t>AUTHORS</a:t>
                      </a:r>
                    </a:p>
                  </a:txBody>
                  <a:tcPr>
                    <a:solidFill>
                      <a:srgbClr val="AA022A"/>
                    </a:solidFill>
                  </a:tcPr>
                </a:tc>
                <a:tc>
                  <a:txBody>
                    <a:bodyPr/>
                    <a:lstStyle/>
                    <a:p>
                      <a:pPr algn="l"/>
                      <a:r>
                        <a:rPr lang="en-US" sz="1200" dirty="0">
                          <a:latin typeface="Times New Roman"/>
                          <a:cs typeface="Times New Roman"/>
                        </a:rPr>
                        <a:t>PAPER</a:t>
                      </a:r>
                    </a:p>
                  </a:txBody>
                  <a:tcPr>
                    <a:solidFill>
                      <a:srgbClr val="AA022A"/>
                    </a:solidFill>
                  </a:tcPr>
                </a:tc>
                <a:tc>
                  <a:txBody>
                    <a:bodyPr/>
                    <a:lstStyle/>
                    <a:p>
                      <a:pPr algn="l"/>
                      <a:r>
                        <a:rPr lang="en-US" sz="1200" dirty="0">
                          <a:latin typeface="Times New Roman"/>
                          <a:cs typeface="Times New Roman"/>
                        </a:rPr>
                        <a:t>INFERENCE</a:t>
                      </a:r>
                    </a:p>
                  </a:txBody>
                  <a:tcPr>
                    <a:solidFill>
                      <a:srgbClr val="AA022A"/>
                    </a:solidFill>
                  </a:tcPr>
                </a:tc>
                <a:extLst>
                  <a:ext uri="{0D108BD9-81ED-4DB2-BD59-A6C34878D82A}">
                    <a16:rowId xmlns:a16="http://schemas.microsoft.com/office/drawing/2014/main" val="4026048611"/>
                  </a:ext>
                </a:extLst>
              </a:tr>
              <a:tr h="1389067">
                <a:tc>
                  <a:txBody>
                    <a:bodyPr/>
                    <a:lstStyle/>
                    <a:p>
                      <a:pPr algn="l"/>
                      <a:r>
                        <a:rPr lang="en-US" sz="1600" b="0" dirty="0">
                          <a:latin typeface="Times New Roman"/>
                          <a:cs typeface="Times New Roman"/>
                        </a:rPr>
                        <a:t>1</a:t>
                      </a:r>
                    </a:p>
                  </a:txBody>
                  <a:tcPr/>
                </a:tc>
                <a:tc>
                  <a:txBody>
                    <a:bodyPr/>
                    <a:lstStyle/>
                    <a:p>
                      <a:pPr lvl="0" algn="l">
                        <a:lnSpc>
                          <a:spcPct val="100000"/>
                        </a:lnSpc>
                        <a:spcBef>
                          <a:spcPts val="0"/>
                        </a:spcBef>
                        <a:spcAft>
                          <a:spcPts val="0"/>
                        </a:spcAft>
                        <a:buNone/>
                      </a:pPr>
                      <a:r>
                        <a:rPr lang="en-US" sz="1350" b="0" i="0" u="none" strike="noStrike" noProof="0" dirty="0">
                          <a:latin typeface="Calibri"/>
                        </a:rPr>
                        <a:t>Wankhede, Rasika, and A. N. Thakare.</a:t>
                      </a:r>
                      <a:endParaRPr lang="en-US" dirty="0"/>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Calibri"/>
                        </a:rPr>
                        <a:t>Design approach for accuracy in</a:t>
                      </a:r>
                    </a:p>
                    <a:p>
                      <a:pPr lvl="0" algn="l">
                        <a:buNone/>
                      </a:pPr>
                      <a:r>
                        <a:rPr lang="en-US" sz="1400" b="0" i="0" u="none" strike="noStrike" noProof="0" dirty="0">
                          <a:solidFill>
                            <a:srgbClr val="000000"/>
                          </a:solidFill>
                          <a:latin typeface="Calibri"/>
                        </a:rPr>
                        <a:t>movies reviews using sentiment analysis</a:t>
                      </a:r>
                      <a:endParaRPr lang="en-IN" dirty="0"/>
                    </a:p>
                  </a:txBody>
                  <a:tcPr/>
                </a:tc>
                <a:tc>
                  <a:txBody>
                    <a:bodyPr/>
                    <a:lstStyle/>
                    <a:p>
                      <a:pPr lvl="0" algn="l">
                        <a:lnSpc>
                          <a:spcPct val="100000"/>
                        </a:lnSpc>
                        <a:spcBef>
                          <a:spcPts val="0"/>
                        </a:spcBef>
                        <a:spcAft>
                          <a:spcPts val="0"/>
                        </a:spcAft>
                        <a:buNone/>
                      </a:pPr>
                      <a:r>
                        <a:rPr lang="en-US" sz="1350" b="0" i="0" u="none" strike="noStrike" noProof="0" dirty="0">
                          <a:latin typeface="Calibri"/>
                        </a:rPr>
                        <a:t>The author presented the improvement in sentiment analysis, with special emphasis on movie reviews of the ”The Times of India” </a:t>
                      </a:r>
                      <a:r>
                        <a:rPr lang="en-US" sz="1350" b="0" i="0" u="none" strike="noStrike" noProof="0" dirty="0" err="1">
                          <a:latin typeface="Calibri"/>
                        </a:rPr>
                        <a:t>website,themethodology</a:t>
                      </a:r>
                      <a:r>
                        <a:rPr lang="en-US" sz="1350" b="0" i="0" u="none" strike="noStrike" noProof="0" dirty="0">
                          <a:latin typeface="Calibri"/>
                        </a:rPr>
                        <a:t> includes aspects of data collection, feature selection, and application of machine learning techniques for attaining classification accuracy at 90 percent in effective identification of sentiment polarity in reviews.</a:t>
                      </a:r>
                      <a:endParaRPr lang="en-US" dirty="0"/>
                    </a:p>
                  </a:txBody>
                  <a:tcPr/>
                </a:tc>
                <a:extLst>
                  <a:ext uri="{0D108BD9-81ED-4DB2-BD59-A6C34878D82A}">
                    <a16:rowId xmlns:a16="http://schemas.microsoft.com/office/drawing/2014/main" val="4014041938"/>
                  </a:ext>
                </a:extLst>
              </a:tr>
              <a:tr h="1800000">
                <a:tc>
                  <a:txBody>
                    <a:bodyPr/>
                    <a:lstStyle/>
                    <a:p>
                      <a:pPr algn="l"/>
                      <a:r>
                        <a:rPr lang="en-US" sz="1600" b="0" dirty="0">
                          <a:latin typeface="Times New Roman"/>
                          <a:cs typeface="Times New Roman"/>
                        </a:rPr>
                        <a:t>2</a:t>
                      </a:r>
                    </a:p>
                  </a:txBody>
                  <a:tcPr/>
                </a:tc>
                <a:tc>
                  <a:txBody>
                    <a:bodyPr/>
                    <a:lstStyle/>
                    <a:p>
                      <a:pPr lvl="0" algn="l">
                        <a:lnSpc>
                          <a:spcPct val="100000"/>
                        </a:lnSpc>
                        <a:spcBef>
                          <a:spcPts val="0"/>
                        </a:spcBef>
                        <a:spcAft>
                          <a:spcPts val="0"/>
                        </a:spcAft>
                        <a:buNone/>
                      </a:pPr>
                      <a:r>
                        <a:rPr lang="en-IN" sz="1350" b="0" i="0" u="none" strike="noStrike" noProof="0" dirty="0" err="1">
                          <a:latin typeface="Calibri"/>
                        </a:rPr>
                        <a:t>Amrutiya</a:t>
                      </a:r>
                      <a:r>
                        <a:rPr lang="en-IN" sz="1350" b="0" i="0" u="none" strike="noStrike" noProof="0" dirty="0">
                          <a:latin typeface="Calibri"/>
                        </a:rPr>
                        <a:t>, Vrushabh, Disney </a:t>
                      </a:r>
                      <a:r>
                        <a:rPr lang="en-IN" sz="1350" b="0" i="0" u="none" strike="noStrike" noProof="0" dirty="0" err="1">
                          <a:latin typeface="Calibri"/>
                        </a:rPr>
                        <a:t>Javiya</a:t>
                      </a:r>
                      <a:r>
                        <a:rPr lang="en-IN" sz="1350" b="0" i="0" u="none" strike="noStrike" noProof="0" dirty="0">
                          <a:latin typeface="Calibri"/>
                        </a:rPr>
                        <a:t>, and Hemang Thakar.</a:t>
                      </a:r>
                      <a:endParaRPr lang="en-US" dirty="0"/>
                    </a:p>
                  </a:txBody>
                  <a:tcPr/>
                </a:tc>
                <a:tc>
                  <a:txBody>
                    <a:bodyPr/>
                    <a:lstStyle/>
                    <a:p>
                      <a:pPr lvl="0" algn="l">
                        <a:lnSpc>
                          <a:spcPct val="100000"/>
                        </a:lnSpc>
                        <a:spcBef>
                          <a:spcPts val="0"/>
                        </a:spcBef>
                        <a:spcAft>
                          <a:spcPts val="0"/>
                        </a:spcAft>
                        <a:buNone/>
                      </a:pPr>
                      <a:r>
                        <a:rPr lang="en-IN" sz="1400" b="0" i="0" u="none" strike="noStrike" noProof="0" dirty="0">
                          <a:solidFill>
                            <a:srgbClr val="000000"/>
                          </a:solidFill>
                          <a:latin typeface="Calibri"/>
                        </a:rPr>
                        <a:t>Machine Learning-Based Sentiment Analysis of Movie Review.</a:t>
                      </a:r>
                      <a:endParaRPr lang="en-US" dirty="0"/>
                    </a:p>
                  </a:txBody>
                  <a:tcPr/>
                </a:tc>
                <a:tc>
                  <a:txBody>
                    <a:bodyPr/>
                    <a:lstStyle/>
                    <a:p>
                      <a:pPr lvl="0">
                        <a:buNone/>
                      </a:pPr>
                      <a:r>
                        <a:rPr lang="en-US" sz="1350" b="0" i="0" u="none" strike="noStrike" noProof="0" dirty="0">
                          <a:latin typeface="Calibri"/>
                        </a:rPr>
                        <a:t>implemented different algorithms, such as Naive Bayes, Decision Trees, and Support Vector Machines. Case study-a Sentiment analysis has been carried out by analyzing 50,000 IMDB movie reviews in an attempt to make a fair comparison between the algorithms used in classifying it as a positive or negative one.</a:t>
                      </a:r>
                      <a:endParaRPr lang="en-US" dirty="0"/>
                    </a:p>
                  </a:txBody>
                  <a:tcPr/>
                </a:tc>
                <a:extLst>
                  <a:ext uri="{0D108BD9-81ED-4DB2-BD59-A6C34878D82A}">
                    <a16:rowId xmlns:a16="http://schemas.microsoft.com/office/drawing/2014/main" val="1623746530"/>
                  </a:ext>
                </a:extLst>
              </a:tr>
              <a:tr h="1800000">
                <a:tc>
                  <a:txBody>
                    <a:bodyPr/>
                    <a:lstStyle/>
                    <a:p>
                      <a:pPr algn="l"/>
                      <a:r>
                        <a:rPr lang="en-US" sz="1600" b="0" dirty="0">
                          <a:latin typeface="Times New Roman"/>
                          <a:cs typeface="Times New Roman"/>
                        </a:rPr>
                        <a:t>3</a:t>
                      </a:r>
                    </a:p>
                  </a:txBody>
                  <a:tcPr/>
                </a:tc>
                <a:tc>
                  <a:txBody>
                    <a:bodyPr/>
                    <a:lstStyle/>
                    <a:p>
                      <a:pPr lvl="0" algn="l">
                        <a:lnSpc>
                          <a:spcPct val="100000"/>
                        </a:lnSpc>
                        <a:spcBef>
                          <a:spcPts val="0"/>
                        </a:spcBef>
                        <a:spcAft>
                          <a:spcPts val="0"/>
                        </a:spcAft>
                        <a:buNone/>
                      </a:pPr>
                      <a:r>
                        <a:rPr lang="en-US" sz="1350" b="0" i="0" u="none" strike="noStrike" noProof="0" dirty="0">
                          <a:latin typeface="Calibri"/>
                        </a:rPr>
                        <a:t>Kit, Brentton Wong Swee, and Minnu Helen Joseph. </a:t>
                      </a:r>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Calibri"/>
                        </a:rPr>
                        <a:t>Aspect-Based </a:t>
                      </a:r>
                      <a:r>
                        <a:rPr lang="en-US" sz="1400" b="0" i="0" u="none" strike="noStrike" noProof="0" dirty="0" err="1">
                          <a:solidFill>
                            <a:srgbClr val="000000"/>
                          </a:solidFill>
                          <a:latin typeface="Calibri"/>
                        </a:rPr>
                        <a:t>Setiment</a:t>
                      </a:r>
                      <a:r>
                        <a:rPr lang="en-US" sz="1400" b="0" i="0" u="none" strike="noStrike" noProof="0" dirty="0">
                          <a:solidFill>
                            <a:srgbClr val="000000"/>
                          </a:solidFill>
                          <a:latin typeface="Calibri"/>
                        </a:rPr>
                        <a:t> Analysis on Movie Reviews.</a:t>
                      </a:r>
                      <a:endParaRPr lang="en-US" dirty="0"/>
                    </a:p>
                  </a:txBody>
                  <a:tcPr/>
                </a:tc>
                <a:tc>
                  <a:txBody>
                    <a:bodyPr/>
                    <a:lstStyle/>
                    <a:p>
                      <a:pPr lvl="0">
                        <a:buNone/>
                      </a:pPr>
                      <a:r>
                        <a:rPr lang="en-US" sz="1350" b="0" i="0" u="none" strike="noStrike" noProof="0" dirty="0">
                          <a:latin typeface="Calibri"/>
                        </a:rPr>
                        <a:t>explored the aspect-based sentiment analysis of movie reviews in using different machine learning techniques such as extraction of specific aspects, such as the cast and director and the story behind such movies, as well as analyzing their respective sentiments.</a:t>
                      </a:r>
                      <a:endParaRPr lang="en-US" dirty="0"/>
                    </a:p>
                  </a:txBody>
                  <a:tcPr/>
                </a:tc>
                <a:extLst>
                  <a:ext uri="{0D108BD9-81ED-4DB2-BD59-A6C34878D82A}">
                    <a16:rowId xmlns:a16="http://schemas.microsoft.com/office/drawing/2014/main" val="3114242130"/>
                  </a:ext>
                </a:extLst>
              </a:tr>
            </a:tbl>
          </a:graphicData>
        </a:graphic>
      </p:graphicFrame>
    </p:spTree>
    <p:extLst>
      <p:ext uri="{BB962C8B-B14F-4D97-AF65-F5344CB8AC3E}">
        <p14:creationId xmlns:p14="http://schemas.microsoft.com/office/powerpoint/2010/main" val="44334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34A13-5EFF-58B6-C840-891677D6AB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9D1EDE4-E7F2-EE3D-306C-02294DA22A81}"/>
              </a:ext>
            </a:extLst>
          </p:cNvPr>
          <p:cNvSpPr>
            <a:spLocks noGrp="1"/>
          </p:cNvSpPr>
          <p:nvPr>
            <p:ph type="title"/>
          </p:nvPr>
        </p:nvSpPr>
        <p:spPr>
          <a:xfrm>
            <a:off x="1817545" y="63163"/>
            <a:ext cx="8577617" cy="316081"/>
          </a:xfrm>
        </p:spPr>
        <p:txBody>
          <a:bodyPr/>
          <a:lstStyle/>
          <a:p>
            <a:pPr algn="ctr"/>
            <a:r>
              <a:rPr lang="en-US" dirty="0">
                <a:solidFill>
                  <a:srgbClr val="FF0000"/>
                </a:solidFill>
                <a:cs typeface="Times New Roman" panose="02020603050405020304" pitchFamily="18" charset="0"/>
              </a:rPr>
              <a:t>Literature Survey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DD09C83-3E60-8022-862A-DE7E7C4EFE53}"/>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6</a:t>
            </a:fld>
            <a:endParaRPr lang="en-US" kern="1200">
              <a:solidFill>
                <a:prstClr val="white"/>
              </a:solidFill>
              <a:latin typeface="Calibri"/>
              <a:ea typeface="+mn-ea"/>
              <a:cs typeface="+mn-cs"/>
            </a:endParaRPr>
          </a:p>
        </p:txBody>
      </p:sp>
      <p:graphicFrame>
        <p:nvGraphicFramePr>
          <p:cNvPr id="8" name="Table 2">
            <a:extLst>
              <a:ext uri="{FF2B5EF4-FFF2-40B4-BE49-F238E27FC236}">
                <a16:creationId xmlns:a16="http://schemas.microsoft.com/office/drawing/2014/main" id="{3431700E-6655-2564-F79A-918F57B94AA5}"/>
              </a:ext>
            </a:extLst>
          </p:cNvPr>
          <p:cNvGraphicFramePr>
            <a:graphicFrameLocks noGrp="1"/>
          </p:cNvGraphicFramePr>
          <p:nvPr>
            <p:extLst>
              <p:ext uri="{D42A27DB-BD31-4B8C-83A1-F6EECF244321}">
                <p14:modId xmlns:p14="http://schemas.microsoft.com/office/powerpoint/2010/main" val="2000643104"/>
              </p:ext>
            </p:extLst>
          </p:nvPr>
        </p:nvGraphicFramePr>
        <p:xfrm>
          <a:off x="167950" y="457325"/>
          <a:ext cx="11997685" cy="5659542"/>
        </p:xfrm>
        <a:graphic>
          <a:graphicData uri="http://schemas.openxmlformats.org/drawingml/2006/table">
            <a:tbl>
              <a:tblPr firstRow="1" bandRow="1">
                <a:tableStyleId>{EEE7283C-3CF3-47DC-8721-378D4A62B228}</a:tableStyleId>
              </a:tblPr>
              <a:tblGrid>
                <a:gridCol w="609918">
                  <a:extLst>
                    <a:ext uri="{9D8B030D-6E8A-4147-A177-3AD203B41FA5}">
                      <a16:colId xmlns:a16="http://schemas.microsoft.com/office/drawing/2014/main" val="739043522"/>
                    </a:ext>
                  </a:extLst>
                </a:gridCol>
                <a:gridCol w="1252366">
                  <a:extLst>
                    <a:ext uri="{9D8B030D-6E8A-4147-A177-3AD203B41FA5}">
                      <a16:colId xmlns:a16="http://schemas.microsoft.com/office/drawing/2014/main" val="2216152480"/>
                    </a:ext>
                  </a:extLst>
                </a:gridCol>
                <a:gridCol w="2476452">
                  <a:extLst>
                    <a:ext uri="{9D8B030D-6E8A-4147-A177-3AD203B41FA5}">
                      <a16:colId xmlns:a16="http://schemas.microsoft.com/office/drawing/2014/main" val="2141654083"/>
                    </a:ext>
                  </a:extLst>
                </a:gridCol>
                <a:gridCol w="7658949">
                  <a:extLst>
                    <a:ext uri="{9D8B030D-6E8A-4147-A177-3AD203B41FA5}">
                      <a16:colId xmlns:a16="http://schemas.microsoft.com/office/drawing/2014/main" val="901742814"/>
                    </a:ext>
                  </a:extLst>
                </a:gridCol>
              </a:tblGrid>
              <a:tr h="670475">
                <a:tc>
                  <a:txBody>
                    <a:bodyPr/>
                    <a:lstStyle/>
                    <a:p>
                      <a:pPr algn="l"/>
                      <a:r>
                        <a:rPr lang="en-US" sz="1200" dirty="0" err="1">
                          <a:latin typeface="Times New Roman"/>
                          <a:cs typeface="Times New Roman"/>
                        </a:rPr>
                        <a:t>Sl.No</a:t>
                      </a:r>
                      <a:r>
                        <a:rPr lang="en-US" sz="1200" dirty="0">
                          <a:latin typeface="Times New Roman"/>
                          <a:cs typeface="Times New Roman"/>
                        </a:rPr>
                        <a:t>.</a:t>
                      </a:r>
                    </a:p>
                  </a:txBody>
                  <a:tcPr>
                    <a:solidFill>
                      <a:srgbClr val="AA022A"/>
                    </a:solidFill>
                  </a:tcPr>
                </a:tc>
                <a:tc>
                  <a:txBody>
                    <a:bodyPr/>
                    <a:lstStyle/>
                    <a:p>
                      <a:pPr algn="l"/>
                      <a:r>
                        <a:rPr lang="en-US" sz="1200" dirty="0">
                          <a:latin typeface="Times New Roman"/>
                          <a:cs typeface="Times New Roman"/>
                        </a:rPr>
                        <a:t>AUTHORS</a:t>
                      </a:r>
                    </a:p>
                  </a:txBody>
                  <a:tcPr>
                    <a:solidFill>
                      <a:srgbClr val="AA022A"/>
                    </a:solidFill>
                  </a:tcPr>
                </a:tc>
                <a:tc>
                  <a:txBody>
                    <a:bodyPr/>
                    <a:lstStyle/>
                    <a:p>
                      <a:pPr algn="l"/>
                      <a:r>
                        <a:rPr lang="en-US" sz="1200" dirty="0">
                          <a:latin typeface="Times New Roman"/>
                          <a:cs typeface="Times New Roman"/>
                        </a:rPr>
                        <a:t>PAPER</a:t>
                      </a:r>
                    </a:p>
                  </a:txBody>
                  <a:tcPr>
                    <a:solidFill>
                      <a:srgbClr val="AA022A"/>
                    </a:solidFill>
                  </a:tcPr>
                </a:tc>
                <a:tc>
                  <a:txBody>
                    <a:bodyPr/>
                    <a:lstStyle/>
                    <a:p>
                      <a:pPr algn="l"/>
                      <a:r>
                        <a:rPr lang="en-US" sz="1200" dirty="0">
                          <a:latin typeface="Times New Roman"/>
                          <a:cs typeface="Times New Roman"/>
                        </a:rPr>
                        <a:t>INFERENCE</a:t>
                      </a:r>
                    </a:p>
                  </a:txBody>
                  <a:tcPr>
                    <a:solidFill>
                      <a:srgbClr val="AA022A"/>
                    </a:solidFill>
                  </a:tcPr>
                </a:tc>
                <a:extLst>
                  <a:ext uri="{0D108BD9-81ED-4DB2-BD59-A6C34878D82A}">
                    <a16:rowId xmlns:a16="http://schemas.microsoft.com/office/drawing/2014/main" val="4026048611"/>
                  </a:ext>
                </a:extLst>
              </a:tr>
              <a:tr h="1389067">
                <a:tc>
                  <a:txBody>
                    <a:bodyPr/>
                    <a:lstStyle/>
                    <a:p>
                      <a:pPr algn="l"/>
                      <a:r>
                        <a:rPr lang="en-US" sz="1600" b="0" dirty="0">
                          <a:latin typeface="Times New Roman" panose="02020603050405020304" pitchFamily="18" charset="0"/>
                          <a:cs typeface="Times New Roman" panose="02020603050405020304" pitchFamily="18" charset="0"/>
                        </a:rPr>
                        <a:t>4</a:t>
                      </a:r>
                    </a:p>
                  </a:txBody>
                  <a:tcPr/>
                </a:tc>
                <a:tc>
                  <a:txBody>
                    <a:bodyPr/>
                    <a:lstStyle/>
                    <a:p>
                      <a:pPr lvl="0" algn="l">
                        <a:lnSpc>
                          <a:spcPct val="100000"/>
                        </a:lnSpc>
                        <a:spcBef>
                          <a:spcPts val="0"/>
                        </a:spcBef>
                        <a:spcAft>
                          <a:spcPts val="0"/>
                        </a:spcAft>
                        <a:buNone/>
                      </a:pPr>
                      <a:r>
                        <a:rPr lang="en-IN" sz="1350" b="0" i="0" u="none" strike="noStrike" noProof="0" dirty="0">
                          <a:latin typeface="Calibri"/>
                        </a:rPr>
                        <a:t>Sindhu, Irum, and Faryal Shamsi.</a:t>
                      </a:r>
                    </a:p>
                  </a:txBody>
                  <a:tcPr/>
                </a:tc>
                <a:tc>
                  <a:txBody>
                    <a:bodyPr/>
                    <a:lstStyle/>
                    <a:p>
                      <a:pPr lvl="0" algn="l">
                        <a:lnSpc>
                          <a:spcPct val="100000"/>
                        </a:lnSpc>
                        <a:spcBef>
                          <a:spcPts val="0"/>
                        </a:spcBef>
                        <a:spcAft>
                          <a:spcPts val="0"/>
                        </a:spcAft>
                        <a:buNone/>
                      </a:pPr>
                      <a:r>
                        <a:rPr lang="en-IN" sz="1400" b="0" i="0" u="none" strike="noStrike" noProof="0" dirty="0">
                          <a:solidFill>
                            <a:srgbClr val="000000"/>
                          </a:solidFill>
                          <a:latin typeface="Calibri"/>
                        </a:rPr>
                        <a:t>Prediction of IMDB Movie Score Movie Success By Using The Facebook</a:t>
                      </a:r>
                      <a:endParaRPr lang="en-IN" dirty="0"/>
                    </a:p>
                  </a:txBody>
                  <a:tcPr/>
                </a:tc>
                <a:tc>
                  <a:txBody>
                    <a:bodyPr/>
                    <a:lstStyle/>
                    <a:p>
                      <a:pPr lvl="0">
                        <a:buNone/>
                      </a:pPr>
                      <a:r>
                        <a:rPr lang="en-US" sz="1350" b="0" i="0" u="none" strike="noStrike" noProof="0" dirty="0">
                          <a:latin typeface="Calibri"/>
                        </a:rPr>
                        <a:t>predicted movie success by deriving sentiment from social media data particularly comments on Facebook, applying </a:t>
                      </a:r>
                      <a:r>
                        <a:rPr lang="en-US" sz="1350" b="0" i="0" u="none" strike="noStrike" noProof="0" dirty="0" err="1">
                          <a:latin typeface="Calibri"/>
                        </a:rPr>
                        <a:t>Lexalytics</a:t>
                      </a:r>
                      <a:r>
                        <a:rPr lang="en-US" sz="1350" b="0" i="0" u="none" strike="noStrike" noProof="0" dirty="0">
                          <a:latin typeface="Calibri"/>
                        </a:rPr>
                        <a:t> to the score calculation for such comments-categorized as either positive or negative-and using tools like Graph API, </a:t>
                      </a:r>
                      <a:r>
                        <a:rPr lang="en-US" sz="1350" b="0" i="0" u="none" strike="noStrike" noProof="0" dirty="0" err="1">
                          <a:latin typeface="Calibri"/>
                        </a:rPr>
                        <a:t>FacePager</a:t>
                      </a:r>
                      <a:r>
                        <a:rPr lang="en-US" sz="1350" b="0" i="0" u="none" strike="noStrike" noProof="0" dirty="0">
                          <a:latin typeface="Calibri"/>
                        </a:rPr>
                        <a:t>, R Studio, and Shiny Package for pulling and processing the data.</a:t>
                      </a:r>
                      <a:endParaRPr lang="en-US" dirty="0"/>
                    </a:p>
                  </a:txBody>
                  <a:tcPr/>
                </a:tc>
                <a:extLst>
                  <a:ext uri="{0D108BD9-81ED-4DB2-BD59-A6C34878D82A}">
                    <a16:rowId xmlns:a16="http://schemas.microsoft.com/office/drawing/2014/main" val="4014041938"/>
                  </a:ext>
                </a:extLst>
              </a:tr>
              <a:tr h="1800000">
                <a:tc>
                  <a:txBody>
                    <a:bodyPr/>
                    <a:lstStyle/>
                    <a:p>
                      <a:pPr algn="l"/>
                      <a:r>
                        <a:rPr lang="en-US" sz="1600" b="0" dirty="0">
                          <a:latin typeface="Times New Roman" panose="02020603050405020304" pitchFamily="18" charset="0"/>
                          <a:cs typeface="Times New Roman" panose="02020603050405020304" pitchFamily="18" charset="0"/>
                        </a:rPr>
                        <a:t>5</a:t>
                      </a:r>
                    </a:p>
                  </a:txBody>
                  <a:tcPr/>
                </a:tc>
                <a:tc>
                  <a:txBody>
                    <a:bodyPr/>
                    <a:lstStyle/>
                    <a:p>
                      <a:pPr lvl="0" algn="l">
                        <a:lnSpc>
                          <a:spcPct val="100000"/>
                        </a:lnSpc>
                        <a:spcBef>
                          <a:spcPts val="0"/>
                        </a:spcBef>
                        <a:spcAft>
                          <a:spcPts val="0"/>
                        </a:spcAft>
                        <a:buNone/>
                      </a:pPr>
                      <a:r>
                        <a:rPr lang="en-IN" sz="1350" b="0" i="0" u="none" strike="noStrike" noProof="0" dirty="0">
                          <a:latin typeface="Calibri"/>
                        </a:rPr>
                        <a:t>Wadhwa, Parth, and </a:t>
                      </a:r>
                      <a:r>
                        <a:rPr lang="en-IN" sz="1350" b="0" i="0" u="none" strike="noStrike" noProof="0" dirty="0" err="1">
                          <a:latin typeface="Calibri"/>
                        </a:rPr>
                        <a:t>Prabhishek</a:t>
                      </a:r>
                      <a:r>
                        <a:rPr lang="en-IN" sz="1350" b="0" i="0" u="none" strike="noStrike" noProof="0" dirty="0">
                          <a:latin typeface="Calibri"/>
                        </a:rPr>
                        <a:t> Singh. </a:t>
                      </a:r>
                      <a:endParaRPr lang="en-US" dirty="0"/>
                    </a:p>
                  </a:txBody>
                  <a:tcPr/>
                </a:tc>
                <a:tc>
                  <a:txBody>
                    <a:bodyPr/>
                    <a:lstStyle/>
                    <a:p>
                      <a:pPr lvl="0" algn="l">
                        <a:lnSpc>
                          <a:spcPct val="100000"/>
                        </a:lnSpc>
                        <a:spcBef>
                          <a:spcPts val="0"/>
                        </a:spcBef>
                        <a:spcAft>
                          <a:spcPts val="0"/>
                        </a:spcAft>
                        <a:buNone/>
                      </a:pPr>
                      <a:r>
                        <a:rPr lang="en-IN" sz="1400" b="0" i="0" u="none" strike="noStrike" noProof="0" dirty="0">
                          <a:solidFill>
                            <a:srgbClr val="000000"/>
                          </a:solidFill>
                          <a:latin typeface="Calibri"/>
                        </a:rPr>
                        <a:t>A New Sentiment Analysis</a:t>
                      </a:r>
                      <a:endParaRPr lang="en-US" sz="1400" b="0" i="0" u="none" strike="noStrike" noProof="0" dirty="0">
                        <a:solidFill>
                          <a:srgbClr val="000000"/>
                        </a:solidFill>
                        <a:latin typeface="Calibri"/>
                      </a:endParaRPr>
                    </a:p>
                    <a:p>
                      <a:pPr lvl="0" algn="l">
                        <a:lnSpc>
                          <a:spcPct val="100000"/>
                        </a:lnSpc>
                        <a:spcBef>
                          <a:spcPts val="0"/>
                        </a:spcBef>
                        <a:spcAft>
                          <a:spcPts val="0"/>
                        </a:spcAft>
                        <a:buNone/>
                      </a:pPr>
                      <a:r>
                        <a:rPr lang="en-IN" sz="1400" b="0" i="0" u="none" strike="noStrike" noProof="0" dirty="0">
                          <a:solidFill>
                            <a:srgbClr val="000000"/>
                          </a:solidFill>
                          <a:latin typeface="Calibri"/>
                        </a:rPr>
                        <a:t>based Application for </a:t>
                      </a:r>
                      <a:r>
                        <a:rPr lang="en-IN" sz="1400" b="0" i="0" u="none" strike="noStrike" noProof="0" dirty="0" err="1">
                          <a:solidFill>
                            <a:srgbClr val="000000"/>
                          </a:solidFill>
                          <a:latin typeface="Calibri"/>
                        </a:rPr>
                        <a:t>Analyzing</a:t>
                      </a:r>
                      <a:r>
                        <a:rPr lang="en-IN" sz="1400" b="0" i="0" u="none" strike="noStrike" noProof="0" dirty="0">
                          <a:solidFill>
                            <a:srgbClr val="000000"/>
                          </a:solidFill>
                          <a:latin typeface="Calibri"/>
                        </a:rPr>
                        <a:t> Reviews of Web Series and Movies of Different Genres</a:t>
                      </a:r>
                      <a:endParaRPr lang="en-IN" dirty="0"/>
                    </a:p>
                  </a:txBody>
                  <a:tcPr/>
                </a:tc>
                <a:tc>
                  <a:txBody>
                    <a:bodyPr/>
                    <a:lstStyle/>
                    <a:p>
                      <a:pPr lvl="0">
                        <a:buNone/>
                      </a:pPr>
                      <a:r>
                        <a:rPr lang="en-US" sz="1350" b="0" i="0" u="none" strike="noStrike" noProof="0" dirty="0">
                          <a:latin typeface="Calibri"/>
                        </a:rPr>
                        <a:t>proposed an application for sentiment analysis of web series and movie reviews across different genres from 2017-2019. It collects Twitter data through API keys and hashtags and runs it on a machine learning algorithm. It analyses reviews for 10 movies, 10 web series each in four genres: comedy, romance, horror, and crime.</a:t>
                      </a:r>
                      <a:endParaRPr lang="en-US" dirty="0"/>
                    </a:p>
                  </a:txBody>
                  <a:tcPr/>
                </a:tc>
                <a:extLst>
                  <a:ext uri="{0D108BD9-81ED-4DB2-BD59-A6C34878D82A}">
                    <a16:rowId xmlns:a16="http://schemas.microsoft.com/office/drawing/2014/main" val="1623746530"/>
                  </a:ext>
                </a:extLst>
              </a:tr>
              <a:tr h="1800000">
                <a:tc>
                  <a:txBody>
                    <a:bodyPr/>
                    <a:lstStyle/>
                    <a:p>
                      <a:pPr algn="l"/>
                      <a:r>
                        <a:rPr lang="en-US" sz="1600" b="0" dirty="0">
                          <a:latin typeface="Times New Roman" panose="02020603050405020304" pitchFamily="18" charset="0"/>
                          <a:cs typeface="Times New Roman" panose="02020603050405020304" pitchFamily="18" charset="0"/>
                        </a:rPr>
                        <a:t>6</a:t>
                      </a:r>
                    </a:p>
                  </a:txBody>
                  <a:tcPr/>
                </a:tc>
                <a:tc>
                  <a:txBody>
                    <a:bodyPr/>
                    <a:lstStyle/>
                    <a:p>
                      <a:pPr lvl="0" algn="l">
                        <a:lnSpc>
                          <a:spcPct val="100000"/>
                        </a:lnSpc>
                        <a:spcBef>
                          <a:spcPts val="0"/>
                        </a:spcBef>
                        <a:spcAft>
                          <a:spcPts val="0"/>
                        </a:spcAft>
                        <a:buNone/>
                      </a:pPr>
                      <a:r>
                        <a:rPr lang="en-US" sz="1350" b="0" i="0" u="none" strike="noStrike" noProof="0" dirty="0" err="1">
                          <a:latin typeface="Calibri"/>
                        </a:rPr>
                        <a:t>Putrada</a:t>
                      </a:r>
                      <a:r>
                        <a:rPr lang="en-US" sz="1350" b="0" i="0" u="none" strike="noStrike" noProof="0" dirty="0">
                          <a:latin typeface="Calibri"/>
                        </a:rPr>
                        <a:t>, Aji Gautama</a:t>
                      </a:r>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Calibri"/>
                        </a:rPr>
                        <a:t>Feature Importance on Text Analysis for a Novel Indonesian Movie Recommender System.</a:t>
                      </a:r>
                      <a:endParaRPr lang="en-US" dirty="0"/>
                    </a:p>
                  </a:txBody>
                  <a:tcPr/>
                </a:tc>
                <a:tc>
                  <a:txBody>
                    <a:bodyPr/>
                    <a:lstStyle/>
                    <a:p>
                      <a:pPr lvl="0">
                        <a:buNone/>
                      </a:pPr>
                      <a:r>
                        <a:rPr lang="en-US" sz="1350" b="0" i="0" u="none" strike="noStrike" noProof="0" dirty="0">
                          <a:latin typeface="Calibri"/>
                        </a:rPr>
                        <a:t>aimed to improve film recommendations by putting text analysis together with the use of feature importance from the IMDb Indonesian Movies </a:t>
                      </a:r>
                      <a:r>
                        <a:rPr lang="en-US" sz="1350" b="0" i="0" u="none" strike="noStrike" noProof="0" dirty="0" err="1">
                          <a:latin typeface="Calibri"/>
                        </a:rPr>
                        <a:t>dataset.used</a:t>
                      </a:r>
                      <a:r>
                        <a:rPr lang="en-US" sz="1350" b="0" i="0" u="none" strike="noStrike" noProof="0" dirty="0">
                          <a:latin typeface="Calibri"/>
                        </a:rPr>
                        <a:t> the Bag of Words technique and compare different models, such as SVM, Naïve Bayes, and logistic regression.</a:t>
                      </a:r>
                      <a:endParaRPr lang="en-US" dirty="0"/>
                    </a:p>
                  </a:txBody>
                  <a:tcPr/>
                </a:tc>
                <a:extLst>
                  <a:ext uri="{0D108BD9-81ED-4DB2-BD59-A6C34878D82A}">
                    <a16:rowId xmlns:a16="http://schemas.microsoft.com/office/drawing/2014/main" val="3114242130"/>
                  </a:ext>
                </a:extLst>
              </a:tr>
            </a:tbl>
          </a:graphicData>
        </a:graphic>
      </p:graphicFrame>
    </p:spTree>
    <p:extLst>
      <p:ext uri="{BB962C8B-B14F-4D97-AF65-F5344CB8AC3E}">
        <p14:creationId xmlns:p14="http://schemas.microsoft.com/office/powerpoint/2010/main" val="2835970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73BBF-184D-2490-983C-4B9C4D1405F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13942B0-2B23-5F73-C13D-0F1EF4039C27}"/>
              </a:ext>
            </a:extLst>
          </p:cNvPr>
          <p:cNvSpPr>
            <a:spLocks noGrp="1"/>
          </p:cNvSpPr>
          <p:nvPr>
            <p:ph type="title"/>
          </p:nvPr>
        </p:nvSpPr>
        <p:spPr>
          <a:xfrm>
            <a:off x="1817545" y="63163"/>
            <a:ext cx="8577617" cy="316081"/>
          </a:xfrm>
        </p:spPr>
        <p:txBody>
          <a:bodyPr/>
          <a:lstStyle/>
          <a:p>
            <a:pPr algn="ctr"/>
            <a:r>
              <a:rPr lang="en-US" dirty="0">
                <a:solidFill>
                  <a:srgbClr val="FF0000"/>
                </a:solidFill>
                <a:cs typeface="Times New Roman" panose="02020603050405020304" pitchFamily="18" charset="0"/>
              </a:rPr>
              <a:t>Literature Survey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B5EBA07E-8C84-2CF5-9F9F-4B9568C8E63D}"/>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7</a:t>
            </a:fld>
            <a:endParaRPr lang="en-US" kern="1200">
              <a:solidFill>
                <a:prstClr val="white"/>
              </a:solidFill>
              <a:latin typeface="Calibri"/>
              <a:ea typeface="+mn-ea"/>
              <a:cs typeface="+mn-cs"/>
            </a:endParaRPr>
          </a:p>
        </p:txBody>
      </p:sp>
      <p:graphicFrame>
        <p:nvGraphicFramePr>
          <p:cNvPr id="8" name="Table 2">
            <a:extLst>
              <a:ext uri="{FF2B5EF4-FFF2-40B4-BE49-F238E27FC236}">
                <a16:creationId xmlns:a16="http://schemas.microsoft.com/office/drawing/2014/main" id="{72FC2A5D-13E7-84CD-2CA1-BA22EEE04E73}"/>
              </a:ext>
            </a:extLst>
          </p:cNvPr>
          <p:cNvGraphicFramePr>
            <a:graphicFrameLocks noGrp="1"/>
          </p:cNvGraphicFramePr>
          <p:nvPr>
            <p:extLst>
              <p:ext uri="{D42A27DB-BD31-4B8C-83A1-F6EECF244321}">
                <p14:modId xmlns:p14="http://schemas.microsoft.com/office/powerpoint/2010/main" val="3702078930"/>
              </p:ext>
            </p:extLst>
          </p:nvPr>
        </p:nvGraphicFramePr>
        <p:xfrm>
          <a:off x="167950" y="457325"/>
          <a:ext cx="11997685" cy="5659542"/>
        </p:xfrm>
        <a:graphic>
          <a:graphicData uri="http://schemas.openxmlformats.org/drawingml/2006/table">
            <a:tbl>
              <a:tblPr firstRow="1" bandRow="1">
                <a:tableStyleId>{EEE7283C-3CF3-47DC-8721-378D4A62B228}</a:tableStyleId>
              </a:tblPr>
              <a:tblGrid>
                <a:gridCol w="609918">
                  <a:extLst>
                    <a:ext uri="{9D8B030D-6E8A-4147-A177-3AD203B41FA5}">
                      <a16:colId xmlns:a16="http://schemas.microsoft.com/office/drawing/2014/main" val="739043522"/>
                    </a:ext>
                  </a:extLst>
                </a:gridCol>
                <a:gridCol w="1252366">
                  <a:extLst>
                    <a:ext uri="{9D8B030D-6E8A-4147-A177-3AD203B41FA5}">
                      <a16:colId xmlns:a16="http://schemas.microsoft.com/office/drawing/2014/main" val="2216152480"/>
                    </a:ext>
                  </a:extLst>
                </a:gridCol>
                <a:gridCol w="2476452">
                  <a:extLst>
                    <a:ext uri="{9D8B030D-6E8A-4147-A177-3AD203B41FA5}">
                      <a16:colId xmlns:a16="http://schemas.microsoft.com/office/drawing/2014/main" val="2141654083"/>
                    </a:ext>
                  </a:extLst>
                </a:gridCol>
                <a:gridCol w="7658949">
                  <a:extLst>
                    <a:ext uri="{9D8B030D-6E8A-4147-A177-3AD203B41FA5}">
                      <a16:colId xmlns:a16="http://schemas.microsoft.com/office/drawing/2014/main" val="901742814"/>
                    </a:ext>
                  </a:extLst>
                </a:gridCol>
              </a:tblGrid>
              <a:tr h="670475">
                <a:tc>
                  <a:txBody>
                    <a:bodyPr/>
                    <a:lstStyle/>
                    <a:p>
                      <a:pPr algn="l"/>
                      <a:r>
                        <a:rPr lang="en-US" sz="1200" dirty="0" err="1">
                          <a:latin typeface="Times New Roman"/>
                          <a:cs typeface="Times New Roman"/>
                        </a:rPr>
                        <a:t>Sl.No</a:t>
                      </a:r>
                      <a:r>
                        <a:rPr lang="en-US" sz="1200" dirty="0">
                          <a:latin typeface="Times New Roman"/>
                          <a:cs typeface="Times New Roman"/>
                        </a:rPr>
                        <a:t>.</a:t>
                      </a:r>
                    </a:p>
                  </a:txBody>
                  <a:tcPr>
                    <a:solidFill>
                      <a:srgbClr val="AA022A"/>
                    </a:solidFill>
                  </a:tcPr>
                </a:tc>
                <a:tc>
                  <a:txBody>
                    <a:bodyPr/>
                    <a:lstStyle/>
                    <a:p>
                      <a:pPr algn="l"/>
                      <a:r>
                        <a:rPr lang="en-US" sz="1200" dirty="0">
                          <a:latin typeface="Times New Roman"/>
                          <a:cs typeface="Times New Roman"/>
                        </a:rPr>
                        <a:t>AUTHORS</a:t>
                      </a:r>
                    </a:p>
                  </a:txBody>
                  <a:tcPr>
                    <a:solidFill>
                      <a:srgbClr val="AA022A"/>
                    </a:solidFill>
                  </a:tcPr>
                </a:tc>
                <a:tc>
                  <a:txBody>
                    <a:bodyPr/>
                    <a:lstStyle/>
                    <a:p>
                      <a:pPr algn="l"/>
                      <a:r>
                        <a:rPr lang="en-US" sz="1200" dirty="0">
                          <a:latin typeface="Times New Roman"/>
                          <a:cs typeface="Times New Roman"/>
                        </a:rPr>
                        <a:t>PAPER</a:t>
                      </a:r>
                    </a:p>
                  </a:txBody>
                  <a:tcPr>
                    <a:solidFill>
                      <a:srgbClr val="AA022A"/>
                    </a:solidFill>
                  </a:tcPr>
                </a:tc>
                <a:tc>
                  <a:txBody>
                    <a:bodyPr/>
                    <a:lstStyle/>
                    <a:p>
                      <a:pPr algn="l"/>
                      <a:r>
                        <a:rPr lang="en-US" sz="1200" dirty="0">
                          <a:latin typeface="Times New Roman"/>
                          <a:cs typeface="Times New Roman"/>
                        </a:rPr>
                        <a:t>INFERENCE</a:t>
                      </a:r>
                    </a:p>
                  </a:txBody>
                  <a:tcPr>
                    <a:solidFill>
                      <a:srgbClr val="AA022A"/>
                    </a:solidFill>
                  </a:tcPr>
                </a:tc>
                <a:extLst>
                  <a:ext uri="{0D108BD9-81ED-4DB2-BD59-A6C34878D82A}">
                    <a16:rowId xmlns:a16="http://schemas.microsoft.com/office/drawing/2014/main" val="4026048611"/>
                  </a:ext>
                </a:extLst>
              </a:tr>
              <a:tr h="1389067">
                <a:tc>
                  <a:txBody>
                    <a:bodyPr/>
                    <a:lstStyle/>
                    <a:p>
                      <a:pPr algn="l"/>
                      <a:r>
                        <a:rPr lang="en-US" sz="1600" b="0" dirty="0">
                          <a:latin typeface="Times New Roman" panose="02020603050405020304" pitchFamily="18" charset="0"/>
                          <a:cs typeface="Times New Roman" panose="02020603050405020304" pitchFamily="18" charset="0"/>
                        </a:rPr>
                        <a:t>7</a:t>
                      </a:r>
                    </a:p>
                  </a:txBody>
                  <a:tcPr/>
                </a:tc>
                <a:tc>
                  <a:txBody>
                    <a:bodyPr/>
                    <a:lstStyle/>
                    <a:p>
                      <a:pPr lvl="0" algn="l">
                        <a:lnSpc>
                          <a:spcPct val="100000"/>
                        </a:lnSpc>
                        <a:spcBef>
                          <a:spcPts val="0"/>
                        </a:spcBef>
                        <a:spcAft>
                          <a:spcPts val="0"/>
                        </a:spcAft>
                        <a:buNone/>
                      </a:pPr>
                      <a:r>
                        <a:rPr lang="en-US" sz="1600" b="0" i="0" u="none" strike="noStrike" noProof="0" dirty="0"/>
                        <a:t>Topal, Kamil, and Gultekin </a:t>
                      </a:r>
                      <a:r>
                        <a:rPr lang="en-US" sz="1600" b="0" i="0" u="none" strike="noStrike" noProof="0" dirty="0" err="1"/>
                        <a:t>Ozsoyoglu</a:t>
                      </a:r>
                      <a:r>
                        <a:rPr lang="en-US" sz="1600" b="0" i="0" u="none" strike="noStrike" noProof="0" dirty="0"/>
                        <a:t>. </a:t>
                      </a:r>
                    </a:p>
                  </a:txBody>
                  <a:tcPr/>
                </a:tc>
                <a:tc>
                  <a:txBody>
                    <a:bodyPr/>
                    <a:lstStyle/>
                    <a:p>
                      <a:pPr lvl="0" algn="l">
                        <a:lnSpc>
                          <a:spcPct val="100000"/>
                        </a:lnSpc>
                        <a:spcBef>
                          <a:spcPts val="0"/>
                        </a:spcBef>
                        <a:spcAft>
                          <a:spcPts val="0"/>
                        </a:spcAft>
                        <a:buNone/>
                      </a:pPr>
                      <a:r>
                        <a:rPr lang="en-US" sz="1600" b="0" i="0" u="none" strike="noStrike" noProof="0" dirty="0">
                          <a:solidFill>
                            <a:srgbClr val="000000"/>
                          </a:solidFill>
                          <a:latin typeface="Calibri"/>
                        </a:rPr>
                        <a:t>Movie review analysis: Emotion analysis of IMDb movie reviews</a:t>
                      </a:r>
                      <a:endParaRPr lang="en-US" dirty="0"/>
                    </a:p>
                  </a:txBody>
                  <a:tcPr/>
                </a:tc>
                <a:tc>
                  <a:txBody>
                    <a:bodyPr/>
                    <a:lstStyle/>
                    <a:p>
                      <a:pPr lvl="0">
                        <a:buNone/>
                      </a:pPr>
                      <a:r>
                        <a:rPr lang="en-US" sz="1350" b="0" i="0" u="none" strike="noStrike" noProof="0" dirty="0">
                          <a:latin typeface="Calibri"/>
                        </a:rPr>
                        <a:t>included novel approach in the selection of movies will be on the emotional content of reviews from online platforms like IMDb. The paper argues that the traditional rating and reviewing systems can be an inefficient way for bringing up the viewer's experience on emotional grounds</a:t>
                      </a:r>
                      <a:endParaRPr lang="en-US" dirty="0"/>
                    </a:p>
                  </a:txBody>
                  <a:tcPr/>
                </a:tc>
                <a:extLst>
                  <a:ext uri="{0D108BD9-81ED-4DB2-BD59-A6C34878D82A}">
                    <a16:rowId xmlns:a16="http://schemas.microsoft.com/office/drawing/2014/main" val="4014041938"/>
                  </a:ext>
                </a:extLst>
              </a:tr>
              <a:tr h="1800000">
                <a:tc>
                  <a:txBody>
                    <a:bodyPr/>
                    <a:lstStyle/>
                    <a:p>
                      <a:pPr algn="l"/>
                      <a:r>
                        <a:rPr lang="en-US" sz="1600" b="0" dirty="0">
                          <a:latin typeface="Times New Roman" panose="02020603050405020304" pitchFamily="18" charset="0"/>
                          <a:cs typeface="Times New Roman" panose="02020603050405020304" pitchFamily="18" charset="0"/>
                        </a:rPr>
                        <a:t>8</a:t>
                      </a:r>
                    </a:p>
                  </a:txBody>
                  <a:tcPr/>
                </a:tc>
                <a:tc>
                  <a:txBody>
                    <a:bodyPr/>
                    <a:lstStyle/>
                    <a:p>
                      <a:pPr lvl="0" algn="l">
                        <a:lnSpc>
                          <a:spcPct val="100000"/>
                        </a:lnSpc>
                        <a:spcBef>
                          <a:spcPts val="0"/>
                        </a:spcBef>
                        <a:spcAft>
                          <a:spcPts val="0"/>
                        </a:spcAft>
                        <a:buNone/>
                      </a:pPr>
                      <a:r>
                        <a:rPr lang="en-US" sz="1350" b="0" i="0" u="none" strike="noStrike" noProof="0" dirty="0">
                          <a:latin typeface="Calibri"/>
                        </a:rPr>
                        <a:t>Rizal, </a:t>
                      </a:r>
                      <a:r>
                        <a:rPr lang="en-US" sz="1350" b="0" i="0" u="none" strike="noStrike" noProof="0" dirty="0" err="1">
                          <a:latin typeface="Calibri"/>
                        </a:rPr>
                        <a:t>Syamsul</a:t>
                      </a:r>
                      <a:r>
                        <a:rPr lang="en-US" sz="1350" b="0" i="0" u="none" strike="noStrike" noProof="0" dirty="0">
                          <a:latin typeface="Calibri"/>
                        </a:rPr>
                        <a:t>, and Mahendra </a:t>
                      </a:r>
                      <a:r>
                        <a:rPr lang="en-US" sz="1350" b="0" i="0" u="none" strike="noStrike" noProof="0" dirty="0" err="1">
                          <a:latin typeface="Calibri"/>
                        </a:rPr>
                        <a:t>Dwifebri</a:t>
                      </a:r>
                      <a:r>
                        <a:rPr lang="en-US" sz="1350" b="0" i="0" u="none" strike="noStrike" noProof="0" dirty="0">
                          <a:latin typeface="Calibri"/>
                        </a:rPr>
                        <a:t> </a:t>
                      </a:r>
                      <a:r>
                        <a:rPr lang="en-US" sz="1350" b="0" i="0" u="none" strike="noStrike" noProof="0" dirty="0" err="1">
                          <a:latin typeface="Calibri"/>
                        </a:rPr>
                        <a:t>Purbolaksono</a:t>
                      </a:r>
                      <a:r>
                        <a:rPr lang="en-US" sz="1350" b="0" i="0" u="none" strike="noStrike" noProof="0" dirty="0">
                          <a:latin typeface="Calibri"/>
                        </a:rPr>
                        <a:t>.</a:t>
                      </a:r>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Calibri"/>
                        </a:rPr>
                        <a:t>Sentiment analysis on movie review from rotten tomatoes using word2vec and naïve bayes.</a:t>
                      </a:r>
                      <a:endParaRPr lang="en-IN" dirty="0"/>
                    </a:p>
                  </a:txBody>
                  <a:tcPr/>
                </a:tc>
                <a:tc>
                  <a:txBody>
                    <a:bodyPr/>
                    <a:lstStyle/>
                    <a:p>
                      <a:pPr lvl="0">
                        <a:buNone/>
                      </a:pPr>
                      <a:r>
                        <a:rPr lang="en-US" sz="1350" b="0" i="0" u="none" strike="noStrike" noProof="0" dirty="0">
                          <a:latin typeface="Calibri"/>
                        </a:rPr>
                        <a:t>explored the application of movie reviews using sentiment analysis with feature extraction from Word2Vec and classification by the Naive Bayes classifier. The paper deems preprocessing as one of the key techniques, especially stemming, in the process of preprocessing the dataset.</a:t>
                      </a:r>
                      <a:endParaRPr lang="en-US" dirty="0"/>
                    </a:p>
                  </a:txBody>
                  <a:tcPr/>
                </a:tc>
                <a:extLst>
                  <a:ext uri="{0D108BD9-81ED-4DB2-BD59-A6C34878D82A}">
                    <a16:rowId xmlns:a16="http://schemas.microsoft.com/office/drawing/2014/main" val="1623746530"/>
                  </a:ext>
                </a:extLst>
              </a:tr>
              <a:tr h="1800000">
                <a:tc>
                  <a:txBody>
                    <a:bodyPr/>
                    <a:lstStyle/>
                    <a:p>
                      <a:pPr algn="l"/>
                      <a:r>
                        <a:rPr lang="en-US" sz="1600" b="0" dirty="0">
                          <a:latin typeface="Times New Roman" panose="02020603050405020304" pitchFamily="18" charset="0"/>
                          <a:cs typeface="Times New Roman" panose="02020603050405020304" pitchFamily="18" charset="0"/>
                        </a:rPr>
                        <a:t>9</a:t>
                      </a:r>
                    </a:p>
                  </a:txBody>
                  <a:tcPr/>
                </a:tc>
                <a:tc>
                  <a:txBody>
                    <a:bodyPr/>
                    <a:lstStyle/>
                    <a:p>
                      <a:pPr lvl="0" algn="l">
                        <a:lnSpc>
                          <a:spcPct val="100000"/>
                        </a:lnSpc>
                        <a:spcBef>
                          <a:spcPts val="0"/>
                        </a:spcBef>
                        <a:spcAft>
                          <a:spcPts val="0"/>
                        </a:spcAft>
                        <a:buNone/>
                      </a:pPr>
                      <a:r>
                        <a:rPr lang="en-IN" sz="1600" b="0" i="0" u="none" strike="noStrike" noProof="0" dirty="0">
                          <a:latin typeface="Calibri"/>
                        </a:rPr>
                        <a:t>Sangeetha, B., S. Sangeetha, and D. T. Goutham.</a:t>
                      </a:r>
                      <a:endParaRPr lang="en-IN" dirty="0">
                        <a:latin typeface="Calibri"/>
                      </a:endParaRPr>
                    </a:p>
                  </a:txBody>
                  <a:tcPr/>
                </a:tc>
                <a:tc>
                  <a:txBody>
                    <a:bodyPr/>
                    <a:lstStyle/>
                    <a:p>
                      <a:pPr lvl="0" algn="l">
                        <a:lnSpc>
                          <a:spcPct val="100000"/>
                        </a:lnSpc>
                        <a:spcBef>
                          <a:spcPts val="0"/>
                        </a:spcBef>
                        <a:spcAft>
                          <a:spcPts val="0"/>
                        </a:spcAft>
                        <a:buNone/>
                      </a:pPr>
                      <a:r>
                        <a:rPr lang="en-IN" sz="1600" b="0" i="0" u="none" strike="noStrike" noProof="0" dirty="0">
                          <a:solidFill>
                            <a:srgbClr val="000000"/>
                          </a:solidFill>
                          <a:latin typeface="Calibri"/>
                        </a:rPr>
                        <a:t>Sentiment Analysis on</a:t>
                      </a:r>
                      <a:endParaRPr lang="en-US" sz="1600" b="0" i="0" u="none" strike="noStrike" noProof="0" dirty="0">
                        <a:solidFill>
                          <a:srgbClr val="000000"/>
                        </a:solidFill>
                        <a:latin typeface="Calibri"/>
                      </a:endParaRPr>
                    </a:p>
                    <a:p>
                      <a:pPr lvl="0" algn="l">
                        <a:lnSpc>
                          <a:spcPct val="100000"/>
                        </a:lnSpc>
                        <a:spcBef>
                          <a:spcPts val="0"/>
                        </a:spcBef>
                        <a:spcAft>
                          <a:spcPts val="0"/>
                        </a:spcAft>
                        <a:buNone/>
                      </a:pPr>
                      <a:r>
                        <a:rPr lang="en-IN" sz="1600" b="0" i="0" u="none" strike="noStrike" noProof="0" dirty="0">
                          <a:solidFill>
                            <a:srgbClr val="000000"/>
                          </a:solidFill>
                          <a:latin typeface="Calibri"/>
                        </a:rPr>
                        <a:t>Movie Reviews: A Comparative Analysis.</a:t>
                      </a:r>
                      <a:endParaRPr lang="en-IN"/>
                    </a:p>
                  </a:txBody>
                  <a:tcPr/>
                </a:tc>
                <a:tc>
                  <a:txBody>
                    <a:bodyPr/>
                    <a:lstStyle/>
                    <a:p>
                      <a:pPr lvl="0">
                        <a:buNone/>
                      </a:pPr>
                      <a:r>
                        <a:rPr lang="en-US" sz="1350" b="0" i="0" u="none" strike="noStrike" noProof="0" dirty="0">
                          <a:latin typeface="Calibri"/>
                        </a:rPr>
                        <a:t>included the analysis of sentiments in movie reviews by numerous machine learning techniques that classify them into either positive or negative or neutral. At the very outset, it highlights why such analysis, like sentiment analysis, becomes inevitable to know the standard of the content and distinguish great writing from poor reviews .</a:t>
                      </a:r>
                      <a:endParaRPr lang="en-US" dirty="0"/>
                    </a:p>
                  </a:txBody>
                  <a:tcPr/>
                </a:tc>
                <a:extLst>
                  <a:ext uri="{0D108BD9-81ED-4DB2-BD59-A6C34878D82A}">
                    <a16:rowId xmlns:a16="http://schemas.microsoft.com/office/drawing/2014/main" val="3114242130"/>
                  </a:ext>
                </a:extLst>
              </a:tr>
            </a:tbl>
          </a:graphicData>
        </a:graphic>
      </p:graphicFrame>
    </p:spTree>
    <p:extLst>
      <p:ext uri="{BB962C8B-B14F-4D97-AF65-F5344CB8AC3E}">
        <p14:creationId xmlns:p14="http://schemas.microsoft.com/office/powerpoint/2010/main" val="371490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817545" y="63163"/>
            <a:ext cx="8577617" cy="316081"/>
          </a:xfrm>
        </p:spPr>
        <p:txBody>
          <a:bodyPr/>
          <a:lstStyle/>
          <a:p>
            <a:pPr algn="ctr"/>
            <a:r>
              <a:rPr lang="en-US" dirty="0">
                <a:solidFill>
                  <a:srgbClr val="FF0000"/>
                </a:solidFill>
                <a:cs typeface="Times New Roman" panose="02020603050405020304" pitchFamily="18" charset="0"/>
              </a:rPr>
              <a:t>Literature Survey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8</a:t>
            </a:fld>
            <a:endParaRPr lang="en-US" kern="1200">
              <a:solidFill>
                <a:prstClr val="white"/>
              </a:solidFill>
              <a:latin typeface="Calibri"/>
              <a:ea typeface="+mn-ea"/>
              <a:cs typeface="+mn-cs"/>
            </a:endParaRPr>
          </a:p>
        </p:txBody>
      </p:sp>
      <p:graphicFrame>
        <p:nvGraphicFramePr>
          <p:cNvPr id="8" name="Table 2">
            <a:extLst>
              <a:ext uri="{FF2B5EF4-FFF2-40B4-BE49-F238E27FC236}">
                <a16:creationId xmlns:a16="http://schemas.microsoft.com/office/drawing/2014/main" id="{8A48D845-A724-5505-60C5-936C5F696060}"/>
              </a:ext>
            </a:extLst>
          </p:cNvPr>
          <p:cNvGraphicFramePr>
            <a:graphicFrameLocks noGrp="1"/>
          </p:cNvGraphicFramePr>
          <p:nvPr>
            <p:extLst>
              <p:ext uri="{D42A27DB-BD31-4B8C-83A1-F6EECF244321}">
                <p14:modId xmlns:p14="http://schemas.microsoft.com/office/powerpoint/2010/main" val="3413327173"/>
              </p:ext>
            </p:extLst>
          </p:nvPr>
        </p:nvGraphicFramePr>
        <p:xfrm>
          <a:off x="167950" y="457325"/>
          <a:ext cx="11997685" cy="5659542"/>
        </p:xfrm>
        <a:graphic>
          <a:graphicData uri="http://schemas.openxmlformats.org/drawingml/2006/table">
            <a:tbl>
              <a:tblPr firstRow="1" bandRow="1">
                <a:tableStyleId>{EEE7283C-3CF3-47DC-8721-378D4A62B228}</a:tableStyleId>
              </a:tblPr>
              <a:tblGrid>
                <a:gridCol w="609918">
                  <a:extLst>
                    <a:ext uri="{9D8B030D-6E8A-4147-A177-3AD203B41FA5}">
                      <a16:colId xmlns:a16="http://schemas.microsoft.com/office/drawing/2014/main" val="739043522"/>
                    </a:ext>
                  </a:extLst>
                </a:gridCol>
                <a:gridCol w="1252366">
                  <a:extLst>
                    <a:ext uri="{9D8B030D-6E8A-4147-A177-3AD203B41FA5}">
                      <a16:colId xmlns:a16="http://schemas.microsoft.com/office/drawing/2014/main" val="2216152480"/>
                    </a:ext>
                  </a:extLst>
                </a:gridCol>
                <a:gridCol w="2476452">
                  <a:extLst>
                    <a:ext uri="{9D8B030D-6E8A-4147-A177-3AD203B41FA5}">
                      <a16:colId xmlns:a16="http://schemas.microsoft.com/office/drawing/2014/main" val="2141654083"/>
                    </a:ext>
                  </a:extLst>
                </a:gridCol>
                <a:gridCol w="7658949">
                  <a:extLst>
                    <a:ext uri="{9D8B030D-6E8A-4147-A177-3AD203B41FA5}">
                      <a16:colId xmlns:a16="http://schemas.microsoft.com/office/drawing/2014/main" val="901742814"/>
                    </a:ext>
                  </a:extLst>
                </a:gridCol>
              </a:tblGrid>
              <a:tr h="670475">
                <a:tc>
                  <a:txBody>
                    <a:bodyPr/>
                    <a:lstStyle/>
                    <a:p>
                      <a:pPr algn="l"/>
                      <a:r>
                        <a:rPr lang="en-US" sz="1200" err="1">
                          <a:latin typeface="Times New Roman"/>
                          <a:cs typeface="Times New Roman"/>
                        </a:rPr>
                        <a:t>Sl.No</a:t>
                      </a:r>
                      <a:r>
                        <a:rPr lang="en-US" sz="1200" dirty="0">
                          <a:latin typeface="Times New Roman"/>
                          <a:cs typeface="Times New Roman"/>
                        </a:rPr>
                        <a:t>.</a:t>
                      </a:r>
                    </a:p>
                  </a:txBody>
                  <a:tcPr>
                    <a:solidFill>
                      <a:srgbClr val="AA022A"/>
                    </a:solidFill>
                  </a:tcPr>
                </a:tc>
                <a:tc>
                  <a:txBody>
                    <a:bodyPr/>
                    <a:lstStyle/>
                    <a:p>
                      <a:pPr algn="l"/>
                      <a:r>
                        <a:rPr lang="en-US" sz="1200" dirty="0">
                          <a:latin typeface="Times New Roman"/>
                          <a:cs typeface="Times New Roman"/>
                        </a:rPr>
                        <a:t>AUTHORS</a:t>
                      </a:r>
                    </a:p>
                  </a:txBody>
                  <a:tcPr>
                    <a:solidFill>
                      <a:srgbClr val="AA022A"/>
                    </a:solidFill>
                  </a:tcPr>
                </a:tc>
                <a:tc>
                  <a:txBody>
                    <a:bodyPr/>
                    <a:lstStyle/>
                    <a:p>
                      <a:pPr algn="l"/>
                      <a:r>
                        <a:rPr lang="en-US" sz="1200" dirty="0">
                          <a:latin typeface="Times New Roman"/>
                          <a:cs typeface="Times New Roman"/>
                        </a:rPr>
                        <a:t>PAPER</a:t>
                      </a:r>
                    </a:p>
                  </a:txBody>
                  <a:tcPr>
                    <a:solidFill>
                      <a:srgbClr val="AA022A"/>
                    </a:solidFill>
                  </a:tcPr>
                </a:tc>
                <a:tc>
                  <a:txBody>
                    <a:bodyPr/>
                    <a:lstStyle/>
                    <a:p>
                      <a:pPr algn="l"/>
                      <a:r>
                        <a:rPr lang="en-US" sz="1200" dirty="0">
                          <a:latin typeface="Times New Roman"/>
                          <a:cs typeface="Times New Roman"/>
                        </a:rPr>
                        <a:t>INFERENCE</a:t>
                      </a:r>
                    </a:p>
                  </a:txBody>
                  <a:tcPr>
                    <a:solidFill>
                      <a:srgbClr val="AA022A"/>
                    </a:solidFill>
                  </a:tcPr>
                </a:tc>
                <a:extLst>
                  <a:ext uri="{0D108BD9-81ED-4DB2-BD59-A6C34878D82A}">
                    <a16:rowId xmlns:a16="http://schemas.microsoft.com/office/drawing/2014/main" val="4026048611"/>
                  </a:ext>
                </a:extLst>
              </a:tr>
              <a:tr h="1389067">
                <a:tc>
                  <a:txBody>
                    <a:bodyPr/>
                    <a:lstStyle/>
                    <a:p>
                      <a:pPr algn="l"/>
                      <a:r>
                        <a:rPr lang="en-US" sz="1600" b="0" dirty="0">
                          <a:latin typeface="Times New Roman" panose="02020603050405020304" pitchFamily="18" charset="0"/>
                          <a:cs typeface="Times New Roman" panose="02020603050405020304" pitchFamily="18" charset="0"/>
                        </a:rPr>
                        <a:t>10</a:t>
                      </a:r>
                    </a:p>
                  </a:txBody>
                  <a:tcPr/>
                </a:tc>
                <a:tc>
                  <a:txBody>
                    <a:bodyPr/>
                    <a:lstStyle/>
                    <a:p>
                      <a:pPr lvl="0" algn="l">
                        <a:lnSpc>
                          <a:spcPct val="100000"/>
                        </a:lnSpc>
                        <a:spcBef>
                          <a:spcPts val="0"/>
                        </a:spcBef>
                        <a:spcAft>
                          <a:spcPts val="0"/>
                        </a:spcAft>
                        <a:buNone/>
                      </a:pPr>
                      <a:r>
                        <a:rPr lang="en-US" sz="1600" b="0" i="0" u="none" strike="noStrike" noProof="0" dirty="0" err="1">
                          <a:latin typeface="Calibri"/>
                        </a:rPr>
                        <a:t>Cahyanti</a:t>
                      </a:r>
                      <a:r>
                        <a:rPr lang="en-US" sz="1600" b="0" i="0" u="none" strike="noStrike" noProof="0" dirty="0">
                          <a:latin typeface="Calibri"/>
                        </a:rPr>
                        <a:t>, Fitri Eka, and Said Al </a:t>
                      </a:r>
                      <a:r>
                        <a:rPr lang="en-US" sz="1600" b="0" i="0" u="none" strike="noStrike" noProof="0" dirty="0" err="1">
                          <a:latin typeface="Calibri"/>
                        </a:rPr>
                        <a:t>Faraby</a:t>
                      </a:r>
                      <a:r>
                        <a:rPr lang="en-US" sz="1600" b="0" i="0" u="none" strike="noStrike" noProof="0" dirty="0">
                          <a:latin typeface="Calibri"/>
                        </a:rPr>
                        <a:t>.</a:t>
                      </a:r>
                    </a:p>
                  </a:txBody>
                  <a:tcPr/>
                </a:tc>
                <a:tc>
                  <a:txBody>
                    <a:bodyPr/>
                    <a:lstStyle/>
                    <a:p>
                      <a:pPr lvl="0" algn="l">
                        <a:lnSpc>
                          <a:spcPct val="100000"/>
                        </a:lnSpc>
                        <a:spcBef>
                          <a:spcPts val="0"/>
                        </a:spcBef>
                        <a:spcAft>
                          <a:spcPts val="0"/>
                        </a:spcAft>
                        <a:buNone/>
                      </a:pPr>
                      <a:r>
                        <a:rPr lang="en-US" sz="1600" b="0" i="0" u="none" strike="noStrike" noProof="0" dirty="0">
                          <a:solidFill>
                            <a:srgbClr val="000000"/>
                          </a:solidFill>
                          <a:latin typeface="Calibri"/>
                        </a:rPr>
                        <a:t>On the feature extraction</a:t>
                      </a:r>
                    </a:p>
                    <a:p>
                      <a:pPr lvl="0" algn="l">
                        <a:buNone/>
                      </a:pPr>
                      <a:r>
                        <a:rPr lang="en-US" sz="1600" b="0" i="0" u="none" strike="noStrike" noProof="0" dirty="0">
                          <a:solidFill>
                            <a:srgbClr val="000000"/>
                          </a:solidFill>
                          <a:latin typeface="Calibri"/>
                        </a:rPr>
                        <a:t>for sentiment analysis of movie reviews based on SVM.</a:t>
                      </a:r>
                      <a:endParaRPr lang="en-IN" dirty="0"/>
                    </a:p>
                  </a:txBody>
                  <a:tcPr/>
                </a:tc>
                <a:tc>
                  <a:txBody>
                    <a:bodyPr/>
                    <a:lstStyle/>
                    <a:p>
                      <a:pPr marL="0" indent="0" algn="just">
                        <a:buNone/>
                      </a:pPr>
                      <a:r>
                        <a:rPr lang="en-US" sz="1600" b="0" i="0" u="none" strike="noStrike" noProof="0"/>
                        <a:t>include the application of sentiment analysis on movie reviews from Internet Movie Database (IMDB) in classification using SVM has remained a subject of research. This paper aims at classifying positive and negative movie reviews by applying feature extraction techniques such as Term Frequency-Inverse Document Frequency and Latent Dirichlet Allocation.</a:t>
                      </a:r>
                      <a:endParaRPr lang="en-US" sz="1600" dirty="0">
                        <a:latin typeface="Times New Roman"/>
                        <a:cs typeface="Times New Roman"/>
                      </a:endParaRPr>
                    </a:p>
                  </a:txBody>
                  <a:tcPr/>
                </a:tc>
                <a:extLst>
                  <a:ext uri="{0D108BD9-81ED-4DB2-BD59-A6C34878D82A}">
                    <a16:rowId xmlns:a16="http://schemas.microsoft.com/office/drawing/2014/main" val="4014041938"/>
                  </a:ext>
                </a:extLst>
              </a:tr>
              <a:tr h="1800000">
                <a:tc>
                  <a:txBody>
                    <a:bodyPr/>
                    <a:lstStyle/>
                    <a:p>
                      <a:pPr algn="l"/>
                      <a:r>
                        <a:rPr lang="en-US" sz="1600" b="0" dirty="0">
                          <a:latin typeface="Times New Roman" panose="02020603050405020304" pitchFamily="18" charset="0"/>
                          <a:cs typeface="Times New Roman" panose="02020603050405020304" pitchFamily="18" charset="0"/>
                        </a:rPr>
                        <a:t>11</a:t>
                      </a:r>
                    </a:p>
                  </a:txBody>
                  <a:tcPr/>
                </a:tc>
                <a:tc>
                  <a:txBody>
                    <a:bodyPr/>
                    <a:lstStyle/>
                    <a:p>
                      <a:pPr lvl="0" algn="l">
                        <a:lnSpc>
                          <a:spcPct val="100000"/>
                        </a:lnSpc>
                        <a:spcBef>
                          <a:spcPts val="0"/>
                        </a:spcBef>
                        <a:spcAft>
                          <a:spcPts val="0"/>
                        </a:spcAft>
                        <a:buNone/>
                      </a:pPr>
                      <a:r>
                        <a:rPr lang="en-IN" sz="1600" b="0" i="0" u="none" strike="noStrike" noProof="0" dirty="0">
                          <a:latin typeface="Calibri"/>
                        </a:rPr>
                        <a:t>Gowri, S., R. Surendran, and J. Jabez. </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600" dirty="0"/>
                        <a:t>I</a:t>
                      </a:r>
                      <a:r>
                        <a:rPr lang="en-IN" sz="1600" b="0" i="0" u="none" strike="noStrike" noProof="0" dirty="0" err="1">
                          <a:solidFill>
                            <a:srgbClr val="000000"/>
                          </a:solidFill>
                          <a:latin typeface="Calibri"/>
                        </a:rPr>
                        <a:t>mproved</a:t>
                      </a:r>
                      <a:r>
                        <a:rPr lang="en-IN" sz="1600" b="0" i="0" u="none" strike="noStrike" noProof="0" dirty="0">
                          <a:solidFill>
                            <a:srgbClr val="000000"/>
                          </a:solidFill>
                          <a:latin typeface="Calibri"/>
                        </a:rPr>
                        <a:t> sentimental analysis to the movie reviews using naive bayes classifier.</a:t>
                      </a:r>
                      <a:endParaRPr lang="en-US" sz="1600" b="0" i="0" u="none" strike="noStrike" noProof="0" dirty="0">
                        <a:solidFill>
                          <a:srgbClr val="000000"/>
                        </a:solidFill>
                        <a:latin typeface="Calibri"/>
                      </a:endParaRPr>
                    </a:p>
                  </a:txBody>
                  <a:tcPr/>
                </a:tc>
                <a:tc>
                  <a:txBody>
                    <a:bodyPr/>
                    <a:lstStyle/>
                    <a:p>
                      <a:pPr marL="0" lvl="0" indent="0" algn="just">
                        <a:buNone/>
                      </a:pPr>
                      <a:r>
                        <a:rPr lang="en-US" sz="1600" b="0" i="0" u="none" strike="noStrike" noProof="0" dirty="0">
                          <a:latin typeface="Calibri"/>
                        </a:rPr>
                        <a:t>focused on the sentiment analysis of movie reviews with the use of Naive Bayes Classifier. It provides an organized approach of Data Gathering, Data Preprocessing, Feature engineering through the Bag of words model and Classification into Sentiments as Positive, Negative or Neutral.</a:t>
                      </a:r>
                      <a:endParaRPr lang="en-US" dirty="0"/>
                    </a:p>
                  </a:txBody>
                  <a:tcPr/>
                </a:tc>
                <a:extLst>
                  <a:ext uri="{0D108BD9-81ED-4DB2-BD59-A6C34878D82A}">
                    <a16:rowId xmlns:a16="http://schemas.microsoft.com/office/drawing/2014/main" val="1623746530"/>
                  </a:ext>
                </a:extLst>
              </a:tr>
              <a:tr h="1800000">
                <a:tc>
                  <a:txBody>
                    <a:bodyPr/>
                    <a:lstStyle/>
                    <a:p>
                      <a:pPr algn="l"/>
                      <a:r>
                        <a:rPr lang="en-US" sz="1600" b="0" dirty="0">
                          <a:latin typeface="Times New Roman" panose="02020603050405020304" pitchFamily="18" charset="0"/>
                          <a:cs typeface="Times New Roman" panose="02020603050405020304" pitchFamily="18" charset="0"/>
                        </a:rPr>
                        <a:t>12</a:t>
                      </a:r>
                    </a:p>
                  </a:txBody>
                  <a:tcPr/>
                </a:tc>
                <a:tc>
                  <a:txBody>
                    <a:bodyPr/>
                    <a:lstStyle/>
                    <a:p>
                      <a:pPr lvl="0" algn="l">
                        <a:lnSpc>
                          <a:spcPct val="100000"/>
                        </a:lnSpc>
                        <a:spcBef>
                          <a:spcPts val="0"/>
                        </a:spcBef>
                        <a:spcAft>
                          <a:spcPts val="0"/>
                        </a:spcAft>
                        <a:buNone/>
                      </a:pPr>
                      <a:r>
                        <a:rPr lang="en-IN" sz="1600" b="0" i="0" u="none" strike="noStrike" noProof="0" dirty="0">
                          <a:latin typeface="Calibri"/>
                        </a:rPr>
                        <a:t>Verma, Shikha, </a:t>
                      </a:r>
                    </a:p>
                  </a:txBody>
                  <a:tcPr/>
                </a:tc>
                <a:tc>
                  <a:txBody>
                    <a:bodyPr/>
                    <a:lstStyle/>
                    <a:p>
                      <a:pPr lvl="0" algn="l">
                        <a:lnSpc>
                          <a:spcPct val="100000"/>
                        </a:lnSpc>
                        <a:spcBef>
                          <a:spcPts val="0"/>
                        </a:spcBef>
                        <a:spcAft>
                          <a:spcPts val="0"/>
                        </a:spcAft>
                        <a:buNone/>
                      </a:pPr>
                      <a:r>
                        <a:rPr lang="en-IN" sz="1600" b="0" i="0" u="none" strike="noStrike" noProof="0" dirty="0">
                          <a:solidFill>
                            <a:srgbClr val="000000"/>
                          </a:solidFill>
                          <a:latin typeface="Calibri"/>
                        </a:rPr>
                        <a:t>Improving and Analyzing the Movie Sentiments Using the SVM Approach.</a:t>
                      </a:r>
                      <a:endParaRPr lang="en-US" sz="1600" b="0" i="0" u="none" strike="noStrike" noProof="0" dirty="0">
                        <a:solidFill>
                          <a:srgbClr val="000000"/>
                        </a:solidFill>
                        <a:latin typeface="Calibri"/>
                      </a:endParaRPr>
                    </a:p>
                  </a:txBody>
                  <a:tcPr/>
                </a:tc>
                <a:tc>
                  <a:txBody>
                    <a:bodyPr/>
                    <a:lstStyle/>
                    <a:p>
                      <a:pPr marL="0" lvl="0" indent="0" algn="just">
                        <a:buNone/>
                      </a:pPr>
                      <a:r>
                        <a:rPr lang="en-US" sz="1600" b="0" i="0" u="none" strike="noStrike" noProof="0" dirty="0">
                          <a:latin typeface="Calibri"/>
                        </a:rPr>
                        <a:t>dealt with the study on the performance of movie review using Positive and Negative classification based on the IMDb dataset. H2 uses three machine learning algorithms including Linear SVM, Logistic Regression and Multinomial Naïve Bayes </a:t>
                      </a:r>
                      <a:r>
                        <a:rPr lang="en-US" sz="1600" b="0" i="0" u="none" strike="noStrike" noProof="0" dirty="0" err="1">
                          <a:latin typeface="Calibri"/>
                        </a:rPr>
                        <a:t>optimise</a:t>
                      </a:r>
                      <a:r>
                        <a:rPr lang="en-US" sz="1600" b="0" i="0" u="none" strike="noStrike" noProof="0" dirty="0">
                          <a:latin typeface="Calibri"/>
                        </a:rPr>
                        <a:t> d using hyperparameter tuning.</a:t>
                      </a:r>
                      <a:endParaRPr lang="en-US" dirty="0"/>
                    </a:p>
                  </a:txBody>
                  <a:tcPr/>
                </a:tc>
                <a:extLst>
                  <a:ext uri="{0D108BD9-81ED-4DB2-BD59-A6C34878D82A}">
                    <a16:rowId xmlns:a16="http://schemas.microsoft.com/office/drawing/2014/main" val="3114242130"/>
                  </a:ext>
                </a:extLst>
              </a:tr>
            </a:tbl>
          </a:graphicData>
        </a:graphic>
      </p:graphicFrame>
    </p:spTree>
    <p:extLst>
      <p:ext uri="{BB962C8B-B14F-4D97-AF65-F5344CB8AC3E}">
        <p14:creationId xmlns:p14="http://schemas.microsoft.com/office/powerpoint/2010/main" val="171948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652A1-E9BC-F75C-9609-B52C94C5C3C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EA661E2-E45F-53CE-730B-DD713524C960}"/>
              </a:ext>
            </a:extLst>
          </p:cNvPr>
          <p:cNvSpPr>
            <a:spLocks noGrp="1"/>
          </p:cNvSpPr>
          <p:nvPr>
            <p:ph type="title"/>
          </p:nvPr>
        </p:nvSpPr>
        <p:spPr>
          <a:xfrm>
            <a:off x="1817545" y="63163"/>
            <a:ext cx="8577617" cy="316081"/>
          </a:xfrm>
        </p:spPr>
        <p:txBody>
          <a:bodyPr/>
          <a:lstStyle/>
          <a:p>
            <a:pPr algn="ctr"/>
            <a:r>
              <a:rPr lang="en-US" dirty="0">
                <a:solidFill>
                  <a:srgbClr val="FF0000"/>
                </a:solidFill>
                <a:cs typeface="Times New Roman" panose="02020603050405020304" pitchFamily="18" charset="0"/>
              </a:rPr>
              <a:t>Literature Survey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6FF54402-4679-BC8D-74BD-98EA7248190F}"/>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9</a:t>
            </a:fld>
            <a:endParaRPr lang="en-US" kern="1200">
              <a:solidFill>
                <a:prstClr val="white"/>
              </a:solidFill>
              <a:latin typeface="Calibri"/>
              <a:ea typeface="+mn-ea"/>
              <a:cs typeface="+mn-cs"/>
            </a:endParaRPr>
          </a:p>
        </p:txBody>
      </p:sp>
      <p:graphicFrame>
        <p:nvGraphicFramePr>
          <p:cNvPr id="8" name="Table 2">
            <a:extLst>
              <a:ext uri="{FF2B5EF4-FFF2-40B4-BE49-F238E27FC236}">
                <a16:creationId xmlns:a16="http://schemas.microsoft.com/office/drawing/2014/main" id="{DCF5F2CC-41A1-2822-88FD-7A9CD5AFB296}"/>
              </a:ext>
            </a:extLst>
          </p:cNvPr>
          <p:cNvGraphicFramePr>
            <a:graphicFrameLocks noGrp="1"/>
          </p:cNvGraphicFramePr>
          <p:nvPr>
            <p:extLst>
              <p:ext uri="{D42A27DB-BD31-4B8C-83A1-F6EECF244321}">
                <p14:modId xmlns:p14="http://schemas.microsoft.com/office/powerpoint/2010/main" val="1346423787"/>
              </p:ext>
            </p:extLst>
          </p:nvPr>
        </p:nvGraphicFramePr>
        <p:xfrm>
          <a:off x="167950" y="457325"/>
          <a:ext cx="11997685" cy="5659542"/>
        </p:xfrm>
        <a:graphic>
          <a:graphicData uri="http://schemas.openxmlformats.org/drawingml/2006/table">
            <a:tbl>
              <a:tblPr firstRow="1" bandRow="1">
                <a:tableStyleId>{EEE7283C-3CF3-47DC-8721-378D4A62B228}</a:tableStyleId>
              </a:tblPr>
              <a:tblGrid>
                <a:gridCol w="609918">
                  <a:extLst>
                    <a:ext uri="{9D8B030D-6E8A-4147-A177-3AD203B41FA5}">
                      <a16:colId xmlns:a16="http://schemas.microsoft.com/office/drawing/2014/main" val="739043522"/>
                    </a:ext>
                  </a:extLst>
                </a:gridCol>
                <a:gridCol w="1252366">
                  <a:extLst>
                    <a:ext uri="{9D8B030D-6E8A-4147-A177-3AD203B41FA5}">
                      <a16:colId xmlns:a16="http://schemas.microsoft.com/office/drawing/2014/main" val="2216152480"/>
                    </a:ext>
                  </a:extLst>
                </a:gridCol>
                <a:gridCol w="2476452">
                  <a:extLst>
                    <a:ext uri="{9D8B030D-6E8A-4147-A177-3AD203B41FA5}">
                      <a16:colId xmlns:a16="http://schemas.microsoft.com/office/drawing/2014/main" val="2141654083"/>
                    </a:ext>
                  </a:extLst>
                </a:gridCol>
                <a:gridCol w="7658949">
                  <a:extLst>
                    <a:ext uri="{9D8B030D-6E8A-4147-A177-3AD203B41FA5}">
                      <a16:colId xmlns:a16="http://schemas.microsoft.com/office/drawing/2014/main" val="901742814"/>
                    </a:ext>
                  </a:extLst>
                </a:gridCol>
              </a:tblGrid>
              <a:tr h="670475">
                <a:tc>
                  <a:txBody>
                    <a:bodyPr/>
                    <a:lstStyle/>
                    <a:p>
                      <a:pPr algn="l"/>
                      <a:r>
                        <a:rPr lang="en-US" sz="1200" err="1">
                          <a:latin typeface="Times New Roman"/>
                          <a:cs typeface="Times New Roman"/>
                        </a:rPr>
                        <a:t>Sl.No</a:t>
                      </a:r>
                      <a:r>
                        <a:rPr lang="en-US" sz="1200" dirty="0">
                          <a:latin typeface="Times New Roman"/>
                          <a:cs typeface="Times New Roman"/>
                        </a:rPr>
                        <a:t>.</a:t>
                      </a:r>
                    </a:p>
                  </a:txBody>
                  <a:tcPr>
                    <a:solidFill>
                      <a:srgbClr val="AA022A"/>
                    </a:solidFill>
                  </a:tcPr>
                </a:tc>
                <a:tc>
                  <a:txBody>
                    <a:bodyPr/>
                    <a:lstStyle/>
                    <a:p>
                      <a:pPr algn="l"/>
                      <a:r>
                        <a:rPr lang="en-US" sz="1200" dirty="0">
                          <a:latin typeface="Times New Roman"/>
                          <a:cs typeface="Times New Roman"/>
                        </a:rPr>
                        <a:t>AUTHORS</a:t>
                      </a:r>
                    </a:p>
                  </a:txBody>
                  <a:tcPr>
                    <a:solidFill>
                      <a:srgbClr val="AA022A"/>
                    </a:solidFill>
                  </a:tcPr>
                </a:tc>
                <a:tc>
                  <a:txBody>
                    <a:bodyPr/>
                    <a:lstStyle/>
                    <a:p>
                      <a:pPr algn="l"/>
                      <a:r>
                        <a:rPr lang="en-US" sz="1200" dirty="0">
                          <a:latin typeface="Times New Roman"/>
                          <a:cs typeface="Times New Roman"/>
                        </a:rPr>
                        <a:t>PAPER</a:t>
                      </a:r>
                    </a:p>
                  </a:txBody>
                  <a:tcPr>
                    <a:solidFill>
                      <a:srgbClr val="AA022A"/>
                    </a:solidFill>
                  </a:tcPr>
                </a:tc>
                <a:tc>
                  <a:txBody>
                    <a:bodyPr/>
                    <a:lstStyle/>
                    <a:p>
                      <a:pPr algn="l"/>
                      <a:r>
                        <a:rPr lang="en-US" sz="1200" dirty="0">
                          <a:latin typeface="Times New Roman"/>
                          <a:cs typeface="Times New Roman"/>
                        </a:rPr>
                        <a:t>INFERENCE</a:t>
                      </a:r>
                    </a:p>
                  </a:txBody>
                  <a:tcPr>
                    <a:solidFill>
                      <a:srgbClr val="AA022A"/>
                    </a:solidFill>
                  </a:tcPr>
                </a:tc>
                <a:extLst>
                  <a:ext uri="{0D108BD9-81ED-4DB2-BD59-A6C34878D82A}">
                    <a16:rowId xmlns:a16="http://schemas.microsoft.com/office/drawing/2014/main" val="4026048611"/>
                  </a:ext>
                </a:extLst>
              </a:tr>
              <a:tr h="1389067">
                <a:tc>
                  <a:txBody>
                    <a:bodyPr/>
                    <a:lstStyle/>
                    <a:p>
                      <a:pPr algn="l"/>
                      <a:r>
                        <a:rPr lang="en-US" sz="1600" b="0" dirty="0">
                          <a:latin typeface="Times New Roman" panose="02020603050405020304" pitchFamily="18" charset="0"/>
                          <a:cs typeface="Times New Roman" panose="02020603050405020304" pitchFamily="18" charset="0"/>
                        </a:rPr>
                        <a:t>13</a:t>
                      </a:r>
                    </a:p>
                  </a:txBody>
                  <a:tcPr/>
                </a:tc>
                <a:tc>
                  <a:txBody>
                    <a:bodyPr/>
                    <a:lstStyle/>
                    <a:p>
                      <a:pPr lvl="0" algn="l">
                        <a:lnSpc>
                          <a:spcPct val="100000"/>
                        </a:lnSpc>
                        <a:spcBef>
                          <a:spcPts val="0"/>
                        </a:spcBef>
                        <a:spcAft>
                          <a:spcPts val="0"/>
                        </a:spcAft>
                        <a:buNone/>
                      </a:pPr>
                      <a:r>
                        <a:rPr lang="en-IN" sz="1600" b="0" i="0" u="none" strike="noStrike" noProof="0" dirty="0">
                          <a:latin typeface="Calibri"/>
                        </a:rPr>
                        <a:t>Athish, V. P., D. Rajeswari, and Sree Nandha SS.</a:t>
                      </a:r>
                    </a:p>
                  </a:txBody>
                  <a:tcPr/>
                </a:tc>
                <a:tc>
                  <a:txBody>
                    <a:bodyPr/>
                    <a:lstStyle/>
                    <a:p>
                      <a:pPr lvl="0" algn="l">
                        <a:lnSpc>
                          <a:spcPct val="100000"/>
                        </a:lnSpc>
                        <a:spcBef>
                          <a:spcPts val="0"/>
                        </a:spcBef>
                        <a:spcAft>
                          <a:spcPts val="0"/>
                        </a:spcAft>
                        <a:buNone/>
                      </a:pPr>
                      <a:r>
                        <a:rPr lang="en-IN" sz="1600" b="0" i="0" u="none" strike="noStrike" noProof="0" dirty="0">
                          <a:solidFill>
                            <a:srgbClr val="000000"/>
                          </a:solidFill>
                          <a:latin typeface="Calibri"/>
                        </a:rPr>
                        <a:t>Movie Reviews using</a:t>
                      </a:r>
                      <a:endParaRPr lang="en-US" sz="1600" b="0" i="0" u="none" strike="noStrike" noProof="0" dirty="0">
                        <a:solidFill>
                          <a:srgbClr val="000000"/>
                        </a:solidFill>
                        <a:latin typeface="Calibri"/>
                      </a:endParaRPr>
                    </a:p>
                    <a:p>
                      <a:pPr lvl="0">
                        <a:buNone/>
                      </a:pPr>
                      <a:r>
                        <a:rPr lang="en-IN" sz="1600" b="0" i="0" u="none" strike="noStrike" noProof="0" dirty="0">
                          <a:solidFill>
                            <a:srgbClr val="000000"/>
                          </a:solidFill>
                          <a:latin typeface="Calibri"/>
                        </a:rPr>
                        <a:t>Sentiment Analysis with Natural Language API.</a:t>
                      </a:r>
                      <a:endParaRPr lang="en-US" dirty="0"/>
                    </a:p>
                  </a:txBody>
                  <a:tcPr/>
                </a:tc>
                <a:tc>
                  <a:txBody>
                    <a:bodyPr/>
                    <a:lstStyle/>
                    <a:p>
                      <a:pPr marL="0" lvl="0" indent="0" algn="just">
                        <a:buNone/>
                      </a:pPr>
                      <a:r>
                        <a:rPr lang="en-US" sz="1600" b="0" i="0" u="none" strike="noStrike" noProof="0" dirty="0">
                          <a:latin typeface="Calibri"/>
                        </a:rPr>
                        <a:t>proposed a sentiment analysis approach for movie reviews collected from Twitter under topic-based approach and utilizing natural language API and Hadoop. It handles issues like slack terms like slang and </a:t>
                      </a:r>
                      <a:r>
                        <a:rPr lang="en-US" sz="1600" b="0" i="0" u="none" strike="noStrike" noProof="0" dirty="0" err="1">
                          <a:latin typeface="Calibri"/>
                        </a:rPr>
                        <a:t>misspellation</a:t>
                      </a:r>
                      <a:r>
                        <a:rPr lang="en-US" sz="1600" b="0" i="0" u="none" strike="noStrike" noProof="0" dirty="0">
                          <a:latin typeface="Calibri"/>
                        </a:rPr>
                        <a:t> of words in the tweets, using a lexical analyzer to identify the sentiments of the result as either positive, negative or neutral.</a:t>
                      </a:r>
                      <a:endParaRPr lang="en-US" dirty="0"/>
                    </a:p>
                  </a:txBody>
                  <a:tcPr/>
                </a:tc>
                <a:extLst>
                  <a:ext uri="{0D108BD9-81ED-4DB2-BD59-A6C34878D82A}">
                    <a16:rowId xmlns:a16="http://schemas.microsoft.com/office/drawing/2014/main" val="4014041938"/>
                  </a:ext>
                </a:extLst>
              </a:tr>
              <a:tr h="1800000">
                <a:tc>
                  <a:txBody>
                    <a:bodyPr/>
                    <a:lstStyle/>
                    <a:p>
                      <a:pPr algn="l"/>
                      <a:r>
                        <a:rPr lang="en-US" sz="1600" b="0" dirty="0">
                          <a:latin typeface="Times New Roman" panose="02020603050405020304" pitchFamily="18" charset="0"/>
                          <a:cs typeface="Times New Roman" panose="02020603050405020304" pitchFamily="18" charset="0"/>
                        </a:rPr>
                        <a:t>14</a:t>
                      </a:r>
                    </a:p>
                  </a:txBody>
                  <a:tcPr/>
                </a:tc>
                <a:tc>
                  <a:txBody>
                    <a:bodyPr/>
                    <a:lstStyle/>
                    <a:p>
                      <a:pPr lvl="0" algn="l">
                        <a:lnSpc>
                          <a:spcPct val="100000"/>
                        </a:lnSpc>
                        <a:spcBef>
                          <a:spcPts val="0"/>
                        </a:spcBef>
                        <a:spcAft>
                          <a:spcPts val="0"/>
                        </a:spcAft>
                        <a:buNone/>
                      </a:pPr>
                      <a:r>
                        <a:rPr lang="sv-SE" sz="1600" b="0" i="0" u="none" strike="noStrike" noProof="0" dirty="0" err="1">
                          <a:latin typeface="Calibri"/>
                        </a:rPr>
                        <a:t>Rangkuti</a:t>
                      </a:r>
                      <a:r>
                        <a:rPr lang="sv-SE" sz="1600" b="0" i="0" u="none" strike="noStrike" noProof="0" dirty="0">
                          <a:latin typeface="Calibri"/>
                        </a:rPr>
                        <a:t>, </a:t>
                      </a:r>
                      <a:r>
                        <a:rPr lang="sv-SE" sz="1600" b="0" i="0" u="none" strike="noStrike" noProof="0" dirty="0" err="1">
                          <a:latin typeface="Calibri"/>
                        </a:rPr>
                        <a:t>Fachrul</a:t>
                      </a:r>
                      <a:r>
                        <a:rPr lang="sv-SE" sz="1600" b="0" i="0" u="none" strike="noStrike" noProof="0" dirty="0">
                          <a:latin typeface="Calibri"/>
                        </a:rPr>
                        <a:t> </a:t>
                      </a:r>
                      <a:r>
                        <a:rPr lang="sv-SE" sz="1600" b="0" i="0" u="none" strike="noStrike" noProof="0" dirty="0" err="1">
                          <a:latin typeface="Calibri"/>
                        </a:rPr>
                        <a:t>Rozy</a:t>
                      </a:r>
                      <a:r>
                        <a:rPr lang="sv-SE" sz="1600" b="0" i="0" u="none" strike="noStrike" noProof="0" dirty="0">
                          <a:latin typeface="Calibri"/>
                        </a:rPr>
                        <a:t> </a:t>
                      </a:r>
                      <a:r>
                        <a:rPr lang="sv-SE" sz="1600" b="0" i="0" u="none" strike="noStrike" noProof="0" dirty="0" err="1">
                          <a:latin typeface="Calibri"/>
                        </a:rPr>
                        <a:t>Saputra</a:t>
                      </a:r>
                    </a:p>
                  </a:txBody>
                  <a:tcPr/>
                </a:tc>
                <a:tc>
                  <a:txBody>
                    <a:bodyPr/>
                    <a:lstStyle/>
                    <a:p>
                      <a:pPr lvl="0" algn="l">
                        <a:lnSpc>
                          <a:spcPct val="100000"/>
                        </a:lnSpc>
                        <a:spcBef>
                          <a:spcPts val="0"/>
                        </a:spcBef>
                        <a:spcAft>
                          <a:spcPts val="0"/>
                        </a:spcAft>
                        <a:buNone/>
                      </a:pPr>
                      <a:r>
                        <a:rPr lang="sv-SE" sz="1600" b="0" i="0" u="none" strike="noStrike" noProof="0" dirty="0">
                          <a:solidFill>
                            <a:srgbClr val="000000"/>
                          </a:solidFill>
                          <a:latin typeface="Calibri"/>
                        </a:rPr>
                        <a:t>Sentiment analysis on </a:t>
                      </a:r>
                      <a:r>
                        <a:rPr lang="sv-SE" sz="1600" b="0" i="0" u="none" strike="noStrike" noProof="0" dirty="0" err="1">
                          <a:solidFill>
                            <a:srgbClr val="000000"/>
                          </a:solidFill>
                          <a:latin typeface="Calibri"/>
                        </a:rPr>
                        <a:t>movie</a:t>
                      </a:r>
                      <a:r>
                        <a:rPr lang="sv-SE" sz="1600" b="0" i="0" u="none" strike="noStrike" noProof="0" dirty="0">
                          <a:solidFill>
                            <a:srgbClr val="000000"/>
                          </a:solidFill>
                          <a:latin typeface="Calibri"/>
                        </a:rPr>
                        <a:t> </a:t>
                      </a:r>
                      <a:r>
                        <a:rPr lang="sv-SE" sz="1600" b="0" i="0" u="none" strike="noStrike" noProof="0" dirty="0" err="1">
                          <a:solidFill>
                            <a:srgbClr val="000000"/>
                          </a:solidFill>
                          <a:latin typeface="Calibri"/>
                        </a:rPr>
                        <a:t>reviews</a:t>
                      </a:r>
                      <a:r>
                        <a:rPr lang="sv-SE" sz="1600" b="0" i="0" u="none" strike="noStrike" noProof="0" dirty="0">
                          <a:solidFill>
                            <a:srgbClr val="000000"/>
                          </a:solidFill>
                          <a:latin typeface="Calibri"/>
                        </a:rPr>
                        <a:t> </a:t>
                      </a:r>
                      <a:r>
                        <a:rPr lang="sv-SE" sz="1600" b="0" i="0" u="none" strike="noStrike" noProof="0" dirty="0" err="1">
                          <a:solidFill>
                            <a:srgbClr val="000000"/>
                          </a:solidFill>
                          <a:latin typeface="Calibri"/>
                        </a:rPr>
                        <a:t>using</a:t>
                      </a:r>
                      <a:r>
                        <a:rPr lang="sv-SE" sz="1600" b="0" i="0" u="none" strike="noStrike" noProof="0" dirty="0">
                          <a:solidFill>
                            <a:srgbClr val="000000"/>
                          </a:solidFill>
                          <a:latin typeface="Calibri"/>
                        </a:rPr>
                        <a:t> ensemble features and pearson correlation based feature selection.</a:t>
                      </a:r>
                    </a:p>
                  </a:txBody>
                  <a:tcPr/>
                </a:tc>
                <a:tc>
                  <a:txBody>
                    <a:bodyPr/>
                    <a:lstStyle/>
                    <a:p>
                      <a:pPr marL="0" lvl="0" indent="0" algn="just">
                        <a:buNone/>
                      </a:pPr>
                      <a:r>
                        <a:rPr lang="en-US" sz="1600" b="0" i="0" u="none" strike="noStrike" noProof="0" dirty="0">
                          <a:latin typeface="Calibri"/>
                        </a:rPr>
                        <a:t>worked in line with a form of data analysis known as sentiment analysis, which targets at analyzing the reviews on movies made on a social media platform known as Twitter; the ensemble features and Pearson correlation coefficient are the types of features we used in this paper work for feature selection.</a:t>
                      </a:r>
                      <a:endParaRPr lang="en-US" dirty="0"/>
                    </a:p>
                  </a:txBody>
                  <a:tcPr/>
                </a:tc>
                <a:extLst>
                  <a:ext uri="{0D108BD9-81ED-4DB2-BD59-A6C34878D82A}">
                    <a16:rowId xmlns:a16="http://schemas.microsoft.com/office/drawing/2014/main" val="1623746530"/>
                  </a:ext>
                </a:extLst>
              </a:tr>
              <a:tr h="1800000">
                <a:tc>
                  <a:txBody>
                    <a:bodyPr/>
                    <a:lstStyle/>
                    <a:p>
                      <a:pPr algn="l"/>
                      <a:r>
                        <a:rPr lang="en-US" sz="1600" b="0" dirty="0">
                          <a:latin typeface="Times New Roman" panose="02020603050405020304" pitchFamily="18" charset="0"/>
                          <a:cs typeface="Times New Roman" panose="02020603050405020304" pitchFamily="18" charset="0"/>
                        </a:rPr>
                        <a:t>15</a:t>
                      </a:r>
                    </a:p>
                  </a:txBody>
                  <a:tcPr/>
                </a:tc>
                <a:tc>
                  <a:txBody>
                    <a:bodyPr/>
                    <a:lstStyle/>
                    <a:p>
                      <a:pPr lvl="0" algn="l">
                        <a:lnSpc>
                          <a:spcPct val="100000"/>
                        </a:lnSpc>
                        <a:spcBef>
                          <a:spcPts val="0"/>
                        </a:spcBef>
                        <a:spcAft>
                          <a:spcPts val="0"/>
                        </a:spcAft>
                        <a:buNone/>
                      </a:pPr>
                      <a:r>
                        <a:rPr lang="en-US" sz="1600" b="0" i="0" u="none" strike="noStrike" noProof="0" dirty="0">
                          <a:latin typeface="Calibri"/>
                        </a:rPr>
                        <a:t>Mittal, Vanshika, </a:t>
                      </a:r>
                    </a:p>
                  </a:txBody>
                  <a:tcPr/>
                </a:tc>
                <a:tc>
                  <a:txBody>
                    <a:bodyPr/>
                    <a:lstStyle/>
                    <a:p>
                      <a:pPr lvl="0" algn="l">
                        <a:lnSpc>
                          <a:spcPct val="100000"/>
                        </a:lnSpc>
                        <a:spcBef>
                          <a:spcPts val="0"/>
                        </a:spcBef>
                        <a:spcAft>
                          <a:spcPts val="0"/>
                        </a:spcAft>
                        <a:buNone/>
                      </a:pPr>
                      <a:r>
                        <a:rPr lang="en-US" sz="1600" b="0" i="0" u="none" strike="noStrike" noProof="0" dirty="0">
                          <a:solidFill>
                            <a:srgbClr val="000000"/>
                          </a:solidFill>
                          <a:latin typeface="Calibri"/>
                        </a:rPr>
                        <a:t>Sentimental Analysis of Movie Review Based on</a:t>
                      </a:r>
                    </a:p>
                    <a:p>
                      <a:pPr lvl="0">
                        <a:buNone/>
                      </a:pPr>
                      <a:r>
                        <a:rPr lang="en-US" sz="1600" b="0" i="0" u="none" strike="noStrike" noProof="0" dirty="0">
                          <a:solidFill>
                            <a:srgbClr val="000000"/>
                          </a:solidFill>
                          <a:latin typeface="Calibri"/>
                        </a:rPr>
                        <a:t>Naive Bayes and Random Forest Technique.</a:t>
                      </a:r>
                      <a:endParaRPr lang="en-US" dirty="0"/>
                    </a:p>
                  </a:txBody>
                  <a:tcPr/>
                </a:tc>
                <a:tc>
                  <a:txBody>
                    <a:bodyPr/>
                    <a:lstStyle/>
                    <a:p>
                      <a:pPr marL="0" lvl="0" indent="0" algn="just">
                        <a:buNone/>
                      </a:pPr>
                      <a:r>
                        <a:rPr lang="en-US" sz="1600" b="0" i="0" u="none" strike="noStrike" noProof="0" dirty="0">
                          <a:latin typeface="Calibri"/>
                        </a:rPr>
                        <a:t>focused on the sentiment classification of movie reviews through machine learning, with especial focus on Naive Bayes and Random Forest. It sets out a method that involves data scraping from IMDB, pre-processing the text data which is used in a number of text pre-processing techniques such as the Bag of Words and the TF-IDF.</a:t>
                      </a:r>
                      <a:endParaRPr lang="en-US" dirty="0"/>
                    </a:p>
                  </a:txBody>
                  <a:tcPr/>
                </a:tc>
                <a:extLst>
                  <a:ext uri="{0D108BD9-81ED-4DB2-BD59-A6C34878D82A}">
                    <a16:rowId xmlns:a16="http://schemas.microsoft.com/office/drawing/2014/main" val="3114242130"/>
                  </a:ext>
                </a:extLst>
              </a:tr>
            </a:tbl>
          </a:graphicData>
        </a:graphic>
      </p:graphicFrame>
    </p:spTree>
    <p:extLst>
      <p:ext uri="{BB962C8B-B14F-4D97-AF65-F5344CB8AC3E}">
        <p14:creationId xmlns:p14="http://schemas.microsoft.com/office/powerpoint/2010/main" val="3175664286"/>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50311</TotalTime>
  <Words>3220</Words>
  <Application>Microsoft Office PowerPoint</Application>
  <PresentationFormat>Widescreen</PresentationFormat>
  <Paragraphs>276</Paragraphs>
  <Slides>25</Slides>
  <Notes>21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NAAC PRT Template</vt:lpstr>
      <vt:lpstr>PowerPoint Presentation</vt:lpstr>
      <vt:lpstr>Introduction</vt:lpstr>
      <vt:lpstr>Problem Statement</vt:lpstr>
      <vt:lpstr>Background and Motivation</vt:lpstr>
      <vt:lpstr>Literature Survey</vt:lpstr>
      <vt:lpstr>Literature Survey</vt:lpstr>
      <vt:lpstr>Literature Survey</vt:lpstr>
      <vt:lpstr>Literature Survey</vt:lpstr>
      <vt:lpstr>Literature Survey</vt:lpstr>
      <vt:lpstr>Literature Survey</vt:lpstr>
      <vt:lpstr>Literature Survey</vt:lpstr>
      <vt:lpstr>Literature Survey</vt:lpstr>
      <vt:lpstr>Research Gaps and Challenges</vt:lpstr>
      <vt:lpstr>System Architecture</vt:lpstr>
      <vt:lpstr>Methodology</vt:lpstr>
      <vt:lpstr>Results and Analysis</vt:lpstr>
      <vt:lpstr>Results and Analysis</vt:lpstr>
      <vt:lpstr>Results and Analysis</vt:lpstr>
      <vt:lpstr>Conclusion</vt:lpstr>
      <vt:lpstr>Future Work</vt:lpstr>
      <vt:lpstr>References</vt:lpstr>
      <vt:lpstr>References</vt:lpstr>
      <vt:lpstr>References </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Sumit Jha</cp:lastModifiedBy>
  <cp:revision>744</cp:revision>
  <dcterms:modified xsi:type="dcterms:W3CDTF">2024-11-25T10:43:48Z</dcterms:modified>
</cp:coreProperties>
</file>