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6858000" cy="9144000"/>
  <p:embeddedFontLst>
    <p:embeddedFont>
      <p:font typeface="ITC Avant Garde Gothic" panose="020B0502020202020204"/>
      <p:regular r:id="rId17"/>
    </p:embeddedFont>
    <p:embeddedFont>
      <p:font typeface="TT Fors" panose="020B0003030001020000"/>
      <p:regular r:id="rId18"/>
    </p:embeddedFont>
    <p:embeddedFont>
      <p:font typeface="TT Fors Bold" panose="020B0003030001020000"/>
      <p:bold r:id="rId19"/>
    </p:embeddedFont>
    <p:embeddedFont>
      <p:font typeface="ITC Avant Garde Gothic Bold" panose="020B0802020202020204"/>
      <p:bold r:id="rId20"/>
    </p:embeddedFont>
    <p:embeddedFont>
      <p:font typeface="Calibri" panose="020F0502020204030204"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sv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1F44"/>
        </a:solidFill>
        <a:effectLst/>
      </p:bgPr>
    </p:bg>
    <p:spTree>
      <p:nvGrpSpPr>
        <p:cNvPr id="1" name=""/>
        <p:cNvGrpSpPr/>
        <p:nvPr/>
      </p:nvGrpSpPr>
      <p:grpSpPr>
        <a:xfrm>
          <a:off x="0" y="0"/>
          <a:ext cx="0" cy="0"/>
          <a:chOff x="0" y="0"/>
          <a:chExt cx="0" cy="0"/>
        </a:xfrm>
      </p:grpSpPr>
      <p:grpSp>
        <p:nvGrpSpPr>
          <p:cNvPr id="4" name="Group 4"/>
          <p:cNvGrpSpPr/>
          <p:nvPr/>
        </p:nvGrpSpPr>
        <p:grpSpPr>
          <a:xfrm rot="0">
            <a:off x="9444829" y="7829550"/>
            <a:ext cx="4846643" cy="1791955"/>
            <a:chOff x="0" y="0"/>
            <a:chExt cx="6462190" cy="2389273"/>
          </a:xfrm>
        </p:grpSpPr>
        <p:grpSp>
          <p:nvGrpSpPr>
            <p:cNvPr id="5" name="Group 5"/>
            <p:cNvGrpSpPr/>
            <p:nvPr/>
          </p:nvGrpSpPr>
          <p:grpSpPr>
            <a:xfrm rot="0">
              <a:off x="2001096" y="0"/>
              <a:ext cx="2389273" cy="238927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67AE8"/>
                </a:solidFill>
                <a:prstDash val="solid"/>
                <a:miter/>
              </a:ln>
            </p:spPr>
          </p:sp>
          <p:sp>
            <p:nvSpPr>
              <p:cNvPr id="7" name="TextBox 7"/>
              <p:cNvSpPr txBox="1"/>
              <p:nvPr/>
            </p:nvSpPr>
            <p:spPr>
              <a:xfrm>
                <a:off x="76200" y="38100"/>
                <a:ext cx="660400" cy="698500"/>
              </a:xfrm>
              <a:prstGeom prst="rect">
                <a:avLst/>
              </a:prstGeom>
            </p:spPr>
            <p:txBody>
              <a:bodyPr lIns="50800" tIns="50800" rIns="50800" bIns="50800" rtlCol="0" anchor="ctr"/>
              <a:lstStyle/>
              <a:p>
                <a:pPr marL="0" lvl="0" indent="0" algn="ctr">
                  <a:lnSpc>
                    <a:spcPts val="2940"/>
                  </a:lnSpc>
                </a:pPr>
              </a:p>
            </p:txBody>
          </p:sp>
        </p:grpSp>
        <p:grpSp>
          <p:nvGrpSpPr>
            <p:cNvPr id="8" name="Group 8"/>
            <p:cNvGrpSpPr/>
            <p:nvPr/>
          </p:nvGrpSpPr>
          <p:grpSpPr>
            <a:xfrm rot="0">
              <a:off x="0" y="0"/>
              <a:ext cx="2389273" cy="238927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67AE8"/>
                </a:solidFill>
                <a:prstDash val="solid"/>
                <a:miter/>
              </a:ln>
            </p:spPr>
          </p:sp>
          <p:sp>
            <p:nvSpPr>
              <p:cNvPr id="10" name="TextBox 10"/>
              <p:cNvSpPr txBox="1"/>
              <p:nvPr/>
            </p:nvSpPr>
            <p:spPr>
              <a:xfrm>
                <a:off x="76200" y="38100"/>
                <a:ext cx="660400" cy="698500"/>
              </a:xfrm>
              <a:prstGeom prst="rect">
                <a:avLst/>
              </a:prstGeom>
            </p:spPr>
            <p:txBody>
              <a:bodyPr lIns="50800" tIns="50800" rIns="50800" bIns="50800" rtlCol="0" anchor="ctr"/>
              <a:lstStyle/>
              <a:p>
                <a:pPr marL="0" lvl="0" indent="0" algn="ctr">
                  <a:lnSpc>
                    <a:spcPts val="2940"/>
                  </a:lnSpc>
                </a:pPr>
              </a:p>
            </p:txBody>
          </p:sp>
        </p:grpSp>
        <p:grpSp>
          <p:nvGrpSpPr>
            <p:cNvPr id="11" name="Group 11"/>
            <p:cNvGrpSpPr/>
            <p:nvPr/>
          </p:nvGrpSpPr>
          <p:grpSpPr>
            <a:xfrm rot="0">
              <a:off x="4072917" y="0"/>
              <a:ext cx="2389273" cy="2389273"/>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67AE8"/>
                </a:solidFill>
                <a:prstDash val="solid"/>
                <a:miter/>
              </a:ln>
            </p:spPr>
          </p:sp>
          <p:sp>
            <p:nvSpPr>
              <p:cNvPr id="13" name="TextBox 13"/>
              <p:cNvSpPr txBox="1"/>
              <p:nvPr/>
            </p:nvSpPr>
            <p:spPr>
              <a:xfrm>
                <a:off x="76200" y="38100"/>
                <a:ext cx="660400" cy="698500"/>
              </a:xfrm>
              <a:prstGeom prst="rect">
                <a:avLst/>
              </a:prstGeom>
            </p:spPr>
            <p:txBody>
              <a:bodyPr lIns="50800" tIns="50800" rIns="50800" bIns="50800" rtlCol="0" anchor="ctr"/>
              <a:lstStyle/>
              <a:p>
                <a:pPr marL="0" lvl="0" indent="0" algn="ctr">
                  <a:lnSpc>
                    <a:spcPts val="2940"/>
                  </a:lnSpc>
                  <a:spcBef>
                    <a:spcPct val="0"/>
                  </a:spcBef>
                </a:pPr>
              </a:p>
            </p:txBody>
          </p:sp>
        </p:grpSp>
      </p:grpSp>
      <p:grpSp>
        <p:nvGrpSpPr>
          <p:cNvPr id="2" name="Group 2"/>
          <p:cNvGrpSpPr/>
          <p:nvPr/>
        </p:nvGrpSpPr>
        <p:grpSpPr>
          <a:xfrm rot="0">
            <a:off x="11868150" y="0"/>
            <a:ext cx="6419850" cy="10287000"/>
            <a:chOff x="0" y="0"/>
            <a:chExt cx="994603" cy="1593725"/>
          </a:xfrm>
        </p:grpSpPr>
        <p:sp>
          <p:nvSpPr>
            <p:cNvPr id="3" name="Freeform 3"/>
            <p:cNvSpPr/>
            <p:nvPr/>
          </p:nvSpPr>
          <p:spPr>
            <a:xfrm>
              <a:off x="0" y="0"/>
              <a:ext cx="994603" cy="1593725"/>
            </a:xfrm>
            <a:custGeom>
              <a:avLst/>
              <a:gdLst/>
              <a:ahLst/>
              <a:cxnLst/>
              <a:rect l="l" t="t" r="r" b="b"/>
              <a:pathLst>
                <a:path w="994603" h="1593725">
                  <a:moveTo>
                    <a:pt x="0" y="0"/>
                  </a:moveTo>
                  <a:lnTo>
                    <a:pt x="994603" y="0"/>
                  </a:lnTo>
                  <a:lnTo>
                    <a:pt x="994603" y="1593725"/>
                  </a:lnTo>
                  <a:lnTo>
                    <a:pt x="0" y="1593725"/>
                  </a:lnTo>
                  <a:close/>
                </a:path>
              </a:pathLst>
            </a:custGeom>
            <a:blipFill>
              <a:blip r:embed="rId1"/>
              <a:stretch>
                <a:fillRect t="-126" b="-126"/>
              </a:stretch>
            </a:blipFill>
          </p:spPr>
        </p:sp>
      </p:grpSp>
      <p:grpSp>
        <p:nvGrpSpPr>
          <p:cNvPr id="14" name="Group 14"/>
          <p:cNvGrpSpPr/>
          <p:nvPr/>
        </p:nvGrpSpPr>
        <p:grpSpPr>
          <a:xfrm rot="0">
            <a:off x="666750" y="666750"/>
            <a:ext cx="9763125" cy="4949824"/>
            <a:chOff x="0" y="0"/>
            <a:chExt cx="13017500" cy="6599766"/>
          </a:xfrm>
        </p:grpSpPr>
        <p:sp>
          <p:nvSpPr>
            <p:cNvPr id="15" name="TextBox 15"/>
            <p:cNvSpPr txBox="1"/>
            <p:nvPr/>
          </p:nvSpPr>
          <p:spPr>
            <a:xfrm>
              <a:off x="0" y="1184275"/>
              <a:ext cx="13017500" cy="5415491"/>
            </a:xfrm>
            <a:prstGeom prst="rect">
              <a:avLst/>
            </a:prstGeom>
          </p:spPr>
          <p:txBody>
            <a:bodyPr lIns="0" tIns="0" rIns="0" bIns="0" rtlCol="0" anchor="t">
              <a:spAutoFit/>
            </a:bodyPr>
            <a:lstStyle/>
            <a:p>
              <a:pPr marL="0" lvl="0" indent="0" algn="l">
                <a:lnSpc>
                  <a:spcPts val="10000"/>
                </a:lnSpc>
              </a:pPr>
              <a:r>
                <a:rPr lang="en-US" sz="10000" spc="-299">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AI Based Expense Forecasting Tool</a:t>
              </a:r>
              <a:endParaRPr lang="en-US" sz="10000" spc="-299">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
          <p:nvSpPr>
            <p:cNvPr id="16" name="TextBox 16"/>
            <p:cNvSpPr txBox="1"/>
            <p:nvPr/>
          </p:nvSpPr>
          <p:spPr>
            <a:xfrm>
              <a:off x="0" y="-104775"/>
              <a:ext cx="13017500" cy="626322"/>
            </a:xfrm>
            <a:prstGeom prst="rect">
              <a:avLst/>
            </a:prstGeom>
          </p:spPr>
          <p:txBody>
            <a:bodyPr lIns="0" tIns="0" rIns="0" bIns="0" rtlCol="0" anchor="t">
              <a:spAutoFit/>
            </a:bodyPr>
            <a:lstStyle/>
            <a:p>
              <a:pPr marL="0" lvl="0" indent="0" algn="l">
                <a:lnSpc>
                  <a:spcPts val="3640"/>
                </a:lnSpc>
                <a:spcBef>
                  <a:spcPct val="0"/>
                </a:spcBef>
              </a:pPr>
              <a:r>
                <a:rPr lang="en-US" sz="2600">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rPr>
                <a:t>INTRODUCING BUDGETWISE</a:t>
              </a:r>
              <a:endParaRPr lang="en-US" sz="2600">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grpSp>
      <p:grpSp>
        <p:nvGrpSpPr>
          <p:cNvPr id="17" name="Group 17"/>
          <p:cNvGrpSpPr/>
          <p:nvPr/>
        </p:nvGrpSpPr>
        <p:grpSpPr>
          <a:xfrm rot="0">
            <a:off x="663474" y="7866380"/>
            <a:ext cx="8328126" cy="1753870"/>
            <a:chOff x="0" y="0"/>
            <a:chExt cx="11104168" cy="2338493"/>
          </a:xfrm>
        </p:grpSpPr>
        <p:sp>
          <p:nvSpPr>
            <p:cNvPr id="18" name="TextBox 18"/>
            <p:cNvSpPr txBox="1"/>
            <p:nvPr/>
          </p:nvSpPr>
          <p:spPr>
            <a:xfrm>
              <a:off x="0" y="1017482"/>
              <a:ext cx="11104168" cy="1321012"/>
            </a:xfrm>
            <a:prstGeom prst="rect">
              <a:avLst/>
            </a:prstGeom>
          </p:spPr>
          <p:txBody>
            <a:bodyPr lIns="0" tIns="0" rIns="0" bIns="0" rtlCol="0" anchor="t">
              <a:spAutoFit/>
            </a:bodyPr>
            <a:lstStyle/>
            <a:p>
              <a:pPr marL="0" lvl="0" indent="0" algn="l">
                <a:lnSpc>
                  <a:spcPts val="4060"/>
                </a:lnSpc>
              </a:pPr>
              <a:r>
                <a:rPr lang="en-US" sz="2900">
                  <a:solidFill>
                    <a:srgbClr val="EEEEEE"/>
                  </a:solidFill>
                  <a:latin typeface="TT Fors" panose="020B0003030001020000"/>
                  <a:ea typeface="TT Fors" panose="020B0003030001020000"/>
                  <a:cs typeface="TT Fors" panose="020B0003030001020000"/>
                  <a:sym typeface="TT Fors" panose="020B0003030001020000"/>
                </a:rPr>
                <a:t>Total No. of </a:t>
              </a:r>
              <a:r>
                <a:rPr lang="en-US" sz="2900">
                  <a:solidFill>
                    <a:srgbClr val="EEEEEE"/>
                  </a:solidFill>
                  <a:latin typeface="TT Fors" panose="020B0003030001020000"/>
                  <a:ea typeface="TT Fors" panose="020B0003030001020000"/>
                  <a:cs typeface="TT Fors" panose="020B0003030001020000"/>
                  <a:sym typeface="TT Fors" panose="020B0003030001020000"/>
                </a:rPr>
                <a:t>Team Members: 5</a:t>
              </a:r>
              <a:endParaRPr lang="en-US" sz="2900">
                <a:solidFill>
                  <a:srgbClr val="EEEEEE"/>
                </a:solidFill>
                <a:latin typeface="TT Fors" panose="020B0003030001020000"/>
                <a:ea typeface="TT Fors" panose="020B0003030001020000"/>
                <a:cs typeface="TT Fors" panose="020B0003030001020000"/>
                <a:sym typeface="TT Fors" panose="020B0003030001020000"/>
              </a:endParaRPr>
            </a:p>
            <a:p>
              <a:pPr marL="0" lvl="0" indent="0" algn="l">
                <a:lnSpc>
                  <a:spcPts val="4060"/>
                </a:lnSpc>
              </a:pPr>
              <a:r>
                <a:rPr lang="en-US" sz="2900">
                  <a:solidFill>
                    <a:srgbClr val="EEEEEE"/>
                  </a:solidFill>
                  <a:latin typeface="TT Fors" panose="020B0003030001020000"/>
                  <a:ea typeface="TT Fors" panose="020B0003030001020000"/>
                  <a:cs typeface="TT Fors" panose="020B0003030001020000"/>
                  <a:sym typeface="TT Fors" panose="020B0003030001020000"/>
                </a:rPr>
                <a:t>Mentor: Sangeetha Mahalingum</a:t>
              </a:r>
              <a:endParaRPr lang="en-US" sz="2900">
                <a:solidFill>
                  <a:srgbClr val="EEEEEE"/>
                </a:solidFill>
                <a:latin typeface="TT Fors" panose="020B0003030001020000"/>
                <a:ea typeface="TT Fors" panose="020B0003030001020000"/>
                <a:cs typeface="TT Fors" panose="020B0003030001020000"/>
                <a:sym typeface="TT Fors" panose="020B0003030001020000"/>
              </a:endParaRPr>
            </a:p>
          </p:txBody>
        </p:sp>
        <p:sp>
          <p:nvSpPr>
            <p:cNvPr id="19" name="TextBox 19"/>
            <p:cNvSpPr txBox="1"/>
            <p:nvPr/>
          </p:nvSpPr>
          <p:spPr>
            <a:xfrm>
              <a:off x="0" y="-47625"/>
              <a:ext cx="11104168" cy="635212"/>
            </a:xfrm>
            <a:prstGeom prst="rect">
              <a:avLst/>
            </a:prstGeom>
          </p:spPr>
          <p:txBody>
            <a:bodyPr lIns="0" tIns="0" rIns="0" bIns="0" rtlCol="0" anchor="t">
              <a:spAutoFit/>
            </a:bodyPr>
            <a:lstStyle/>
            <a:p>
              <a:pPr marL="0" lvl="0" indent="0" algn="l">
                <a:lnSpc>
                  <a:spcPts val="4060"/>
                </a:lnSpc>
              </a:pPr>
              <a:r>
                <a:rPr lang="en-US" sz="2900">
                  <a:solidFill>
                    <a:srgbClr val="EEEEEE"/>
                  </a:solidFill>
                  <a:latin typeface="TT Fors" panose="020B0003030001020000"/>
                  <a:ea typeface="TT Fors" panose="020B0003030001020000"/>
                  <a:cs typeface="TT Fors" panose="020B0003030001020000"/>
                  <a:sym typeface="TT Fors" panose="020B0003030001020000"/>
                </a:rPr>
                <a:t>Presente By - Team 1</a:t>
              </a:r>
              <a:endParaRPr lang="en-US" sz="2900">
                <a:solidFill>
                  <a:srgbClr val="EEEEEE"/>
                </a:solidFill>
                <a:latin typeface="TT Fors" panose="020B0003030001020000"/>
                <a:ea typeface="TT Fors" panose="020B0003030001020000"/>
                <a:cs typeface="TT Fors" panose="020B0003030001020000"/>
                <a:sym typeface="TT Fors" panose="020B000303000102000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1F44"/>
        </a:solidFill>
        <a:effectLst/>
      </p:bgPr>
    </p:bg>
    <p:spTree>
      <p:nvGrpSpPr>
        <p:cNvPr id="1" name=""/>
        <p:cNvGrpSpPr/>
        <p:nvPr/>
      </p:nvGrpSpPr>
      <p:grpSpPr>
        <a:xfrm>
          <a:off x="0" y="0"/>
          <a:ext cx="0" cy="0"/>
          <a:chOff x="0" y="0"/>
          <a:chExt cx="0" cy="0"/>
        </a:xfrm>
      </p:grpSpPr>
      <p:sp>
        <p:nvSpPr>
          <p:cNvPr id="2" name="TextBox 2"/>
          <p:cNvSpPr txBox="1"/>
          <p:nvPr/>
        </p:nvSpPr>
        <p:spPr>
          <a:xfrm>
            <a:off x="4981575" y="8790940"/>
            <a:ext cx="8324850" cy="438785"/>
          </a:xfrm>
          <a:prstGeom prst="rect">
            <a:avLst/>
          </a:prstGeom>
        </p:spPr>
        <p:txBody>
          <a:bodyPr lIns="0" tIns="0" rIns="0" bIns="0" rtlCol="0" anchor="t">
            <a:spAutoFit/>
          </a:bodyPr>
          <a:lstStyle/>
          <a:p>
            <a:pPr marL="0" lvl="0" indent="0" algn="ctr">
              <a:lnSpc>
                <a:spcPts val="3640"/>
              </a:lnSpc>
            </a:pPr>
            <a:r>
              <a:rPr lang="en-US" sz="2600">
                <a:solidFill>
                  <a:srgbClr val="EEEEEE"/>
                </a:solidFill>
                <a:latin typeface="TT Fors" panose="020B0003030001020000"/>
                <a:ea typeface="TT Fors" panose="020B0003030001020000"/>
                <a:cs typeface="TT Fors" panose="020B0003030001020000"/>
                <a:sym typeface="TT Fors" panose="020B0003030001020000"/>
              </a:rPr>
              <a:t>– Team 1 of Infosys Springboard Internship</a:t>
            </a:r>
            <a:endParaRPr lang="en-US" sz="2600">
              <a:solidFill>
                <a:srgbClr val="EEEEEE"/>
              </a:solidFill>
              <a:latin typeface="TT Fors" panose="020B0003030001020000"/>
              <a:ea typeface="TT Fors" panose="020B0003030001020000"/>
              <a:cs typeface="TT Fors" panose="020B0003030001020000"/>
              <a:sym typeface="TT Fors" panose="020B0003030001020000"/>
            </a:endParaRPr>
          </a:p>
        </p:txBody>
      </p:sp>
      <p:sp>
        <p:nvSpPr>
          <p:cNvPr id="3" name="TextBox 3"/>
          <p:cNvSpPr txBox="1"/>
          <p:nvPr/>
        </p:nvSpPr>
        <p:spPr>
          <a:xfrm>
            <a:off x="1028700" y="4875538"/>
            <a:ext cx="7869755" cy="1631527"/>
          </a:xfrm>
          <a:prstGeom prst="rect">
            <a:avLst/>
          </a:prstGeom>
        </p:spPr>
        <p:txBody>
          <a:bodyPr lIns="0" tIns="0" rIns="0" bIns="0" rtlCol="0" anchor="t">
            <a:spAutoFit/>
          </a:bodyPr>
          <a:lstStyle/>
          <a:p>
            <a:pPr marL="0" lvl="0" indent="0" algn="ctr">
              <a:lnSpc>
                <a:spcPts val="2470"/>
              </a:lnSpc>
              <a:spcBef>
                <a:spcPct val="0"/>
              </a:spcBef>
            </a:pPr>
            <a:r>
              <a:rPr lang="en-US" sz="2470"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Budg</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e</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tW</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is</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e enh</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a</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nc</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e</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s</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financial </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planning by accurately for</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ec</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a</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s</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t</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i</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ng expenses, emp</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o</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weri</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n</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g user</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s to </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ma</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na</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g</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e </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budge</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t</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s eff</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ec</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tive</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ly</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Fu</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t</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u</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r</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e </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i</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mpro</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ve</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me</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n</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ts</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in</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clude</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AI model</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r</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e</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f</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ine</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m</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en</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t and </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exp</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and</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ed</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in</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t</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eg</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r</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at</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ion</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for broad</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er </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usab</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i</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lity </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an</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d </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i</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mp</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a</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c</a:t>
            </a:r>
            <a:r>
              <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t.</a:t>
            </a:r>
            <a:endParaRPr lang="en-US" sz="2470" u="none" strike="noStrike"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
        <p:nvSpPr>
          <p:cNvPr id="4" name="Freeform 4"/>
          <p:cNvSpPr/>
          <p:nvPr/>
        </p:nvSpPr>
        <p:spPr>
          <a:xfrm>
            <a:off x="8537838" y="561404"/>
            <a:ext cx="1212324" cy="934592"/>
          </a:xfrm>
          <a:custGeom>
            <a:avLst/>
            <a:gdLst/>
            <a:ahLst/>
            <a:cxnLst/>
            <a:rect l="l" t="t" r="r" b="b"/>
            <a:pathLst>
              <a:path w="1212324" h="934592">
                <a:moveTo>
                  <a:pt x="0" y="0"/>
                </a:moveTo>
                <a:lnTo>
                  <a:pt x="1212324" y="0"/>
                </a:lnTo>
                <a:lnTo>
                  <a:pt x="1212324" y="934592"/>
                </a:lnTo>
                <a:lnTo>
                  <a:pt x="0" y="93459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TextBox 5"/>
          <p:cNvSpPr txBox="1"/>
          <p:nvPr/>
        </p:nvSpPr>
        <p:spPr>
          <a:xfrm>
            <a:off x="9579140" y="4875538"/>
            <a:ext cx="7680160" cy="1817111"/>
          </a:xfrm>
          <a:prstGeom prst="rect">
            <a:avLst/>
          </a:prstGeom>
        </p:spPr>
        <p:txBody>
          <a:bodyPr lIns="0" tIns="0" rIns="0" bIns="0" rtlCol="0" anchor="t">
            <a:spAutoFit/>
          </a:bodyPr>
          <a:lstStyle/>
          <a:p>
            <a:pPr marL="0" lvl="0" indent="0" algn="ctr">
              <a:lnSpc>
                <a:spcPts val="2750"/>
              </a:lnSpc>
              <a:spcBef>
                <a:spcPct val="0"/>
              </a:spcBef>
            </a:pPr>
            <a:r>
              <a:rPr lang="en-US" sz="2750"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W</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e sinc</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ere</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l</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y</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tha</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n</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k</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ou</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r</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ded</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i</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c</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ate</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d</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te</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am f</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o</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r their hard w</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o</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rk</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and </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cre</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ativit</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y,</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an</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d</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our men</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t</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o</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r</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for inv</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aluable gu</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ida</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nce</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and s</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upport</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throu</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g</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hou</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t the</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development</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o</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f</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BudgetW</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i</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se, e</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na</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bli</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n</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g </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i</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ts</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s</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u</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cc</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es</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s</a:t>
            </a:r>
            <a:r>
              <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a:t>
            </a:r>
            <a:endParaRPr lang="en-US" sz="2750" u="none" strike="noStrike" spc="-82">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
        <p:nvSpPr>
          <p:cNvPr id="6" name="TextBox 6"/>
          <p:cNvSpPr txBox="1"/>
          <p:nvPr/>
        </p:nvSpPr>
        <p:spPr>
          <a:xfrm>
            <a:off x="6228425" y="1803900"/>
            <a:ext cx="5831151" cy="1142550"/>
          </a:xfrm>
          <a:prstGeom prst="rect">
            <a:avLst/>
          </a:prstGeom>
        </p:spPr>
        <p:txBody>
          <a:bodyPr lIns="0" tIns="0" rIns="0" bIns="0" rtlCol="0" anchor="t">
            <a:spAutoFit/>
          </a:bodyPr>
          <a:lstStyle/>
          <a:p>
            <a:pPr marL="0" lvl="0" indent="0" algn="ctr">
              <a:lnSpc>
                <a:spcPts val="4105"/>
              </a:lnSpc>
              <a:spcBef>
                <a:spcPct val="0"/>
              </a:spcBef>
            </a:pPr>
            <a:r>
              <a:rPr lang="en-US" sz="4105" spc="-123">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CONCLUSION &amp; ACKNOWLEDGEMENTS</a:t>
            </a:r>
            <a:endParaRPr lang="en-US" sz="4105" spc="-123">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
        <p:nvSpPr>
          <p:cNvPr id="7" name="TextBox 7"/>
          <p:cNvSpPr txBox="1"/>
          <p:nvPr/>
        </p:nvSpPr>
        <p:spPr>
          <a:xfrm>
            <a:off x="2133600" y="4034790"/>
            <a:ext cx="5972175" cy="380365"/>
          </a:xfrm>
          <a:prstGeom prst="rect">
            <a:avLst/>
          </a:prstGeom>
        </p:spPr>
        <p:txBody>
          <a:bodyPr wrap="square" lIns="0" tIns="0" rIns="0" bIns="0" rtlCol="0" anchor="t">
            <a:spAutoFit/>
          </a:bodyPr>
          <a:lstStyle/>
          <a:p>
            <a:pPr marL="0" lvl="0" indent="0" algn="ctr">
              <a:lnSpc>
                <a:spcPts val="2970"/>
              </a:lnSpc>
              <a:spcBef>
                <a:spcPct val="0"/>
              </a:spcBef>
            </a:pPr>
            <a:r>
              <a:rPr lang="en-US" sz="2970" spc="-89">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Summary of Project Impact</a:t>
            </a:r>
            <a:endParaRPr lang="en-US" sz="2970" spc="-89">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
        <p:nvSpPr>
          <p:cNvPr id="8" name="TextBox 8"/>
          <p:cNvSpPr txBox="1"/>
          <p:nvPr/>
        </p:nvSpPr>
        <p:spPr>
          <a:xfrm>
            <a:off x="10896707" y="4000590"/>
            <a:ext cx="4873576" cy="456438"/>
          </a:xfrm>
          <a:prstGeom prst="rect">
            <a:avLst/>
          </a:prstGeom>
        </p:spPr>
        <p:txBody>
          <a:bodyPr lIns="0" tIns="0" rIns="0" bIns="0" rtlCol="0" anchor="t">
            <a:spAutoFit/>
          </a:bodyPr>
          <a:lstStyle/>
          <a:p>
            <a:pPr marL="0" lvl="0" indent="0" algn="ctr">
              <a:lnSpc>
                <a:spcPts val="2970"/>
              </a:lnSpc>
              <a:spcBef>
                <a:spcPct val="0"/>
              </a:spcBef>
            </a:pPr>
            <a:r>
              <a:rPr lang="en-US" sz="2970" spc="-89">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Thanking Team and Mentor</a:t>
            </a:r>
            <a:endParaRPr lang="en-US" sz="2970" spc="-89">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3294B"/>
        </a:solidFill>
        <a:effectLst/>
      </p:bgPr>
    </p:bg>
    <p:spTree>
      <p:nvGrpSpPr>
        <p:cNvPr id="1" name=""/>
        <p:cNvGrpSpPr/>
        <p:nvPr/>
      </p:nvGrpSpPr>
      <p:grpSpPr>
        <a:xfrm>
          <a:off x="0" y="0"/>
          <a:ext cx="0" cy="0"/>
          <a:chOff x="0" y="0"/>
          <a:chExt cx="0" cy="0"/>
        </a:xfrm>
      </p:grpSpPr>
      <p:sp>
        <p:nvSpPr>
          <p:cNvPr id="2" name="Freeform 2"/>
          <p:cNvSpPr/>
          <p:nvPr/>
        </p:nvSpPr>
        <p:spPr>
          <a:xfrm>
            <a:off x="5743756" y="750304"/>
            <a:ext cx="6800488" cy="3337753"/>
          </a:xfrm>
          <a:custGeom>
            <a:avLst/>
            <a:gdLst/>
            <a:ahLst/>
            <a:cxnLst/>
            <a:rect l="l" t="t" r="r" b="b"/>
            <a:pathLst>
              <a:path w="6800488" h="3337753">
                <a:moveTo>
                  <a:pt x="0" y="0"/>
                </a:moveTo>
                <a:lnTo>
                  <a:pt x="6800488" y="0"/>
                </a:lnTo>
                <a:lnTo>
                  <a:pt x="6800488" y="3337753"/>
                </a:lnTo>
                <a:lnTo>
                  <a:pt x="0" y="3337753"/>
                </a:lnTo>
                <a:lnTo>
                  <a:pt x="0" y="0"/>
                </a:lnTo>
                <a:close/>
              </a:path>
            </a:pathLst>
          </a:custGeom>
          <a:blipFill>
            <a:blip r:embed="rId1"/>
            <a:stretch>
              <a:fillRect/>
            </a:stretch>
          </a:blipFill>
        </p:spPr>
      </p:sp>
      <p:sp>
        <p:nvSpPr>
          <p:cNvPr id="3" name="TextBox 3"/>
          <p:cNvSpPr txBox="1"/>
          <p:nvPr/>
        </p:nvSpPr>
        <p:spPr>
          <a:xfrm>
            <a:off x="7091231" y="4654709"/>
            <a:ext cx="4337534" cy="968057"/>
          </a:xfrm>
          <a:prstGeom prst="rect">
            <a:avLst/>
          </a:prstGeom>
        </p:spPr>
        <p:txBody>
          <a:bodyPr lIns="0" tIns="0" rIns="0" bIns="0" rtlCol="0" anchor="t">
            <a:spAutoFit/>
          </a:bodyPr>
          <a:lstStyle/>
          <a:p>
            <a:pPr marL="0" lvl="0" indent="0" algn="l">
              <a:lnSpc>
                <a:spcPts val="6320"/>
              </a:lnSpc>
              <a:spcBef>
                <a:spcPct val="0"/>
              </a:spcBef>
            </a:pPr>
            <a:r>
              <a:rPr lang="en-US" sz="6320" b="1" u="none" strike="noStrike" spc="-189">
                <a:solidFill>
                  <a:srgbClr val="EEEEEE"/>
                </a:solidFill>
                <a:latin typeface="ITC Avant Garde Gothic Bold" panose="020B0802020202020204"/>
                <a:ea typeface="ITC Avant Garde Gothic Bold" panose="020B0802020202020204"/>
                <a:cs typeface="ITC Avant Garde Gothic Bold" panose="020B0802020202020204"/>
                <a:sym typeface="ITC Avant Garde Gothic Bold" panose="020B0802020202020204"/>
              </a:rPr>
              <a:t>Thank You! </a:t>
            </a:r>
            <a:endParaRPr lang="en-US" sz="6320" b="1" u="none" strike="noStrike" spc="-189">
              <a:solidFill>
                <a:srgbClr val="EEEEEE"/>
              </a:solidFill>
              <a:latin typeface="ITC Avant Garde Gothic Bold" panose="020B0802020202020204"/>
              <a:ea typeface="ITC Avant Garde Gothic Bold" panose="020B0802020202020204"/>
              <a:cs typeface="ITC Avant Garde Gothic Bold" panose="020B0802020202020204"/>
              <a:sym typeface="ITC Avant Garde Gothic Bold" panose="020B0802020202020204"/>
            </a:endParaRPr>
          </a:p>
        </p:txBody>
      </p:sp>
      <p:grpSp>
        <p:nvGrpSpPr>
          <p:cNvPr id="4" name="Group 4"/>
          <p:cNvGrpSpPr/>
          <p:nvPr/>
        </p:nvGrpSpPr>
        <p:grpSpPr>
          <a:xfrm rot="0">
            <a:off x="-6673" y="7913370"/>
            <a:ext cx="4846643" cy="1791955"/>
            <a:chOff x="0" y="0"/>
            <a:chExt cx="6462190" cy="2389273"/>
          </a:xfrm>
        </p:grpSpPr>
        <p:grpSp>
          <p:nvGrpSpPr>
            <p:cNvPr id="5" name="Group 5"/>
            <p:cNvGrpSpPr/>
            <p:nvPr/>
          </p:nvGrpSpPr>
          <p:grpSpPr>
            <a:xfrm rot="0">
              <a:off x="2001096" y="0"/>
              <a:ext cx="2389273" cy="238927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67AE8"/>
                </a:solidFill>
                <a:prstDash val="solid"/>
                <a:miter/>
              </a:ln>
            </p:spPr>
          </p:sp>
          <p:sp>
            <p:nvSpPr>
              <p:cNvPr id="7" name="TextBox 7"/>
              <p:cNvSpPr txBox="1"/>
              <p:nvPr/>
            </p:nvSpPr>
            <p:spPr>
              <a:xfrm>
                <a:off x="76200" y="38100"/>
                <a:ext cx="660400" cy="698500"/>
              </a:xfrm>
              <a:prstGeom prst="rect">
                <a:avLst/>
              </a:prstGeom>
            </p:spPr>
            <p:txBody>
              <a:bodyPr lIns="50800" tIns="50800" rIns="50800" bIns="50800" rtlCol="0" anchor="ctr"/>
              <a:lstStyle/>
              <a:p>
                <a:pPr marL="0" lvl="0" indent="0" algn="ctr">
                  <a:lnSpc>
                    <a:spcPts val="2940"/>
                  </a:lnSpc>
                </a:pPr>
              </a:p>
            </p:txBody>
          </p:sp>
        </p:grpSp>
        <p:grpSp>
          <p:nvGrpSpPr>
            <p:cNvPr id="8" name="Group 8"/>
            <p:cNvGrpSpPr/>
            <p:nvPr/>
          </p:nvGrpSpPr>
          <p:grpSpPr>
            <a:xfrm rot="0">
              <a:off x="0" y="0"/>
              <a:ext cx="2389273" cy="238927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67AE8"/>
                </a:solidFill>
                <a:prstDash val="solid"/>
                <a:miter/>
              </a:ln>
            </p:spPr>
          </p:sp>
          <p:sp>
            <p:nvSpPr>
              <p:cNvPr id="10" name="TextBox 10"/>
              <p:cNvSpPr txBox="1"/>
              <p:nvPr/>
            </p:nvSpPr>
            <p:spPr>
              <a:xfrm>
                <a:off x="76200" y="38100"/>
                <a:ext cx="660400" cy="698500"/>
              </a:xfrm>
              <a:prstGeom prst="rect">
                <a:avLst/>
              </a:prstGeom>
            </p:spPr>
            <p:txBody>
              <a:bodyPr lIns="50800" tIns="50800" rIns="50800" bIns="50800" rtlCol="0" anchor="ctr"/>
              <a:lstStyle/>
              <a:p>
                <a:pPr marL="0" lvl="0" indent="0" algn="ctr">
                  <a:lnSpc>
                    <a:spcPts val="2940"/>
                  </a:lnSpc>
                </a:pPr>
              </a:p>
            </p:txBody>
          </p:sp>
        </p:grpSp>
        <p:grpSp>
          <p:nvGrpSpPr>
            <p:cNvPr id="11" name="Group 11"/>
            <p:cNvGrpSpPr/>
            <p:nvPr/>
          </p:nvGrpSpPr>
          <p:grpSpPr>
            <a:xfrm rot="0">
              <a:off x="4072917" y="0"/>
              <a:ext cx="2389273" cy="2389273"/>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67AE8"/>
                </a:solidFill>
                <a:prstDash val="solid"/>
                <a:miter/>
              </a:ln>
            </p:spPr>
          </p:sp>
          <p:sp>
            <p:nvSpPr>
              <p:cNvPr id="13" name="TextBox 13"/>
              <p:cNvSpPr txBox="1"/>
              <p:nvPr/>
            </p:nvSpPr>
            <p:spPr>
              <a:xfrm>
                <a:off x="76200" y="38100"/>
                <a:ext cx="660400" cy="698500"/>
              </a:xfrm>
              <a:prstGeom prst="rect">
                <a:avLst/>
              </a:prstGeom>
            </p:spPr>
            <p:txBody>
              <a:bodyPr lIns="50800" tIns="50800" rIns="50800" bIns="50800" rtlCol="0" anchor="ctr"/>
              <a:lstStyle/>
              <a:p>
                <a:pPr marL="0" lvl="0" indent="0" algn="ctr">
                  <a:lnSpc>
                    <a:spcPts val="2940"/>
                  </a:lnSpc>
                  <a:spcBef>
                    <a:spcPct val="0"/>
                  </a:spcBef>
                </a:pPr>
              </a:p>
            </p:txBody>
          </p:sp>
        </p:grpSp>
      </p:grpSp>
      <p:sp>
        <p:nvSpPr>
          <p:cNvPr id="14" name="TextBox 14"/>
          <p:cNvSpPr txBox="1"/>
          <p:nvPr/>
        </p:nvSpPr>
        <p:spPr>
          <a:xfrm>
            <a:off x="14360731" y="9432592"/>
            <a:ext cx="6935303" cy="377825"/>
          </a:xfrm>
          <a:prstGeom prst="rect">
            <a:avLst/>
          </a:prstGeom>
        </p:spPr>
        <p:txBody>
          <a:bodyPr lIns="0" tIns="0" rIns="0" bIns="0" rtlCol="0" anchor="t">
            <a:spAutoFit/>
          </a:bodyPr>
          <a:lstStyle/>
          <a:p>
            <a:pPr marL="0" lvl="0" indent="0" algn="l">
              <a:lnSpc>
                <a:spcPts val="2500"/>
              </a:lnSpc>
              <a:spcBef>
                <a:spcPct val="0"/>
              </a:spcBef>
            </a:pPr>
            <a:r>
              <a:rPr lang="en-US" sz="2500"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Presented By- Team 1</a:t>
            </a:r>
            <a:endParaRPr lang="en-US" sz="2500" spc="-7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294B"/>
        </a:solidFill>
        <a:effectLst/>
      </p:bgPr>
    </p:bg>
    <p:spTree>
      <p:nvGrpSpPr>
        <p:cNvPr id="1" name=""/>
        <p:cNvGrpSpPr/>
        <p:nvPr/>
      </p:nvGrpSpPr>
      <p:grpSpPr>
        <a:xfrm>
          <a:off x="0" y="0"/>
          <a:ext cx="0" cy="0"/>
          <a:chOff x="0" y="0"/>
          <a:chExt cx="0" cy="0"/>
        </a:xfrm>
      </p:grpSpPr>
      <p:grpSp>
        <p:nvGrpSpPr>
          <p:cNvPr id="2" name="Group 2"/>
          <p:cNvGrpSpPr/>
          <p:nvPr/>
        </p:nvGrpSpPr>
        <p:grpSpPr>
          <a:xfrm rot="0">
            <a:off x="666750" y="571500"/>
            <a:ext cx="9670767" cy="1888671"/>
            <a:chOff x="0" y="0"/>
            <a:chExt cx="12894356" cy="2518228"/>
          </a:xfrm>
        </p:grpSpPr>
        <p:sp>
          <p:nvSpPr>
            <p:cNvPr id="3" name="TextBox 3"/>
            <p:cNvSpPr txBox="1"/>
            <p:nvPr/>
          </p:nvSpPr>
          <p:spPr>
            <a:xfrm>
              <a:off x="0" y="-9525"/>
              <a:ext cx="12252770" cy="1841864"/>
            </a:xfrm>
            <a:prstGeom prst="rect">
              <a:avLst/>
            </a:prstGeom>
          </p:spPr>
          <p:txBody>
            <a:bodyPr lIns="0" tIns="0" rIns="0" bIns="0" rtlCol="0" anchor="t">
              <a:spAutoFit/>
            </a:bodyPr>
            <a:lstStyle/>
            <a:p>
              <a:pPr marL="0" lvl="0" indent="0" algn="l">
                <a:lnSpc>
                  <a:spcPts val="4945"/>
                </a:lnSpc>
                <a:spcBef>
                  <a:spcPct val="0"/>
                </a:spcBef>
              </a:pPr>
              <a:r>
                <a:rPr lang="en-US" sz="4945" u="none" strike="noStrike" spc="-148">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Understanding the Uncertainty in Financial Planning</a:t>
              </a:r>
              <a:endParaRPr lang="en-US" sz="4945" u="none" strike="noStrike" spc="-148">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
          <p:nvSpPr>
            <p:cNvPr id="4" name="TextBox 4"/>
            <p:cNvSpPr txBox="1"/>
            <p:nvPr/>
          </p:nvSpPr>
          <p:spPr>
            <a:xfrm>
              <a:off x="0" y="1902189"/>
              <a:ext cx="12894356" cy="616039"/>
            </a:xfrm>
            <a:prstGeom prst="rect">
              <a:avLst/>
            </a:prstGeom>
          </p:spPr>
          <p:txBody>
            <a:bodyPr lIns="0" tIns="0" rIns="0" bIns="0" rtlCol="0" anchor="t">
              <a:spAutoFit/>
            </a:bodyPr>
            <a:lstStyle/>
            <a:p>
              <a:pPr marL="0" lvl="0" indent="0" algn="l">
                <a:lnSpc>
                  <a:spcPts val="3315"/>
                </a:lnSpc>
                <a:spcBef>
                  <a:spcPct val="0"/>
                </a:spcBef>
              </a:pPr>
              <a:r>
                <a:rPr lang="en-US" sz="2760" spc="-82">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rPr>
                <a:t>The Problems</a:t>
              </a:r>
              <a:r>
                <a:rPr lang="en-US" sz="2760" u="none" strike="noStrike" spc="-82">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rPr>
                <a:t> in Managing Personal and Business Expenses</a:t>
              </a:r>
              <a:endParaRPr lang="en-US" sz="2760" u="none" strike="noStrike" spc="-82">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grpSp>
      <p:grpSp>
        <p:nvGrpSpPr>
          <p:cNvPr id="5" name="Group 5"/>
          <p:cNvGrpSpPr/>
          <p:nvPr/>
        </p:nvGrpSpPr>
        <p:grpSpPr>
          <a:xfrm rot="0">
            <a:off x="10728960" y="0"/>
            <a:ext cx="7559040" cy="10286365"/>
            <a:chOff x="0" y="0"/>
            <a:chExt cx="1170208" cy="1676812"/>
          </a:xfrm>
        </p:grpSpPr>
        <p:sp>
          <p:nvSpPr>
            <p:cNvPr id="6" name="Freeform 6"/>
            <p:cNvSpPr/>
            <p:nvPr/>
          </p:nvSpPr>
          <p:spPr>
            <a:xfrm>
              <a:off x="0" y="0"/>
              <a:ext cx="1170208" cy="1676812"/>
            </a:xfrm>
            <a:custGeom>
              <a:avLst/>
              <a:gdLst/>
              <a:ahLst/>
              <a:cxnLst/>
              <a:rect l="l" t="t" r="r" b="b"/>
              <a:pathLst>
                <a:path w="1170208" h="1676812">
                  <a:moveTo>
                    <a:pt x="0" y="0"/>
                  </a:moveTo>
                  <a:lnTo>
                    <a:pt x="1170208" y="0"/>
                  </a:lnTo>
                  <a:lnTo>
                    <a:pt x="1170208" y="1676812"/>
                  </a:lnTo>
                  <a:lnTo>
                    <a:pt x="0" y="1676812"/>
                  </a:lnTo>
                  <a:close/>
                </a:path>
              </a:pathLst>
            </a:custGeom>
            <a:blipFill>
              <a:blip r:embed="rId1"/>
              <a:stretch>
                <a:fillRect l="-2391" r="-2391"/>
              </a:stretch>
            </a:blipFill>
          </p:spPr>
        </p:sp>
      </p:grpSp>
      <p:grpSp>
        <p:nvGrpSpPr>
          <p:cNvPr id="7" name="Group 7"/>
          <p:cNvGrpSpPr/>
          <p:nvPr/>
        </p:nvGrpSpPr>
        <p:grpSpPr>
          <a:xfrm rot="0">
            <a:off x="1028700" y="3053715"/>
            <a:ext cx="8635859" cy="6908978"/>
            <a:chOff x="0" y="-38100"/>
            <a:chExt cx="11514478" cy="9211971"/>
          </a:xfrm>
        </p:grpSpPr>
        <p:sp>
          <p:nvSpPr>
            <p:cNvPr id="8" name="TextBox 8"/>
            <p:cNvSpPr txBox="1"/>
            <p:nvPr/>
          </p:nvSpPr>
          <p:spPr>
            <a:xfrm>
              <a:off x="414678" y="575854"/>
              <a:ext cx="11099800" cy="1948180"/>
            </a:xfrm>
            <a:prstGeom prst="rect">
              <a:avLst/>
            </a:prstGeom>
          </p:spPr>
          <p:txBody>
            <a:bodyPr lIns="0" tIns="0" rIns="0" bIns="0" rtlCol="0" anchor="t">
              <a:spAutoFit/>
            </a:bodyPr>
            <a:lstStyle/>
            <a:p>
              <a:pPr marL="0" lvl="0" indent="0" algn="l">
                <a:lnSpc>
                  <a:spcPts val="2940"/>
                </a:lnSpc>
                <a:spcBef>
                  <a:spcPct val="0"/>
                </a:spcBef>
              </a:pPr>
              <a:r>
                <a:rPr lang="en-US" sz="2100">
                  <a:solidFill>
                    <a:srgbClr val="EEEEEE"/>
                  </a:solidFill>
                  <a:latin typeface="TT Fors" panose="020B0003030001020000"/>
                  <a:ea typeface="TT Fors" panose="020B0003030001020000"/>
                  <a:cs typeface="TT Fors" panose="020B0003030001020000"/>
                  <a:sym typeface="TT Fors" panose="020B0003030001020000"/>
                </a:rPr>
                <a:t>L</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i</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fe</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is fu</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ll</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of</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s</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u</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r</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pri</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ses.</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Sud</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d</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en</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co</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s</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t</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s</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fro</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m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med</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ical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me</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rg</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encie</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s</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ur</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g</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n</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t</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hom</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e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rep</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ai</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r</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s,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or u</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n</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expecte</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d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job</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loss c</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n</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a</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ri</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s</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e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wi</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th</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o</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ut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w</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rn</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ing</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making i</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t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n</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r</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l</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y</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i</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mpo</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ssi</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bl</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e t</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o</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s</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ti</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c</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k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to a rigi</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d,</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p</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re</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-pl</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an</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ned</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b</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u</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dge</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t.</a:t>
              </a:r>
              <a:endParaRPr lang="en-US" sz="2100" u="none" strike="noStrike">
                <a:solidFill>
                  <a:srgbClr val="EEEEEE"/>
                </a:solidFill>
                <a:latin typeface="TT Fors" panose="020B0003030001020000"/>
                <a:ea typeface="TT Fors" panose="020B0003030001020000"/>
                <a:cs typeface="TT Fors" panose="020B0003030001020000"/>
                <a:sym typeface="TT Fors" panose="020B0003030001020000"/>
              </a:endParaRPr>
            </a:p>
          </p:txBody>
        </p:sp>
        <p:sp>
          <p:nvSpPr>
            <p:cNvPr id="9" name="TextBox 9"/>
            <p:cNvSpPr txBox="1"/>
            <p:nvPr/>
          </p:nvSpPr>
          <p:spPr>
            <a:xfrm>
              <a:off x="27025" y="-38100"/>
              <a:ext cx="5616760" cy="495300"/>
            </a:xfrm>
            <a:prstGeom prst="rect">
              <a:avLst/>
            </a:prstGeom>
          </p:spPr>
          <p:txBody>
            <a:bodyPr lIns="0" tIns="0" rIns="0" bIns="0" rtlCol="0" anchor="t">
              <a:spAutoFit/>
            </a:bodyPr>
            <a:lstStyle/>
            <a:p>
              <a:pPr marL="498475" lvl="1" indent="-249555" algn="l">
                <a:lnSpc>
                  <a:spcPts val="2770"/>
                </a:lnSpc>
                <a:buFont typeface="Arial" panose="020B0604020202020204"/>
                <a:buChar char="•"/>
              </a:pPr>
              <a:r>
                <a:rPr lang="en-US" sz="2310" spc="-69">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rPr>
                <a:t>Unpred</a:t>
              </a:r>
              <a:r>
                <a:rPr lang="en-US" sz="2310" u="none" strike="noStrike" spc="-69">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rPr>
                <a:t>i</a:t>
              </a:r>
              <a:r>
                <a:rPr lang="en-US" sz="2310" u="none" strike="noStrike" spc="-69">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rPr>
                <a:t>ct</a:t>
              </a:r>
              <a:r>
                <a:rPr lang="en-US" sz="2310" u="none" strike="noStrike" spc="-69">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rPr>
                <a:t>a</a:t>
              </a:r>
              <a:r>
                <a:rPr lang="en-US" sz="2310" u="none" strike="noStrike" spc="-69">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rPr>
                <a:t>b</a:t>
              </a:r>
              <a:r>
                <a:rPr lang="en-US" sz="2310" u="none" strike="noStrike" spc="-69">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rPr>
                <a:t>le Expenses</a:t>
              </a:r>
              <a:r>
                <a:rPr lang="en-US" sz="2310" u="none" strike="noStrike" spc="-69">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rPr>
                <a:t> 🛠️</a:t>
              </a:r>
              <a:endParaRPr lang="en-US" sz="2310" u="none" strike="noStrike" spc="-69">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
          <p:nvSpPr>
            <p:cNvPr id="10" name="TextBox 10"/>
            <p:cNvSpPr txBox="1"/>
            <p:nvPr/>
          </p:nvSpPr>
          <p:spPr>
            <a:xfrm>
              <a:off x="0" y="3042311"/>
              <a:ext cx="5616760" cy="495300"/>
            </a:xfrm>
            <a:prstGeom prst="rect">
              <a:avLst/>
            </a:prstGeom>
          </p:spPr>
          <p:txBody>
            <a:bodyPr lIns="0" tIns="0" rIns="0" bIns="0" rtlCol="0" anchor="t">
              <a:spAutoFit/>
            </a:bodyPr>
            <a:lstStyle/>
            <a:p>
              <a:pPr marL="498475" lvl="1" indent="-249555" algn="l">
                <a:lnSpc>
                  <a:spcPts val="2770"/>
                </a:lnSpc>
                <a:buFont typeface="Arial" panose="020B0604020202020204"/>
                <a:buChar char="•"/>
              </a:pPr>
              <a:r>
                <a:rPr lang="en-US" sz="2310" spc="-69">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rPr>
                <a:t>In</a:t>
              </a:r>
              <a:r>
                <a:rPr lang="en-US" sz="2310" u="none" strike="noStrike" spc="-69">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rPr>
                <a:t>c</a:t>
              </a:r>
              <a:r>
                <a:rPr lang="en-US" sz="2310" u="none" strike="noStrike" spc="-69">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rPr>
                <a:t>om</a:t>
              </a:r>
              <a:r>
                <a:rPr lang="en-US" sz="2310" u="none" strike="noStrike" spc="-69">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rPr>
                <a:t>e Volatility </a:t>
              </a:r>
              <a:r>
                <a:rPr lang="en-US" sz="2310" u="none" strike="noStrike" spc="-69">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rPr>
                <a:t>🌊</a:t>
              </a:r>
              <a:endParaRPr lang="en-US" sz="2310" u="none" strike="noStrike" spc="-69">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
          <p:nvSpPr>
            <p:cNvPr id="11" name="TextBox 11"/>
            <p:cNvSpPr txBox="1"/>
            <p:nvPr/>
          </p:nvSpPr>
          <p:spPr>
            <a:xfrm>
              <a:off x="414678" y="3651911"/>
              <a:ext cx="11099800" cy="1948180"/>
            </a:xfrm>
            <a:prstGeom prst="rect">
              <a:avLst/>
            </a:prstGeom>
          </p:spPr>
          <p:txBody>
            <a:bodyPr lIns="0" tIns="0" rIns="0" bIns="0" rtlCol="0" anchor="t">
              <a:spAutoFit/>
            </a:bodyPr>
            <a:lstStyle/>
            <a:p>
              <a:pPr marL="0" lvl="0" indent="0" algn="l">
                <a:lnSpc>
                  <a:spcPts val="2940"/>
                </a:lnSpc>
                <a:spcBef>
                  <a:spcPct val="0"/>
                </a:spcBef>
              </a:pPr>
              <a:r>
                <a:rPr lang="en-US" sz="2100">
                  <a:solidFill>
                    <a:srgbClr val="EEEEEE"/>
                  </a:solidFill>
                  <a:latin typeface="TT Fors" panose="020B0003030001020000"/>
                  <a:ea typeface="TT Fors" panose="020B0003030001020000"/>
                  <a:cs typeface="TT Fors" panose="020B0003030001020000"/>
                  <a:sym typeface="TT Fors" panose="020B0003030001020000"/>
                </a:rPr>
                <a:t>N</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o</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t</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eve</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r</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yon</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e</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ar</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n</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s</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a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s</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table, f</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ix</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ed</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s</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alary. For</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fr</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eelancers, gig wor</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k</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ers, and t</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hos</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e in sales, income can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fluctu</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te d</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ramatically from one month to</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the n</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ext</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making it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d</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ifficul</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t</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to forecast</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cash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fl</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ow and p</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lan futu</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re sp</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ndin</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g</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accurate</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ly</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a:t>
              </a:r>
              <a:endParaRPr lang="en-US" sz="2100" u="none" strike="noStrike">
                <a:solidFill>
                  <a:srgbClr val="EEEEEE"/>
                </a:solidFill>
                <a:latin typeface="TT Fors" panose="020B0003030001020000"/>
                <a:ea typeface="TT Fors" panose="020B0003030001020000"/>
                <a:cs typeface="TT Fors" panose="020B0003030001020000"/>
                <a:sym typeface="TT Fors" panose="020B0003030001020000"/>
              </a:endParaRPr>
            </a:p>
          </p:txBody>
        </p:sp>
        <p:sp>
          <p:nvSpPr>
            <p:cNvPr id="12" name="TextBox 12"/>
            <p:cNvSpPr txBox="1"/>
            <p:nvPr/>
          </p:nvSpPr>
          <p:spPr>
            <a:xfrm>
              <a:off x="0" y="5917591"/>
              <a:ext cx="9347851" cy="495300"/>
            </a:xfrm>
            <a:prstGeom prst="rect">
              <a:avLst/>
            </a:prstGeom>
          </p:spPr>
          <p:txBody>
            <a:bodyPr lIns="0" tIns="0" rIns="0" bIns="0" rtlCol="0" anchor="t">
              <a:spAutoFit/>
            </a:bodyPr>
            <a:lstStyle/>
            <a:p>
              <a:pPr marL="498475" lvl="1" indent="-249555" algn="l">
                <a:lnSpc>
                  <a:spcPts val="2770"/>
                </a:lnSpc>
                <a:buFont typeface="Arial" panose="020B0604020202020204"/>
                <a:buChar char="•"/>
              </a:pPr>
              <a:r>
                <a:rPr lang="en-US" sz="2310" spc="-69">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rPr>
                <a:t>Li</a:t>
              </a:r>
              <a:r>
                <a:rPr lang="en-US" sz="2310" u="none" strike="noStrike" spc="-69">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rPr>
                <a:t>m</a:t>
              </a:r>
              <a:r>
                <a:rPr lang="en-US" sz="2310" u="none" strike="noStrike" spc="-69">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rPr>
                <a:t>itations</a:t>
              </a:r>
              <a:r>
                <a:rPr lang="en-US" sz="2310" u="none" strike="noStrike" spc="-69">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rPr>
                <a:t> of Traditional Budgeting Methods 😩</a:t>
              </a:r>
              <a:endParaRPr lang="en-US" sz="2310" u="none" strike="noStrike" spc="-69">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
          <p:nvSpPr>
            <p:cNvPr id="13" name="TextBox 13"/>
            <p:cNvSpPr txBox="1"/>
            <p:nvPr/>
          </p:nvSpPr>
          <p:spPr>
            <a:xfrm>
              <a:off x="414678" y="6730391"/>
              <a:ext cx="11099800" cy="2443480"/>
            </a:xfrm>
            <a:prstGeom prst="rect">
              <a:avLst/>
            </a:prstGeom>
          </p:spPr>
          <p:txBody>
            <a:bodyPr lIns="0" tIns="0" rIns="0" bIns="0" rtlCol="0" anchor="t">
              <a:spAutoFit/>
            </a:bodyPr>
            <a:lstStyle/>
            <a:p>
              <a:pPr marL="0" lvl="0" indent="0" algn="l">
                <a:lnSpc>
                  <a:spcPts val="2940"/>
                </a:lnSpc>
                <a:spcBef>
                  <a:spcPct val="0"/>
                </a:spcBef>
              </a:pPr>
              <a:r>
                <a:rPr lang="en-US" sz="2100">
                  <a:solidFill>
                    <a:srgbClr val="EEEEEE"/>
                  </a:solidFill>
                  <a:latin typeface="TT Fors" panose="020B0003030001020000"/>
                  <a:ea typeface="TT Fors" panose="020B0003030001020000"/>
                  <a:cs typeface="TT Fors" panose="020B0003030001020000"/>
                  <a:sym typeface="TT Fors" panose="020B0003030001020000"/>
                </a:rPr>
                <a:t>Traditi</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onal budgeti</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n</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g</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method</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s</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often rely on</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st</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atic assumptions, lack real-time da</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t</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a in</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te</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g</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ration, and fail to adapt to</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c</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hanging financial behaviors, leading to</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ina</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ccurate and i</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nf</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lexibl</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e exp</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2100" u="none" strike="noStrike">
                  <a:solidFill>
                    <a:srgbClr val="EEEEEE"/>
                  </a:solidFill>
                  <a:latin typeface="TT Fors" panose="020B0003030001020000"/>
                  <a:ea typeface="TT Fors" panose="020B0003030001020000"/>
                  <a:cs typeface="TT Fors" panose="020B0003030001020000"/>
                  <a:sym typeface="TT Fors" panose="020B0003030001020000"/>
                </a:rPr>
                <a:t>nse forecasts.</a:t>
              </a:r>
              <a:endParaRPr lang="en-US" sz="2100" u="none" strike="noStrike">
                <a:solidFill>
                  <a:srgbClr val="EEEEEE"/>
                </a:solidFill>
                <a:latin typeface="TT Fors" panose="020B0003030001020000"/>
                <a:ea typeface="TT Fors" panose="020B0003030001020000"/>
                <a:cs typeface="TT Fors" panose="020B0003030001020000"/>
                <a:sym typeface="TT Fors" panose="020B0003030001020000"/>
              </a:endParaRPr>
            </a:p>
            <a:p>
              <a:pPr marL="0" lvl="0" indent="0" algn="l">
                <a:lnSpc>
                  <a:spcPts val="2940"/>
                </a:lnSpc>
                <a:spcBef>
                  <a:spcPct val="0"/>
                </a:spcBef>
              </a:p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1F44"/>
        </a:solidFill>
        <a:effectLst/>
      </p:bgPr>
    </p:bg>
    <p:spTree>
      <p:nvGrpSpPr>
        <p:cNvPr id="1" name=""/>
        <p:cNvGrpSpPr/>
        <p:nvPr/>
      </p:nvGrpSpPr>
      <p:grpSpPr>
        <a:xfrm>
          <a:off x="0" y="0"/>
          <a:ext cx="0" cy="0"/>
          <a:chOff x="0" y="0"/>
          <a:chExt cx="0" cy="0"/>
        </a:xfrm>
      </p:grpSpPr>
      <p:grpSp>
        <p:nvGrpSpPr>
          <p:cNvPr id="2" name="Group 2"/>
          <p:cNvGrpSpPr/>
          <p:nvPr/>
        </p:nvGrpSpPr>
        <p:grpSpPr>
          <a:xfrm rot="0">
            <a:off x="13471525" y="7955280"/>
            <a:ext cx="4846643" cy="1791955"/>
            <a:chOff x="0" y="0"/>
            <a:chExt cx="6462190" cy="2389273"/>
          </a:xfrm>
        </p:grpSpPr>
        <p:grpSp>
          <p:nvGrpSpPr>
            <p:cNvPr id="3" name="Group 3"/>
            <p:cNvGrpSpPr/>
            <p:nvPr/>
          </p:nvGrpSpPr>
          <p:grpSpPr>
            <a:xfrm rot="0">
              <a:off x="2001096" y="0"/>
              <a:ext cx="2389273" cy="238927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67AE8"/>
                </a:solidFill>
                <a:prstDash val="solid"/>
                <a:miter/>
              </a:ln>
            </p:spPr>
          </p:sp>
          <p:sp>
            <p:nvSpPr>
              <p:cNvPr id="5" name="TextBox 5"/>
              <p:cNvSpPr txBox="1"/>
              <p:nvPr/>
            </p:nvSpPr>
            <p:spPr>
              <a:xfrm>
                <a:off x="76200" y="38100"/>
                <a:ext cx="660400" cy="698500"/>
              </a:xfrm>
              <a:prstGeom prst="rect">
                <a:avLst/>
              </a:prstGeom>
            </p:spPr>
            <p:txBody>
              <a:bodyPr lIns="50800" tIns="50800" rIns="50800" bIns="50800" rtlCol="0" anchor="ctr"/>
              <a:lstStyle/>
              <a:p>
                <a:pPr marL="0" lvl="0" indent="0" algn="ctr">
                  <a:lnSpc>
                    <a:spcPts val="2940"/>
                  </a:lnSpc>
                </a:pPr>
              </a:p>
            </p:txBody>
          </p:sp>
        </p:grpSp>
        <p:grpSp>
          <p:nvGrpSpPr>
            <p:cNvPr id="6" name="Group 6"/>
            <p:cNvGrpSpPr/>
            <p:nvPr/>
          </p:nvGrpSpPr>
          <p:grpSpPr>
            <a:xfrm rot="0">
              <a:off x="0" y="0"/>
              <a:ext cx="2389273" cy="238927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67AE8"/>
                </a:solidFill>
                <a:prstDash val="solid"/>
                <a:miter/>
              </a:ln>
            </p:spPr>
          </p:sp>
          <p:sp>
            <p:nvSpPr>
              <p:cNvPr id="8" name="TextBox 8"/>
              <p:cNvSpPr txBox="1"/>
              <p:nvPr/>
            </p:nvSpPr>
            <p:spPr>
              <a:xfrm>
                <a:off x="76200" y="38100"/>
                <a:ext cx="660400" cy="698500"/>
              </a:xfrm>
              <a:prstGeom prst="rect">
                <a:avLst/>
              </a:prstGeom>
            </p:spPr>
            <p:txBody>
              <a:bodyPr lIns="50800" tIns="50800" rIns="50800" bIns="50800" rtlCol="0" anchor="ctr"/>
              <a:lstStyle/>
              <a:p>
                <a:pPr marL="0" lvl="0" indent="0" algn="ctr">
                  <a:lnSpc>
                    <a:spcPts val="2940"/>
                  </a:lnSpc>
                </a:pPr>
              </a:p>
            </p:txBody>
          </p:sp>
        </p:grpSp>
        <p:grpSp>
          <p:nvGrpSpPr>
            <p:cNvPr id="9" name="Group 9"/>
            <p:cNvGrpSpPr/>
            <p:nvPr/>
          </p:nvGrpSpPr>
          <p:grpSpPr>
            <a:xfrm rot="0">
              <a:off x="4072917" y="0"/>
              <a:ext cx="2389273" cy="238927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67AE8"/>
                </a:solid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marL="0" lvl="0" indent="0" algn="ctr">
                  <a:lnSpc>
                    <a:spcPts val="2940"/>
                  </a:lnSpc>
                  <a:spcBef>
                    <a:spcPct val="0"/>
                  </a:spcBef>
                </a:pPr>
              </a:p>
            </p:txBody>
          </p:sp>
        </p:grpSp>
      </p:grpSp>
      <p:sp>
        <p:nvSpPr>
          <p:cNvPr id="12" name="Freeform 12"/>
          <p:cNvSpPr/>
          <p:nvPr/>
        </p:nvSpPr>
        <p:spPr>
          <a:xfrm>
            <a:off x="10936874" y="2462055"/>
            <a:ext cx="6639328" cy="4781741"/>
          </a:xfrm>
          <a:custGeom>
            <a:avLst/>
            <a:gdLst/>
            <a:ahLst/>
            <a:cxnLst/>
            <a:rect l="l" t="t" r="r" b="b"/>
            <a:pathLst>
              <a:path w="6639328" h="4781741">
                <a:moveTo>
                  <a:pt x="0" y="0"/>
                </a:moveTo>
                <a:lnTo>
                  <a:pt x="6639328" y="0"/>
                </a:lnTo>
                <a:lnTo>
                  <a:pt x="6639328" y="4781741"/>
                </a:lnTo>
                <a:lnTo>
                  <a:pt x="0" y="4781741"/>
                </a:lnTo>
                <a:lnTo>
                  <a:pt x="0" y="0"/>
                </a:lnTo>
                <a:close/>
              </a:path>
            </a:pathLst>
          </a:custGeom>
          <a:blipFill>
            <a:blip r:embed="rId1"/>
            <a:stretch>
              <a:fillRect l="-4016" r="-4016"/>
            </a:stretch>
          </a:blipFill>
        </p:spPr>
      </p:sp>
      <p:sp>
        <p:nvSpPr>
          <p:cNvPr id="13" name="TextBox 13"/>
          <p:cNvSpPr txBox="1"/>
          <p:nvPr/>
        </p:nvSpPr>
        <p:spPr>
          <a:xfrm>
            <a:off x="666750" y="657225"/>
            <a:ext cx="9240428" cy="1691520"/>
          </a:xfrm>
          <a:prstGeom prst="rect">
            <a:avLst/>
          </a:prstGeom>
        </p:spPr>
        <p:txBody>
          <a:bodyPr lIns="0" tIns="0" rIns="0" bIns="0" rtlCol="0" anchor="t">
            <a:spAutoFit/>
          </a:bodyPr>
          <a:lstStyle/>
          <a:p>
            <a:pPr marL="0" lvl="0" indent="0" algn="l">
              <a:lnSpc>
                <a:spcPts val="6055"/>
              </a:lnSpc>
              <a:spcBef>
                <a:spcPct val="0"/>
              </a:spcBef>
            </a:pPr>
            <a:r>
              <a:rPr lang="en-US" sz="6055" u="none" strike="noStrike" spc="-181">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Our Innovative Approach to Expense Forecasting</a:t>
            </a:r>
            <a:endParaRPr lang="en-US" sz="6055" u="none" strike="noStrike" spc="-181">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
        <p:nvSpPr>
          <p:cNvPr id="14" name="TextBox 14"/>
          <p:cNvSpPr txBox="1"/>
          <p:nvPr/>
        </p:nvSpPr>
        <p:spPr>
          <a:xfrm>
            <a:off x="666750" y="4287236"/>
            <a:ext cx="9763125" cy="2956560"/>
          </a:xfrm>
          <a:prstGeom prst="rect">
            <a:avLst/>
          </a:prstGeom>
        </p:spPr>
        <p:txBody>
          <a:bodyPr lIns="0" tIns="0" rIns="0" bIns="0" rtlCol="0" anchor="t">
            <a:spAutoFit/>
          </a:bodyPr>
          <a:lstStyle/>
          <a:p>
            <a:pPr marL="0" lvl="0" indent="0" algn="l">
              <a:lnSpc>
                <a:spcPts val="2940"/>
              </a:lnSpc>
            </a:pPr>
            <a:r>
              <a:rPr lang="en-US" sz="2100">
                <a:solidFill>
                  <a:srgbClr val="EEEEEE"/>
                </a:solidFill>
                <a:latin typeface="TT Fors" panose="020B0003030001020000"/>
                <a:ea typeface="TT Fors" panose="020B0003030001020000"/>
                <a:cs typeface="TT Fors" panose="020B0003030001020000"/>
                <a:sym typeface="TT Fors" panose="020B0003030001020000"/>
              </a:rPr>
              <a:t>O</a:t>
            </a:r>
            <a:r>
              <a:rPr lang="en-US" sz="2100">
                <a:solidFill>
                  <a:srgbClr val="EEEEEE"/>
                </a:solidFill>
                <a:latin typeface="TT Fors" panose="020B0003030001020000"/>
                <a:ea typeface="TT Fors" panose="020B0003030001020000"/>
                <a:cs typeface="TT Fors" panose="020B0003030001020000"/>
                <a:sym typeface="TT Fors" panose="020B0003030001020000"/>
              </a:rPr>
              <a:t>ur innovative approach red</a:t>
            </a:r>
            <a:r>
              <a:rPr lang="en-US" sz="2100">
                <a:solidFill>
                  <a:srgbClr val="EEEEEE"/>
                </a:solidFill>
                <a:latin typeface="TT Fors" panose="020B0003030001020000"/>
                <a:ea typeface="TT Fors" panose="020B0003030001020000"/>
                <a:cs typeface="TT Fors" panose="020B0003030001020000"/>
                <a:sym typeface="TT Fors" panose="020B0003030001020000"/>
              </a:rPr>
              <a:t>e</a:t>
            </a:r>
            <a:r>
              <a:rPr lang="en-US" sz="2100">
                <a:solidFill>
                  <a:srgbClr val="EEEEEE"/>
                </a:solidFill>
                <a:latin typeface="TT Fors" panose="020B0003030001020000"/>
                <a:ea typeface="TT Fors" panose="020B0003030001020000"/>
                <a:cs typeface="TT Fors" panose="020B0003030001020000"/>
                <a:sym typeface="TT Fors" panose="020B0003030001020000"/>
              </a:rPr>
              <a:t>fines expense forecasting by turning it into an interactive decision-making tool. Instead of just tracking past expenses, our system empowers users to make confident purchasing decisions in real-time. By providing a monthly budget and fixed costs, the user gets an instant calculation of their true discretionary spending power. This allows them to perform on-the-spot 'affordability checks' for any desired product, receiving immediate feedback and smart, AI-driven suggestions if an item is beyond their current reach. Also adding chatbot that can interact with user.</a:t>
            </a:r>
            <a:endParaRPr lang="en-US" sz="2100">
              <a:solidFill>
                <a:srgbClr val="EEEEEE"/>
              </a:solidFill>
              <a:latin typeface="TT Fors" panose="020B0003030001020000"/>
              <a:ea typeface="TT Fors" panose="020B0003030001020000"/>
              <a:cs typeface="TT Fors" panose="020B0003030001020000"/>
              <a:sym typeface="TT Fors" panose="020B0003030001020000"/>
            </a:endParaRPr>
          </a:p>
        </p:txBody>
      </p:sp>
      <p:sp>
        <p:nvSpPr>
          <p:cNvPr id="15" name="TextBox 15"/>
          <p:cNvSpPr txBox="1"/>
          <p:nvPr/>
        </p:nvSpPr>
        <p:spPr>
          <a:xfrm>
            <a:off x="666750" y="2638234"/>
            <a:ext cx="10067925" cy="409575"/>
          </a:xfrm>
          <a:prstGeom prst="rect">
            <a:avLst/>
          </a:prstGeom>
        </p:spPr>
        <p:txBody>
          <a:bodyPr lIns="0" tIns="0" rIns="0" bIns="0" rtlCol="0" anchor="t">
            <a:spAutoFit/>
          </a:bodyPr>
          <a:lstStyle/>
          <a:p>
            <a:pPr marL="0" lvl="0" indent="0" algn="l">
              <a:lnSpc>
                <a:spcPts val="3240"/>
              </a:lnSpc>
              <a:spcBef>
                <a:spcPct val="0"/>
              </a:spcBef>
            </a:pPr>
            <a:r>
              <a:rPr lang="en-US" sz="2700" spc="-81">
                <a:solidFill>
                  <a:srgbClr val="CFD8F7"/>
                </a:solidFill>
                <a:latin typeface="TT Fors" panose="020B0003030001020000"/>
                <a:ea typeface="TT Fors" panose="020B0003030001020000"/>
                <a:cs typeface="TT Fors" panose="020B0003030001020000"/>
                <a:sym typeface="TT Fors" panose="020B0003030001020000"/>
              </a:rPr>
              <a:t>M</a:t>
            </a:r>
            <a:r>
              <a:rPr lang="en-US" sz="2700" u="none" strike="noStrike" spc="-81">
                <a:solidFill>
                  <a:srgbClr val="CFD8F7"/>
                </a:solidFill>
                <a:latin typeface="TT Fors" panose="020B0003030001020000"/>
                <a:ea typeface="TT Fors" panose="020B0003030001020000"/>
                <a:cs typeface="TT Fors" panose="020B0003030001020000"/>
                <a:sym typeface="TT Fors" panose="020B0003030001020000"/>
              </a:rPr>
              <a:t>ee</a:t>
            </a:r>
            <a:r>
              <a:rPr lang="en-US" sz="2700" u="none" strike="noStrike" spc="-81">
                <a:solidFill>
                  <a:srgbClr val="CFD8F7"/>
                </a:solidFill>
                <a:latin typeface="TT Fors" panose="020B0003030001020000"/>
                <a:ea typeface="TT Fors" panose="020B0003030001020000"/>
                <a:cs typeface="TT Fors" panose="020B0003030001020000"/>
                <a:sym typeface="TT Fors" panose="020B0003030001020000"/>
              </a:rPr>
              <a:t>t Bud</a:t>
            </a:r>
            <a:r>
              <a:rPr lang="en-US" sz="2700" u="none" strike="noStrike" spc="-81">
                <a:solidFill>
                  <a:srgbClr val="CFD8F7"/>
                </a:solidFill>
                <a:latin typeface="TT Fors" panose="020B0003030001020000"/>
                <a:ea typeface="TT Fors" panose="020B0003030001020000"/>
                <a:cs typeface="TT Fors" panose="020B0003030001020000"/>
                <a:sym typeface="TT Fors" panose="020B0003030001020000"/>
              </a:rPr>
              <a:t>g</a:t>
            </a:r>
            <a:r>
              <a:rPr lang="en-US" sz="2700" u="none" strike="noStrike" spc="-81">
                <a:solidFill>
                  <a:srgbClr val="CFD8F7"/>
                </a:solidFill>
                <a:latin typeface="TT Fors" panose="020B0003030001020000"/>
                <a:ea typeface="TT Fors" panose="020B0003030001020000"/>
                <a:cs typeface="TT Fors" panose="020B0003030001020000"/>
                <a:sym typeface="TT Fors" panose="020B0003030001020000"/>
              </a:rPr>
              <a:t>etw</a:t>
            </a:r>
            <a:r>
              <a:rPr lang="en-US" sz="2700" u="none" strike="noStrike" spc="-81">
                <a:solidFill>
                  <a:srgbClr val="CFD8F7"/>
                </a:solidFill>
                <a:latin typeface="TT Fors" panose="020B0003030001020000"/>
                <a:ea typeface="TT Fors" panose="020B0003030001020000"/>
                <a:cs typeface="TT Fors" panose="020B0003030001020000"/>
                <a:sym typeface="TT Fors" panose="020B0003030001020000"/>
              </a:rPr>
              <a:t>i</a:t>
            </a:r>
            <a:r>
              <a:rPr lang="en-US" sz="2700" u="none" strike="noStrike" spc="-81">
                <a:solidFill>
                  <a:srgbClr val="CFD8F7"/>
                </a:solidFill>
                <a:latin typeface="TT Fors" panose="020B0003030001020000"/>
                <a:ea typeface="TT Fors" panose="020B0003030001020000"/>
                <a:cs typeface="TT Fors" panose="020B0003030001020000"/>
                <a:sym typeface="TT Fors" panose="020B0003030001020000"/>
              </a:rPr>
              <a:t>se:</a:t>
            </a:r>
            <a:r>
              <a:rPr lang="en-US" sz="2700" u="none" strike="noStrike" spc="-81">
                <a:solidFill>
                  <a:srgbClr val="CFD8F7"/>
                </a:solidFill>
                <a:latin typeface="TT Fors" panose="020B0003030001020000"/>
                <a:ea typeface="TT Fors" panose="020B0003030001020000"/>
                <a:cs typeface="TT Fors" panose="020B0003030001020000"/>
                <a:sym typeface="TT Fors" panose="020B0003030001020000"/>
              </a:rPr>
              <a:t> </a:t>
            </a:r>
            <a:r>
              <a:rPr lang="en-US" sz="2700" u="none" strike="noStrike" spc="-81">
                <a:solidFill>
                  <a:srgbClr val="CFD8F7"/>
                </a:solidFill>
                <a:latin typeface="TT Fors" panose="020B0003030001020000"/>
                <a:ea typeface="TT Fors" panose="020B0003030001020000"/>
                <a:cs typeface="TT Fors" panose="020B0003030001020000"/>
                <a:sym typeface="TT Fors" panose="020B0003030001020000"/>
              </a:rPr>
              <a:t>Y</a:t>
            </a:r>
            <a:r>
              <a:rPr lang="en-US" sz="2700" u="none" strike="noStrike" spc="-81">
                <a:solidFill>
                  <a:srgbClr val="CFD8F7"/>
                </a:solidFill>
                <a:latin typeface="TT Fors" panose="020B0003030001020000"/>
                <a:ea typeface="TT Fors" panose="020B0003030001020000"/>
                <a:cs typeface="TT Fors" panose="020B0003030001020000"/>
                <a:sym typeface="TT Fors" panose="020B0003030001020000"/>
              </a:rPr>
              <a:t>o</a:t>
            </a:r>
            <a:r>
              <a:rPr lang="en-US" sz="2700" u="none" strike="noStrike" spc="-81">
                <a:solidFill>
                  <a:srgbClr val="CFD8F7"/>
                </a:solidFill>
                <a:latin typeface="TT Fors" panose="020B0003030001020000"/>
                <a:ea typeface="TT Fors" panose="020B0003030001020000"/>
                <a:cs typeface="TT Fors" panose="020B0003030001020000"/>
                <a:sym typeface="TT Fors" panose="020B0003030001020000"/>
              </a:rPr>
              <a:t>u</a:t>
            </a:r>
            <a:r>
              <a:rPr lang="en-US" sz="2700" u="none" strike="noStrike" spc="-81">
                <a:solidFill>
                  <a:srgbClr val="CFD8F7"/>
                </a:solidFill>
                <a:latin typeface="TT Fors" panose="020B0003030001020000"/>
                <a:ea typeface="TT Fors" panose="020B0003030001020000"/>
                <a:cs typeface="TT Fors" panose="020B0003030001020000"/>
                <a:sym typeface="TT Fors" panose="020B0003030001020000"/>
              </a:rPr>
              <a:t>r Financial </a:t>
            </a:r>
            <a:r>
              <a:rPr lang="en-US" sz="2700" u="none" strike="noStrike" spc="-81">
                <a:solidFill>
                  <a:srgbClr val="CFD8F7"/>
                </a:solidFill>
                <a:latin typeface="TT Fors" panose="020B0003030001020000"/>
                <a:ea typeface="TT Fors" panose="020B0003030001020000"/>
                <a:cs typeface="TT Fors" panose="020B0003030001020000"/>
                <a:sym typeface="TT Fors" panose="020B0003030001020000"/>
              </a:rPr>
              <a:t>Cry</a:t>
            </a:r>
            <a:r>
              <a:rPr lang="en-US" sz="2700" u="none" strike="noStrike" spc="-81">
                <a:solidFill>
                  <a:srgbClr val="CFD8F7"/>
                </a:solidFill>
                <a:latin typeface="TT Fors" panose="020B0003030001020000"/>
                <a:ea typeface="TT Fors" panose="020B0003030001020000"/>
                <a:cs typeface="TT Fors" panose="020B0003030001020000"/>
                <a:sym typeface="TT Fors" panose="020B0003030001020000"/>
              </a:rPr>
              <a:t>st</a:t>
            </a:r>
            <a:r>
              <a:rPr lang="en-US" sz="2700" u="none" strike="noStrike" spc="-81">
                <a:solidFill>
                  <a:srgbClr val="CFD8F7"/>
                </a:solidFill>
                <a:latin typeface="TT Fors" panose="020B0003030001020000"/>
                <a:ea typeface="TT Fors" panose="020B0003030001020000"/>
                <a:cs typeface="TT Fors" panose="020B0003030001020000"/>
                <a:sym typeface="TT Fors" panose="020B0003030001020000"/>
              </a:rPr>
              <a:t>al Ball</a:t>
            </a:r>
            <a:endParaRPr lang="en-US" sz="2700" u="none" strike="noStrike" spc="-81">
              <a:solidFill>
                <a:srgbClr val="CFD8F7"/>
              </a:solidFill>
              <a:latin typeface="TT Fors" panose="020B0003030001020000"/>
              <a:ea typeface="TT Fors" panose="020B0003030001020000"/>
              <a:cs typeface="TT Fors" panose="020B0003030001020000"/>
              <a:sym typeface="TT Fors" panose="020B0003030001020000"/>
            </a:endParaRPr>
          </a:p>
        </p:txBody>
      </p:sp>
      <p:sp>
        <p:nvSpPr>
          <p:cNvPr id="16" name="TextBox 16"/>
          <p:cNvSpPr txBox="1"/>
          <p:nvPr/>
        </p:nvSpPr>
        <p:spPr>
          <a:xfrm>
            <a:off x="13038118" y="1507747"/>
            <a:ext cx="2559781" cy="409575"/>
          </a:xfrm>
          <a:prstGeom prst="rect">
            <a:avLst/>
          </a:prstGeom>
        </p:spPr>
        <p:txBody>
          <a:bodyPr lIns="0" tIns="0" rIns="0" bIns="0" rtlCol="0" anchor="t">
            <a:spAutoFit/>
          </a:bodyPr>
          <a:lstStyle/>
          <a:p>
            <a:pPr marL="0" lvl="0" indent="0" algn="l">
              <a:lnSpc>
                <a:spcPts val="3240"/>
              </a:lnSpc>
              <a:spcBef>
                <a:spcPct val="0"/>
              </a:spcBef>
            </a:pPr>
            <a:r>
              <a:rPr lang="en-US" sz="2700" u="sng" spc="-81">
                <a:solidFill>
                  <a:srgbClr val="CFD8F7"/>
                </a:solidFill>
                <a:latin typeface="TT Fors" panose="020B0003030001020000"/>
                <a:ea typeface="TT Fors" panose="020B0003030001020000"/>
                <a:cs typeface="TT Fors" panose="020B0003030001020000"/>
                <a:sym typeface="TT Fors" panose="020B0003030001020000"/>
              </a:rPr>
              <a:t>METHODOLOGY</a:t>
            </a:r>
            <a:endParaRPr lang="en-US" sz="2700" u="sng" spc="-81">
              <a:solidFill>
                <a:srgbClr val="CFD8F7"/>
              </a:solidFill>
              <a:latin typeface="TT Fors" panose="020B0003030001020000"/>
              <a:ea typeface="TT Fors" panose="020B0003030001020000"/>
              <a:cs typeface="TT Fors" panose="020B0003030001020000"/>
              <a:sym typeface="TT Fors" panose="020B000303000102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3294B"/>
        </a:solidFill>
        <a:effectLst/>
      </p:bgPr>
    </p:bg>
    <p:spTree>
      <p:nvGrpSpPr>
        <p:cNvPr id="1" name=""/>
        <p:cNvGrpSpPr/>
        <p:nvPr/>
      </p:nvGrpSpPr>
      <p:grpSpPr>
        <a:xfrm>
          <a:off x="0" y="0"/>
          <a:ext cx="0" cy="0"/>
          <a:chOff x="0" y="0"/>
          <a:chExt cx="0" cy="0"/>
        </a:xfrm>
      </p:grpSpPr>
      <p:grpSp>
        <p:nvGrpSpPr>
          <p:cNvPr id="2" name="Group 2"/>
          <p:cNvGrpSpPr/>
          <p:nvPr/>
        </p:nvGrpSpPr>
        <p:grpSpPr>
          <a:xfrm rot="0">
            <a:off x="666750" y="666750"/>
            <a:ext cx="7569134" cy="3919876"/>
            <a:chOff x="0" y="0"/>
            <a:chExt cx="10092178" cy="5226501"/>
          </a:xfrm>
        </p:grpSpPr>
        <p:sp>
          <p:nvSpPr>
            <p:cNvPr id="3" name="TextBox 3"/>
            <p:cNvSpPr txBox="1"/>
            <p:nvPr/>
          </p:nvSpPr>
          <p:spPr>
            <a:xfrm>
              <a:off x="0" y="-9525"/>
              <a:ext cx="10092178" cy="2972859"/>
            </a:xfrm>
            <a:prstGeom prst="rect">
              <a:avLst/>
            </a:prstGeom>
          </p:spPr>
          <p:txBody>
            <a:bodyPr lIns="0" tIns="0" rIns="0" bIns="0" rtlCol="0" anchor="t">
              <a:spAutoFit/>
            </a:bodyPr>
            <a:lstStyle/>
            <a:p>
              <a:pPr marL="0" lvl="0" indent="0" algn="l">
                <a:lnSpc>
                  <a:spcPts val="8000"/>
                </a:lnSpc>
                <a:spcBef>
                  <a:spcPct val="0"/>
                </a:spcBef>
              </a:pPr>
              <a:r>
                <a:rPr lang="en-US" sz="8000" u="none" strike="noStrike" spc="-240">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Key Features of BudgetWise</a:t>
              </a:r>
              <a:endParaRPr lang="en-US" sz="8000" u="none" strike="noStrike" spc="-240">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
          <p:nvSpPr>
            <p:cNvPr id="4" name="TextBox 4"/>
            <p:cNvSpPr txBox="1"/>
            <p:nvPr/>
          </p:nvSpPr>
          <p:spPr>
            <a:xfrm>
              <a:off x="0" y="3362325"/>
              <a:ext cx="8494074" cy="1864176"/>
            </a:xfrm>
            <a:prstGeom prst="rect">
              <a:avLst/>
            </a:prstGeom>
          </p:spPr>
          <p:txBody>
            <a:bodyPr lIns="0" tIns="0" rIns="0" bIns="0" rtlCol="0" anchor="t">
              <a:spAutoFit/>
            </a:bodyPr>
            <a:lstStyle/>
            <a:p>
              <a:pPr marL="0" lvl="0" indent="0" algn="l">
                <a:lnSpc>
                  <a:spcPts val="3550"/>
                </a:lnSpc>
                <a:spcBef>
                  <a:spcPct val="0"/>
                </a:spcBef>
              </a:pPr>
              <a:r>
                <a:rPr lang="en-US" sz="2960" u="none" strike="noStrike" spc="-88">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rPr>
                <a:t>Exploring the unique functionalities that make BudgetWise an exceptional forecasting tool</a:t>
              </a:r>
              <a:endParaRPr lang="en-US" sz="2960" u="none" strike="noStrike" spc="-88">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grpSp>
      <p:grpSp>
        <p:nvGrpSpPr>
          <p:cNvPr id="5" name="Group 5"/>
          <p:cNvGrpSpPr/>
          <p:nvPr/>
        </p:nvGrpSpPr>
        <p:grpSpPr>
          <a:xfrm rot="0">
            <a:off x="9369531" y="1214876"/>
            <a:ext cx="8324850" cy="5375973"/>
            <a:chOff x="0" y="0"/>
            <a:chExt cx="11099800" cy="7167964"/>
          </a:xfrm>
        </p:grpSpPr>
        <p:sp>
          <p:nvSpPr>
            <p:cNvPr id="6" name="TextBox 6"/>
            <p:cNvSpPr txBox="1"/>
            <p:nvPr/>
          </p:nvSpPr>
          <p:spPr>
            <a:xfrm>
              <a:off x="0" y="429977"/>
              <a:ext cx="11099800" cy="1702281"/>
            </a:xfrm>
            <a:prstGeom prst="rect">
              <a:avLst/>
            </a:prstGeom>
          </p:spPr>
          <p:txBody>
            <a:bodyPr lIns="0" tIns="0" rIns="0" bIns="0" rtlCol="0" anchor="t">
              <a:spAutoFit/>
            </a:bodyPr>
            <a:lstStyle/>
            <a:p>
              <a:pPr marL="0" lvl="0" indent="0" algn="l">
                <a:lnSpc>
                  <a:spcPts val="2605"/>
                </a:lnSpc>
                <a:spcBef>
                  <a:spcPct val="0"/>
                </a:spcBef>
              </a:pPr>
              <a:r>
                <a:rPr lang="en-US" sz="1860" u="none" strike="noStrike">
                  <a:solidFill>
                    <a:srgbClr val="EEEEEE"/>
                  </a:solidFill>
                  <a:latin typeface="TT Fors" panose="020B0003030001020000"/>
                  <a:ea typeface="TT Fors" panose="020B0003030001020000"/>
                  <a:cs typeface="TT Fors" panose="020B0003030001020000"/>
                  <a:sym typeface="TT Fors" panose="020B0003030001020000"/>
                </a:rPr>
                <a:t>BudgetWise offers </a:t>
              </a:r>
              <a:r>
                <a:rPr lang="en-US" sz="1860" b="1" u="none" strike="noStrike">
                  <a:solidFill>
                    <a:srgbClr val="EEEEEE"/>
                  </a:solidFill>
                  <a:latin typeface="TT Fors Bold" panose="020B0003030001020000"/>
                  <a:ea typeface="TT Fors Bold" panose="020B0003030001020000"/>
                  <a:cs typeface="TT Fors Bold" panose="020B0003030001020000"/>
                  <a:sym typeface="TT Fors Bold" panose="020B0003030001020000"/>
                </a:rPr>
                <a:t>real-time forecasting</a:t>
              </a:r>
              <a:r>
                <a:rPr lang="en-US" sz="1860" u="none" strike="noStrike">
                  <a:solidFill>
                    <a:srgbClr val="EEEEEE"/>
                  </a:solidFill>
                  <a:latin typeface="TT Fors" panose="020B0003030001020000"/>
                  <a:ea typeface="TT Fors" panose="020B0003030001020000"/>
                  <a:cs typeface="TT Fors" panose="020B0003030001020000"/>
                  <a:sym typeface="TT Fors" panose="020B0003030001020000"/>
                </a:rPr>
                <a:t> capabilities, allowing users to track their expenses as they occur. This enables immediate insights into spending patterns and helps users to adjust their budgets dynamically, ensuring they stay on top of their financial goals.</a:t>
              </a:r>
              <a:endParaRPr lang="en-US" sz="1860" u="none" strike="noStrike">
                <a:solidFill>
                  <a:srgbClr val="EEEEEE"/>
                </a:solidFill>
                <a:latin typeface="TT Fors" panose="020B0003030001020000"/>
                <a:ea typeface="TT Fors" panose="020B0003030001020000"/>
                <a:cs typeface="TT Fors" panose="020B0003030001020000"/>
                <a:sym typeface="TT Fors" panose="020B0003030001020000"/>
              </a:endParaRPr>
            </a:p>
          </p:txBody>
        </p:sp>
        <p:sp>
          <p:nvSpPr>
            <p:cNvPr id="7" name="TextBox 7"/>
            <p:cNvSpPr txBox="1"/>
            <p:nvPr/>
          </p:nvSpPr>
          <p:spPr>
            <a:xfrm>
              <a:off x="0" y="-95250"/>
              <a:ext cx="11099800" cy="563327"/>
            </a:xfrm>
            <a:prstGeom prst="rect">
              <a:avLst/>
            </a:prstGeom>
          </p:spPr>
          <p:txBody>
            <a:bodyPr lIns="0" tIns="0" rIns="0" bIns="0" rtlCol="0" anchor="t">
              <a:spAutoFit/>
            </a:bodyPr>
            <a:lstStyle/>
            <a:p>
              <a:pPr marL="0" lvl="0" indent="0" algn="l">
                <a:lnSpc>
                  <a:spcPts val="3225"/>
                </a:lnSpc>
                <a:spcBef>
                  <a:spcPct val="0"/>
                </a:spcBef>
              </a:pPr>
              <a:r>
                <a:rPr lang="en-US" sz="2305" u="none" strike="noStrike" spc="-69">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Real-time Forecasting</a:t>
              </a:r>
              <a:endParaRPr lang="en-US" sz="2305" u="none" strike="noStrike" spc="-69">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
          <p:nvSpPr>
            <p:cNvPr id="8" name="TextBox 8"/>
            <p:cNvSpPr txBox="1"/>
            <p:nvPr/>
          </p:nvSpPr>
          <p:spPr>
            <a:xfrm>
              <a:off x="0" y="2930534"/>
              <a:ext cx="11099800" cy="1702281"/>
            </a:xfrm>
            <a:prstGeom prst="rect">
              <a:avLst/>
            </a:prstGeom>
          </p:spPr>
          <p:txBody>
            <a:bodyPr lIns="0" tIns="0" rIns="0" bIns="0" rtlCol="0" anchor="t">
              <a:spAutoFit/>
            </a:bodyPr>
            <a:lstStyle/>
            <a:p>
              <a:pPr marL="0" lvl="0" indent="0" algn="l">
                <a:lnSpc>
                  <a:spcPts val="2605"/>
                </a:lnSpc>
                <a:spcBef>
                  <a:spcPct val="0"/>
                </a:spcBef>
              </a:pPr>
              <a:r>
                <a:rPr lang="en-US" sz="1860" u="none" strike="noStrike">
                  <a:solidFill>
                    <a:srgbClr val="EEEEEE"/>
                  </a:solidFill>
                  <a:latin typeface="TT Fors" panose="020B0003030001020000"/>
                  <a:ea typeface="TT Fors" panose="020B0003030001020000"/>
                  <a:cs typeface="TT Fors" panose="020B0003030001020000"/>
                  <a:sym typeface="TT Fors" panose="020B0003030001020000"/>
                </a:rPr>
                <a:t>With </a:t>
              </a:r>
              <a:r>
                <a:rPr lang="en-US" sz="1860" b="1" u="none" strike="noStrike">
                  <a:solidFill>
                    <a:srgbClr val="EEEEEE"/>
                  </a:solidFill>
                  <a:latin typeface="TT Fors Bold" panose="020B0003030001020000"/>
                  <a:ea typeface="TT Fors Bold" panose="020B0003030001020000"/>
                  <a:cs typeface="TT Fors Bold" panose="020B0003030001020000"/>
                  <a:sym typeface="TT Fors Bold" panose="020B0003030001020000"/>
                </a:rPr>
                <a:t>customizable budgets</a:t>
              </a:r>
              <a:r>
                <a:rPr lang="en-US" sz="1860" u="none" strike="noStrike">
                  <a:solidFill>
                    <a:srgbClr val="EEEEEE"/>
                  </a:solidFill>
                  <a:latin typeface="TT Fors" panose="020B0003030001020000"/>
                  <a:ea typeface="TT Fors" panose="020B0003030001020000"/>
                  <a:cs typeface="TT Fors" panose="020B0003030001020000"/>
                  <a:sym typeface="TT Fors" panose="020B0003030001020000"/>
                </a:rPr>
                <a:t>, users can tailor their financial plans according to personal preferences and unique spending habits. This flexibility empowers individuals to create budgets that reflect their lifestyle, providing a personalized approach to financial management.</a:t>
              </a:r>
              <a:endParaRPr lang="en-US" sz="1860" u="none" strike="noStrike">
                <a:solidFill>
                  <a:srgbClr val="EEEEEE"/>
                </a:solidFill>
                <a:latin typeface="TT Fors" panose="020B0003030001020000"/>
                <a:ea typeface="TT Fors" panose="020B0003030001020000"/>
                <a:cs typeface="TT Fors" panose="020B0003030001020000"/>
                <a:sym typeface="TT Fors" panose="020B0003030001020000"/>
              </a:endParaRPr>
            </a:p>
          </p:txBody>
        </p:sp>
        <p:sp>
          <p:nvSpPr>
            <p:cNvPr id="9" name="TextBox 9"/>
            <p:cNvSpPr txBox="1"/>
            <p:nvPr/>
          </p:nvSpPr>
          <p:spPr>
            <a:xfrm>
              <a:off x="0" y="2405308"/>
              <a:ext cx="11099800" cy="563327"/>
            </a:xfrm>
            <a:prstGeom prst="rect">
              <a:avLst/>
            </a:prstGeom>
          </p:spPr>
          <p:txBody>
            <a:bodyPr lIns="0" tIns="0" rIns="0" bIns="0" rtlCol="0" anchor="t">
              <a:spAutoFit/>
            </a:bodyPr>
            <a:lstStyle/>
            <a:p>
              <a:pPr marL="0" lvl="0" indent="0" algn="l">
                <a:lnSpc>
                  <a:spcPts val="3225"/>
                </a:lnSpc>
                <a:spcBef>
                  <a:spcPct val="0"/>
                </a:spcBef>
              </a:pPr>
              <a:r>
                <a:rPr lang="en-US" sz="2305" u="none" strike="noStrike" spc="-69">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Customizable Budgets</a:t>
              </a:r>
              <a:endParaRPr lang="en-US" sz="2305" u="none" strike="noStrike" spc="-69">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
          <p:nvSpPr>
            <p:cNvPr id="10" name="TextBox 10"/>
            <p:cNvSpPr txBox="1"/>
            <p:nvPr/>
          </p:nvSpPr>
          <p:spPr>
            <a:xfrm>
              <a:off x="0" y="5465683"/>
              <a:ext cx="11099800" cy="1702281"/>
            </a:xfrm>
            <a:prstGeom prst="rect">
              <a:avLst/>
            </a:prstGeom>
          </p:spPr>
          <p:txBody>
            <a:bodyPr lIns="0" tIns="0" rIns="0" bIns="0" rtlCol="0" anchor="t">
              <a:spAutoFit/>
            </a:bodyPr>
            <a:lstStyle/>
            <a:p>
              <a:pPr marL="0" lvl="0" indent="0" algn="l">
                <a:lnSpc>
                  <a:spcPts val="2605"/>
                </a:lnSpc>
                <a:spcBef>
                  <a:spcPct val="0"/>
                </a:spcBef>
              </a:pPr>
              <a:r>
                <a:rPr lang="en-US" sz="1860" u="none" strike="noStrike">
                  <a:solidFill>
                    <a:srgbClr val="EEEEEE"/>
                  </a:solidFill>
                  <a:latin typeface="TT Fors" panose="020B0003030001020000"/>
                  <a:ea typeface="TT Fors" panose="020B0003030001020000"/>
                  <a:cs typeface="TT Fors" panose="020B0003030001020000"/>
                  <a:sym typeface="TT Fors" panose="020B0003030001020000"/>
                </a:rPr>
                <a:t>BudgetWise utilizes </a:t>
              </a:r>
              <a:r>
                <a:rPr lang="en-US" sz="1860" b="1" u="none" strike="noStrike">
                  <a:solidFill>
                    <a:srgbClr val="EEEEEE"/>
                  </a:solidFill>
                  <a:latin typeface="TT Fors Bold" panose="020B0003030001020000"/>
                  <a:ea typeface="TT Fors Bold" panose="020B0003030001020000"/>
                  <a:cs typeface="TT Fors Bold" panose="020B0003030001020000"/>
                  <a:sym typeface="TT Fors Bold" panose="020B0003030001020000"/>
                </a:rPr>
                <a:t>AI-driven alerts</a:t>
              </a:r>
              <a:r>
                <a:rPr lang="en-US" sz="1860" u="none" strike="noStrike">
                  <a:solidFill>
                    <a:srgbClr val="EEEEEE"/>
                  </a:solidFill>
                  <a:latin typeface="TT Fors" panose="020B0003030001020000"/>
                  <a:ea typeface="TT Fors" panose="020B0003030001020000"/>
                  <a:cs typeface="TT Fors" panose="020B0003030001020000"/>
                  <a:sym typeface="TT Fors" panose="020B0003030001020000"/>
                </a:rPr>
                <a:t> to notify users of significant spending changes or potential overspending. These proactive notifications help users make informed financial decisions, fostering better habits and avoiding unnecessary financial strain.</a:t>
              </a:r>
              <a:endParaRPr lang="en-US" sz="1860" u="none" strike="noStrike">
                <a:solidFill>
                  <a:srgbClr val="EEEEEE"/>
                </a:solidFill>
                <a:latin typeface="TT Fors" panose="020B0003030001020000"/>
                <a:ea typeface="TT Fors" panose="020B0003030001020000"/>
                <a:cs typeface="TT Fors" panose="020B0003030001020000"/>
                <a:sym typeface="TT Fors" panose="020B0003030001020000"/>
              </a:endParaRPr>
            </a:p>
          </p:txBody>
        </p:sp>
        <p:sp>
          <p:nvSpPr>
            <p:cNvPr id="11" name="TextBox 11"/>
            <p:cNvSpPr txBox="1"/>
            <p:nvPr/>
          </p:nvSpPr>
          <p:spPr>
            <a:xfrm>
              <a:off x="0" y="4940457"/>
              <a:ext cx="11099800" cy="563327"/>
            </a:xfrm>
            <a:prstGeom prst="rect">
              <a:avLst/>
            </a:prstGeom>
          </p:spPr>
          <p:txBody>
            <a:bodyPr lIns="0" tIns="0" rIns="0" bIns="0" rtlCol="0" anchor="t">
              <a:spAutoFit/>
            </a:bodyPr>
            <a:lstStyle/>
            <a:p>
              <a:pPr marL="0" lvl="0" indent="0" algn="l">
                <a:lnSpc>
                  <a:spcPts val="3225"/>
                </a:lnSpc>
                <a:spcBef>
                  <a:spcPct val="0"/>
                </a:spcBef>
              </a:pPr>
              <a:r>
                <a:rPr lang="en-US" sz="2305" u="none" strike="noStrike" spc="-69">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AI-Driven Suggestions</a:t>
              </a:r>
              <a:endParaRPr lang="en-US" sz="2305" u="none" strike="noStrike" spc="-69">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grpSp>
      <p:grpSp>
        <p:nvGrpSpPr>
          <p:cNvPr id="12" name="Group 12"/>
          <p:cNvGrpSpPr/>
          <p:nvPr/>
        </p:nvGrpSpPr>
        <p:grpSpPr>
          <a:xfrm rot="0">
            <a:off x="13258679" y="8267409"/>
            <a:ext cx="4846643" cy="1791955"/>
            <a:chOff x="0" y="0"/>
            <a:chExt cx="6462190" cy="2389273"/>
          </a:xfrm>
        </p:grpSpPr>
        <p:grpSp>
          <p:nvGrpSpPr>
            <p:cNvPr id="13" name="Group 13"/>
            <p:cNvGrpSpPr/>
            <p:nvPr/>
          </p:nvGrpSpPr>
          <p:grpSpPr>
            <a:xfrm rot="0">
              <a:off x="2001096" y="0"/>
              <a:ext cx="2389273" cy="2389273"/>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67AE8"/>
                </a:solidFill>
                <a:prstDash val="solid"/>
                <a:miter/>
              </a:ln>
            </p:spPr>
          </p:sp>
          <p:sp>
            <p:nvSpPr>
              <p:cNvPr id="15" name="TextBox 15"/>
              <p:cNvSpPr txBox="1"/>
              <p:nvPr/>
            </p:nvSpPr>
            <p:spPr>
              <a:xfrm>
                <a:off x="76200" y="38100"/>
                <a:ext cx="660400" cy="698500"/>
              </a:xfrm>
              <a:prstGeom prst="rect">
                <a:avLst/>
              </a:prstGeom>
            </p:spPr>
            <p:txBody>
              <a:bodyPr lIns="50800" tIns="50800" rIns="50800" bIns="50800" rtlCol="0" anchor="ctr"/>
              <a:lstStyle/>
              <a:p>
                <a:pPr marL="0" lvl="0" indent="0" algn="ctr">
                  <a:lnSpc>
                    <a:spcPts val="2605"/>
                  </a:lnSpc>
                </a:pPr>
              </a:p>
            </p:txBody>
          </p:sp>
        </p:grpSp>
        <p:grpSp>
          <p:nvGrpSpPr>
            <p:cNvPr id="16" name="Group 16"/>
            <p:cNvGrpSpPr/>
            <p:nvPr/>
          </p:nvGrpSpPr>
          <p:grpSpPr>
            <a:xfrm rot="0">
              <a:off x="0" y="0"/>
              <a:ext cx="2389273" cy="2389273"/>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67AE8"/>
                </a:solidFill>
                <a:prstDash val="solid"/>
                <a:miter/>
              </a:ln>
            </p:spPr>
          </p:sp>
          <p:sp>
            <p:nvSpPr>
              <p:cNvPr id="18" name="TextBox 18"/>
              <p:cNvSpPr txBox="1"/>
              <p:nvPr/>
            </p:nvSpPr>
            <p:spPr>
              <a:xfrm>
                <a:off x="76200" y="38100"/>
                <a:ext cx="660400" cy="698500"/>
              </a:xfrm>
              <a:prstGeom prst="rect">
                <a:avLst/>
              </a:prstGeom>
            </p:spPr>
            <p:txBody>
              <a:bodyPr lIns="50800" tIns="50800" rIns="50800" bIns="50800" rtlCol="0" anchor="ctr"/>
              <a:lstStyle/>
              <a:p>
                <a:pPr marL="0" lvl="0" indent="0" algn="ctr">
                  <a:lnSpc>
                    <a:spcPts val="2605"/>
                  </a:lnSpc>
                </a:pPr>
              </a:p>
            </p:txBody>
          </p:sp>
        </p:grpSp>
        <p:grpSp>
          <p:nvGrpSpPr>
            <p:cNvPr id="19" name="Group 19"/>
            <p:cNvGrpSpPr/>
            <p:nvPr/>
          </p:nvGrpSpPr>
          <p:grpSpPr>
            <a:xfrm rot="0">
              <a:off x="4072917" y="0"/>
              <a:ext cx="2389273" cy="2389273"/>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67AE8"/>
                </a:solidFill>
                <a:prstDash val="solid"/>
                <a:miter/>
              </a:ln>
            </p:spPr>
          </p:sp>
          <p:sp>
            <p:nvSpPr>
              <p:cNvPr id="21" name="TextBox 21"/>
              <p:cNvSpPr txBox="1"/>
              <p:nvPr/>
            </p:nvSpPr>
            <p:spPr>
              <a:xfrm>
                <a:off x="76200" y="38100"/>
                <a:ext cx="660400" cy="698500"/>
              </a:xfrm>
              <a:prstGeom prst="rect">
                <a:avLst/>
              </a:prstGeom>
            </p:spPr>
            <p:txBody>
              <a:bodyPr lIns="50800" tIns="50800" rIns="50800" bIns="50800" rtlCol="0" anchor="ctr"/>
              <a:lstStyle/>
              <a:p>
                <a:pPr marL="0" lvl="0" indent="0" algn="ctr">
                  <a:lnSpc>
                    <a:spcPts val="2605"/>
                  </a:lnSpc>
                  <a:spcBef>
                    <a:spcPct val="0"/>
                  </a:spcBef>
                </a:pPr>
              </a:p>
            </p:txBody>
          </p:sp>
        </p:grpSp>
      </p:grpSp>
      <p:grpSp>
        <p:nvGrpSpPr>
          <p:cNvPr id="22" name="Group 22"/>
          <p:cNvGrpSpPr/>
          <p:nvPr/>
        </p:nvGrpSpPr>
        <p:grpSpPr>
          <a:xfrm rot="0">
            <a:off x="819150" y="6590849"/>
            <a:ext cx="8324850" cy="3167699"/>
            <a:chOff x="0" y="0"/>
            <a:chExt cx="11099800" cy="4223598"/>
          </a:xfrm>
        </p:grpSpPr>
        <p:sp>
          <p:nvSpPr>
            <p:cNvPr id="23" name="TextBox 23"/>
            <p:cNvSpPr txBox="1"/>
            <p:nvPr/>
          </p:nvSpPr>
          <p:spPr>
            <a:xfrm>
              <a:off x="0" y="429977"/>
              <a:ext cx="11099800" cy="1270481"/>
            </a:xfrm>
            <a:prstGeom prst="rect">
              <a:avLst/>
            </a:prstGeom>
          </p:spPr>
          <p:txBody>
            <a:bodyPr lIns="0" tIns="0" rIns="0" bIns="0" rtlCol="0" anchor="t">
              <a:spAutoFit/>
            </a:bodyPr>
            <a:lstStyle/>
            <a:p>
              <a:pPr marL="0" lvl="0" indent="0" algn="l">
                <a:lnSpc>
                  <a:spcPts val="2605"/>
                </a:lnSpc>
                <a:spcBef>
                  <a:spcPct val="0"/>
                </a:spcBef>
              </a:pPr>
              <a:r>
                <a:rPr lang="en-US" sz="1860">
                  <a:solidFill>
                    <a:srgbClr val="EEEEEE"/>
                  </a:solidFill>
                  <a:latin typeface="TT Fors" panose="020B0003030001020000"/>
                  <a:ea typeface="TT Fors" panose="020B0003030001020000"/>
                  <a:cs typeface="TT Fors" panose="020B0003030001020000"/>
                  <a:sym typeface="TT Fors" panose="020B0003030001020000"/>
                </a:rPr>
                <a:t>Charts and graphs that showcase users about their expenses and reports.</a:t>
              </a:r>
              <a:endParaRPr lang="en-US" sz="1860">
                <a:solidFill>
                  <a:srgbClr val="EEEEEE"/>
                </a:solidFill>
                <a:latin typeface="TT Fors" panose="020B0003030001020000"/>
                <a:ea typeface="TT Fors" panose="020B0003030001020000"/>
                <a:cs typeface="TT Fors" panose="020B0003030001020000"/>
                <a:sym typeface="TT Fors" panose="020B0003030001020000"/>
              </a:endParaRPr>
            </a:p>
            <a:p>
              <a:pPr marL="0" lvl="0" indent="0" algn="l">
                <a:lnSpc>
                  <a:spcPts val="2605"/>
                </a:lnSpc>
                <a:spcBef>
                  <a:spcPct val="0"/>
                </a:spcBef>
              </a:pPr>
              <a:r>
                <a:rPr lang="en-US" sz="186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860" u="none" strike="noStrike">
                  <a:solidFill>
                    <a:srgbClr val="EEEEEE"/>
                  </a:solidFill>
                  <a:latin typeface="TT Fors" panose="020B0003030001020000"/>
                  <a:ea typeface="TT Fors" panose="020B0003030001020000"/>
                  <a:cs typeface="TT Fors" panose="020B0003030001020000"/>
                  <a:sym typeface="TT Fors" panose="020B0003030001020000"/>
                </a:rPr>
                <a:t>These visual insights help users understand their spending patterns and identify areas where they can save more.</a:t>
              </a:r>
              <a:endParaRPr lang="en-US" sz="1860" u="none" strike="noStrike">
                <a:solidFill>
                  <a:srgbClr val="EEEEEE"/>
                </a:solidFill>
                <a:latin typeface="TT Fors" panose="020B0003030001020000"/>
                <a:ea typeface="TT Fors" panose="020B0003030001020000"/>
                <a:cs typeface="TT Fors" panose="020B0003030001020000"/>
                <a:sym typeface="TT Fors" panose="020B0003030001020000"/>
              </a:endParaRPr>
            </a:p>
          </p:txBody>
        </p:sp>
        <p:sp>
          <p:nvSpPr>
            <p:cNvPr id="24" name="TextBox 24"/>
            <p:cNvSpPr txBox="1"/>
            <p:nvPr/>
          </p:nvSpPr>
          <p:spPr>
            <a:xfrm>
              <a:off x="0" y="-95250"/>
              <a:ext cx="11099800" cy="563327"/>
            </a:xfrm>
            <a:prstGeom prst="rect">
              <a:avLst/>
            </a:prstGeom>
          </p:spPr>
          <p:txBody>
            <a:bodyPr lIns="0" tIns="0" rIns="0" bIns="0" rtlCol="0" anchor="t">
              <a:spAutoFit/>
            </a:bodyPr>
            <a:lstStyle/>
            <a:p>
              <a:pPr marL="0" lvl="0" indent="0" algn="l">
                <a:lnSpc>
                  <a:spcPts val="3225"/>
                </a:lnSpc>
                <a:spcBef>
                  <a:spcPct val="0"/>
                </a:spcBef>
              </a:pPr>
              <a:r>
                <a:rPr lang="en-US" sz="2305" spc="-69">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Visualizations with Graphs &amp; Plots</a:t>
              </a:r>
              <a:endParaRPr lang="en-US" sz="2305" spc="-69">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
          <p:nvSpPr>
            <p:cNvPr id="25" name="TextBox 25"/>
            <p:cNvSpPr txBox="1"/>
            <p:nvPr/>
          </p:nvSpPr>
          <p:spPr>
            <a:xfrm>
              <a:off x="0" y="1971671"/>
              <a:ext cx="11099800" cy="563327"/>
            </a:xfrm>
            <a:prstGeom prst="rect">
              <a:avLst/>
            </a:prstGeom>
          </p:spPr>
          <p:txBody>
            <a:bodyPr lIns="0" tIns="0" rIns="0" bIns="0" rtlCol="0" anchor="t">
              <a:spAutoFit/>
            </a:bodyPr>
            <a:lstStyle/>
            <a:p>
              <a:pPr marL="0" lvl="0" indent="0" algn="l">
                <a:lnSpc>
                  <a:spcPts val="3225"/>
                </a:lnSpc>
                <a:spcBef>
                  <a:spcPct val="0"/>
                </a:spcBef>
              </a:pPr>
              <a:r>
                <a:rPr lang="en-US" sz="2305" spc="-69">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AI Chatbots </a:t>
              </a:r>
              <a:endParaRPr lang="en-US" sz="2305" spc="-69">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
          <p:nvSpPr>
            <p:cNvPr id="26" name="TextBox 26"/>
            <p:cNvSpPr txBox="1"/>
            <p:nvPr/>
          </p:nvSpPr>
          <p:spPr>
            <a:xfrm>
              <a:off x="0" y="2521317"/>
              <a:ext cx="11099800" cy="1702281"/>
            </a:xfrm>
            <a:prstGeom prst="rect">
              <a:avLst/>
            </a:prstGeom>
          </p:spPr>
          <p:txBody>
            <a:bodyPr lIns="0" tIns="0" rIns="0" bIns="0" rtlCol="0" anchor="t">
              <a:spAutoFit/>
            </a:bodyPr>
            <a:lstStyle/>
            <a:p>
              <a:pPr marL="0" lvl="0" indent="0" algn="l">
                <a:lnSpc>
                  <a:spcPts val="2605"/>
                </a:lnSpc>
                <a:spcBef>
                  <a:spcPct val="0"/>
                </a:spcBef>
              </a:pPr>
              <a:r>
                <a:rPr lang="en-US" sz="1860">
                  <a:solidFill>
                    <a:srgbClr val="EEEEEE"/>
                  </a:solidFill>
                  <a:latin typeface="TT Fors" panose="020B0003030001020000"/>
                  <a:ea typeface="TT Fors" panose="020B0003030001020000"/>
                  <a:cs typeface="TT Fors" panose="020B0003030001020000"/>
                  <a:sym typeface="TT Fors" panose="020B0003030001020000"/>
                </a:rPr>
                <a:t>AI Chatbots assist users by providing personalized budgeting</a:t>
              </a:r>
              <a:r>
                <a:rPr lang="en-US" sz="1860" u="none" strike="noStrike">
                  <a:solidFill>
                    <a:srgbClr val="EEEEEE"/>
                  </a:solidFill>
                  <a:latin typeface="TT Fors" panose="020B0003030001020000"/>
                  <a:ea typeface="TT Fors" panose="020B0003030001020000"/>
                  <a:cs typeface="TT Fors" panose="020B0003030001020000"/>
                  <a:sym typeface="TT Fors" panose="020B0003030001020000"/>
                </a:rPr>
                <a:t> tips and answering financial queries instantly.</a:t>
              </a:r>
              <a:endParaRPr lang="en-US" sz="1860" u="none" strike="noStrike">
                <a:solidFill>
                  <a:srgbClr val="EEEEEE"/>
                </a:solidFill>
                <a:latin typeface="TT Fors" panose="020B0003030001020000"/>
                <a:ea typeface="TT Fors" panose="020B0003030001020000"/>
                <a:cs typeface="TT Fors" panose="020B0003030001020000"/>
                <a:sym typeface="TT Fors" panose="020B0003030001020000"/>
              </a:endParaRPr>
            </a:p>
            <a:p>
              <a:pPr marL="0" lvl="0" indent="0" algn="l">
                <a:lnSpc>
                  <a:spcPts val="2605"/>
                </a:lnSpc>
                <a:spcBef>
                  <a:spcPct val="0"/>
                </a:spcBef>
              </a:pPr>
              <a:r>
                <a:rPr lang="en-US" sz="1860" u="none" strike="noStrike">
                  <a:solidFill>
                    <a:srgbClr val="EEEEEE"/>
                  </a:solidFill>
                  <a:latin typeface="TT Fors" panose="020B0003030001020000"/>
                  <a:ea typeface="TT Fors" panose="020B0003030001020000"/>
                  <a:cs typeface="TT Fors" panose="020B0003030001020000"/>
                  <a:sym typeface="TT Fors" panose="020B0003030001020000"/>
                </a:rPr>
                <a:t> They guide users throughout the process — from registration to expense tracking — with interactive suggestions.</a:t>
              </a:r>
              <a:endParaRPr lang="en-US" sz="1860" u="none" strike="noStrike">
                <a:solidFill>
                  <a:srgbClr val="EEEEEE"/>
                </a:solidFill>
                <a:latin typeface="TT Fors" panose="020B0003030001020000"/>
                <a:ea typeface="TT Fors" panose="020B0003030001020000"/>
                <a:cs typeface="TT Fors" panose="020B0003030001020000"/>
                <a:sym typeface="TT Fors" panose="020B000303000102000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A1F44"/>
        </a:solidFill>
        <a:effectLst/>
      </p:bgPr>
    </p:bg>
    <p:spTree>
      <p:nvGrpSpPr>
        <p:cNvPr id="1" name=""/>
        <p:cNvGrpSpPr/>
        <p:nvPr/>
      </p:nvGrpSpPr>
      <p:grpSpPr>
        <a:xfrm>
          <a:off x="0" y="0"/>
          <a:ext cx="0" cy="0"/>
          <a:chOff x="0" y="0"/>
          <a:chExt cx="0" cy="0"/>
        </a:xfrm>
      </p:grpSpPr>
      <p:sp>
        <p:nvSpPr>
          <p:cNvPr id="2" name="TextBox 2"/>
          <p:cNvSpPr txBox="1"/>
          <p:nvPr/>
        </p:nvSpPr>
        <p:spPr>
          <a:xfrm>
            <a:off x="666750" y="657225"/>
            <a:ext cx="10642456" cy="1691520"/>
          </a:xfrm>
          <a:prstGeom prst="rect">
            <a:avLst/>
          </a:prstGeom>
        </p:spPr>
        <p:txBody>
          <a:bodyPr lIns="0" tIns="0" rIns="0" bIns="0" rtlCol="0" anchor="t">
            <a:spAutoFit/>
          </a:bodyPr>
          <a:lstStyle/>
          <a:p>
            <a:pPr marL="0" lvl="0" indent="0" algn="l">
              <a:lnSpc>
                <a:spcPts val="6055"/>
              </a:lnSpc>
              <a:spcBef>
                <a:spcPct val="0"/>
              </a:spcBef>
            </a:pPr>
            <a:r>
              <a:rPr lang="en-US" sz="6055" u="none" strike="noStrike" spc="-181">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The Technology Stack Behind BudgetWise</a:t>
            </a:r>
            <a:r>
              <a:rPr lang="en-US" sz="6055" u="none" strike="noStrike" spc="-181">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Forecasting Tool</a:t>
            </a:r>
            <a:endParaRPr lang="en-US" sz="6055" u="none" strike="noStrike" spc="-181">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
        <p:nvSpPr>
          <p:cNvPr id="3" name="TextBox 3"/>
          <p:cNvSpPr txBox="1"/>
          <p:nvPr/>
        </p:nvSpPr>
        <p:spPr>
          <a:xfrm>
            <a:off x="666750" y="3447181"/>
            <a:ext cx="7756250" cy="1099185"/>
          </a:xfrm>
          <a:prstGeom prst="rect">
            <a:avLst/>
          </a:prstGeom>
        </p:spPr>
        <p:txBody>
          <a:bodyPr lIns="0" tIns="0" rIns="0" bIns="0" rtlCol="0" anchor="t">
            <a:spAutoFit/>
          </a:bodyPr>
          <a:lstStyle/>
          <a:p>
            <a:pPr marL="0" lvl="0" indent="0" algn="l">
              <a:lnSpc>
                <a:spcPts val="2940"/>
              </a:lnSpc>
            </a:pPr>
            <a:r>
              <a:rPr lang="en-US" sz="2100">
                <a:solidFill>
                  <a:srgbClr val="EEEEEE"/>
                </a:solidFill>
                <a:latin typeface="TT Fors" panose="020B0003030001020000"/>
                <a:ea typeface="TT Fors" panose="020B0003030001020000"/>
                <a:cs typeface="TT Fors" panose="020B0003030001020000"/>
                <a:sym typeface="TT Fors" panose="020B0003030001020000"/>
              </a:rPr>
              <a:t>Built using HTML, CSS, and JavaScript to create an intuitive and responsive user interface for easy navigation and interaction.</a:t>
            </a:r>
            <a:endParaRPr lang="en-US" sz="2100">
              <a:solidFill>
                <a:srgbClr val="EEEEEE"/>
              </a:solidFill>
              <a:latin typeface="TT Fors" panose="020B0003030001020000"/>
              <a:ea typeface="TT Fors" panose="020B0003030001020000"/>
              <a:cs typeface="TT Fors" panose="020B0003030001020000"/>
              <a:sym typeface="TT Fors" panose="020B0003030001020000"/>
            </a:endParaRPr>
          </a:p>
        </p:txBody>
      </p:sp>
      <p:sp>
        <p:nvSpPr>
          <p:cNvPr id="4" name="TextBox 4"/>
          <p:cNvSpPr txBox="1"/>
          <p:nvPr/>
        </p:nvSpPr>
        <p:spPr>
          <a:xfrm>
            <a:off x="666750" y="2967355"/>
            <a:ext cx="1912620" cy="353695"/>
          </a:xfrm>
          <a:prstGeom prst="rect">
            <a:avLst/>
          </a:prstGeom>
        </p:spPr>
        <p:txBody>
          <a:bodyPr wrap="square" lIns="0" tIns="0" rIns="0" bIns="0" rtlCol="0" anchor="t">
            <a:spAutoFit/>
          </a:bodyPr>
          <a:lstStyle/>
          <a:p>
            <a:pPr marL="496570" lvl="1" indent="-248285" algn="l">
              <a:lnSpc>
                <a:spcPts val="2760"/>
              </a:lnSpc>
              <a:buFont typeface="Arial" panose="020B0604020202020204"/>
              <a:buChar char="•"/>
            </a:pPr>
            <a:r>
              <a:rPr lang="en-US" sz="2300" spc="-69">
                <a:solidFill>
                  <a:srgbClr val="CFD8F7"/>
                </a:solidFill>
                <a:latin typeface="TT Fors" panose="020B0003030001020000"/>
                <a:ea typeface="TT Fors" panose="020B0003030001020000"/>
                <a:cs typeface="TT Fors" panose="020B0003030001020000"/>
                <a:sym typeface="TT Fors" panose="020B0003030001020000"/>
              </a:rPr>
              <a:t>Frontend</a:t>
            </a:r>
            <a:endParaRPr lang="en-US" sz="2300" spc="-69">
              <a:solidFill>
                <a:srgbClr val="CFD8F7"/>
              </a:solidFill>
              <a:latin typeface="TT Fors" panose="020B0003030001020000"/>
              <a:ea typeface="TT Fors" panose="020B0003030001020000"/>
              <a:cs typeface="TT Fors" panose="020B0003030001020000"/>
              <a:sym typeface="TT Fors" panose="020B0003030001020000"/>
            </a:endParaRPr>
          </a:p>
        </p:txBody>
      </p:sp>
      <p:grpSp>
        <p:nvGrpSpPr>
          <p:cNvPr id="5" name="Group 5"/>
          <p:cNvGrpSpPr/>
          <p:nvPr/>
        </p:nvGrpSpPr>
        <p:grpSpPr>
          <a:xfrm rot="0">
            <a:off x="14270990" y="8411210"/>
            <a:ext cx="3634740" cy="1483360"/>
            <a:chOff x="0" y="0"/>
            <a:chExt cx="6462190" cy="2389273"/>
          </a:xfrm>
        </p:grpSpPr>
        <p:grpSp>
          <p:nvGrpSpPr>
            <p:cNvPr id="6" name="Group 6"/>
            <p:cNvGrpSpPr/>
            <p:nvPr/>
          </p:nvGrpSpPr>
          <p:grpSpPr>
            <a:xfrm rot="0">
              <a:off x="2001096" y="0"/>
              <a:ext cx="2389273" cy="238927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67AE8"/>
                </a:solidFill>
                <a:prstDash val="solid"/>
                <a:miter/>
              </a:ln>
            </p:spPr>
          </p:sp>
          <p:sp>
            <p:nvSpPr>
              <p:cNvPr id="8" name="TextBox 8"/>
              <p:cNvSpPr txBox="1"/>
              <p:nvPr/>
            </p:nvSpPr>
            <p:spPr>
              <a:xfrm>
                <a:off x="76200" y="38100"/>
                <a:ext cx="660400" cy="698500"/>
              </a:xfrm>
              <a:prstGeom prst="rect">
                <a:avLst/>
              </a:prstGeom>
            </p:spPr>
            <p:txBody>
              <a:bodyPr lIns="50800" tIns="50800" rIns="50800" bIns="50800" rtlCol="0" anchor="ctr"/>
              <a:lstStyle/>
              <a:p>
                <a:pPr marL="0" lvl="0" indent="0" algn="ctr">
                  <a:lnSpc>
                    <a:spcPts val="2940"/>
                  </a:lnSpc>
                </a:pPr>
              </a:p>
            </p:txBody>
          </p:sp>
        </p:grpSp>
        <p:grpSp>
          <p:nvGrpSpPr>
            <p:cNvPr id="9" name="Group 9"/>
            <p:cNvGrpSpPr/>
            <p:nvPr/>
          </p:nvGrpSpPr>
          <p:grpSpPr>
            <a:xfrm rot="0">
              <a:off x="0" y="0"/>
              <a:ext cx="2389273" cy="238927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67AE8"/>
                </a:solid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marL="0" lvl="0" indent="0" algn="ctr">
                  <a:lnSpc>
                    <a:spcPts val="2940"/>
                  </a:lnSpc>
                </a:pPr>
              </a:p>
            </p:txBody>
          </p:sp>
        </p:grpSp>
        <p:grpSp>
          <p:nvGrpSpPr>
            <p:cNvPr id="12" name="Group 12"/>
            <p:cNvGrpSpPr/>
            <p:nvPr/>
          </p:nvGrpSpPr>
          <p:grpSpPr>
            <a:xfrm rot="0">
              <a:off x="4072917" y="0"/>
              <a:ext cx="2389273" cy="2389273"/>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67AE8"/>
                </a:solidFill>
                <a:prstDash val="solid"/>
                <a:miter/>
              </a:ln>
            </p:spPr>
          </p:sp>
          <p:sp>
            <p:nvSpPr>
              <p:cNvPr id="14" name="TextBox 14"/>
              <p:cNvSpPr txBox="1"/>
              <p:nvPr/>
            </p:nvSpPr>
            <p:spPr>
              <a:xfrm>
                <a:off x="76200" y="38100"/>
                <a:ext cx="660400" cy="698500"/>
              </a:xfrm>
              <a:prstGeom prst="rect">
                <a:avLst/>
              </a:prstGeom>
            </p:spPr>
            <p:txBody>
              <a:bodyPr lIns="50800" tIns="50800" rIns="50800" bIns="50800" rtlCol="0" anchor="ctr"/>
              <a:lstStyle/>
              <a:p>
                <a:pPr marL="0" lvl="0" indent="0" algn="ctr">
                  <a:lnSpc>
                    <a:spcPts val="2940"/>
                  </a:lnSpc>
                  <a:spcBef>
                    <a:spcPct val="0"/>
                  </a:spcBef>
                </a:pPr>
              </a:p>
            </p:txBody>
          </p:sp>
        </p:grpSp>
      </p:grpSp>
      <p:sp>
        <p:nvSpPr>
          <p:cNvPr id="15" name="TextBox 15"/>
          <p:cNvSpPr txBox="1"/>
          <p:nvPr/>
        </p:nvSpPr>
        <p:spPr>
          <a:xfrm>
            <a:off x="681355" y="6652260"/>
            <a:ext cx="2196465" cy="353695"/>
          </a:xfrm>
          <a:prstGeom prst="rect">
            <a:avLst/>
          </a:prstGeom>
        </p:spPr>
        <p:txBody>
          <a:bodyPr wrap="square" lIns="0" tIns="0" rIns="0" bIns="0" rtlCol="0" anchor="t">
            <a:spAutoFit/>
          </a:bodyPr>
          <a:lstStyle/>
          <a:p>
            <a:pPr marL="496570" lvl="1" indent="-248285" algn="l">
              <a:lnSpc>
                <a:spcPts val="2760"/>
              </a:lnSpc>
              <a:buFont typeface="Arial" panose="020B0604020202020204"/>
              <a:buChar char="•"/>
            </a:pPr>
            <a:r>
              <a:rPr lang="en-US" sz="2300" spc="-69">
                <a:solidFill>
                  <a:srgbClr val="CFD8F7"/>
                </a:solidFill>
                <a:latin typeface="TT Fors" panose="020B0003030001020000"/>
                <a:ea typeface="TT Fors" panose="020B0003030001020000"/>
                <a:cs typeface="TT Fors" panose="020B0003030001020000"/>
                <a:sym typeface="TT Fors" panose="020B0003030001020000"/>
              </a:rPr>
              <a:t>Database</a:t>
            </a:r>
            <a:endParaRPr lang="en-US" sz="2300" spc="-69">
              <a:solidFill>
                <a:srgbClr val="CFD8F7"/>
              </a:solidFill>
              <a:latin typeface="TT Fors" panose="020B0003030001020000"/>
              <a:ea typeface="TT Fors" panose="020B0003030001020000"/>
              <a:cs typeface="TT Fors" panose="020B0003030001020000"/>
              <a:sym typeface="TT Fors" panose="020B0003030001020000"/>
            </a:endParaRPr>
          </a:p>
        </p:txBody>
      </p:sp>
      <p:sp>
        <p:nvSpPr>
          <p:cNvPr id="16" name="TextBox 16"/>
          <p:cNvSpPr txBox="1"/>
          <p:nvPr/>
        </p:nvSpPr>
        <p:spPr>
          <a:xfrm>
            <a:off x="681355" y="4810125"/>
            <a:ext cx="1898650" cy="353695"/>
          </a:xfrm>
          <a:prstGeom prst="rect">
            <a:avLst/>
          </a:prstGeom>
        </p:spPr>
        <p:txBody>
          <a:bodyPr wrap="square" lIns="0" tIns="0" rIns="0" bIns="0" rtlCol="0" anchor="t">
            <a:spAutoFit/>
          </a:bodyPr>
          <a:lstStyle/>
          <a:p>
            <a:pPr marL="496570" lvl="1" indent="-248285" algn="l">
              <a:lnSpc>
                <a:spcPts val="2760"/>
              </a:lnSpc>
              <a:buFont typeface="Arial" panose="020B0604020202020204"/>
              <a:buChar char="•"/>
            </a:pPr>
            <a:r>
              <a:rPr lang="en-US" sz="2300" spc="-69">
                <a:solidFill>
                  <a:srgbClr val="CFD8F7"/>
                </a:solidFill>
                <a:latin typeface="TT Fors" panose="020B0003030001020000"/>
                <a:ea typeface="TT Fors" panose="020B0003030001020000"/>
                <a:cs typeface="TT Fors" panose="020B0003030001020000"/>
                <a:sym typeface="TT Fors" panose="020B0003030001020000"/>
              </a:rPr>
              <a:t>Backend</a:t>
            </a:r>
            <a:endParaRPr lang="en-US" sz="2300" spc="-69">
              <a:solidFill>
                <a:srgbClr val="CFD8F7"/>
              </a:solidFill>
              <a:latin typeface="TT Fors" panose="020B0003030001020000"/>
              <a:ea typeface="TT Fors" panose="020B0003030001020000"/>
              <a:cs typeface="TT Fors" panose="020B0003030001020000"/>
              <a:sym typeface="TT Fors" panose="020B0003030001020000"/>
            </a:endParaRPr>
          </a:p>
        </p:txBody>
      </p:sp>
      <p:sp>
        <p:nvSpPr>
          <p:cNvPr id="17" name="TextBox 17"/>
          <p:cNvSpPr txBox="1"/>
          <p:nvPr/>
        </p:nvSpPr>
        <p:spPr>
          <a:xfrm>
            <a:off x="9466580" y="7496175"/>
            <a:ext cx="3091815" cy="353695"/>
          </a:xfrm>
          <a:prstGeom prst="rect">
            <a:avLst/>
          </a:prstGeom>
        </p:spPr>
        <p:txBody>
          <a:bodyPr wrap="square" lIns="0" tIns="0" rIns="0" bIns="0" rtlCol="0" anchor="t">
            <a:spAutoFit/>
          </a:bodyPr>
          <a:lstStyle/>
          <a:p>
            <a:pPr marL="496570" lvl="1" indent="-248285" algn="l">
              <a:lnSpc>
                <a:spcPts val="2760"/>
              </a:lnSpc>
              <a:buFont typeface="Arial" panose="020B0604020202020204"/>
              <a:buChar char="•"/>
            </a:pPr>
            <a:r>
              <a:rPr lang="en-US" sz="2300" spc="-69">
                <a:solidFill>
                  <a:srgbClr val="CFD8F7"/>
                </a:solidFill>
                <a:latin typeface="TT Fors" panose="020B0003030001020000"/>
                <a:ea typeface="TT Fors" panose="020B0003030001020000"/>
                <a:cs typeface="TT Fors" panose="020B0003030001020000"/>
                <a:sym typeface="TT Fors" panose="020B0003030001020000"/>
              </a:rPr>
              <a:t>Version Control</a:t>
            </a:r>
            <a:endParaRPr lang="en-US" sz="2300" spc="-69">
              <a:solidFill>
                <a:srgbClr val="CFD8F7"/>
              </a:solidFill>
              <a:latin typeface="TT Fors" panose="020B0003030001020000"/>
              <a:ea typeface="TT Fors" panose="020B0003030001020000"/>
              <a:cs typeface="TT Fors" panose="020B0003030001020000"/>
              <a:sym typeface="TT Fors" panose="020B0003030001020000"/>
            </a:endParaRPr>
          </a:p>
        </p:txBody>
      </p:sp>
      <p:sp>
        <p:nvSpPr>
          <p:cNvPr id="18" name="TextBox 18"/>
          <p:cNvSpPr txBox="1"/>
          <p:nvPr/>
        </p:nvSpPr>
        <p:spPr>
          <a:xfrm>
            <a:off x="9466580" y="4556125"/>
            <a:ext cx="4502785" cy="353695"/>
          </a:xfrm>
          <a:prstGeom prst="rect">
            <a:avLst/>
          </a:prstGeom>
        </p:spPr>
        <p:txBody>
          <a:bodyPr wrap="square" lIns="0" tIns="0" rIns="0" bIns="0" rtlCol="0" anchor="t">
            <a:spAutoFit/>
          </a:bodyPr>
          <a:lstStyle/>
          <a:p>
            <a:pPr marL="496570" lvl="1" indent="-248285" algn="l">
              <a:lnSpc>
                <a:spcPts val="2760"/>
              </a:lnSpc>
              <a:buFont typeface="Arial" panose="020B0604020202020204"/>
              <a:buChar char="•"/>
            </a:pPr>
            <a:r>
              <a:rPr lang="en-US" sz="2300" spc="-69">
                <a:solidFill>
                  <a:srgbClr val="CFD8F7"/>
                </a:solidFill>
                <a:latin typeface="TT Fors" panose="020B0003030001020000"/>
                <a:ea typeface="TT Fors" panose="020B0003030001020000"/>
                <a:cs typeface="TT Fors" panose="020B0003030001020000"/>
                <a:sym typeface="TT Fors" panose="020B0003030001020000"/>
              </a:rPr>
              <a:t>Automation &amp; Integration</a:t>
            </a:r>
            <a:endParaRPr lang="en-US" sz="2300" spc="-69">
              <a:solidFill>
                <a:srgbClr val="CFD8F7"/>
              </a:solidFill>
              <a:latin typeface="TT Fors" panose="020B0003030001020000"/>
              <a:ea typeface="TT Fors" panose="020B0003030001020000"/>
              <a:cs typeface="TT Fors" panose="020B0003030001020000"/>
              <a:sym typeface="TT Fors" panose="020B0003030001020000"/>
            </a:endParaRPr>
          </a:p>
        </p:txBody>
      </p:sp>
      <p:sp>
        <p:nvSpPr>
          <p:cNvPr id="19" name="TextBox 19"/>
          <p:cNvSpPr txBox="1"/>
          <p:nvPr/>
        </p:nvSpPr>
        <p:spPr>
          <a:xfrm>
            <a:off x="9521190" y="2967355"/>
            <a:ext cx="3025775" cy="353695"/>
          </a:xfrm>
          <a:prstGeom prst="rect">
            <a:avLst/>
          </a:prstGeom>
        </p:spPr>
        <p:txBody>
          <a:bodyPr wrap="square" lIns="0" tIns="0" rIns="0" bIns="0" rtlCol="0" anchor="t">
            <a:spAutoFit/>
          </a:bodyPr>
          <a:lstStyle/>
          <a:p>
            <a:pPr marL="496570" lvl="1" indent="-248285" algn="l">
              <a:lnSpc>
                <a:spcPts val="2760"/>
              </a:lnSpc>
              <a:buFont typeface="Arial" panose="020B0604020202020204"/>
              <a:buChar char="•"/>
            </a:pPr>
            <a:r>
              <a:rPr lang="en-US" sz="2300" spc="-69">
                <a:solidFill>
                  <a:srgbClr val="CFD8F7"/>
                </a:solidFill>
                <a:latin typeface="TT Fors" panose="020B0003030001020000"/>
                <a:ea typeface="TT Fors" panose="020B0003030001020000"/>
                <a:cs typeface="TT Fors" panose="020B0003030001020000"/>
                <a:sym typeface="TT Fors" panose="020B0003030001020000"/>
              </a:rPr>
              <a:t>Model Used</a:t>
            </a:r>
            <a:endParaRPr lang="en-US" sz="2300" spc="-69">
              <a:solidFill>
                <a:srgbClr val="CFD8F7"/>
              </a:solidFill>
              <a:latin typeface="TT Fors" panose="020B0003030001020000"/>
              <a:ea typeface="TT Fors" panose="020B0003030001020000"/>
              <a:cs typeface="TT Fors" panose="020B0003030001020000"/>
              <a:sym typeface="TT Fors" panose="020B0003030001020000"/>
            </a:endParaRPr>
          </a:p>
        </p:txBody>
      </p:sp>
      <p:sp>
        <p:nvSpPr>
          <p:cNvPr id="20" name="TextBox 20"/>
          <p:cNvSpPr txBox="1"/>
          <p:nvPr/>
        </p:nvSpPr>
        <p:spPr>
          <a:xfrm>
            <a:off x="681355" y="8122920"/>
            <a:ext cx="3193415" cy="353695"/>
          </a:xfrm>
          <a:prstGeom prst="rect">
            <a:avLst/>
          </a:prstGeom>
        </p:spPr>
        <p:txBody>
          <a:bodyPr wrap="square" lIns="0" tIns="0" rIns="0" bIns="0" rtlCol="0" anchor="t">
            <a:spAutoFit/>
          </a:bodyPr>
          <a:lstStyle/>
          <a:p>
            <a:pPr marL="496570" lvl="1" indent="-248285" algn="l">
              <a:lnSpc>
                <a:spcPts val="2760"/>
              </a:lnSpc>
              <a:buFont typeface="Arial" panose="020B0604020202020204"/>
              <a:buChar char="•"/>
            </a:pPr>
            <a:r>
              <a:rPr lang="en-US" sz="2300" spc="-69">
                <a:solidFill>
                  <a:srgbClr val="CFD8F7"/>
                </a:solidFill>
                <a:latin typeface="TT Fors" panose="020B0003030001020000"/>
                <a:ea typeface="TT Fors" panose="020B0003030001020000"/>
                <a:cs typeface="TT Fors" panose="020B0003030001020000"/>
                <a:sym typeface="TT Fors" panose="020B0003030001020000"/>
              </a:rPr>
              <a:t>AI Frameworks</a:t>
            </a:r>
            <a:endParaRPr lang="en-US" sz="2300" spc="-69">
              <a:solidFill>
                <a:srgbClr val="CFD8F7"/>
              </a:solidFill>
              <a:latin typeface="TT Fors" panose="020B0003030001020000"/>
              <a:ea typeface="TT Fors" panose="020B0003030001020000"/>
              <a:cs typeface="TT Fors" panose="020B0003030001020000"/>
              <a:sym typeface="TT Fors" panose="020B0003030001020000"/>
            </a:endParaRPr>
          </a:p>
        </p:txBody>
      </p:sp>
      <p:sp>
        <p:nvSpPr>
          <p:cNvPr id="21" name="TextBox 21"/>
          <p:cNvSpPr txBox="1"/>
          <p:nvPr/>
        </p:nvSpPr>
        <p:spPr>
          <a:xfrm>
            <a:off x="9466580" y="6052185"/>
            <a:ext cx="2528570" cy="353695"/>
          </a:xfrm>
          <a:prstGeom prst="rect">
            <a:avLst/>
          </a:prstGeom>
        </p:spPr>
        <p:txBody>
          <a:bodyPr wrap="square" lIns="0" tIns="0" rIns="0" bIns="0" rtlCol="0" anchor="t">
            <a:spAutoFit/>
          </a:bodyPr>
          <a:lstStyle/>
          <a:p>
            <a:pPr marL="496570" lvl="1" indent="-248285" algn="l">
              <a:lnSpc>
                <a:spcPts val="2760"/>
              </a:lnSpc>
              <a:buFont typeface="Arial" panose="020B0604020202020204"/>
              <a:buChar char="•"/>
            </a:pPr>
            <a:r>
              <a:rPr lang="en-US" sz="2300" spc="-69">
                <a:solidFill>
                  <a:srgbClr val="CFD8F7"/>
                </a:solidFill>
                <a:latin typeface="TT Fors" panose="020B0003030001020000"/>
                <a:ea typeface="TT Fors" panose="020B0003030001020000"/>
                <a:cs typeface="TT Fors" panose="020B0003030001020000"/>
                <a:sym typeface="TT Fors" panose="020B0003030001020000"/>
              </a:rPr>
              <a:t>Chatbot</a:t>
            </a:r>
            <a:endParaRPr lang="en-US" sz="2300" spc="-69">
              <a:solidFill>
                <a:srgbClr val="CFD8F7"/>
              </a:solidFill>
              <a:latin typeface="TT Fors" panose="020B0003030001020000"/>
              <a:ea typeface="TT Fors" panose="020B0003030001020000"/>
              <a:cs typeface="TT Fors" panose="020B0003030001020000"/>
              <a:sym typeface="TT Fors" panose="020B0003030001020000"/>
            </a:endParaRPr>
          </a:p>
        </p:txBody>
      </p:sp>
      <p:sp>
        <p:nvSpPr>
          <p:cNvPr id="22" name="TextBox 22"/>
          <p:cNvSpPr txBox="1"/>
          <p:nvPr/>
        </p:nvSpPr>
        <p:spPr>
          <a:xfrm>
            <a:off x="681038" y="5286375"/>
            <a:ext cx="7756250" cy="1099185"/>
          </a:xfrm>
          <a:prstGeom prst="rect">
            <a:avLst/>
          </a:prstGeom>
        </p:spPr>
        <p:txBody>
          <a:bodyPr lIns="0" tIns="0" rIns="0" bIns="0" rtlCol="0" anchor="t">
            <a:spAutoFit/>
          </a:bodyPr>
          <a:lstStyle/>
          <a:p>
            <a:pPr marL="0" lvl="0" indent="0" algn="l">
              <a:lnSpc>
                <a:spcPts val="2940"/>
              </a:lnSpc>
            </a:pPr>
            <a:r>
              <a:rPr lang="en-US" sz="2100">
                <a:solidFill>
                  <a:srgbClr val="EEEEEE"/>
                </a:solidFill>
                <a:latin typeface="TT Fors" panose="020B0003030001020000"/>
                <a:ea typeface="TT Fors" panose="020B0003030001020000"/>
                <a:cs typeface="TT Fors" panose="020B0003030001020000"/>
                <a:sym typeface="TT Fors" panose="020B0003030001020000"/>
              </a:rPr>
              <a:t>Developed w</a:t>
            </a:r>
            <a:r>
              <a:rPr lang="en-US" sz="2100">
                <a:solidFill>
                  <a:srgbClr val="EEEEEE"/>
                </a:solidFill>
                <a:latin typeface="TT Fors" panose="020B0003030001020000"/>
                <a:ea typeface="TT Fors" panose="020B0003030001020000"/>
                <a:cs typeface="TT Fors" panose="020B0003030001020000"/>
                <a:sym typeface="TT Fors" panose="020B0003030001020000"/>
              </a:rPr>
              <a:t>ith Python and Flask, handling server-side logic, API endpoints, and seamless communication with the frontend.</a:t>
            </a:r>
            <a:endParaRPr lang="en-US" sz="2100">
              <a:solidFill>
                <a:srgbClr val="EEEEEE"/>
              </a:solidFill>
              <a:latin typeface="TT Fors" panose="020B0003030001020000"/>
              <a:ea typeface="TT Fors" panose="020B0003030001020000"/>
              <a:cs typeface="TT Fors" panose="020B0003030001020000"/>
              <a:sym typeface="TT Fors" panose="020B0003030001020000"/>
            </a:endParaRPr>
          </a:p>
        </p:txBody>
      </p:sp>
      <p:sp>
        <p:nvSpPr>
          <p:cNvPr id="23" name="TextBox 23"/>
          <p:cNvSpPr txBox="1"/>
          <p:nvPr/>
        </p:nvSpPr>
        <p:spPr>
          <a:xfrm>
            <a:off x="681038" y="7128510"/>
            <a:ext cx="7756250" cy="727710"/>
          </a:xfrm>
          <a:prstGeom prst="rect">
            <a:avLst/>
          </a:prstGeom>
        </p:spPr>
        <p:txBody>
          <a:bodyPr lIns="0" tIns="0" rIns="0" bIns="0" rtlCol="0" anchor="t">
            <a:spAutoFit/>
          </a:bodyPr>
          <a:lstStyle/>
          <a:p>
            <a:pPr marL="0" lvl="0" indent="0" algn="l">
              <a:lnSpc>
                <a:spcPts val="2940"/>
              </a:lnSpc>
            </a:pPr>
            <a:r>
              <a:rPr lang="en-US" sz="2100">
                <a:solidFill>
                  <a:srgbClr val="EEEEEE"/>
                </a:solidFill>
                <a:latin typeface="TT Fors" panose="020B0003030001020000"/>
                <a:ea typeface="TT Fors" panose="020B0003030001020000"/>
                <a:cs typeface="TT Fors" panose="020B0003030001020000"/>
                <a:sym typeface="TT Fors" panose="020B0003030001020000"/>
              </a:rPr>
              <a:t>MySQL is used for</a:t>
            </a:r>
            <a:r>
              <a:rPr lang="en-US" sz="2100">
                <a:solidFill>
                  <a:srgbClr val="EEEEEE"/>
                </a:solidFill>
                <a:latin typeface="TT Fors" panose="020B0003030001020000"/>
                <a:ea typeface="TT Fors" panose="020B0003030001020000"/>
                <a:cs typeface="TT Fors" panose="020B0003030001020000"/>
                <a:sym typeface="TT Fors" panose="020B0003030001020000"/>
              </a:rPr>
              <a:t> storing and managing structured data securely, including user inputs and prediction results.</a:t>
            </a:r>
            <a:endParaRPr lang="en-US" sz="2100">
              <a:solidFill>
                <a:srgbClr val="EEEEEE"/>
              </a:solidFill>
              <a:latin typeface="TT Fors" panose="020B0003030001020000"/>
              <a:ea typeface="TT Fors" panose="020B0003030001020000"/>
              <a:cs typeface="TT Fors" panose="020B0003030001020000"/>
              <a:sym typeface="TT Fors" panose="020B0003030001020000"/>
            </a:endParaRPr>
          </a:p>
        </p:txBody>
      </p:sp>
      <p:sp>
        <p:nvSpPr>
          <p:cNvPr id="24" name="TextBox 24"/>
          <p:cNvSpPr txBox="1"/>
          <p:nvPr/>
        </p:nvSpPr>
        <p:spPr>
          <a:xfrm>
            <a:off x="681038" y="8675370"/>
            <a:ext cx="7756250" cy="727710"/>
          </a:xfrm>
          <a:prstGeom prst="rect">
            <a:avLst/>
          </a:prstGeom>
        </p:spPr>
        <p:txBody>
          <a:bodyPr lIns="0" tIns="0" rIns="0" bIns="0" rtlCol="0" anchor="t">
            <a:spAutoFit/>
          </a:bodyPr>
          <a:lstStyle/>
          <a:p>
            <a:pPr marL="0" lvl="0" indent="0" algn="l">
              <a:lnSpc>
                <a:spcPts val="2940"/>
              </a:lnSpc>
            </a:pPr>
            <a:r>
              <a:rPr lang="en-US" sz="2100">
                <a:solidFill>
                  <a:srgbClr val="EEEEEE"/>
                </a:solidFill>
                <a:latin typeface="TT Fors" panose="020B0003030001020000"/>
                <a:ea typeface="TT Fors" panose="020B0003030001020000"/>
                <a:cs typeface="TT Fors" panose="020B0003030001020000"/>
                <a:sym typeface="TT Fors" panose="020B0003030001020000"/>
              </a:rPr>
              <a:t>PyTorch and TensorFlow</a:t>
            </a:r>
            <a:r>
              <a:rPr lang="en-US" sz="2100">
                <a:solidFill>
                  <a:srgbClr val="EEEEEE"/>
                </a:solidFill>
                <a:latin typeface="TT Fors" panose="020B0003030001020000"/>
                <a:ea typeface="TT Fors" panose="020B0003030001020000"/>
                <a:cs typeface="TT Fors" panose="020B0003030001020000"/>
                <a:sym typeface="TT Fors" panose="020B0003030001020000"/>
              </a:rPr>
              <a:t> power the machine learning models, enabling accurate forecasting and data analysis.</a:t>
            </a:r>
            <a:endParaRPr lang="en-US" sz="2100">
              <a:solidFill>
                <a:srgbClr val="EEEEEE"/>
              </a:solidFill>
              <a:latin typeface="TT Fors" panose="020B0003030001020000"/>
              <a:ea typeface="TT Fors" panose="020B0003030001020000"/>
              <a:cs typeface="TT Fors" panose="020B0003030001020000"/>
              <a:sym typeface="TT Fors" panose="020B0003030001020000"/>
            </a:endParaRPr>
          </a:p>
        </p:txBody>
      </p:sp>
      <p:sp>
        <p:nvSpPr>
          <p:cNvPr id="25" name="TextBox 25"/>
          <p:cNvSpPr txBox="1"/>
          <p:nvPr/>
        </p:nvSpPr>
        <p:spPr>
          <a:xfrm>
            <a:off x="9521125" y="3447181"/>
            <a:ext cx="7756250" cy="727710"/>
          </a:xfrm>
          <a:prstGeom prst="rect">
            <a:avLst/>
          </a:prstGeom>
        </p:spPr>
        <p:txBody>
          <a:bodyPr lIns="0" tIns="0" rIns="0" bIns="0" rtlCol="0" anchor="t">
            <a:spAutoFit/>
          </a:bodyPr>
          <a:lstStyle/>
          <a:p>
            <a:pPr marL="0" lvl="0" indent="0" algn="l">
              <a:lnSpc>
                <a:spcPts val="2940"/>
              </a:lnSpc>
            </a:pPr>
            <a:r>
              <a:rPr lang="en-US" sz="2100">
                <a:solidFill>
                  <a:srgbClr val="EEEEEE"/>
                </a:solidFill>
                <a:latin typeface="TT Fors" panose="020B0003030001020000"/>
                <a:ea typeface="TT Fors" panose="020B0003030001020000"/>
                <a:cs typeface="TT Fors" panose="020B0003030001020000"/>
                <a:sym typeface="TT Fors" panose="020B0003030001020000"/>
              </a:rPr>
              <a:t>R</a:t>
            </a:r>
            <a:r>
              <a:rPr lang="en-US" sz="2100">
                <a:solidFill>
                  <a:srgbClr val="EEEEEE"/>
                </a:solidFill>
                <a:latin typeface="TT Fors" panose="020B0003030001020000"/>
                <a:ea typeface="TT Fors" panose="020B0003030001020000"/>
                <a:cs typeface="TT Fors" panose="020B0003030001020000"/>
                <a:sym typeface="TT Fors" panose="020B0003030001020000"/>
              </a:rPr>
              <a:t>andom Forest algorithm provides reliable budget predictions by learning patterns from historical data.</a:t>
            </a:r>
            <a:endParaRPr lang="en-US" sz="2100">
              <a:solidFill>
                <a:srgbClr val="EEEEEE"/>
              </a:solidFill>
              <a:latin typeface="TT Fors" panose="020B0003030001020000"/>
              <a:ea typeface="TT Fors" panose="020B0003030001020000"/>
              <a:cs typeface="TT Fors" panose="020B0003030001020000"/>
              <a:sym typeface="TT Fors" panose="020B0003030001020000"/>
            </a:endParaRPr>
          </a:p>
        </p:txBody>
      </p:sp>
      <p:sp>
        <p:nvSpPr>
          <p:cNvPr id="26" name="TextBox 26"/>
          <p:cNvSpPr txBox="1"/>
          <p:nvPr/>
        </p:nvSpPr>
        <p:spPr>
          <a:xfrm>
            <a:off x="9521125" y="5032141"/>
            <a:ext cx="7756250" cy="727710"/>
          </a:xfrm>
          <a:prstGeom prst="rect">
            <a:avLst/>
          </a:prstGeom>
        </p:spPr>
        <p:txBody>
          <a:bodyPr lIns="0" tIns="0" rIns="0" bIns="0" rtlCol="0" anchor="t">
            <a:spAutoFit/>
          </a:bodyPr>
          <a:lstStyle/>
          <a:p>
            <a:pPr marL="0" lvl="0" indent="0" algn="l">
              <a:lnSpc>
                <a:spcPts val="2940"/>
              </a:lnSpc>
            </a:pPr>
            <a:r>
              <a:rPr lang="en-US" sz="2100">
                <a:solidFill>
                  <a:srgbClr val="EEEEEE"/>
                </a:solidFill>
                <a:latin typeface="TT Fors" panose="020B0003030001020000"/>
                <a:ea typeface="TT Fors" panose="020B0003030001020000"/>
                <a:cs typeface="TT Fors" panose="020B0003030001020000"/>
                <a:sym typeface="TT Fors" panose="020B0003030001020000"/>
              </a:rPr>
              <a:t>n8</a:t>
            </a:r>
            <a:r>
              <a:rPr lang="en-US" sz="2100">
                <a:solidFill>
                  <a:srgbClr val="EEEEEE"/>
                </a:solidFill>
                <a:latin typeface="TT Fors" panose="020B0003030001020000"/>
                <a:ea typeface="TT Fors" panose="020B0003030001020000"/>
                <a:cs typeface="TT Fors" panose="020B0003030001020000"/>
                <a:sym typeface="TT Fors" panose="020B0003030001020000"/>
              </a:rPr>
              <a:t>n is used for automating workflows, integrating APIs, and streamlining data processes.</a:t>
            </a:r>
            <a:endParaRPr lang="en-US" sz="2100">
              <a:solidFill>
                <a:srgbClr val="EEEEEE"/>
              </a:solidFill>
              <a:latin typeface="TT Fors" panose="020B0003030001020000"/>
              <a:ea typeface="TT Fors" panose="020B0003030001020000"/>
              <a:cs typeface="TT Fors" panose="020B0003030001020000"/>
              <a:sym typeface="TT Fors" panose="020B0003030001020000"/>
            </a:endParaRPr>
          </a:p>
        </p:txBody>
      </p:sp>
      <p:sp>
        <p:nvSpPr>
          <p:cNvPr id="27" name="TextBox 27"/>
          <p:cNvSpPr txBox="1"/>
          <p:nvPr/>
        </p:nvSpPr>
        <p:spPr>
          <a:xfrm>
            <a:off x="9466476" y="6528435"/>
            <a:ext cx="7756250" cy="727710"/>
          </a:xfrm>
          <a:prstGeom prst="rect">
            <a:avLst/>
          </a:prstGeom>
        </p:spPr>
        <p:txBody>
          <a:bodyPr lIns="0" tIns="0" rIns="0" bIns="0" rtlCol="0" anchor="t">
            <a:spAutoFit/>
          </a:bodyPr>
          <a:lstStyle/>
          <a:p>
            <a:pPr marL="0" lvl="0" indent="0" algn="l">
              <a:lnSpc>
                <a:spcPts val="2940"/>
              </a:lnSpc>
            </a:pPr>
            <a:r>
              <a:rPr lang="en-US" sz="2100">
                <a:solidFill>
                  <a:srgbClr val="EEEEEE"/>
                </a:solidFill>
                <a:latin typeface="TT Fors" panose="020B0003030001020000"/>
                <a:ea typeface="TT Fors" panose="020B0003030001020000"/>
                <a:cs typeface="TT Fors" panose="020B0003030001020000"/>
                <a:sym typeface="TT Fors" panose="020B0003030001020000"/>
              </a:rPr>
              <a:t>I</a:t>
            </a:r>
            <a:r>
              <a:rPr lang="en-US" sz="2100">
                <a:solidFill>
                  <a:srgbClr val="EEEEEE"/>
                </a:solidFill>
                <a:latin typeface="TT Fors" panose="020B0003030001020000"/>
                <a:ea typeface="TT Fors" panose="020B0003030001020000"/>
                <a:cs typeface="TT Fors" panose="020B0003030001020000"/>
                <a:sym typeface="TT Fors" panose="020B0003030001020000"/>
              </a:rPr>
              <a:t>ntegrated to assist users with queries and guide them through budgeting tasks efficiently.</a:t>
            </a:r>
            <a:endParaRPr lang="en-US" sz="2100">
              <a:solidFill>
                <a:srgbClr val="EEEEEE"/>
              </a:solidFill>
              <a:latin typeface="TT Fors" panose="020B0003030001020000"/>
              <a:ea typeface="TT Fors" panose="020B0003030001020000"/>
              <a:cs typeface="TT Fors" panose="020B0003030001020000"/>
              <a:sym typeface="TT Fors" panose="020B0003030001020000"/>
            </a:endParaRPr>
          </a:p>
        </p:txBody>
      </p:sp>
      <p:sp>
        <p:nvSpPr>
          <p:cNvPr id="28" name="TextBox 28"/>
          <p:cNvSpPr txBox="1"/>
          <p:nvPr/>
        </p:nvSpPr>
        <p:spPr>
          <a:xfrm>
            <a:off x="9466476" y="8020050"/>
            <a:ext cx="4844868" cy="1099185"/>
          </a:xfrm>
          <a:prstGeom prst="rect">
            <a:avLst/>
          </a:prstGeom>
        </p:spPr>
        <p:txBody>
          <a:bodyPr lIns="0" tIns="0" rIns="0" bIns="0" rtlCol="0" anchor="t">
            <a:spAutoFit/>
          </a:bodyPr>
          <a:lstStyle/>
          <a:p>
            <a:pPr marL="0" lvl="0" indent="0" algn="l">
              <a:lnSpc>
                <a:spcPts val="2940"/>
              </a:lnSpc>
            </a:pPr>
            <a:r>
              <a:rPr lang="en-US" sz="2100">
                <a:solidFill>
                  <a:srgbClr val="EEEEEE"/>
                </a:solidFill>
                <a:latin typeface="TT Fors" panose="020B0003030001020000"/>
                <a:ea typeface="TT Fors" panose="020B0003030001020000"/>
                <a:cs typeface="TT Fors" panose="020B0003030001020000"/>
                <a:sym typeface="TT Fors" panose="020B0003030001020000"/>
              </a:rPr>
              <a:t>Gi</a:t>
            </a:r>
            <a:r>
              <a:rPr lang="en-US" sz="2100">
                <a:solidFill>
                  <a:srgbClr val="EEEEEE"/>
                </a:solidFill>
                <a:latin typeface="TT Fors" panose="020B0003030001020000"/>
                <a:ea typeface="TT Fors" panose="020B0003030001020000"/>
                <a:cs typeface="TT Fors" panose="020B0003030001020000"/>
                <a:sym typeface="TT Fors" panose="020B0003030001020000"/>
              </a:rPr>
              <a:t>tHub is used for source code management, collaboration, and version tracking of the project.</a:t>
            </a:r>
            <a:endParaRPr lang="en-US" sz="2100">
              <a:solidFill>
                <a:srgbClr val="EEEEEE"/>
              </a:solidFill>
              <a:latin typeface="TT Fors" panose="020B0003030001020000"/>
              <a:ea typeface="TT Fors" panose="020B0003030001020000"/>
              <a:cs typeface="TT Fors" panose="020B0003030001020000"/>
              <a:sym typeface="TT Fors" panose="020B000303000102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3294B"/>
        </a:solidFill>
        <a:effectLst/>
      </p:bgPr>
    </p:bg>
    <p:spTree>
      <p:nvGrpSpPr>
        <p:cNvPr id="1" name=""/>
        <p:cNvGrpSpPr/>
        <p:nvPr/>
      </p:nvGrpSpPr>
      <p:grpSpPr>
        <a:xfrm>
          <a:off x="0" y="0"/>
          <a:ext cx="0" cy="0"/>
          <a:chOff x="0" y="0"/>
          <a:chExt cx="0" cy="0"/>
        </a:xfrm>
      </p:grpSpPr>
      <p:sp>
        <p:nvSpPr>
          <p:cNvPr id="2" name="Freeform 2"/>
          <p:cNvSpPr/>
          <p:nvPr/>
        </p:nvSpPr>
        <p:spPr>
          <a:xfrm>
            <a:off x="666750" y="3901056"/>
            <a:ext cx="9926753" cy="5094629"/>
          </a:xfrm>
          <a:custGeom>
            <a:avLst/>
            <a:gdLst/>
            <a:ahLst/>
            <a:cxnLst/>
            <a:rect l="l" t="t" r="r" b="b"/>
            <a:pathLst>
              <a:path w="9926753" h="5094629">
                <a:moveTo>
                  <a:pt x="0" y="0"/>
                </a:moveTo>
                <a:lnTo>
                  <a:pt x="9926753" y="0"/>
                </a:lnTo>
                <a:lnTo>
                  <a:pt x="9926753" y="5094629"/>
                </a:lnTo>
                <a:lnTo>
                  <a:pt x="0" y="5094629"/>
                </a:lnTo>
                <a:lnTo>
                  <a:pt x="0" y="0"/>
                </a:lnTo>
                <a:close/>
              </a:path>
            </a:pathLst>
          </a:custGeom>
          <a:blipFill>
            <a:blip r:embed="rId1"/>
            <a:stretch>
              <a:fillRect l="-386" r="-386"/>
            </a:stretch>
          </a:blipFill>
        </p:spPr>
      </p:sp>
      <p:grpSp>
        <p:nvGrpSpPr>
          <p:cNvPr id="3" name="Group 3"/>
          <p:cNvGrpSpPr/>
          <p:nvPr/>
        </p:nvGrpSpPr>
        <p:grpSpPr>
          <a:xfrm rot="0">
            <a:off x="666750" y="666750"/>
            <a:ext cx="10386756" cy="2701017"/>
            <a:chOff x="0" y="0"/>
            <a:chExt cx="13849008" cy="3601356"/>
          </a:xfrm>
        </p:grpSpPr>
        <p:sp>
          <p:nvSpPr>
            <p:cNvPr id="4" name="TextBox 4"/>
            <p:cNvSpPr txBox="1"/>
            <p:nvPr/>
          </p:nvSpPr>
          <p:spPr>
            <a:xfrm>
              <a:off x="0" y="0"/>
              <a:ext cx="13849008" cy="2517707"/>
            </a:xfrm>
            <a:prstGeom prst="rect">
              <a:avLst/>
            </a:prstGeom>
          </p:spPr>
          <p:txBody>
            <a:bodyPr lIns="0" tIns="0" rIns="0" bIns="0" rtlCol="0" anchor="t">
              <a:spAutoFit/>
            </a:bodyPr>
            <a:lstStyle/>
            <a:p>
              <a:pPr marL="0" lvl="0" indent="0" algn="l">
                <a:lnSpc>
                  <a:spcPts val="6795"/>
                </a:lnSpc>
                <a:spcBef>
                  <a:spcPct val="0"/>
                </a:spcBef>
              </a:pPr>
              <a:r>
                <a:rPr lang="en-US" sz="6795" u="none" strike="noStrike" spc="-203">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AI/ML Model Architecture of BudgetWise</a:t>
              </a:r>
              <a:endParaRPr lang="en-US" sz="6795" u="none" strike="noStrike" spc="-203">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
          <p:nvSpPr>
            <p:cNvPr id="5" name="TextBox 5"/>
            <p:cNvSpPr txBox="1"/>
            <p:nvPr/>
          </p:nvSpPr>
          <p:spPr>
            <a:xfrm>
              <a:off x="0" y="2451032"/>
              <a:ext cx="9285390" cy="1150325"/>
            </a:xfrm>
            <a:prstGeom prst="rect">
              <a:avLst/>
            </a:prstGeom>
          </p:spPr>
          <p:txBody>
            <a:bodyPr lIns="0" tIns="0" rIns="0" bIns="0" rtlCol="0" anchor="t">
              <a:spAutoFit/>
            </a:bodyPr>
            <a:lstStyle/>
            <a:p>
              <a:pPr marL="0" lvl="0" indent="0" algn="l">
                <a:lnSpc>
                  <a:spcPts val="3210"/>
                </a:lnSpc>
                <a:spcBef>
                  <a:spcPct val="0"/>
                </a:spcBef>
              </a:pPr>
              <a:r>
                <a:rPr lang="en-US" sz="2675" u="none" strike="noStrike" spc="-80">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rPr>
                <a:t>Understanding the core workings behind our expense forecasting tool</a:t>
              </a:r>
              <a:endParaRPr lang="en-US" sz="2675" u="none" strike="noStrike" spc="-80">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grpSp>
      <p:sp>
        <p:nvSpPr>
          <p:cNvPr id="6" name="TextBox 6"/>
          <p:cNvSpPr txBox="1"/>
          <p:nvPr/>
        </p:nvSpPr>
        <p:spPr>
          <a:xfrm>
            <a:off x="10783957" y="4326121"/>
            <a:ext cx="7446893" cy="2316474"/>
          </a:xfrm>
          <a:prstGeom prst="rect">
            <a:avLst/>
          </a:prstGeom>
        </p:spPr>
        <p:txBody>
          <a:bodyPr lIns="0" tIns="0" rIns="0" bIns="0" rtlCol="0" anchor="t">
            <a:spAutoFit/>
          </a:bodyPr>
          <a:lstStyle/>
          <a:p>
            <a:pPr marL="0" lvl="0" indent="0" algn="l">
              <a:lnSpc>
                <a:spcPts val="2630"/>
              </a:lnSpc>
              <a:spcBef>
                <a:spcPct val="0"/>
              </a:spcBef>
            </a:pP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The BudgetWise AI/ML model is </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bu</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il</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t </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u</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s</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ing </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th</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e </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R</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and</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om</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For</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st </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al</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g</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or</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ithm</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 to d</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el</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i</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ver a</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c</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cura</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t</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 expense </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p</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re</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d</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i</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ct</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io</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n</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s</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 It</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 process</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es key f</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ina</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nc</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i</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al</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 features </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du</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r</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ing</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 training</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 to</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 ensur</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e rel</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i</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able a</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n</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d</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c</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o</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nsi</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st</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ent</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 re</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sul</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ts. By utilizing </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our pr</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pa</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re</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d</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 data</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set</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containing m</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o</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nthly b</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u</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dg</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t</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s, e</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xp</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en</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ses, </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an</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d produ</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c</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t costs,</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 the model</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 learns realistic spending patterns, enhancing it</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s adaptability and pro</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vid</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ing personalized financial insights</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 for each user</a:t>
            </a:r>
            <a:r>
              <a:rPr lang="en-US" sz="1880" u="none" strike="noStrike">
                <a:solidFill>
                  <a:srgbClr val="EEEEEE"/>
                </a:solidFill>
                <a:latin typeface="TT Fors" panose="020B0003030001020000"/>
                <a:ea typeface="TT Fors" panose="020B0003030001020000"/>
                <a:cs typeface="TT Fors" panose="020B0003030001020000"/>
                <a:sym typeface="TT Fors" panose="020B0003030001020000"/>
              </a:rPr>
              <a:t>.</a:t>
            </a:r>
            <a:endParaRPr lang="en-US" sz="1880" u="none" strike="noStrike">
              <a:solidFill>
                <a:srgbClr val="EEEEEE"/>
              </a:solidFill>
              <a:latin typeface="TT Fors" panose="020B0003030001020000"/>
              <a:ea typeface="TT Fors" panose="020B0003030001020000"/>
              <a:cs typeface="TT Fors" panose="020B0003030001020000"/>
              <a:sym typeface="TT Fors" panose="020B000303000102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1F4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tretch>
            <a:fillRect/>
          </a:stretch>
        </p:blipFill>
        <p:spPr>
          <a:xfrm>
            <a:off x="8815802" y="1274917"/>
            <a:ext cx="9248496" cy="7124716"/>
          </a:xfrm>
          <a:prstGeom prst="rect">
            <a:avLst/>
          </a:prstGeom>
        </p:spPr>
      </p:pic>
      <p:sp>
        <p:nvSpPr>
          <p:cNvPr id="3" name="TextBox 3"/>
          <p:cNvSpPr txBox="1"/>
          <p:nvPr/>
        </p:nvSpPr>
        <p:spPr>
          <a:xfrm>
            <a:off x="666750" y="666750"/>
            <a:ext cx="7640572" cy="2224994"/>
          </a:xfrm>
          <a:prstGeom prst="rect">
            <a:avLst/>
          </a:prstGeom>
        </p:spPr>
        <p:txBody>
          <a:bodyPr lIns="0" tIns="0" rIns="0" bIns="0" rtlCol="0" anchor="t">
            <a:spAutoFit/>
          </a:bodyPr>
          <a:lstStyle/>
          <a:p>
            <a:pPr marL="0" lvl="0" indent="0" algn="l">
              <a:lnSpc>
                <a:spcPts val="5475"/>
              </a:lnSpc>
              <a:spcBef>
                <a:spcPct val="0"/>
              </a:spcBef>
            </a:pPr>
            <a:r>
              <a:rPr lang="en-US" sz="5475" u="none" strike="noStrike" spc="-16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Performance Metrics of BudgetWise: Results that Matter</a:t>
            </a:r>
            <a:endParaRPr lang="en-US" sz="5475" u="none" strike="noStrike" spc="-16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
        <p:nvSpPr>
          <p:cNvPr id="4" name="TextBox 4"/>
          <p:cNvSpPr txBox="1"/>
          <p:nvPr/>
        </p:nvSpPr>
        <p:spPr>
          <a:xfrm>
            <a:off x="666750" y="3452217"/>
            <a:ext cx="7640572" cy="3325416"/>
          </a:xfrm>
          <a:prstGeom prst="rect">
            <a:avLst/>
          </a:prstGeom>
        </p:spPr>
        <p:txBody>
          <a:bodyPr lIns="0" tIns="0" rIns="0" bIns="0" rtlCol="0" anchor="t">
            <a:spAutoFit/>
          </a:bodyPr>
          <a:lstStyle/>
          <a:p>
            <a:pPr marL="0" lvl="0" indent="0" algn="l">
              <a:lnSpc>
                <a:spcPts val="2955"/>
              </a:lnSpc>
              <a:spcBef>
                <a:spcPct val="0"/>
              </a:spcBef>
            </a:pPr>
            <a:r>
              <a:rPr lang="en-US" sz="1970" spc="-39">
                <a:solidFill>
                  <a:srgbClr val="EEEEEE"/>
                </a:solidFill>
                <a:latin typeface="TT Fors" panose="020B0003030001020000"/>
                <a:ea typeface="TT Fors" panose="020B0003030001020000"/>
                <a:cs typeface="TT Fors" panose="020B0003030001020000"/>
                <a:sym typeface="TT Fors" panose="020B0003030001020000"/>
              </a:rPr>
              <a:t>As a result, t</a:t>
            </a:r>
            <a:r>
              <a:rPr lang="en-US" sz="1970" spc="-39">
                <a:solidFill>
                  <a:srgbClr val="EEEEEE"/>
                </a:solidFill>
                <a:latin typeface="TT Fors" panose="020B0003030001020000"/>
                <a:ea typeface="TT Fors" panose="020B0003030001020000"/>
                <a:cs typeface="TT Fors" panose="020B0003030001020000"/>
                <a:sym typeface="TT Fors" panose="020B0003030001020000"/>
              </a:rPr>
              <a:t>he performance of BudgetWise delivers an engaging and user-friendly experience with an intuitive landing page and interactive dashboard. The platform ensures secure and seamless user authentication for smooth access and personalized interaction. Our Random Forest–based model provides accurate predictions on custom datasets, helping users manage budgets effectively. Additionally, the integrated AI chatbot enhances user communication with fast, reliable, and context-aware responses, ensuring a smooth and responsive experience throughout.</a:t>
            </a:r>
            <a:endParaRPr lang="en-US" sz="1970" spc="-39">
              <a:solidFill>
                <a:srgbClr val="EEEEEE"/>
              </a:solidFill>
              <a:latin typeface="TT Fors" panose="020B0003030001020000"/>
              <a:ea typeface="TT Fors" panose="020B0003030001020000"/>
              <a:cs typeface="TT Fors" panose="020B0003030001020000"/>
              <a:sym typeface="TT Fors" panose="020B000303000102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3294B"/>
        </a:solidFill>
        <a:effectLst/>
      </p:bgPr>
    </p:bg>
    <p:spTree>
      <p:nvGrpSpPr>
        <p:cNvPr id="1" name=""/>
        <p:cNvGrpSpPr/>
        <p:nvPr/>
      </p:nvGrpSpPr>
      <p:grpSpPr>
        <a:xfrm>
          <a:off x="0" y="0"/>
          <a:ext cx="0" cy="0"/>
          <a:chOff x="0" y="0"/>
          <a:chExt cx="0" cy="0"/>
        </a:xfrm>
      </p:grpSpPr>
      <p:sp>
        <p:nvSpPr>
          <p:cNvPr id="2" name="TextBox 2"/>
          <p:cNvSpPr txBox="1"/>
          <p:nvPr/>
        </p:nvSpPr>
        <p:spPr>
          <a:xfrm>
            <a:off x="666750" y="642373"/>
            <a:ext cx="9447607" cy="1630650"/>
          </a:xfrm>
          <a:prstGeom prst="rect">
            <a:avLst/>
          </a:prstGeom>
        </p:spPr>
        <p:txBody>
          <a:bodyPr lIns="0" tIns="0" rIns="0" bIns="0" rtlCol="0" anchor="t">
            <a:spAutoFit/>
          </a:bodyPr>
          <a:lstStyle/>
          <a:p>
            <a:pPr marL="0" lvl="0" indent="0" algn="l">
              <a:lnSpc>
                <a:spcPts val="5870"/>
              </a:lnSpc>
              <a:spcBef>
                <a:spcPct val="0"/>
              </a:spcBef>
            </a:pPr>
            <a:r>
              <a:rPr lang="en-US" sz="5870" u="none" strike="noStrike" spc="-17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Overcoming Challenges in Developing BudgetWise</a:t>
            </a:r>
            <a:endParaRPr lang="en-US" sz="5870" u="none" strike="noStrike" spc="-17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grpSp>
        <p:nvGrpSpPr>
          <p:cNvPr id="3" name="Group 3"/>
          <p:cNvGrpSpPr/>
          <p:nvPr/>
        </p:nvGrpSpPr>
        <p:grpSpPr>
          <a:xfrm rot="0">
            <a:off x="10734675" y="0"/>
            <a:ext cx="7553325" cy="10287000"/>
            <a:chOff x="0" y="0"/>
            <a:chExt cx="1170208" cy="1593725"/>
          </a:xfrm>
        </p:grpSpPr>
        <p:sp>
          <p:nvSpPr>
            <p:cNvPr id="4" name="Freeform 4"/>
            <p:cNvSpPr/>
            <p:nvPr/>
          </p:nvSpPr>
          <p:spPr>
            <a:xfrm>
              <a:off x="0" y="0"/>
              <a:ext cx="1170208" cy="1593725"/>
            </a:xfrm>
            <a:custGeom>
              <a:avLst/>
              <a:gdLst/>
              <a:ahLst/>
              <a:cxnLst/>
              <a:rect l="l" t="t" r="r" b="b"/>
              <a:pathLst>
                <a:path w="1170208" h="1593725">
                  <a:moveTo>
                    <a:pt x="0" y="0"/>
                  </a:moveTo>
                  <a:lnTo>
                    <a:pt x="1170208" y="0"/>
                  </a:lnTo>
                  <a:lnTo>
                    <a:pt x="1170208" y="1593725"/>
                  </a:lnTo>
                  <a:lnTo>
                    <a:pt x="0" y="1593725"/>
                  </a:lnTo>
                  <a:close/>
                </a:path>
              </a:pathLst>
            </a:custGeom>
            <a:blipFill>
              <a:blip r:embed="rId1"/>
              <a:stretch>
                <a:fillRect t="-205" b="-205"/>
              </a:stretch>
            </a:blipFill>
          </p:spPr>
        </p:sp>
      </p:grpSp>
      <p:grpSp>
        <p:nvGrpSpPr>
          <p:cNvPr id="5" name="Group 5"/>
          <p:cNvGrpSpPr/>
          <p:nvPr/>
        </p:nvGrpSpPr>
        <p:grpSpPr>
          <a:xfrm rot="0">
            <a:off x="819150" y="3011914"/>
            <a:ext cx="8324850" cy="7115470"/>
            <a:chOff x="0" y="0"/>
            <a:chExt cx="11099800" cy="9487293"/>
          </a:xfrm>
        </p:grpSpPr>
        <p:sp>
          <p:nvSpPr>
            <p:cNvPr id="6" name="TextBox 6"/>
            <p:cNvSpPr txBox="1"/>
            <p:nvPr/>
          </p:nvSpPr>
          <p:spPr>
            <a:xfrm>
              <a:off x="0" y="4476293"/>
              <a:ext cx="10821283" cy="5011000"/>
            </a:xfrm>
            <a:prstGeom prst="rect">
              <a:avLst/>
            </a:prstGeom>
          </p:spPr>
          <p:txBody>
            <a:bodyPr lIns="0" tIns="0" rIns="0" bIns="0" rtlCol="0" anchor="t">
              <a:spAutoFit/>
            </a:bodyPr>
            <a:lstStyle/>
            <a:p>
              <a:pPr marL="422910" lvl="1" indent="-211455" algn="l">
                <a:lnSpc>
                  <a:spcPts val="2740"/>
                </a:lnSpc>
                <a:spcBef>
                  <a:spcPct val="0"/>
                </a:spcBef>
                <a:buFont typeface="Arial" panose="020B0604020202020204"/>
                <a:buChar char="•"/>
              </a:pPr>
              <a:r>
                <a:rPr lang="en-US" sz="1955">
                  <a:solidFill>
                    <a:srgbClr val="EEEEEE"/>
                  </a:solidFill>
                  <a:latin typeface="TT Fors" panose="020B0003030001020000"/>
                  <a:ea typeface="TT Fors" panose="020B0003030001020000"/>
                  <a:cs typeface="TT Fors" panose="020B0003030001020000"/>
                  <a:sym typeface="TT Fors" panose="020B0003030001020000"/>
                </a:rPr>
                <a:t>Cr</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at</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d our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o</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w</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n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cus</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t</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om</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 d</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t</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se</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t</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 to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im</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pr</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ov</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e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mod</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l accu</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rac</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y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nd re</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le</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va</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n</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c</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a:t>
              </a:r>
              <a:endParaRPr lang="en-US" sz="1955" u="none" strike="noStrike">
                <a:solidFill>
                  <a:srgbClr val="EEEEEE"/>
                </a:solidFill>
                <a:latin typeface="TT Fors" panose="020B0003030001020000"/>
                <a:ea typeface="TT Fors" panose="020B0003030001020000"/>
                <a:cs typeface="TT Fors" panose="020B0003030001020000"/>
                <a:sym typeface="TT Fors" panose="020B0003030001020000"/>
              </a:endParaRPr>
            </a:p>
            <a:p>
              <a:pPr marL="422910" lvl="1" indent="-211455" algn="l">
                <a:lnSpc>
                  <a:spcPts val="2740"/>
                </a:lnSpc>
                <a:spcBef>
                  <a:spcPct val="0"/>
                </a:spcBef>
                <a:buFont typeface="Arial" panose="020B0604020202020204"/>
                <a:buChar char="•"/>
              </a:pP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Cho</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s</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Ra</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nd</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om</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Forest a</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f</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te</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r</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t</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s</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ting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n</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d perfo</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r</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m</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n</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ce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comp</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ris</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on</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 wi</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t</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h</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ot</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h</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r</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 mo</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d</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ls.</a:t>
              </a:r>
              <a:endParaRPr lang="en-US" sz="1955" u="none" strike="noStrike">
                <a:solidFill>
                  <a:srgbClr val="EEEEEE"/>
                </a:solidFill>
                <a:latin typeface="TT Fors" panose="020B0003030001020000"/>
                <a:ea typeface="TT Fors" panose="020B0003030001020000"/>
                <a:cs typeface="TT Fors" panose="020B0003030001020000"/>
                <a:sym typeface="TT Fors" panose="020B0003030001020000"/>
              </a:endParaRPr>
            </a:p>
            <a:p>
              <a:pPr marL="422910" lvl="1" indent="-211455" algn="l">
                <a:lnSpc>
                  <a:spcPts val="2740"/>
                </a:lnSpc>
                <a:spcBef>
                  <a:spcPct val="0"/>
                </a:spcBef>
                <a:buFont typeface="Arial" panose="020B0604020202020204"/>
                <a:buChar char="•"/>
              </a:pP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G</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ined</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hands-</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o</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n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bac</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k</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n</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d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k</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no</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wledg</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e t</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hr</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o</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ugh</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re</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s</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ear</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ch a</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nd</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 ment</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or</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 gu</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i</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da</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nce.</a:t>
              </a:r>
              <a:endParaRPr lang="en-US" sz="1955" u="none" strike="noStrike">
                <a:solidFill>
                  <a:srgbClr val="EEEEEE"/>
                </a:solidFill>
                <a:latin typeface="TT Fors" panose="020B0003030001020000"/>
                <a:ea typeface="TT Fors" panose="020B0003030001020000"/>
                <a:cs typeface="TT Fors" panose="020B0003030001020000"/>
                <a:sym typeface="TT Fors" panose="020B0003030001020000"/>
              </a:endParaRPr>
            </a:p>
            <a:p>
              <a:pPr marL="422910" lvl="1" indent="-211455" algn="l">
                <a:lnSpc>
                  <a:spcPts val="2740"/>
                </a:lnSpc>
                <a:spcBef>
                  <a:spcPct val="0"/>
                </a:spcBef>
                <a:buFont typeface="Arial" panose="020B0604020202020204"/>
                <a:buChar char="•"/>
              </a:pP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So</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l</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ved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i</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ntegr</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ation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i</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ss</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u</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es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by</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sys</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te</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m</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ati</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c</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 t</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est</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ing a</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nd d</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bugging</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 o</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f</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modul</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es</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a:t>
              </a:r>
              <a:endParaRPr lang="en-US" sz="1955" u="none" strike="noStrike">
                <a:solidFill>
                  <a:srgbClr val="EEEEEE"/>
                </a:solidFill>
                <a:latin typeface="TT Fors" panose="020B0003030001020000"/>
                <a:ea typeface="TT Fors" panose="020B0003030001020000"/>
                <a:cs typeface="TT Fors" panose="020B0003030001020000"/>
                <a:sym typeface="TT Fors" panose="020B0003030001020000"/>
              </a:endParaRPr>
            </a:p>
            <a:p>
              <a:pPr marL="422910" lvl="1" indent="-211455" algn="l">
                <a:lnSpc>
                  <a:spcPts val="2740"/>
                </a:lnSpc>
                <a:spcBef>
                  <a:spcPct val="0"/>
                </a:spcBef>
                <a:buFont typeface="Arial" panose="020B0604020202020204"/>
                <a:buChar char="•"/>
              </a:pP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Imp</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r</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ov</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d</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 te</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m</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w</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or</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k</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with</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 re</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gu</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la</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r</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m</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ee</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tings,</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pr</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o</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g</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r</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es</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s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disc</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u</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ss</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i</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o</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n</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s,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and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sha</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r</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d </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d</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o</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cu</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men</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t</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t</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i</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on</a:t>
              </a:r>
              <a:r>
                <a:rPr lang="en-US" sz="1955" u="none" strike="noStrike">
                  <a:solidFill>
                    <a:srgbClr val="EEEEEE"/>
                  </a:solidFill>
                  <a:latin typeface="TT Fors" panose="020B0003030001020000"/>
                  <a:ea typeface="TT Fors" panose="020B0003030001020000"/>
                  <a:cs typeface="TT Fors" panose="020B0003030001020000"/>
                  <a:sym typeface="TT Fors" panose="020B0003030001020000"/>
                </a:rPr>
                <a:t>.</a:t>
              </a:r>
              <a:endParaRPr lang="en-US" sz="1955" u="none" strike="noStrike">
                <a:solidFill>
                  <a:srgbClr val="EEEEEE"/>
                </a:solidFill>
                <a:latin typeface="TT Fors" panose="020B0003030001020000"/>
                <a:ea typeface="TT Fors" panose="020B0003030001020000"/>
                <a:cs typeface="TT Fors" panose="020B0003030001020000"/>
                <a:sym typeface="TT Fors" panose="020B0003030001020000"/>
              </a:endParaRPr>
            </a:p>
            <a:p>
              <a:pPr marL="0" lvl="0" indent="0" algn="l">
                <a:lnSpc>
                  <a:spcPts val="2740"/>
                </a:lnSpc>
                <a:spcBef>
                  <a:spcPct val="0"/>
                </a:spcBef>
              </a:pPr>
            </a:p>
          </p:txBody>
        </p:sp>
        <p:sp>
          <p:nvSpPr>
            <p:cNvPr id="7" name="TextBox 7"/>
            <p:cNvSpPr txBox="1"/>
            <p:nvPr/>
          </p:nvSpPr>
          <p:spPr>
            <a:xfrm>
              <a:off x="0" y="681650"/>
              <a:ext cx="11099800" cy="2714921"/>
            </a:xfrm>
            <a:prstGeom prst="rect">
              <a:avLst/>
            </a:prstGeom>
          </p:spPr>
          <p:txBody>
            <a:bodyPr lIns="0" tIns="0" rIns="0" bIns="0" rtlCol="0" anchor="t">
              <a:spAutoFit/>
            </a:bodyPr>
            <a:lstStyle/>
            <a:p>
              <a:pPr marL="422910" lvl="1" indent="-211455" algn="l">
                <a:lnSpc>
                  <a:spcPts val="2745"/>
                </a:lnSpc>
                <a:spcBef>
                  <a:spcPct val="0"/>
                </a:spcBef>
                <a:buFont typeface="Arial" panose="020B0604020202020204"/>
                <a:buChar char="•"/>
              </a:pP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D</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ifficu</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l</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ty find</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ing </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a sui</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t</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abl</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e d</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t</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set</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 f</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o</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r</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accu</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r</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te </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mod</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el </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tr</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ini</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ng</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a:t>
              </a:r>
              <a:endParaRPr lang="en-US" sz="1960" u="none" strike="noStrike">
                <a:solidFill>
                  <a:srgbClr val="EEEEEE"/>
                </a:solidFill>
                <a:latin typeface="TT Fors" panose="020B0003030001020000"/>
                <a:ea typeface="TT Fors" panose="020B0003030001020000"/>
                <a:cs typeface="TT Fors" panose="020B0003030001020000"/>
                <a:sym typeface="TT Fors" panose="020B0003030001020000"/>
              </a:endParaRPr>
            </a:p>
            <a:p>
              <a:pPr marL="422910" lvl="1" indent="-211455" algn="l">
                <a:lnSpc>
                  <a:spcPts val="2745"/>
                </a:lnSpc>
                <a:spcBef>
                  <a:spcPct val="0"/>
                </a:spcBef>
                <a:buFont typeface="Arial" panose="020B0604020202020204"/>
                <a:buChar char="•"/>
              </a:pP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Confu</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s</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ion</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 in</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 se</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l</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ect</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ing </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the best al</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gor</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it</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hm</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for </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xpen</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s</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pre</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di</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ct</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i</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o</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n</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a:t>
              </a:r>
              <a:endParaRPr lang="en-US" sz="1960" u="none" strike="noStrike">
                <a:solidFill>
                  <a:srgbClr val="EEEEEE"/>
                </a:solidFill>
                <a:latin typeface="TT Fors" panose="020B0003030001020000"/>
                <a:ea typeface="TT Fors" panose="020B0003030001020000"/>
                <a:cs typeface="TT Fors" panose="020B0003030001020000"/>
                <a:sym typeface="TT Fors" panose="020B0003030001020000"/>
              </a:endParaRPr>
            </a:p>
            <a:p>
              <a:pPr marL="422910" lvl="1" indent="-211455" algn="l">
                <a:lnSpc>
                  <a:spcPts val="2745"/>
                </a:lnSpc>
                <a:spcBef>
                  <a:spcPct val="0"/>
                </a:spcBef>
                <a:buFont typeface="Arial" panose="020B0604020202020204"/>
                <a:buChar char="•"/>
              </a:pP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L</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i</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m</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i</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t</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d</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b</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cke</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nd de</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ve</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lo</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p</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ment </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kn</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o</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w</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le</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dg</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e a</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m</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on</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g</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te</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m</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 mem</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b</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rs.</a:t>
              </a:r>
              <a:endParaRPr lang="en-US" sz="1960" u="none" strike="noStrike">
                <a:solidFill>
                  <a:srgbClr val="EEEEEE"/>
                </a:solidFill>
                <a:latin typeface="TT Fors" panose="020B0003030001020000"/>
                <a:ea typeface="TT Fors" panose="020B0003030001020000"/>
                <a:cs typeface="TT Fors" panose="020B0003030001020000"/>
                <a:sym typeface="TT Fors" panose="020B0003030001020000"/>
              </a:endParaRPr>
            </a:p>
            <a:p>
              <a:pPr marL="422910" lvl="1" indent="-211455" algn="l">
                <a:lnSpc>
                  <a:spcPts val="2745"/>
                </a:lnSpc>
                <a:spcBef>
                  <a:spcPct val="0"/>
                </a:spcBef>
                <a:buFont typeface="Arial" panose="020B0604020202020204"/>
                <a:buChar char="•"/>
              </a:pP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I</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nt</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gration </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i</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ss</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u</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es </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be</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t</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w</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een </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fr</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onte</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n</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d</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b</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ac</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kend,</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 and </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ML mod</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el.</a:t>
              </a:r>
              <a:endParaRPr lang="en-US" sz="1960" u="none" strike="noStrike">
                <a:solidFill>
                  <a:srgbClr val="EEEEEE"/>
                </a:solidFill>
                <a:latin typeface="TT Fors" panose="020B0003030001020000"/>
                <a:ea typeface="TT Fors" panose="020B0003030001020000"/>
                <a:cs typeface="TT Fors" panose="020B0003030001020000"/>
                <a:sym typeface="TT Fors" panose="020B0003030001020000"/>
              </a:endParaRPr>
            </a:p>
            <a:p>
              <a:pPr marL="422910" lvl="1" indent="-211455" algn="l">
                <a:lnSpc>
                  <a:spcPts val="2745"/>
                </a:lnSpc>
                <a:spcBef>
                  <a:spcPct val="0"/>
                </a:spcBef>
                <a:buFont typeface="Arial" panose="020B0604020202020204"/>
                <a:buChar char="•"/>
              </a:pP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C</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o</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mm</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u</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nica</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ti</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on g</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ps</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 and t</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s</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k</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co</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or</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din</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tio</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n</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c</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hall</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en</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ges</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w</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i</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th</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i</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n </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t</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he team</a:t>
              </a:r>
              <a:r>
                <a:rPr lang="en-US" sz="1960" u="none" strike="noStrike">
                  <a:solidFill>
                    <a:srgbClr val="EEEEEE"/>
                  </a:solidFill>
                  <a:latin typeface="TT Fors" panose="020B0003030001020000"/>
                  <a:ea typeface="TT Fors" panose="020B0003030001020000"/>
                  <a:cs typeface="TT Fors" panose="020B0003030001020000"/>
                  <a:sym typeface="TT Fors" panose="020B0003030001020000"/>
                </a:rPr>
                <a:t>.</a:t>
              </a:r>
              <a:endParaRPr lang="en-US" sz="1960" u="none" strike="noStrike">
                <a:solidFill>
                  <a:srgbClr val="EEEEEE"/>
                </a:solidFill>
                <a:latin typeface="TT Fors" panose="020B0003030001020000"/>
                <a:ea typeface="TT Fors" panose="020B0003030001020000"/>
                <a:cs typeface="TT Fors" panose="020B0003030001020000"/>
                <a:sym typeface="TT Fors" panose="020B0003030001020000"/>
              </a:endParaRPr>
            </a:p>
          </p:txBody>
        </p:sp>
        <p:sp>
          <p:nvSpPr>
            <p:cNvPr id="8" name="TextBox 8"/>
            <p:cNvSpPr txBox="1"/>
            <p:nvPr/>
          </p:nvSpPr>
          <p:spPr>
            <a:xfrm>
              <a:off x="0" y="-47625"/>
              <a:ext cx="11099800" cy="526500"/>
            </a:xfrm>
            <a:prstGeom prst="rect">
              <a:avLst/>
            </a:prstGeom>
          </p:spPr>
          <p:txBody>
            <a:bodyPr lIns="0" tIns="0" rIns="0" bIns="0" rtlCol="0" anchor="t">
              <a:spAutoFit/>
            </a:bodyPr>
            <a:lstStyle/>
            <a:p>
              <a:pPr algn="l">
                <a:lnSpc>
                  <a:spcPts val="3305"/>
                </a:lnSpc>
                <a:spcBef>
                  <a:spcPct val="0"/>
                </a:spcBef>
              </a:pPr>
              <a:r>
                <a:rPr lang="en-US" sz="2360">
                  <a:solidFill>
                    <a:srgbClr val="EEEEEE"/>
                  </a:solidFill>
                  <a:latin typeface="TT Fors" panose="020B0003030001020000"/>
                  <a:ea typeface="TT Fors" panose="020B0003030001020000"/>
                  <a:cs typeface="TT Fors" panose="020B0003030001020000"/>
                  <a:sym typeface="TT Fors" panose="020B0003030001020000"/>
                </a:rPr>
                <a:t>🧩</a:t>
              </a:r>
              <a:r>
                <a:rPr lang="en-US" sz="2360" u="none" strike="noStrike">
                  <a:solidFill>
                    <a:srgbClr val="EEEEEE"/>
                  </a:solidFill>
                  <a:latin typeface="TT Fors" panose="020B0003030001020000"/>
                  <a:ea typeface="TT Fors" panose="020B0003030001020000"/>
                  <a:cs typeface="TT Fors" panose="020B0003030001020000"/>
                  <a:sym typeface="TT Fors" panose="020B0003030001020000"/>
                </a:rPr>
                <a:t> Challenges</a:t>
              </a:r>
              <a:endParaRPr lang="en-US" sz="2360" u="none" strike="noStrike">
                <a:solidFill>
                  <a:srgbClr val="EEEEEE"/>
                </a:solidFill>
                <a:latin typeface="TT Fors" panose="020B0003030001020000"/>
                <a:ea typeface="TT Fors" panose="020B0003030001020000"/>
                <a:cs typeface="TT Fors" panose="020B0003030001020000"/>
                <a:sym typeface="TT Fors" panose="020B0003030001020000"/>
              </a:endParaRPr>
            </a:p>
          </p:txBody>
        </p:sp>
        <p:sp>
          <p:nvSpPr>
            <p:cNvPr id="9" name="TextBox 9"/>
            <p:cNvSpPr txBox="1"/>
            <p:nvPr/>
          </p:nvSpPr>
          <p:spPr>
            <a:xfrm>
              <a:off x="0" y="3731920"/>
              <a:ext cx="11099800" cy="526500"/>
            </a:xfrm>
            <a:prstGeom prst="rect">
              <a:avLst/>
            </a:prstGeom>
          </p:spPr>
          <p:txBody>
            <a:bodyPr lIns="0" tIns="0" rIns="0" bIns="0" rtlCol="0" anchor="t">
              <a:spAutoFit/>
            </a:bodyPr>
            <a:lstStyle/>
            <a:p>
              <a:pPr algn="l">
                <a:lnSpc>
                  <a:spcPts val="3305"/>
                </a:lnSpc>
                <a:spcBef>
                  <a:spcPct val="0"/>
                </a:spcBef>
              </a:pPr>
              <a:r>
                <a:rPr lang="en-US" sz="2360">
                  <a:solidFill>
                    <a:srgbClr val="EEEEEE"/>
                  </a:solidFill>
                  <a:latin typeface="TT Fors" panose="020B0003030001020000"/>
                  <a:ea typeface="TT Fors" panose="020B0003030001020000"/>
                  <a:cs typeface="TT Fors" panose="020B0003030001020000"/>
                  <a:sym typeface="TT Fors" panose="020B0003030001020000"/>
                </a:rPr>
                <a:t>💡 Overcomes /</a:t>
              </a:r>
              <a:r>
                <a:rPr lang="en-US" sz="2360" u="none" strike="noStrike">
                  <a:solidFill>
                    <a:srgbClr val="EEEEEE"/>
                  </a:solidFill>
                  <a:latin typeface="TT Fors" panose="020B0003030001020000"/>
                  <a:ea typeface="TT Fors" panose="020B0003030001020000"/>
                  <a:cs typeface="TT Fors" panose="020B0003030001020000"/>
                  <a:sym typeface="TT Fors" panose="020B0003030001020000"/>
                </a:rPr>
                <a:t> Learnings</a:t>
              </a:r>
              <a:endParaRPr lang="en-US" sz="2360" u="none" strike="noStrike">
                <a:solidFill>
                  <a:srgbClr val="EEEEEE"/>
                </a:solidFill>
                <a:latin typeface="TT Fors" panose="020B0003030001020000"/>
                <a:ea typeface="TT Fors" panose="020B0003030001020000"/>
                <a:cs typeface="TT Fors" panose="020B0003030001020000"/>
                <a:sym typeface="TT Fors" panose="020B000303000102000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3294B"/>
        </a:solidFill>
        <a:effectLst/>
      </p:bgPr>
    </p:bg>
    <p:spTree>
      <p:nvGrpSpPr>
        <p:cNvPr id="1" name=""/>
        <p:cNvGrpSpPr/>
        <p:nvPr/>
      </p:nvGrpSpPr>
      <p:grpSpPr>
        <a:xfrm>
          <a:off x="0" y="0"/>
          <a:ext cx="0" cy="0"/>
          <a:chOff x="0" y="0"/>
          <a:chExt cx="0" cy="0"/>
        </a:xfrm>
      </p:grpSpPr>
      <p:grpSp>
        <p:nvGrpSpPr>
          <p:cNvPr id="2" name="Group 2"/>
          <p:cNvGrpSpPr/>
          <p:nvPr/>
        </p:nvGrpSpPr>
        <p:grpSpPr>
          <a:xfrm rot="0">
            <a:off x="666750" y="666750"/>
            <a:ext cx="6886575" cy="4976494"/>
            <a:chOff x="0" y="0"/>
            <a:chExt cx="9182100" cy="6635326"/>
          </a:xfrm>
        </p:grpSpPr>
        <p:sp>
          <p:nvSpPr>
            <p:cNvPr id="3" name="TextBox 3"/>
            <p:cNvSpPr txBox="1"/>
            <p:nvPr/>
          </p:nvSpPr>
          <p:spPr>
            <a:xfrm>
              <a:off x="0" y="-9525"/>
              <a:ext cx="9182100" cy="4236085"/>
            </a:xfrm>
            <a:prstGeom prst="rect">
              <a:avLst/>
            </a:prstGeom>
          </p:spPr>
          <p:txBody>
            <a:bodyPr lIns="0" tIns="0" rIns="0" bIns="0" rtlCol="0" anchor="t">
              <a:spAutoFit/>
            </a:bodyPr>
            <a:lstStyle/>
            <a:p>
              <a:pPr marL="0" lvl="0" indent="0" algn="l">
                <a:lnSpc>
                  <a:spcPts val="7800"/>
                </a:lnSpc>
                <a:spcBef>
                  <a:spcPct val="0"/>
                </a:spcBef>
              </a:pPr>
              <a:r>
                <a:rPr lang="en-US" sz="7800" u="none" strike="noStrike" spc="-23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Future Enhancements for BudgetWise</a:t>
              </a:r>
              <a:endParaRPr lang="en-US" sz="7800" u="none" strike="noStrike" spc="-234">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
          <p:nvSpPr>
            <p:cNvPr id="4" name="TextBox 4"/>
            <p:cNvSpPr txBox="1"/>
            <p:nvPr/>
          </p:nvSpPr>
          <p:spPr>
            <a:xfrm>
              <a:off x="0" y="4625551"/>
              <a:ext cx="9182100" cy="2009775"/>
            </a:xfrm>
            <a:prstGeom prst="rect">
              <a:avLst/>
            </a:prstGeom>
          </p:spPr>
          <p:txBody>
            <a:bodyPr lIns="0" tIns="0" rIns="0" bIns="0" rtlCol="0" anchor="t">
              <a:spAutoFit/>
            </a:bodyPr>
            <a:lstStyle/>
            <a:p>
              <a:pPr marL="0" lvl="0" indent="0" algn="l">
                <a:lnSpc>
                  <a:spcPts val="3840"/>
                </a:lnSpc>
                <a:spcBef>
                  <a:spcPct val="0"/>
                </a:spcBef>
              </a:pPr>
              <a:r>
                <a:rPr lang="en-US" sz="3200" u="none" strike="noStrike" spc="-95">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rPr>
                <a:t>Exploring potential features and improvements to elevate user experience and functionality</a:t>
              </a:r>
              <a:endParaRPr lang="en-US" sz="3200" u="none" strike="noStrike" spc="-95">
                <a:solidFill>
                  <a:srgbClr val="CFD8F7"/>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grpSp>
      <p:grpSp>
        <p:nvGrpSpPr>
          <p:cNvPr id="5" name="Group 5"/>
          <p:cNvGrpSpPr/>
          <p:nvPr/>
        </p:nvGrpSpPr>
        <p:grpSpPr>
          <a:xfrm rot="0">
            <a:off x="9296400" y="1012704"/>
            <a:ext cx="8324850" cy="8245596"/>
            <a:chOff x="0" y="0"/>
            <a:chExt cx="11099800" cy="10994128"/>
          </a:xfrm>
        </p:grpSpPr>
        <p:sp>
          <p:nvSpPr>
            <p:cNvPr id="6" name="TextBox 6"/>
            <p:cNvSpPr txBox="1"/>
            <p:nvPr/>
          </p:nvSpPr>
          <p:spPr>
            <a:xfrm>
              <a:off x="0" y="737104"/>
              <a:ext cx="11099800" cy="815259"/>
            </a:xfrm>
            <a:prstGeom prst="rect">
              <a:avLst/>
            </a:prstGeom>
          </p:spPr>
          <p:txBody>
            <a:bodyPr lIns="0" tIns="0" rIns="0" bIns="0" rtlCol="0" anchor="t">
              <a:spAutoFit/>
            </a:bodyPr>
            <a:lstStyle/>
            <a:p>
              <a:pPr marL="0" lvl="0" indent="0" algn="l">
                <a:lnSpc>
                  <a:spcPts val="2525"/>
                </a:lnSpc>
                <a:spcBef>
                  <a:spcPct val="0"/>
                </a:spcBef>
              </a:pPr>
              <a:r>
                <a:rPr lang="en-US" sz="1800">
                  <a:solidFill>
                    <a:srgbClr val="EEEEEE"/>
                  </a:solidFill>
                  <a:latin typeface="TT Fors" panose="020B0003030001020000"/>
                  <a:ea typeface="TT Fors" panose="020B0003030001020000"/>
                  <a:cs typeface="TT Fors" panose="020B0003030001020000"/>
                  <a:sym typeface="TT Fors" panose="020B0003030001020000"/>
                </a:rPr>
                <a:t>S</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ecurely lin</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k</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 bank accounts t</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o</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 a</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utom</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te</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 trans</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ction impor</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t</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s</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 eliminating manual entry and keeping </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f</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inances effortlessly update</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d</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a:t>
              </a:r>
              <a:endParaRPr lang="en-US" sz="1800" u="none" strike="noStrike">
                <a:solidFill>
                  <a:srgbClr val="EEEEEE"/>
                </a:solidFill>
                <a:latin typeface="TT Fors" panose="020B0003030001020000"/>
                <a:ea typeface="TT Fors" panose="020B0003030001020000"/>
                <a:cs typeface="TT Fors" panose="020B0003030001020000"/>
                <a:sym typeface="TT Fors" panose="020B0003030001020000"/>
              </a:endParaRPr>
            </a:p>
          </p:txBody>
        </p:sp>
        <p:sp>
          <p:nvSpPr>
            <p:cNvPr id="7" name="TextBox 7"/>
            <p:cNvSpPr txBox="1"/>
            <p:nvPr/>
          </p:nvSpPr>
          <p:spPr>
            <a:xfrm>
              <a:off x="0" y="-95250"/>
              <a:ext cx="11099800" cy="540375"/>
            </a:xfrm>
            <a:prstGeom prst="rect">
              <a:avLst/>
            </a:prstGeom>
          </p:spPr>
          <p:txBody>
            <a:bodyPr lIns="0" tIns="0" rIns="0" bIns="0" rtlCol="0" anchor="t">
              <a:spAutoFit/>
            </a:bodyPr>
            <a:lstStyle/>
            <a:p>
              <a:pPr marL="0" lvl="0" indent="0" algn="l">
                <a:lnSpc>
                  <a:spcPts val="3125"/>
                </a:lnSpc>
                <a:spcBef>
                  <a:spcPct val="0"/>
                </a:spcBef>
              </a:pP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Integration with Banking Apps</a:t>
              </a:r>
              <a:endPar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
          <p:nvSpPr>
            <p:cNvPr id="8" name="TextBox 8"/>
            <p:cNvSpPr txBox="1"/>
            <p:nvPr/>
          </p:nvSpPr>
          <p:spPr>
            <a:xfrm>
              <a:off x="0" y="3121741"/>
              <a:ext cx="11099800" cy="815259"/>
            </a:xfrm>
            <a:prstGeom prst="rect">
              <a:avLst/>
            </a:prstGeom>
          </p:spPr>
          <p:txBody>
            <a:bodyPr lIns="0" tIns="0" rIns="0" bIns="0" rtlCol="0" anchor="t">
              <a:spAutoFit/>
            </a:bodyPr>
            <a:lstStyle/>
            <a:p>
              <a:pPr marL="0" lvl="0" indent="0" algn="l">
                <a:lnSpc>
                  <a:spcPts val="2525"/>
                </a:lnSpc>
                <a:spcBef>
                  <a:spcPct val="0"/>
                </a:spcBef>
              </a:pPr>
              <a:r>
                <a:rPr lang="en-US" sz="1800">
                  <a:solidFill>
                    <a:srgbClr val="EEEEEE"/>
                  </a:solidFill>
                  <a:latin typeface="TT Fors" panose="020B0003030001020000"/>
                  <a:ea typeface="TT Fors" panose="020B0003030001020000"/>
                  <a:cs typeface="TT Fors" panose="020B0003030001020000"/>
                  <a:sym typeface="TT Fors" panose="020B0003030001020000"/>
                </a:rPr>
                <a:t>Inst</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n</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t</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ly</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 t</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r</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ck</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 and cate</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gor</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i</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z</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e pur</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ch</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ases </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s t</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h</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ey ha</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pp</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n,</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 pr</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ov</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i</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ding </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a</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n</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 i</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mmed</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iate and </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liv</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 v</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ie</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w of</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yo</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ur budget</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's</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 he</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al</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th.</a:t>
              </a:r>
              <a:endParaRPr lang="en-US" sz="1800" u="none" strike="noStrike">
                <a:solidFill>
                  <a:srgbClr val="EEEEEE"/>
                </a:solidFill>
                <a:latin typeface="TT Fors" panose="020B0003030001020000"/>
                <a:ea typeface="TT Fors" panose="020B0003030001020000"/>
                <a:cs typeface="TT Fors" panose="020B0003030001020000"/>
                <a:sym typeface="TT Fors" panose="020B0003030001020000"/>
              </a:endParaRPr>
            </a:p>
          </p:txBody>
        </p:sp>
        <p:sp>
          <p:nvSpPr>
            <p:cNvPr id="9" name="TextBox 9"/>
            <p:cNvSpPr txBox="1"/>
            <p:nvPr/>
          </p:nvSpPr>
          <p:spPr>
            <a:xfrm>
              <a:off x="0" y="2193713"/>
              <a:ext cx="11099800" cy="540375"/>
            </a:xfrm>
            <a:prstGeom prst="rect">
              <a:avLst/>
            </a:prstGeom>
          </p:spPr>
          <p:txBody>
            <a:bodyPr lIns="0" tIns="0" rIns="0" bIns="0" rtlCol="0" anchor="t">
              <a:spAutoFit/>
            </a:bodyPr>
            <a:lstStyle/>
            <a:p>
              <a:pPr marL="0" lvl="0" indent="0" algn="l">
                <a:lnSpc>
                  <a:spcPts val="3125"/>
                </a:lnSpc>
                <a:spcBef>
                  <a:spcPct val="0"/>
                </a:spcBef>
              </a:pPr>
              <a:r>
                <a:rPr lang="en-US" sz="2230"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Rea</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l</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ti</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me Exp</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en</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se Tra</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c</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king &amp;</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Categ</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or</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iza</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t</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ion</a:t>
              </a:r>
              <a:endPar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
          <p:nvSpPr>
            <p:cNvPr id="10" name="TextBox 10"/>
            <p:cNvSpPr txBox="1"/>
            <p:nvPr/>
          </p:nvSpPr>
          <p:spPr>
            <a:xfrm>
              <a:off x="0" y="5473700"/>
              <a:ext cx="11099800" cy="815259"/>
            </a:xfrm>
            <a:prstGeom prst="rect">
              <a:avLst/>
            </a:prstGeom>
          </p:spPr>
          <p:txBody>
            <a:bodyPr lIns="0" tIns="0" rIns="0" bIns="0" rtlCol="0" anchor="t">
              <a:spAutoFit/>
            </a:bodyPr>
            <a:lstStyle/>
            <a:p>
              <a:pPr marL="0" lvl="0" indent="0" algn="l">
                <a:lnSpc>
                  <a:spcPts val="2525"/>
                </a:lnSpc>
                <a:spcBef>
                  <a:spcPct val="0"/>
                </a:spcBef>
              </a:pPr>
              <a:r>
                <a:rPr lang="en-US" sz="1800">
                  <a:solidFill>
                    <a:srgbClr val="EEEEEE"/>
                  </a:solidFill>
                  <a:latin typeface="TT Fors" panose="020B0003030001020000"/>
                  <a:ea typeface="TT Fors" panose="020B0003030001020000"/>
                  <a:cs typeface="TT Fors" panose="020B0003030001020000"/>
                  <a:sym typeface="TT Fors" panose="020B0003030001020000"/>
                </a:rPr>
                <a:t>U</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nlo</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ck</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d</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eeper insights </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wit</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h </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"wha</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t</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i</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f"</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 s</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c</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na</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r</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io</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s</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 spending </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p</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atte</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rn</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 a</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naly</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s</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i</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s, and perso</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naliz</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e</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d</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 t</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ips</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 to </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opti</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m</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iz</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e </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y</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o</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u</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r </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bu</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d</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g</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et.</a:t>
              </a:r>
              <a:endParaRPr lang="en-US" sz="1800" u="none" strike="noStrike">
                <a:solidFill>
                  <a:srgbClr val="EEEEEE"/>
                </a:solidFill>
                <a:latin typeface="TT Fors" panose="020B0003030001020000"/>
                <a:ea typeface="TT Fors" panose="020B0003030001020000"/>
                <a:cs typeface="TT Fors" panose="020B0003030001020000"/>
                <a:sym typeface="TT Fors" panose="020B0003030001020000"/>
              </a:endParaRPr>
            </a:p>
          </p:txBody>
        </p:sp>
        <p:sp>
          <p:nvSpPr>
            <p:cNvPr id="11" name="TextBox 11"/>
            <p:cNvSpPr txBox="1"/>
            <p:nvPr/>
          </p:nvSpPr>
          <p:spPr>
            <a:xfrm>
              <a:off x="0" y="4578350"/>
              <a:ext cx="11099800" cy="540375"/>
            </a:xfrm>
            <a:prstGeom prst="rect">
              <a:avLst/>
            </a:prstGeom>
          </p:spPr>
          <p:txBody>
            <a:bodyPr lIns="0" tIns="0" rIns="0" bIns="0" rtlCol="0" anchor="t">
              <a:spAutoFit/>
            </a:bodyPr>
            <a:lstStyle/>
            <a:p>
              <a:pPr marL="0" lvl="0" indent="0" algn="l">
                <a:lnSpc>
                  <a:spcPts val="3125"/>
                </a:lnSpc>
                <a:spcBef>
                  <a:spcPct val="0"/>
                </a:spcBef>
              </a:pP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Advanced Analytics Features</a:t>
              </a:r>
              <a:endPar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
          <p:nvSpPr>
            <p:cNvPr id="12" name="TextBox 12"/>
            <p:cNvSpPr txBox="1"/>
            <p:nvPr/>
          </p:nvSpPr>
          <p:spPr>
            <a:xfrm>
              <a:off x="0" y="6930309"/>
              <a:ext cx="11099800" cy="540375"/>
            </a:xfrm>
            <a:prstGeom prst="rect">
              <a:avLst/>
            </a:prstGeom>
          </p:spPr>
          <p:txBody>
            <a:bodyPr lIns="0" tIns="0" rIns="0" bIns="0" rtlCol="0" anchor="t">
              <a:spAutoFit/>
            </a:bodyPr>
            <a:lstStyle/>
            <a:p>
              <a:pPr marL="0" lvl="0" indent="0" algn="l">
                <a:lnSpc>
                  <a:spcPts val="3125"/>
                </a:lnSpc>
                <a:spcBef>
                  <a:spcPct val="0"/>
                </a:spcBef>
              </a:pPr>
              <a:r>
                <a:rPr lang="en-US" sz="2230"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Multi-</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c</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urr</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e</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ncy</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&amp; Loc</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ali</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z</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at</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ion</a:t>
              </a:r>
              <a:endPar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
          <p:nvSpPr>
            <p:cNvPr id="13" name="TextBox 13"/>
            <p:cNvSpPr txBox="1"/>
            <p:nvPr/>
          </p:nvSpPr>
          <p:spPr>
            <a:xfrm>
              <a:off x="0" y="7826284"/>
              <a:ext cx="11099800" cy="815259"/>
            </a:xfrm>
            <a:prstGeom prst="rect">
              <a:avLst/>
            </a:prstGeom>
          </p:spPr>
          <p:txBody>
            <a:bodyPr lIns="0" tIns="0" rIns="0" bIns="0" rtlCol="0" anchor="t">
              <a:spAutoFit/>
            </a:bodyPr>
            <a:lstStyle/>
            <a:p>
              <a:pPr marL="0" lvl="0" indent="0" algn="l">
                <a:lnSpc>
                  <a:spcPts val="2525"/>
                </a:lnSpc>
                <a:spcBef>
                  <a:spcPct val="0"/>
                </a:spcBef>
              </a:pPr>
              <a:r>
                <a:rPr lang="en-US" sz="1800">
                  <a:solidFill>
                    <a:srgbClr val="EEEEEE"/>
                  </a:solidFill>
                  <a:latin typeface="TT Fors" panose="020B0003030001020000"/>
                  <a:ea typeface="TT Fors" panose="020B0003030001020000"/>
                  <a:cs typeface="TT Fors" panose="020B0003030001020000"/>
                  <a:sym typeface="TT Fors" panose="020B0003030001020000"/>
                </a:rPr>
                <a:t>Add support f</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or multiple currencies with live c</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o</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n</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ve</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rsio</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n rate</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s, making the app perfect for tra</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ve</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lers and i</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n</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ternational u</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s</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ers.</a:t>
              </a:r>
              <a:endParaRPr lang="en-US" sz="1800" u="none" strike="noStrike">
                <a:solidFill>
                  <a:srgbClr val="EEEEEE"/>
                </a:solidFill>
                <a:latin typeface="TT Fors" panose="020B0003030001020000"/>
                <a:ea typeface="TT Fors" panose="020B0003030001020000"/>
                <a:cs typeface="TT Fors" panose="020B0003030001020000"/>
                <a:sym typeface="TT Fors" panose="020B0003030001020000"/>
              </a:endParaRPr>
            </a:p>
          </p:txBody>
        </p:sp>
        <p:sp>
          <p:nvSpPr>
            <p:cNvPr id="14" name="TextBox 14"/>
            <p:cNvSpPr txBox="1"/>
            <p:nvPr/>
          </p:nvSpPr>
          <p:spPr>
            <a:xfrm>
              <a:off x="0" y="9282893"/>
              <a:ext cx="11099800" cy="540375"/>
            </a:xfrm>
            <a:prstGeom prst="rect">
              <a:avLst/>
            </a:prstGeom>
          </p:spPr>
          <p:txBody>
            <a:bodyPr lIns="0" tIns="0" rIns="0" bIns="0" rtlCol="0" anchor="t">
              <a:spAutoFit/>
            </a:bodyPr>
            <a:lstStyle/>
            <a:p>
              <a:pPr marL="0" lvl="0" indent="0" algn="l">
                <a:lnSpc>
                  <a:spcPts val="3125"/>
                </a:lnSpc>
                <a:spcBef>
                  <a:spcPct val="0"/>
                </a:spcBef>
              </a:pPr>
              <a:r>
                <a:rPr lang="en-US" sz="2230"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Intellig</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en</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t</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 Mobile </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N</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o</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tifi</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cation</a:t>
              </a:r>
              <a:r>
                <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rPr>
                <a:t>s</a:t>
              </a:r>
              <a:endParaRPr lang="en-US" sz="2230" u="none" strike="noStrike" spc="-66">
                <a:solidFill>
                  <a:srgbClr val="EEEEEE"/>
                </a:solidFill>
                <a:latin typeface="ITC Avant Garde Gothic" panose="020B0502020202020204"/>
                <a:ea typeface="ITC Avant Garde Gothic" panose="020B0502020202020204"/>
                <a:cs typeface="ITC Avant Garde Gothic" panose="020B0502020202020204"/>
                <a:sym typeface="ITC Avant Garde Gothic" panose="020B0502020202020204"/>
              </a:endParaRPr>
            </a:p>
          </p:txBody>
        </p:sp>
        <p:sp>
          <p:nvSpPr>
            <p:cNvPr id="15" name="TextBox 15"/>
            <p:cNvSpPr txBox="1"/>
            <p:nvPr/>
          </p:nvSpPr>
          <p:spPr>
            <a:xfrm>
              <a:off x="0" y="10178869"/>
              <a:ext cx="11099800" cy="815259"/>
            </a:xfrm>
            <a:prstGeom prst="rect">
              <a:avLst/>
            </a:prstGeom>
          </p:spPr>
          <p:txBody>
            <a:bodyPr lIns="0" tIns="0" rIns="0" bIns="0" rtlCol="0" anchor="t">
              <a:spAutoFit/>
            </a:bodyPr>
            <a:lstStyle/>
            <a:p>
              <a:pPr marL="0" lvl="0" indent="0" algn="l">
                <a:lnSpc>
                  <a:spcPts val="2525"/>
                </a:lnSpc>
                <a:spcBef>
                  <a:spcPct val="0"/>
                </a:spcBef>
              </a:pPr>
              <a:r>
                <a:rPr lang="en-US" sz="1800">
                  <a:solidFill>
                    <a:srgbClr val="EEEEEE"/>
                  </a:solidFill>
                  <a:latin typeface="TT Fors" panose="020B0003030001020000"/>
                  <a:ea typeface="TT Fors" panose="020B0003030001020000"/>
                  <a:cs typeface="TT Fors" panose="020B0003030001020000"/>
                  <a:sym typeface="TT Fors" panose="020B0003030001020000"/>
                </a:rPr>
                <a:t>Receive proactive smart alerts f</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or unusual spending, upcoming bill reminders, an</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d</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 </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p</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r</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ogr</a:t>
              </a:r>
              <a:r>
                <a:rPr lang="en-US" sz="1800" u="none" strike="noStrike">
                  <a:solidFill>
                    <a:srgbClr val="EEEEEE"/>
                  </a:solidFill>
                  <a:latin typeface="TT Fors" panose="020B0003030001020000"/>
                  <a:ea typeface="TT Fors" panose="020B0003030001020000"/>
                  <a:cs typeface="TT Fors" panose="020B0003030001020000"/>
                  <a:sym typeface="TT Fors" panose="020B0003030001020000"/>
                </a:rPr>
                <a:t>ess summaries to stay ahead of your finances.</a:t>
              </a:r>
              <a:endParaRPr lang="en-US" sz="1800" u="none" strike="noStrike">
                <a:solidFill>
                  <a:srgbClr val="EEEEEE"/>
                </a:solidFill>
                <a:latin typeface="TT Fors" panose="020B0003030001020000"/>
                <a:ea typeface="TT Fors" panose="020B0003030001020000"/>
                <a:cs typeface="TT Fors" panose="020B0003030001020000"/>
                <a:sym typeface="TT Fors" panose="020B0003030001020000"/>
              </a:endParaRPr>
            </a:p>
          </p:txBody>
        </p:sp>
      </p:grpSp>
      <p:grpSp>
        <p:nvGrpSpPr>
          <p:cNvPr id="16" name="Group 16"/>
          <p:cNvGrpSpPr/>
          <p:nvPr/>
        </p:nvGrpSpPr>
        <p:grpSpPr>
          <a:xfrm rot="0">
            <a:off x="-6673" y="7913370"/>
            <a:ext cx="4846643" cy="1791955"/>
            <a:chOff x="0" y="0"/>
            <a:chExt cx="6462190" cy="2389273"/>
          </a:xfrm>
        </p:grpSpPr>
        <p:grpSp>
          <p:nvGrpSpPr>
            <p:cNvPr id="17" name="Group 17"/>
            <p:cNvGrpSpPr/>
            <p:nvPr/>
          </p:nvGrpSpPr>
          <p:grpSpPr>
            <a:xfrm rot="0">
              <a:off x="2001096" y="0"/>
              <a:ext cx="2389273" cy="2389273"/>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67AE8"/>
                </a:solidFill>
                <a:prstDash val="solid"/>
                <a:miter/>
              </a:ln>
            </p:spPr>
          </p:sp>
          <p:sp>
            <p:nvSpPr>
              <p:cNvPr id="19" name="TextBox 19"/>
              <p:cNvSpPr txBox="1"/>
              <p:nvPr/>
            </p:nvSpPr>
            <p:spPr>
              <a:xfrm>
                <a:off x="76200" y="38100"/>
                <a:ext cx="660400" cy="698500"/>
              </a:xfrm>
              <a:prstGeom prst="rect">
                <a:avLst/>
              </a:prstGeom>
            </p:spPr>
            <p:txBody>
              <a:bodyPr lIns="50800" tIns="50800" rIns="50800" bIns="50800" rtlCol="0" anchor="ctr"/>
              <a:lstStyle/>
              <a:p>
                <a:pPr marL="0" lvl="0" indent="0" algn="ctr">
                  <a:lnSpc>
                    <a:spcPts val="2525"/>
                  </a:lnSpc>
                </a:pPr>
              </a:p>
            </p:txBody>
          </p:sp>
        </p:grpSp>
        <p:grpSp>
          <p:nvGrpSpPr>
            <p:cNvPr id="20" name="Group 20"/>
            <p:cNvGrpSpPr/>
            <p:nvPr/>
          </p:nvGrpSpPr>
          <p:grpSpPr>
            <a:xfrm rot="0">
              <a:off x="0" y="0"/>
              <a:ext cx="2389273" cy="2389273"/>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67AE8"/>
                </a:solidFill>
                <a:prstDash val="solid"/>
                <a:miter/>
              </a:ln>
            </p:spPr>
          </p:sp>
          <p:sp>
            <p:nvSpPr>
              <p:cNvPr id="22" name="TextBox 22"/>
              <p:cNvSpPr txBox="1"/>
              <p:nvPr/>
            </p:nvSpPr>
            <p:spPr>
              <a:xfrm>
                <a:off x="76200" y="38100"/>
                <a:ext cx="660400" cy="698500"/>
              </a:xfrm>
              <a:prstGeom prst="rect">
                <a:avLst/>
              </a:prstGeom>
            </p:spPr>
            <p:txBody>
              <a:bodyPr lIns="50800" tIns="50800" rIns="50800" bIns="50800" rtlCol="0" anchor="ctr"/>
              <a:lstStyle/>
              <a:p>
                <a:pPr marL="0" lvl="0" indent="0" algn="ctr">
                  <a:lnSpc>
                    <a:spcPts val="2525"/>
                  </a:lnSpc>
                </a:pPr>
              </a:p>
            </p:txBody>
          </p:sp>
        </p:grpSp>
        <p:grpSp>
          <p:nvGrpSpPr>
            <p:cNvPr id="23" name="Group 23"/>
            <p:cNvGrpSpPr/>
            <p:nvPr/>
          </p:nvGrpSpPr>
          <p:grpSpPr>
            <a:xfrm rot="0">
              <a:off x="4072917" y="0"/>
              <a:ext cx="2389273" cy="2389273"/>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D67AE8"/>
                </a:solidFill>
                <a:prstDash val="solid"/>
                <a:miter/>
              </a:ln>
            </p:spPr>
          </p:sp>
          <p:sp>
            <p:nvSpPr>
              <p:cNvPr id="25" name="TextBox 25"/>
              <p:cNvSpPr txBox="1"/>
              <p:nvPr/>
            </p:nvSpPr>
            <p:spPr>
              <a:xfrm>
                <a:off x="76200" y="38100"/>
                <a:ext cx="660400" cy="698500"/>
              </a:xfrm>
              <a:prstGeom prst="rect">
                <a:avLst/>
              </a:prstGeom>
            </p:spPr>
            <p:txBody>
              <a:bodyPr lIns="50800" tIns="50800" rIns="50800" bIns="50800" rtlCol="0" anchor="ctr"/>
              <a:lstStyle/>
              <a:p>
                <a:pPr marL="0" lvl="0" indent="0" algn="ctr">
                  <a:lnSpc>
                    <a:spcPts val="2525"/>
                  </a:lnSpc>
                  <a:spcBef>
                    <a:spcPct val="0"/>
                  </a:spcBef>
                </a:pPr>
              </a:p>
            </p:txBody>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7477</Words>
  <Application>WPS Presentation</Application>
  <PresentationFormat>On-screen Show (4:3)</PresentationFormat>
  <Paragraphs>163</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ITC Avant Garde Gothic</vt:lpstr>
      <vt:lpstr>TT Fors</vt:lpstr>
      <vt:lpstr>Arial</vt:lpstr>
      <vt:lpstr>TT Fors Bold</vt:lpstr>
      <vt:lpstr>ITC Avant Garde Gothic Bold</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 AI Based Expense Forecasting</dc:title>
  <dc:creator/>
  <dc:description>Presentation - AI Based Expense Forecasting</dc:description>
  <cp:lastModifiedBy>Song Recommendator</cp:lastModifiedBy>
  <cp:revision>3</cp:revision>
  <dcterms:created xsi:type="dcterms:W3CDTF">2006-08-16T00:00:00Z</dcterms:created>
  <dcterms:modified xsi:type="dcterms:W3CDTF">2025-10-06T20:38:08Z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7F3D2AC1ED1B4D2FAF0DDAA71C22AE81_13</vt:lpwstr>
  </property>
  <property fmtid="{D5CDD505-2E9C-101B-9397-08002B2CF9AE}" pid="3" name="KSOProductBuildVer">
    <vt:lpwstr>1033-12.2.0.22549</vt:lpwstr>
  </property>
</Properties>
</file>