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6" r:id="rId2"/>
    <p:sldId id="264" r:id="rId3"/>
    <p:sldId id="257" r:id="rId4"/>
    <p:sldId id="258" r:id="rId5"/>
    <p:sldId id="263" r:id="rId6"/>
    <p:sldId id="259" r:id="rId7"/>
    <p:sldId id="268" r:id="rId8"/>
    <p:sldId id="270" r:id="rId9"/>
    <p:sldId id="262" r:id="rId10"/>
    <p:sldId id="265" r:id="rId11"/>
    <p:sldId id="271" r:id="rId12"/>
    <p:sldId id="261" r:id="rId13"/>
    <p:sldId id="269" r:id="rId14"/>
    <p:sldId id="27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644422-F601-50DA-C131-32842A037019}" v="730" dt="2021-07-02T15:31:34.448"/>
    <p1510:client id="{3883FF5F-10A1-A49C-513E-6F0302D37F33}" v="62" dt="2021-07-03T04:36:04.333"/>
    <p1510:client id="{54CBF05A-DCD4-6975-6A6C-16193FC79BF3}" v="118" dt="2021-07-03T05:42:20.482"/>
    <p1510:client id="{6D5DC64E-D411-0CA0-F04E-C8B72A835B25}" v="764" dt="2021-07-03T07:24:35.911"/>
    <p1510:client id="{A4A6A466-3174-8A09-3D8A-319E3AE274EB}" v="1029" dt="2021-07-02T11:17:33.789"/>
    <p1510:client id="{B587D0D7-62D4-2BC5-1C81-A31799A704C4}" v="32" dt="2021-07-02T10:12:42.164"/>
    <p1510:client id="{FB0214BC-D1AD-11B4-7857-AFF87E681ECA}" v="1165" dt="2021-07-03T06:27:58.7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D0889F-9F6A-4638-9D90-C53A77839113}" type="doc">
      <dgm:prSet loTypeId="urn:microsoft.com/office/officeart/2005/8/layout/hierarchy1" loCatId="hierarchy" qsTypeId="urn:microsoft.com/office/officeart/2005/8/quickstyle/simple2" qsCatId="simple" csTypeId="urn:microsoft.com/office/officeart/2005/8/colors/accent5_2" csCatId="accent5"/>
      <dgm:spPr/>
      <dgm:t>
        <a:bodyPr/>
        <a:lstStyle/>
        <a:p>
          <a:endParaRPr lang="en-US"/>
        </a:p>
      </dgm:t>
    </dgm:pt>
    <dgm:pt modelId="{1D08BD2C-E344-4E8E-8C17-C5BEDC6D093D}">
      <dgm:prSet/>
      <dgm:spPr/>
      <dgm:t>
        <a:bodyPr/>
        <a:lstStyle/>
        <a:p>
          <a:r>
            <a:rPr lang="en-GB"/>
            <a:t>To introduce the idea of maze</a:t>
          </a:r>
          <a:endParaRPr lang="en-US"/>
        </a:p>
      </dgm:t>
    </dgm:pt>
    <dgm:pt modelId="{DB8AC872-8B58-4338-9194-5BAA744546FF}" type="parTrans" cxnId="{6D32630C-4252-4C96-97E7-610C33DF28BD}">
      <dgm:prSet/>
      <dgm:spPr/>
      <dgm:t>
        <a:bodyPr/>
        <a:lstStyle/>
        <a:p>
          <a:endParaRPr lang="en-US"/>
        </a:p>
      </dgm:t>
    </dgm:pt>
    <dgm:pt modelId="{6A41817C-00E3-4CFF-A900-65D4FE74298A}" type="sibTrans" cxnId="{6D32630C-4252-4C96-97E7-610C33DF28BD}">
      <dgm:prSet/>
      <dgm:spPr/>
      <dgm:t>
        <a:bodyPr/>
        <a:lstStyle/>
        <a:p>
          <a:endParaRPr lang="en-US"/>
        </a:p>
      </dgm:t>
    </dgm:pt>
    <dgm:pt modelId="{FB40CFEE-3964-431D-9CB9-C71C9E94DC3C}">
      <dgm:prSet/>
      <dgm:spPr/>
      <dgm:t>
        <a:bodyPr/>
        <a:lstStyle/>
        <a:p>
          <a:r>
            <a:rPr lang="en-GB"/>
            <a:t>To generate a maze using Depth First Search algorithm (using recursive backtracking).</a:t>
          </a:r>
          <a:endParaRPr lang="en-US"/>
        </a:p>
      </dgm:t>
    </dgm:pt>
    <dgm:pt modelId="{8EE6A382-214E-455B-A978-2829DB8991BC}" type="parTrans" cxnId="{B5CD248D-AA7F-459E-9E0C-99307DDC36AD}">
      <dgm:prSet/>
      <dgm:spPr/>
      <dgm:t>
        <a:bodyPr/>
        <a:lstStyle/>
        <a:p>
          <a:endParaRPr lang="en-US"/>
        </a:p>
      </dgm:t>
    </dgm:pt>
    <dgm:pt modelId="{57E8B5D5-A202-4D84-B210-05056F486EBD}" type="sibTrans" cxnId="{B5CD248D-AA7F-459E-9E0C-99307DDC36AD}">
      <dgm:prSet/>
      <dgm:spPr/>
      <dgm:t>
        <a:bodyPr/>
        <a:lstStyle/>
        <a:p>
          <a:endParaRPr lang="en-US"/>
        </a:p>
      </dgm:t>
    </dgm:pt>
    <dgm:pt modelId="{5FA7B1A7-B47A-406E-88FF-156D4402DFB5}">
      <dgm:prSet/>
      <dgm:spPr/>
      <dgm:t>
        <a:bodyPr/>
        <a:lstStyle/>
        <a:p>
          <a:r>
            <a:rPr lang="en-GB"/>
            <a:t>To visualise the generated maze using a example.</a:t>
          </a:r>
          <a:endParaRPr lang="en-US"/>
        </a:p>
      </dgm:t>
    </dgm:pt>
    <dgm:pt modelId="{77EC9EF7-462B-4F58-ADCB-5FC3F8744EDE}" type="parTrans" cxnId="{EEC20B61-A5F8-4858-B829-D6D3D310F81B}">
      <dgm:prSet/>
      <dgm:spPr/>
      <dgm:t>
        <a:bodyPr/>
        <a:lstStyle/>
        <a:p>
          <a:endParaRPr lang="en-US"/>
        </a:p>
      </dgm:t>
    </dgm:pt>
    <dgm:pt modelId="{73A597A7-6C18-40F1-9FDD-C2178DF6FA71}" type="sibTrans" cxnId="{EEC20B61-A5F8-4858-B829-D6D3D310F81B}">
      <dgm:prSet/>
      <dgm:spPr/>
      <dgm:t>
        <a:bodyPr/>
        <a:lstStyle/>
        <a:p>
          <a:endParaRPr lang="en-US"/>
        </a:p>
      </dgm:t>
    </dgm:pt>
    <dgm:pt modelId="{977652AA-0B20-4898-B10A-C14018AF7348}" type="pres">
      <dgm:prSet presAssocID="{3ED0889F-9F6A-4638-9D90-C53A77839113}" presName="hierChild1" presStyleCnt="0">
        <dgm:presLayoutVars>
          <dgm:chPref val="1"/>
          <dgm:dir/>
          <dgm:animOne val="branch"/>
          <dgm:animLvl val="lvl"/>
          <dgm:resizeHandles/>
        </dgm:presLayoutVars>
      </dgm:prSet>
      <dgm:spPr/>
    </dgm:pt>
    <dgm:pt modelId="{51A8DE0D-706A-469E-A836-EFAEA7692690}" type="pres">
      <dgm:prSet presAssocID="{1D08BD2C-E344-4E8E-8C17-C5BEDC6D093D}" presName="hierRoot1" presStyleCnt="0"/>
      <dgm:spPr/>
    </dgm:pt>
    <dgm:pt modelId="{03E23187-C307-49B9-B857-85EBB687FF56}" type="pres">
      <dgm:prSet presAssocID="{1D08BD2C-E344-4E8E-8C17-C5BEDC6D093D}" presName="composite" presStyleCnt="0"/>
      <dgm:spPr/>
    </dgm:pt>
    <dgm:pt modelId="{2A7AE14C-4CC2-4D35-A53A-2AEDAC20B38C}" type="pres">
      <dgm:prSet presAssocID="{1D08BD2C-E344-4E8E-8C17-C5BEDC6D093D}" presName="background" presStyleLbl="node0" presStyleIdx="0" presStyleCnt="3"/>
      <dgm:spPr/>
    </dgm:pt>
    <dgm:pt modelId="{6466DDB0-253B-48FC-91E0-F180E6270ED5}" type="pres">
      <dgm:prSet presAssocID="{1D08BD2C-E344-4E8E-8C17-C5BEDC6D093D}" presName="text" presStyleLbl="fgAcc0" presStyleIdx="0" presStyleCnt="3">
        <dgm:presLayoutVars>
          <dgm:chPref val="3"/>
        </dgm:presLayoutVars>
      </dgm:prSet>
      <dgm:spPr/>
    </dgm:pt>
    <dgm:pt modelId="{3591DBBB-CF30-4BC1-9021-766386BC67CB}" type="pres">
      <dgm:prSet presAssocID="{1D08BD2C-E344-4E8E-8C17-C5BEDC6D093D}" presName="hierChild2" presStyleCnt="0"/>
      <dgm:spPr/>
    </dgm:pt>
    <dgm:pt modelId="{6893C882-6268-4A49-9BD8-E1E160F9BC48}" type="pres">
      <dgm:prSet presAssocID="{FB40CFEE-3964-431D-9CB9-C71C9E94DC3C}" presName="hierRoot1" presStyleCnt="0"/>
      <dgm:spPr/>
    </dgm:pt>
    <dgm:pt modelId="{3D5EEEFB-07E5-45D7-9AA5-048AE5534D8D}" type="pres">
      <dgm:prSet presAssocID="{FB40CFEE-3964-431D-9CB9-C71C9E94DC3C}" presName="composite" presStyleCnt="0"/>
      <dgm:spPr/>
    </dgm:pt>
    <dgm:pt modelId="{75785BAE-DEE2-47FF-9576-34767F2BE14D}" type="pres">
      <dgm:prSet presAssocID="{FB40CFEE-3964-431D-9CB9-C71C9E94DC3C}" presName="background" presStyleLbl="node0" presStyleIdx="1" presStyleCnt="3"/>
      <dgm:spPr/>
    </dgm:pt>
    <dgm:pt modelId="{8BE7B9A3-DDEC-457C-B516-59238E78EA82}" type="pres">
      <dgm:prSet presAssocID="{FB40CFEE-3964-431D-9CB9-C71C9E94DC3C}" presName="text" presStyleLbl="fgAcc0" presStyleIdx="1" presStyleCnt="3">
        <dgm:presLayoutVars>
          <dgm:chPref val="3"/>
        </dgm:presLayoutVars>
      </dgm:prSet>
      <dgm:spPr/>
    </dgm:pt>
    <dgm:pt modelId="{94C2BC4A-F260-4200-926C-961F9D0D564C}" type="pres">
      <dgm:prSet presAssocID="{FB40CFEE-3964-431D-9CB9-C71C9E94DC3C}" presName="hierChild2" presStyleCnt="0"/>
      <dgm:spPr/>
    </dgm:pt>
    <dgm:pt modelId="{11B2818B-6A2C-469D-A756-9F8DE11EF8EF}" type="pres">
      <dgm:prSet presAssocID="{5FA7B1A7-B47A-406E-88FF-156D4402DFB5}" presName="hierRoot1" presStyleCnt="0"/>
      <dgm:spPr/>
    </dgm:pt>
    <dgm:pt modelId="{9242343C-6981-4270-B64E-371CBF0C4E27}" type="pres">
      <dgm:prSet presAssocID="{5FA7B1A7-B47A-406E-88FF-156D4402DFB5}" presName="composite" presStyleCnt="0"/>
      <dgm:spPr/>
    </dgm:pt>
    <dgm:pt modelId="{A0C07720-BE0E-43A4-9680-8B25D18E06D3}" type="pres">
      <dgm:prSet presAssocID="{5FA7B1A7-B47A-406E-88FF-156D4402DFB5}" presName="background" presStyleLbl="node0" presStyleIdx="2" presStyleCnt="3"/>
      <dgm:spPr/>
    </dgm:pt>
    <dgm:pt modelId="{9AF64443-D48E-46DA-AC2E-D7A5C35B183C}" type="pres">
      <dgm:prSet presAssocID="{5FA7B1A7-B47A-406E-88FF-156D4402DFB5}" presName="text" presStyleLbl="fgAcc0" presStyleIdx="2" presStyleCnt="3">
        <dgm:presLayoutVars>
          <dgm:chPref val="3"/>
        </dgm:presLayoutVars>
      </dgm:prSet>
      <dgm:spPr/>
    </dgm:pt>
    <dgm:pt modelId="{CB4C36D3-1B01-43BB-B82F-6987EFD2D806}" type="pres">
      <dgm:prSet presAssocID="{5FA7B1A7-B47A-406E-88FF-156D4402DFB5}" presName="hierChild2" presStyleCnt="0"/>
      <dgm:spPr/>
    </dgm:pt>
  </dgm:ptLst>
  <dgm:cxnLst>
    <dgm:cxn modelId="{6D32630C-4252-4C96-97E7-610C33DF28BD}" srcId="{3ED0889F-9F6A-4638-9D90-C53A77839113}" destId="{1D08BD2C-E344-4E8E-8C17-C5BEDC6D093D}" srcOrd="0" destOrd="0" parTransId="{DB8AC872-8B58-4338-9194-5BAA744546FF}" sibTransId="{6A41817C-00E3-4CFF-A900-65D4FE74298A}"/>
    <dgm:cxn modelId="{EEC20B61-A5F8-4858-B829-D6D3D310F81B}" srcId="{3ED0889F-9F6A-4638-9D90-C53A77839113}" destId="{5FA7B1A7-B47A-406E-88FF-156D4402DFB5}" srcOrd="2" destOrd="0" parTransId="{77EC9EF7-462B-4F58-ADCB-5FC3F8744EDE}" sibTransId="{73A597A7-6C18-40F1-9FDD-C2178DF6FA71}"/>
    <dgm:cxn modelId="{04368A69-E02F-490D-ABC4-CF9807C8830A}" type="presOf" srcId="{5FA7B1A7-B47A-406E-88FF-156D4402DFB5}" destId="{9AF64443-D48E-46DA-AC2E-D7A5C35B183C}" srcOrd="0" destOrd="0" presId="urn:microsoft.com/office/officeart/2005/8/layout/hierarchy1"/>
    <dgm:cxn modelId="{6062767C-F869-4D6B-ADF9-C44CAE31C506}" type="presOf" srcId="{FB40CFEE-3964-431D-9CB9-C71C9E94DC3C}" destId="{8BE7B9A3-DDEC-457C-B516-59238E78EA82}" srcOrd="0" destOrd="0" presId="urn:microsoft.com/office/officeart/2005/8/layout/hierarchy1"/>
    <dgm:cxn modelId="{B5CD248D-AA7F-459E-9E0C-99307DDC36AD}" srcId="{3ED0889F-9F6A-4638-9D90-C53A77839113}" destId="{FB40CFEE-3964-431D-9CB9-C71C9E94DC3C}" srcOrd="1" destOrd="0" parTransId="{8EE6A382-214E-455B-A978-2829DB8991BC}" sibTransId="{57E8B5D5-A202-4D84-B210-05056F486EBD}"/>
    <dgm:cxn modelId="{FFB964C5-D6A7-4C92-A7EB-587CF88D7BD2}" type="presOf" srcId="{1D08BD2C-E344-4E8E-8C17-C5BEDC6D093D}" destId="{6466DDB0-253B-48FC-91E0-F180E6270ED5}" srcOrd="0" destOrd="0" presId="urn:microsoft.com/office/officeart/2005/8/layout/hierarchy1"/>
    <dgm:cxn modelId="{B2B30BF2-E5E0-4911-BB19-E7E6DB07671A}" type="presOf" srcId="{3ED0889F-9F6A-4638-9D90-C53A77839113}" destId="{977652AA-0B20-4898-B10A-C14018AF7348}" srcOrd="0" destOrd="0" presId="urn:microsoft.com/office/officeart/2005/8/layout/hierarchy1"/>
    <dgm:cxn modelId="{5F449E56-C6C1-43AD-BC93-A65A33371A9E}" type="presParOf" srcId="{977652AA-0B20-4898-B10A-C14018AF7348}" destId="{51A8DE0D-706A-469E-A836-EFAEA7692690}" srcOrd="0" destOrd="0" presId="urn:microsoft.com/office/officeart/2005/8/layout/hierarchy1"/>
    <dgm:cxn modelId="{D1489E0A-5F4F-4FED-86CB-BF785FFC3FB5}" type="presParOf" srcId="{51A8DE0D-706A-469E-A836-EFAEA7692690}" destId="{03E23187-C307-49B9-B857-85EBB687FF56}" srcOrd="0" destOrd="0" presId="urn:microsoft.com/office/officeart/2005/8/layout/hierarchy1"/>
    <dgm:cxn modelId="{72DA22CA-779C-451E-844F-0247F545EC60}" type="presParOf" srcId="{03E23187-C307-49B9-B857-85EBB687FF56}" destId="{2A7AE14C-4CC2-4D35-A53A-2AEDAC20B38C}" srcOrd="0" destOrd="0" presId="urn:microsoft.com/office/officeart/2005/8/layout/hierarchy1"/>
    <dgm:cxn modelId="{74F71B8F-B1C5-4592-A7ED-739566BA6E54}" type="presParOf" srcId="{03E23187-C307-49B9-B857-85EBB687FF56}" destId="{6466DDB0-253B-48FC-91E0-F180E6270ED5}" srcOrd="1" destOrd="0" presId="urn:microsoft.com/office/officeart/2005/8/layout/hierarchy1"/>
    <dgm:cxn modelId="{526C3AB9-2AF5-4262-B10E-62509007AF83}" type="presParOf" srcId="{51A8DE0D-706A-469E-A836-EFAEA7692690}" destId="{3591DBBB-CF30-4BC1-9021-766386BC67CB}" srcOrd="1" destOrd="0" presId="urn:microsoft.com/office/officeart/2005/8/layout/hierarchy1"/>
    <dgm:cxn modelId="{F39B0B95-4124-4464-9AAF-041079822B48}" type="presParOf" srcId="{977652AA-0B20-4898-B10A-C14018AF7348}" destId="{6893C882-6268-4A49-9BD8-E1E160F9BC48}" srcOrd="1" destOrd="0" presId="urn:microsoft.com/office/officeart/2005/8/layout/hierarchy1"/>
    <dgm:cxn modelId="{3BA5A1C3-DD69-4C7B-93D2-07615929A460}" type="presParOf" srcId="{6893C882-6268-4A49-9BD8-E1E160F9BC48}" destId="{3D5EEEFB-07E5-45D7-9AA5-048AE5534D8D}" srcOrd="0" destOrd="0" presId="urn:microsoft.com/office/officeart/2005/8/layout/hierarchy1"/>
    <dgm:cxn modelId="{4370A220-FAF3-4EE6-82CF-0B2F51A01CE7}" type="presParOf" srcId="{3D5EEEFB-07E5-45D7-9AA5-048AE5534D8D}" destId="{75785BAE-DEE2-47FF-9576-34767F2BE14D}" srcOrd="0" destOrd="0" presId="urn:microsoft.com/office/officeart/2005/8/layout/hierarchy1"/>
    <dgm:cxn modelId="{59A42720-3600-4EF0-979D-71ED6972C417}" type="presParOf" srcId="{3D5EEEFB-07E5-45D7-9AA5-048AE5534D8D}" destId="{8BE7B9A3-DDEC-457C-B516-59238E78EA82}" srcOrd="1" destOrd="0" presId="urn:microsoft.com/office/officeart/2005/8/layout/hierarchy1"/>
    <dgm:cxn modelId="{4A4D48FC-4198-4634-993A-FB479C4D2486}" type="presParOf" srcId="{6893C882-6268-4A49-9BD8-E1E160F9BC48}" destId="{94C2BC4A-F260-4200-926C-961F9D0D564C}" srcOrd="1" destOrd="0" presId="urn:microsoft.com/office/officeart/2005/8/layout/hierarchy1"/>
    <dgm:cxn modelId="{04A974FB-96A4-4659-9775-E1DD82B1C74F}" type="presParOf" srcId="{977652AA-0B20-4898-B10A-C14018AF7348}" destId="{11B2818B-6A2C-469D-A756-9F8DE11EF8EF}" srcOrd="2" destOrd="0" presId="urn:microsoft.com/office/officeart/2005/8/layout/hierarchy1"/>
    <dgm:cxn modelId="{F092619A-EFDA-4E6E-8E4F-84B336F59E9E}" type="presParOf" srcId="{11B2818B-6A2C-469D-A756-9F8DE11EF8EF}" destId="{9242343C-6981-4270-B64E-371CBF0C4E27}" srcOrd="0" destOrd="0" presId="urn:microsoft.com/office/officeart/2005/8/layout/hierarchy1"/>
    <dgm:cxn modelId="{52CAA5BB-B2C9-41FC-8132-6B151A6E8E69}" type="presParOf" srcId="{9242343C-6981-4270-B64E-371CBF0C4E27}" destId="{A0C07720-BE0E-43A4-9680-8B25D18E06D3}" srcOrd="0" destOrd="0" presId="urn:microsoft.com/office/officeart/2005/8/layout/hierarchy1"/>
    <dgm:cxn modelId="{C31DDEE7-9400-4EE7-9F7A-E07F32D08A3A}" type="presParOf" srcId="{9242343C-6981-4270-B64E-371CBF0C4E27}" destId="{9AF64443-D48E-46DA-AC2E-D7A5C35B183C}" srcOrd="1" destOrd="0" presId="urn:microsoft.com/office/officeart/2005/8/layout/hierarchy1"/>
    <dgm:cxn modelId="{42AE3E11-6AE4-45B8-B7B8-4A57128CD5CF}" type="presParOf" srcId="{11B2818B-6A2C-469D-A756-9F8DE11EF8EF}" destId="{CB4C36D3-1B01-43BB-B82F-6987EFD2D80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D15D98-589F-478F-B06A-6289CE359CC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F6078EE-1208-4981-9126-E71DF40A648D}">
      <dgm:prSet/>
      <dgm:spPr/>
      <dgm:t>
        <a:bodyPr/>
        <a:lstStyle/>
        <a:p>
          <a:r>
            <a:rPr lang="en-GB"/>
            <a:t>A maze can be generated by starting with a predetermined arrangement of cells with walls between them.</a:t>
          </a:r>
          <a:endParaRPr lang="en-US"/>
        </a:p>
      </dgm:t>
    </dgm:pt>
    <dgm:pt modelId="{5F0A53B8-41C7-4B71-A62A-6965989B130B}" type="parTrans" cxnId="{4024AC7E-AE8D-443B-A699-6B3B88D9BA52}">
      <dgm:prSet/>
      <dgm:spPr/>
      <dgm:t>
        <a:bodyPr/>
        <a:lstStyle/>
        <a:p>
          <a:endParaRPr lang="en-US"/>
        </a:p>
      </dgm:t>
    </dgm:pt>
    <dgm:pt modelId="{CC067DBD-466D-4491-A572-11C34BED2093}" type="sibTrans" cxnId="{4024AC7E-AE8D-443B-A699-6B3B88D9BA52}">
      <dgm:prSet/>
      <dgm:spPr/>
      <dgm:t>
        <a:bodyPr/>
        <a:lstStyle/>
        <a:p>
          <a:endParaRPr lang="en-US"/>
        </a:p>
      </dgm:t>
    </dgm:pt>
    <dgm:pt modelId="{6BA2B83B-0DFF-4FE5-9562-0287E8FAF7C3}">
      <dgm:prSet/>
      <dgm:spPr/>
      <dgm:t>
        <a:bodyPr/>
        <a:lstStyle/>
        <a:p>
          <a:r>
            <a:rPr lang="en-GB"/>
            <a:t>This predetermined arrangement can be considered as a connected graph with the edges representing possible walls and the nodes representing cells. </a:t>
          </a:r>
          <a:endParaRPr lang="en-US"/>
        </a:p>
      </dgm:t>
    </dgm:pt>
    <dgm:pt modelId="{948F27DD-5CC0-4E9B-ABF7-C205A9F49DD2}" type="parTrans" cxnId="{C01BBB59-E156-43AC-AFF9-DD98CBFC4452}">
      <dgm:prSet/>
      <dgm:spPr/>
      <dgm:t>
        <a:bodyPr/>
        <a:lstStyle/>
        <a:p>
          <a:endParaRPr lang="en-US"/>
        </a:p>
      </dgm:t>
    </dgm:pt>
    <dgm:pt modelId="{A5601723-D5E2-4037-8DF8-F2F6B28F5C45}" type="sibTrans" cxnId="{C01BBB59-E156-43AC-AFF9-DD98CBFC4452}">
      <dgm:prSet/>
      <dgm:spPr/>
      <dgm:t>
        <a:bodyPr/>
        <a:lstStyle/>
        <a:p>
          <a:endParaRPr lang="en-US"/>
        </a:p>
      </dgm:t>
    </dgm:pt>
    <dgm:pt modelId="{F1ACE998-6902-4A08-934A-87F8E587DA19}">
      <dgm:prSet/>
      <dgm:spPr/>
      <dgm:t>
        <a:bodyPr/>
        <a:lstStyle/>
        <a:p>
          <a:r>
            <a:rPr lang="en-GB"/>
            <a:t>The purpose of the maze generation algorithm is to make a subgraph in which we find a route between two particular nodes.</a:t>
          </a:r>
          <a:endParaRPr lang="en-US"/>
        </a:p>
      </dgm:t>
    </dgm:pt>
    <dgm:pt modelId="{9DCCB088-5138-4A2E-B0AB-7F9EEB04A2EC}" type="parTrans" cxnId="{D6497773-7F59-4CD3-A0A9-3C84549E8212}">
      <dgm:prSet/>
      <dgm:spPr/>
      <dgm:t>
        <a:bodyPr/>
        <a:lstStyle/>
        <a:p>
          <a:endParaRPr lang="en-US"/>
        </a:p>
      </dgm:t>
    </dgm:pt>
    <dgm:pt modelId="{2C3BB272-8B48-4992-BF24-4303CB7B8971}" type="sibTrans" cxnId="{D6497773-7F59-4CD3-A0A9-3C84549E8212}">
      <dgm:prSet/>
      <dgm:spPr/>
      <dgm:t>
        <a:bodyPr/>
        <a:lstStyle/>
        <a:p>
          <a:endParaRPr lang="en-US"/>
        </a:p>
      </dgm:t>
    </dgm:pt>
    <dgm:pt modelId="{F199D4BE-D986-4C52-8D01-4D6ADA09B912}">
      <dgm:prSet/>
      <dgm:spPr/>
      <dgm:t>
        <a:bodyPr/>
        <a:lstStyle/>
        <a:p>
          <a:r>
            <a:rPr lang="en-GB"/>
            <a:t>We will take recursive backtracker model as an example. </a:t>
          </a:r>
          <a:endParaRPr lang="en-US"/>
        </a:p>
      </dgm:t>
    </dgm:pt>
    <dgm:pt modelId="{A21FC99B-8202-456A-B897-2EE08C851BFB}" type="parTrans" cxnId="{2633603E-A770-4A32-9890-A7FDEA27B636}">
      <dgm:prSet/>
      <dgm:spPr/>
      <dgm:t>
        <a:bodyPr/>
        <a:lstStyle/>
        <a:p>
          <a:endParaRPr lang="en-US"/>
        </a:p>
      </dgm:t>
    </dgm:pt>
    <dgm:pt modelId="{186B49F3-6B37-4FBE-B0ED-328D3F746807}" type="sibTrans" cxnId="{2633603E-A770-4A32-9890-A7FDEA27B636}">
      <dgm:prSet/>
      <dgm:spPr/>
      <dgm:t>
        <a:bodyPr/>
        <a:lstStyle/>
        <a:p>
          <a:endParaRPr lang="en-US"/>
        </a:p>
      </dgm:t>
    </dgm:pt>
    <dgm:pt modelId="{C91360E9-EC4D-4E8A-8482-765F9F9E6E72}" type="pres">
      <dgm:prSet presAssocID="{E6D15D98-589F-478F-B06A-6289CE359CC1}" presName="root" presStyleCnt="0">
        <dgm:presLayoutVars>
          <dgm:dir/>
          <dgm:resizeHandles val="exact"/>
        </dgm:presLayoutVars>
      </dgm:prSet>
      <dgm:spPr/>
    </dgm:pt>
    <dgm:pt modelId="{7C53A84E-DCB8-4E23-9472-E10707B8982D}" type="pres">
      <dgm:prSet presAssocID="{0F6078EE-1208-4981-9126-E71DF40A648D}" presName="compNode" presStyleCnt="0"/>
      <dgm:spPr/>
    </dgm:pt>
    <dgm:pt modelId="{499D9DEE-E250-4995-9F52-5D8FDEE8F5D0}" type="pres">
      <dgm:prSet presAssocID="{0F6078EE-1208-4981-9126-E71DF40A648D}" presName="bgRect" presStyleLbl="bgShp" presStyleIdx="0" presStyleCnt="4"/>
      <dgm:spPr/>
    </dgm:pt>
    <dgm:pt modelId="{8FA05ADA-26FE-4E2A-A85F-D25EF13D9A67}" type="pres">
      <dgm:prSet presAssocID="{0F6078EE-1208-4981-9126-E71DF40A648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ze"/>
        </a:ext>
      </dgm:extLst>
    </dgm:pt>
    <dgm:pt modelId="{0EF67045-B021-4A7A-844A-2E8716630EAB}" type="pres">
      <dgm:prSet presAssocID="{0F6078EE-1208-4981-9126-E71DF40A648D}" presName="spaceRect" presStyleCnt="0"/>
      <dgm:spPr/>
    </dgm:pt>
    <dgm:pt modelId="{A08D9755-A56B-42BD-8D75-1E488201A06E}" type="pres">
      <dgm:prSet presAssocID="{0F6078EE-1208-4981-9126-E71DF40A648D}" presName="parTx" presStyleLbl="revTx" presStyleIdx="0" presStyleCnt="4">
        <dgm:presLayoutVars>
          <dgm:chMax val="0"/>
          <dgm:chPref val="0"/>
        </dgm:presLayoutVars>
      </dgm:prSet>
      <dgm:spPr/>
    </dgm:pt>
    <dgm:pt modelId="{8D1AA939-2782-4437-8511-62AECEC4B004}" type="pres">
      <dgm:prSet presAssocID="{CC067DBD-466D-4491-A572-11C34BED2093}" presName="sibTrans" presStyleCnt="0"/>
      <dgm:spPr/>
    </dgm:pt>
    <dgm:pt modelId="{697E1874-5F8E-49C3-8D39-5DDA34D386FA}" type="pres">
      <dgm:prSet presAssocID="{6BA2B83B-0DFF-4FE5-9562-0287E8FAF7C3}" presName="compNode" presStyleCnt="0"/>
      <dgm:spPr/>
    </dgm:pt>
    <dgm:pt modelId="{645740DE-1140-46FB-AFF9-8FD00CD40D9A}" type="pres">
      <dgm:prSet presAssocID="{6BA2B83B-0DFF-4FE5-9562-0287E8FAF7C3}" presName="bgRect" presStyleLbl="bgShp" presStyleIdx="1" presStyleCnt="4"/>
      <dgm:spPr/>
    </dgm:pt>
    <dgm:pt modelId="{1F47401E-AFF1-4A6B-A490-630B4410A120}" type="pres">
      <dgm:prSet presAssocID="{6BA2B83B-0DFF-4FE5-9562-0287E8FAF7C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1F7B719C-7A17-41E9-B06D-14DFA98523E6}" type="pres">
      <dgm:prSet presAssocID="{6BA2B83B-0DFF-4FE5-9562-0287E8FAF7C3}" presName="spaceRect" presStyleCnt="0"/>
      <dgm:spPr/>
    </dgm:pt>
    <dgm:pt modelId="{2874FAD7-6BDE-4E05-810A-9D6EAA6D0F9A}" type="pres">
      <dgm:prSet presAssocID="{6BA2B83B-0DFF-4FE5-9562-0287E8FAF7C3}" presName="parTx" presStyleLbl="revTx" presStyleIdx="1" presStyleCnt="4">
        <dgm:presLayoutVars>
          <dgm:chMax val="0"/>
          <dgm:chPref val="0"/>
        </dgm:presLayoutVars>
      </dgm:prSet>
      <dgm:spPr/>
    </dgm:pt>
    <dgm:pt modelId="{B9ABA0F5-FF75-43AB-ACD3-E3ECD64EB2AF}" type="pres">
      <dgm:prSet presAssocID="{A5601723-D5E2-4037-8DF8-F2F6B28F5C45}" presName="sibTrans" presStyleCnt="0"/>
      <dgm:spPr/>
    </dgm:pt>
    <dgm:pt modelId="{CD266400-46BB-4F16-81D9-CA34283D722F}" type="pres">
      <dgm:prSet presAssocID="{F1ACE998-6902-4A08-934A-87F8E587DA19}" presName="compNode" presStyleCnt="0"/>
      <dgm:spPr/>
    </dgm:pt>
    <dgm:pt modelId="{9698B37A-9A2B-47A1-A68E-8405CCF6C626}" type="pres">
      <dgm:prSet presAssocID="{F1ACE998-6902-4A08-934A-87F8E587DA19}" presName="bgRect" presStyleLbl="bgShp" presStyleIdx="2" presStyleCnt="4"/>
      <dgm:spPr/>
    </dgm:pt>
    <dgm:pt modelId="{4D87257B-BF5B-41A2-8C75-70A6CACD25F2}" type="pres">
      <dgm:prSet presAssocID="{F1ACE998-6902-4A08-934A-87F8E587DA1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2E190459-1328-4C3B-B956-8FDE120E9B39}" type="pres">
      <dgm:prSet presAssocID="{F1ACE998-6902-4A08-934A-87F8E587DA19}" presName="spaceRect" presStyleCnt="0"/>
      <dgm:spPr/>
    </dgm:pt>
    <dgm:pt modelId="{E962915F-926C-4F7E-A8B8-52114D130139}" type="pres">
      <dgm:prSet presAssocID="{F1ACE998-6902-4A08-934A-87F8E587DA19}" presName="parTx" presStyleLbl="revTx" presStyleIdx="2" presStyleCnt="4">
        <dgm:presLayoutVars>
          <dgm:chMax val="0"/>
          <dgm:chPref val="0"/>
        </dgm:presLayoutVars>
      </dgm:prSet>
      <dgm:spPr/>
    </dgm:pt>
    <dgm:pt modelId="{EDDB0A5C-1A31-415A-A7A6-D85E3C61B82C}" type="pres">
      <dgm:prSet presAssocID="{2C3BB272-8B48-4992-BF24-4303CB7B8971}" presName="sibTrans" presStyleCnt="0"/>
      <dgm:spPr/>
    </dgm:pt>
    <dgm:pt modelId="{7CFF7349-607F-4E01-8317-31EA146AB822}" type="pres">
      <dgm:prSet presAssocID="{F199D4BE-D986-4C52-8D01-4D6ADA09B912}" presName="compNode" presStyleCnt="0"/>
      <dgm:spPr/>
    </dgm:pt>
    <dgm:pt modelId="{3C455B45-BCDD-4193-92F9-DDF3F856240F}" type="pres">
      <dgm:prSet presAssocID="{F199D4BE-D986-4C52-8D01-4D6ADA09B912}" presName="bgRect" presStyleLbl="bgShp" presStyleIdx="3" presStyleCnt="4"/>
      <dgm:spPr/>
    </dgm:pt>
    <dgm:pt modelId="{1FA1CBE3-D032-4257-9320-9C256CD2F89D}" type="pres">
      <dgm:prSet presAssocID="{F199D4BE-D986-4C52-8D01-4D6ADA09B91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ransfer"/>
        </a:ext>
      </dgm:extLst>
    </dgm:pt>
    <dgm:pt modelId="{81E874E5-8CE1-4401-A50D-84B5E8C9A5B5}" type="pres">
      <dgm:prSet presAssocID="{F199D4BE-D986-4C52-8D01-4D6ADA09B912}" presName="spaceRect" presStyleCnt="0"/>
      <dgm:spPr/>
    </dgm:pt>
    <dgm:pt modelId="{28C5A526-FC88-4D64-B6F2-0022A4B4F8A2}" type="pres">
      <dgm:prSet presAssocID="{F199D4BE-D986-4C52-8D01-4D6ADA09B912}" presName="parTx" presStyleLbl="revTx" presStyleIdx="3" presStyleCnt="4">
        <dgm:presLayoutVars>
          <dgm:chMax val="0"/>
          <dgm:chPref val="0"/>
        </dgm:presLayoutVars>
      </dgm:prSet>
      <dgm:spPr/>
    </dgm:pt>
  </dgm:ptLst>
  <dgm:cxnLst>
    <dgm:cxn modelId="{20107611-BAF1-4ADC-9791-C93CF5F5BF02}" type="presOf" srcId="{E6D15D98-589F-478F-B06A-6289CE359CC1}" destId="{C91360E9-EC4D-4E8A-8482-765F9F9E6E72}" srcOrd="0" destOrd="0" presId="urn:microsoft.com/office/officeart/2018/2/layout/IconVerticalSolidList"/>
    <dgm:cxn modelId="{2633603E-A770-4A32-9890-A7FDEA27B636}" srcId="{E6D15D98-589F-478F-B06A-6289CE359CC1}" destId="{F199D4BE-D986-4C52-8D01-4D6ADA09B912}" srcOrd="3" destOrd="0" parTransId="{A21FC99B-8202-456A-B897-2EE08C851BFB}" sibTransId="{186B49F3-6B37-4FBE-B0ED-328D3F746807}"/>
    <dgm:cxn modelId="{182C2B6D-9718-4E8B-A826-236FCF5AFC72}" type="presOf" srcId="{0F6078EE-1208-4981-9126-E71DF40A648D}" destId="{A08D9755-A56B-42BD-8D75-1E488201A06E}" srcOrd="0" destOrd="0" presId="urn:microsoft.com/office/officeart/2018/2/layout/IconVerticalSolidList"/>
    <dgm:cxn modelId="{D6497773-7F59-4CD3-A0A9-3C84549E8212}" srcId="{E6D15D98-589F-478F-B06A-6289CE359CC1}" destId="{F1ACE998-6902-4A08-934A-87F8E587DA19}" srcOrd="2" destOrd="0" parTransId="{9DCCB088-5138-4A2E-B0AB-7F9EEB04A2EC}" sibTransId="{2C3BB272-8B48-4992-BF24-4303CB7B8971}"/>
    <dgm:cxn modelId="{C01BBB59-E156-43AC-AFF9-DD98CBFC4452}" srcId="{E6D15D98-589F-478F-B06A-6289CE359CC1}" destId="{6BA2B83B-0DFF-4FE5-9562-0287E8FAF7C3}" srcOrd="1" destOrd="0" parTransId="{948F27DD-5CC0-4E9B-ABF7-C205A9F49DD2}" sibTransId="{A5601723-D5E2-4037-8DF8-F2F6B28F5C45}"/>
    <dgm:cxn modelId="{709FED5A-BF3A-4B2E-88F4-FA0371A8063F}" type="presOf" srcId="{F1ACE998-6902-4A08-934A-87F8E587DA19}" destId="{E962915F-926C-4F7E-A8B8-52114D130139}" srcOrd="0" destOrd="0" presId="urn:microsoft.com/office/officeart/2018/2/layout/IconVerticalSolidList"/>
    <dgm:cxn modelId="{4024AC7E-AE8D-443B-A699-6B3B88D9BA52}" srcId="{E6D15D98-589F-478F-B06A-6289CE359CC1}" destId="{0F6078EE-1208-4981-9126-E71DF40A648D}" srcOrd="0" destOrd="0" parTransId="{5F0A53B8-41C7-4B71-A62A-6965989B130B}" sibTransId="{CC067DBD-466D-4491-A572-11C34BED2093}"/>
    <dgm:cxn modelId="{46609695-D71C-446F-8CCF-0327DDCC8EAF}" type="presOf" srcId="{6BA2B83B-0DFF-4FE5-9562-0287E8FAF7C3}" destId="{2874FAD7-6BDE-4E05-810A-9D6EAA6D0F9A}" srcOrd="0" destOrd="0" presId="urn:microsoft.com/office/officeart/2018/2/layout/IconVerticalSolidList"/>
    <dgm:cxn modelId="{88187FA8-058B-4298-B044-92F20739F796}" type="presOf" srcId="{F199D4BE-D986-4C52-8D01-4D6ADA09B912}" destId="{28C5A526-FC88-4D64-B6F2-0022A4B4F8A2}" srcOrd="0" destOrd="0" presId="urn:microsoft.com/office/officeart/2018/2/layout/IconVerticalSolidList"/>
    <dgm:cxn modelId="{3EED0E1B-6E9D-450E-9CD9-164B188A3C1B}" type="presParOf" srcId="{C91360E9-EC4D-4E8A-8482-765F9F9E6E72}" destId="{7C53A84E-DCB8-4E23-9472-E10707B8982D}" srcOrd="0" destOrd="0" presId="urn:microsoft.com/office/officeart/2018/2/layout/IconVerticalSolidList"/>
    <dgm:cxn modelId="{9BD15278-3814-440F-9AFC-E0BB6857066D}" type="presParOf" srcId="{7C53A84E-DCB8-4E23-9472-E10707B8982D}" destId="{499D9DEE-E250-4995-9F52-5D8FDEE8F5D0}" srcOrd="0" destOrd="0" presId="urn:microsoft.com/office/officeart/2018/2/layout/IconVerticalSolidList"/>
    <dgm:cxn modelId="{C8A040B9-F405-4027-B335-2B47890BDAAC}" type="presParOf" srcId="{7C53A84E-DCB8-4E23-9472-E10707B8982D}" destId="{8FA05ADA-26FE-4E2A-A85F-D25EF13D9A67}" srcOrd="1" destOrd="0" presId="urn:microsoft.com/office/officeart/2018/2/layout/IconVerticalSolidList"/>
    <dgm:cxn modelId="{AFBBE53F-F99A-4518-86DA-F5FC1E6452BB}" type="presParOf" srcId="{7C53A84E-DCB8-4E23-9472-E10707B8982D}" destId="{0EF67045-B021-4A7A-844A-2E8716630EAB}" srcOrd="2" destOrd="0" presId="urn:microsoft.com/office/officeart/2018/2/layout/IconVerticalSolidList"/>
    <dgm:cxn modelId="{C107D14D-433F-40EB-9803-EB61172A5B52}" type="presParOf" srcId="{7C53A84E-DCB8-4E23-9472-E10707B8982D}" destId="{A08D9755-A56B-42BD-8D75-1E488201A06E}" srcOrd="3" destOrd="0" presId="urn:microsoft.com/office/officeart/2018/2/layout/IconVerticalSolidList"/>
    <dgm:cxn modelId="{F984E602-425E-4732-B23C-67442EC92721}" type="presParOf" srcId="{C91360E9-EC4D-4E8A-8482-765F9F9E6E72}" destId="{8D1AA939-2782-4437-8511-62AECEC4B004}" srcOrd="1" destOrd="0" presId="urn:microsoft.com/office/officeart/2018/2/layout/IconVerticalSolidList"/>
    <dgm:cxn modelId="{3684B40B-B0C3-4F40-BD03-AD6AD701D99D}" type="presParOf" srcId="{C91360E9-EC4D-4E8A-8482-765F9F9E6E72}" destId="{697E1874-5F8E-49C3-8D39-5DDA34D386FA}" srcOrd="2" destOrd="0" presId="urn:microsoft.com/office/officeart/2018/2/layout/IconVerticalSolidList"/>
    <dgm:cxn modelId="{EC1D3246-B9C0-4F27-8C52-92EA9AE9F4F0}" type="presParOf" srcId="{697E1874-5F8E-49C3-8D39-5DDA34D386FA}" destId="{645740DE-1140-46FB-AFF9-8FD00CD40D9A}" srcOrd="0" destOrd="0" presId="urn:microsoft.com/office/officeart/2018/2/layout/IconVerticalSolidList"/>
    <dgm:cxn modelId="{79FCC482-59CC-4BEA-A5A5-9BCA38B26B95}" type="presParOf" srcId="{697E1874-5F8E-49C3-8D39-5DDA34D386FA}" destId="{1F47401E-AFF1-4A6B-A490-630B4410A120}" srcOrd="1" destOrd="0" presId="urn:microsoft.com/office/officeart/2018/2/layout/IconVerticalSolidList"/>
    <dgm:cxn modelId="{3949507E-2423-4027-AF97-74D7B9E807BB}" type="presParOf" srcId="{697E1874-5F8E-49C3-8D39-5DDA34D386FA}" destId="{1F7B719C-7A17-41E9-B06D-14DFA98523E6}" srcOrd="2" destOrd="0" presId="urn:microsoft.com/office/officeart/2018/2/layout/IconVerticalSolidList"/>
    <dgm:cxn modelId="{0EAE138B-4E46-4BA1-B018-0BEE8E3E587D}" type="presParOf" srcId="{697E1874-5F8E-49C3-8D39-5DDA34D386FA}" destId="{2874FAD7-6BDE-4E05-810A-9D6EAA6D0F9A}" srcOrd="3" destOrd="0" presId="urn:microsoft.com/office/officeart/2018/2/layout/IconVerticalSolidList"/>
    <dgm:cxn modelId="{48BD6D4D-72AD-4E66-B13B-58B0B47D75FC}" type="presParOf" srcId="{C91360E9-EC4D-4E8A-8482-765F9F9E6E72}" destId="{B9ABA0F5-FF75-43AB-ACD3-E3ECD64EB2AF}" srcOrd="3" destOrd="0" presId="urn:microsoft.com/office/officeart/2018/2/layout/IconVerticalSolidList"/>
    <dgm:cxn modelId="{F6CC82E3-3B87-4EDA-8AFF-19818DC06261}" type="presParOf" srcId="{C91360E9-EC4D-4E8A-8482-765F9F9E6E72}" destId="{CD266400-46BB-4F16-81D9-CA34283D722F}" srcOrd="4" destOrd="0" presId="urn:microsoft.com/office/officeart/2018/2/layout/IconVerticalSolidList"/>
    <dgm:cxn modelId="{4DB3828B-CE54-48F6-8E92-388EEEF73806}" type="presParOf" srcId="{CD266400-46BB-4F16-81D9-CA34283D722F}" destId="{9698B37A-9A2B-47A1-A68E-8405CCF6C626}" srcOrd="0" destOrd="0" presId="urn:microsoft.com/office/officeart/2018/2/layout/IconVerticalSolidList"/>
    <dgm:cxn modelId="{EAE47AEA-C5AB-4F1A-B396-4E796DFD936F}" type="presParOf" srcId="{CD266400-46BB-4F16-81D9-CA34283D722F}" destId="{4D87257B-BF5B-41A2-8C75-70A6CACD25F2}" srcOrd="1" destOrd="0" presId="urn:microsoft.com/office/officeart/2018/2/layout/IconVerticalSolidList"/>
    <dgm:cxn modelId="{48DA36E2-9501-4058-89A7-B03326234174}" type="presParOf" srcId="{CD266400-46BB-4F16-81D9-CA34283D722F}" destId="{2E190459-1328-4C3B-B956-8FDE120E9B39}" srcOrd="2" destOrd="0" presId="urn:microsoft.com/office/officeart/2018/2/layout/IconVerticalSolidList"/>
    <dgm:cxn modelId="{55B4C7E5-1867-4CFE-B83E-0E3A6AF85A1E}" type="presParOf" srcId="{CD266400-46BB-4F16-81D9-CA34283D722F}" destId="{E962915F-926C-4F7E-A8B8-52114D130139}" srcOrd="3" destOrd="0" presId="urn:microsoft.com/office/officeart/2018/2/layout/IconVerticalSolidList"/>
    <dgm:cxn modelId="{10ECC406-5DFF-4D0C-84C8-63A6BF4F38C4}" type="presParOf" srcId="{C91360E9-EC4D-4E8A-8482-765F9F9E6E72}" destId="{EDDB0A5C-1A31-415A-A7A6-D85E3C61B82C}" srcOrd="5" destOrd="0" presId="urn:microsoft.com/office/officeart/2018/2/layout/IconVerticalSolidList"/>
    <dgm:cxn modelId="{E72F0543-998E-4D55-BD12-24608A5B7085}" type="presParOf" srcId="{C91360E9-EC4D-4E8A-8482-765F9F9E6E72}" destId="{7CFF7349-607F-4E01-8317-31EA146AB822}" srcOrd="6" destOrd="0" presId="urn:microsoft.com/office/officeart/2018/2/layout/IconVerticalSolidList"/>
    <dgm:cxn modelId="{0D5FCDC2-882F-448B-933D-8788A8FF518E}" type="presParOf" srcId="{7CFF7349-607F-4E01-8317-31EA146AB822}" destId="{3C455B45-BCDD-4193-92F9-DDF3F856240F}" srcOrd="0" destOrd="0" presId="urn:microsoft.com/office/officeart/2018/2/layout/IconVerticalSolidList"/>
    <dgm:cxn modelId="{8B3ABC6F-CA95-488D-9C79-EF753845D1E2}" type="presParOf" srcId="{7CFF7349-607F-4E01-8317-31EA146AB822}" destId="{1FA1CBE3-D032-4257-9320-9C256CD2F89D}" srcOrd="1" destOrd="0" presId="urn:microsoft.com/office/officeart/2018/2/layout/IconVerticalSolidList"/>
    <dgm:cxn modelId="{2350CB3E-5420-48CC-A66C-40EF01665C99}" type="presParOf" srcId="{7CFF7349-607F-4E01-8317-31EA146AB822}" destId="{81E874E5-8CE1-4401-A50D-84B5E8C9A5B5}" srcOrd="2" destOrd="0" presId="urn:microsoft.com/office/officeart/2018/2/layout/IconVerticalSolidList"/>
    <dgm:cxn modelId="{9F1A80E7-7222-4B55-AD60-C865DEF3ABA2}" type="presParOf" srcId="{7CFF7349-607F-4E01-8317-31EA146AB822}" destId="{28C5A526-FC88-4D64-B6F2-0022A4B4F8A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B95B393-71E4-4975-AF22-29C45297A20B}" type="doc">
      <dgm:prSet loTypeId="urn:microsoft.com/office/officeart/2016/7/layout/BasicLinearProcessNumbered" loCatId="process" qsTypeId="urn:microsoft.com/office/officeart/2005/8/quickstyle/simple1" qsCatId="simple" csTypeId="urn:microsoft.com/office/officeart/2005/8/colors/accent6_2" csCatId="accent6" phldr="1"/>
      <dgm:spPr/>
      <dgm:t>
        <a:bodyPr/>
        <a:lstStyle/>
        <a:p>
          <a:endParaRPr lang="en-US"/>
        </a:p>
      </dgm:t>
    </dgm:pt>
    <dgm:pt modelId="{0C195914-F002-4978-A8D5-85AB152DDFC8}">
      <dgm:prSet/>
      <dgm:spPr/>
      <dgm:t>
        <a:bodyPr/>
        <a:lstStyle/>
        <a:p>
          <a:pPr>
            <a:defRPr b="1"/>
          </a:pPr>
          <a:r>
            <a:rPr lang="en-US"/>
            <a:t>Make the initial cell the current cell and mark it as visited.</a:t>
          </a:r>
        </a:p>
      </dgm:t>
    </dgm:pt>
    <dgm:pt modelId="{01D504D2-A2B5-4010-B328-671E35BCF1EB}" type="parTrans" cxnId="{3A3D0F6B-2896-43BC-9B0E-DBDDCFD6B6D0}">
      <dgm:prSet/>
      <dgm:spPr/>
      <dgm:t>
        <a:bodyPr/>
        <a:lstStyle/>
        <a:p>
          <a:endParaRPr lang="en-US"/>
        </a:p>
      </dgm:t>
    </dgm:pt>
    <dgm:pt modelId="{5582DACB-136B-48AF-AE83-66058C8A5484}" type="sibTrans" cxnId="{3A3D0F6B-2896-43BC-9B0E-DBDDCFD6B6D0}">
      <dgm:prSet phldrT="1" phldr="0"/>
      <dgm:spPr/>
      <dgm:t>
        <a:bodyPr/>
        <a:lstStyle/>
        <a:p>
          <a:r>
            <a:rPr lang="en-US"/>
            <a:t>1</a:t>
          </a:r>
        </a:p>
      </dgm:t>
    </dgm:pt>
    <dgm:pt modelId="{30045265-F9DF-441D-AF02-9A410D49C27B}">
      <dgm:prSet/>
      <dgm:spPr/>
      <dgm:t>
        <a:bodyPr/>
        <a:lstStyle/>
        <a:p>
          <a:pPr>
            <a:defRPr b="1"/>
          </a:pPr>
          <a:r>
            <a:rPr lang="en-US"/>
            <a:t>While there are unvisited cells</a:t>
          </a:r>
        </a:p>
      </dgm:t>
    </dgm:pt>
    <dgm:pt modelId="{4A212D10-633F-4005-B927-A621A57FF1F0}" type="parTrans" cxnId="{870EBF18-5E73-489F-BA6A-CE0111312080}">
      <dgm:prSet/>
      <dgm:spPr/>
      <dgm:t>
        <a:bodyPr/>
        <a:lstStyle/>
        <a:p>
          <a:endParaRPr lang="en-US"/>
        </a:p>
      </dgm:t>
    </dgm:pt>
    <dgm:pt modelId="{FC79BB8E-62CD-43C3-851B-993F1FFE1116}" type="sibTrans" cxnId="{870EBF18-5E73-489F-BA6A-CE0111312080}">
      <dgm:prSet phldrT="2" phldr="0"/>
      <dgm:spPr/>
      <dgm:t>
        <a:bodyPr/>
        <a:lstStyle/>
        <a:p>
          <a:r>
            <a:rPr lang="en-US"/>
            <a:t>2</a:t>
          </a:r>
        </a:p>
      </dgm:t>
    </dgm:pt>
    <dgm:pt modelId="{42E946C2-916F-4B77-9F74-AED75E90B1C5}">
      <dgm:prSet/>
      <dgm:spPr/>
      <dgm:t>
        <a:bodyPr/>
        <a:lstStyle/>
        <a:p>
          <a:r>
            <a:rPr lang="en-US"/>
            <a:t>If the current cell has neighbors which have not been visited.</a:t>
          </a:r>
        </a:p>
      </dgm:t>
    </dgm:pt>
    <dgm:pt modelId="{4A7D297F-5CF7-43DE-8770-43CC7E19935B}" type="parTrans" cxnId="{8869A724-6C0D-4D7C-A7B8-3983D7508C1F}">
      <dgm:prSet/>
      <dgm:spPr/>
      <dgm:t>
        <a:bodyPr/>
        <a:lstStyle/>
        <a:p>
          <a:endParaRPr lang="en-US"/>
        </a:p>
      </dgm:t>
    </dgm:pt>
    <dgm:pt modelId="{895DCAEE-4419-4236-B100-B6B379BD65F0}" type="sibTrans" cxnId="{8869A724-6C0D-4D7C-A7B8-3983D7508C1F}">
      <dgm:prSet/>
      <dgm:spPr/>
      <dgm:t>
        <a:bodyPr/>
        <a:lstStyle/>
        <a:p>
          <a:endParaRPr lang="en-US"/>
        </a:p>
      </dgm:t>
    </dgm:pt>
    <dgm:pt modelId="{634F385A-A80A-4BCD-B9B4-CBB3235AC794}">
      <dgm:prSet/>
      <dgm:spPr/>
      <dgm:t>
        <a:bodyPr/>
        <a:lstStyle/>
        <a:p>
          <a:r>
            <a:rPr lang="en-US"/>
            <a:t>Randomly choose any one of the unvisited neighbors.</a:t>
          </a:r>
        </a:p>
      </dgm:t>
    </dgm:pt>
    <dgm:pt modelId="{4210B559-AA57-4DB2-B491-D6CBB10D34E7}" type="parTrans" cxnId="{8EA1CC05-4068-4865-881C-F436CF008259}">
      <dgm:prSet/>
      <dgm:spPr/>
      <dgm:t>
        <a:bodyPr/>
        <a:lstStyle/>
        <a:p>
          <a:endParaRPr lang="en-US"/>
        </a:p>
      </dgm:t>
    </dgm:pt>
    <dgm:pt modelId="{346C99A4-C75D-44E3-815B-F550AC4E18DB}" type="sibTrans" cxnId="{8EA1CC05-4068-4865-881C-F436CF008259}">
      <dgm:prSet/>
      <dgm:spPr/>
      <dgm:t>
        <a:bodyPr/>
        <a:lstStyle/>
        <a:p>
          <a:endParaRPr lang="en-US"/>
        </a:p>
      </dgm:t>
    </dgm:pt>
    <dgm:pt modelId="{67972ED5-F675-48C3-AC86-C65BE2290EFF}">
      <dgm:prSet/>
      <dgm:spPr/>
      <dgm:t>
        <a:bodyPr/>
        <a:lstStyle/>
        <a:p>
          <a:r>
            <a:rPr lang="en-US"/>
            <a:t>Push the current cell to the stack.</a:t>
          </a:r>
        </a:p>
      </dgm:t>
    </dgm:pt>
    <dgm:pt modelId="{23048E42-BE4B-4C88-AE94-CC44EA35E2F2}" type="parTrans" cxnId="{7D228504-D6E8-45E4-88E0-07DA0A4E780A}">
      <dgm:prSet/>
      <dgm:spPr/>
      <dgm:t>
        <a:bodyPr/>
        <a:lstStyle/>
        <a:p>
          <a:endParaRPr lang="en-US"/>
        </a:p>
      </dgm:t>
    </dgm:pt>
    <dgm:pt modelId="{74E3EF1C-05E0-4D13-8105-4EEEA4158253}" type="sibTrans" cxnId="{7D228504-D6E8-45E4-88E0-07DA0A4E780A}">
      <dgm:prSet/>
      <dgm:spPr/>
      <dgm:t>
        <a:bodyPr/>
        <a:lstStyle/>
        <a:p>
          <a:endParaRPr lang="en-US"/>
        </a:p>
      </dgm:t>
    </dgm:pt>
    <dgm:pt modelId="{94A925A3-846A-4DC4-8F5B-C0EBB10CF1C7}">
      <dgm:prSet/>
      <dgm:spPr/>
      <dgm:t>
        <a:bodyPr/>
        <a:lstStyle/>
        <a:p>
          <a:r>
            <a:rPr lang="en-US"/>
            <a:t>Remove the wall between the current cell and chosen cell.</a:t>
          </a:r>
        </a:p>
      </dgm:t>
    </dgm:pt>
    <dgm:pt modelId="{0E53CE8E-B104-4445-A09A-4526A4669BDE}" type="parTrans" cxnId="{6E21A7A3-820E-4612-9405-D3E90573BAE0}">
      <dgm:prSet/>
      <dgm:spPr/>
      <dgm:t>
        <a:bodyPr/>
        <a:lstStyle/>
        <a:p>
          <a:endParaRPr lang="en-US"/>
        </a:p>
      </dgm:t>
    </dgm:pt>
    <dgm:pt modelId="{0B30330B-379E-46B0-9436-25D6E1432570}" type="sibTrans" cxnId="{6E21A7A3-820E-4612-9405-D3E90573BAE0}">
      <dgm:prSet/>
      <dgm:spPr/>
      <dgm:t>
        <a:bodyPr/>
        <a:lstStyle/>
        <a:p>
          <a:endParaRPr lang="en-US"/>
        </a:p>
      </dgm:t>
    </dgm:pt>
    <dgm:pt modelId="{87D77388-A24F-4A6E-9BB1-440F9B6A7D5D}">
      <dgm:prSet/>
      <dgm:spPr/>
      <dgm:t>
        <a:bodyPr/>
        <a:lstStyle/>
        <a:p>
          <a:r>
            <a:rPr lang="en-US"/>
            <a:t>Make the chosen cell the current cell and mark it as visited.</a:t>
          </a:r>
        </a:p>
      </dgm:t>
    </dgm:pt>
    <dgm:pt modelId="{94886245-0DFC-4891-8EC6-645DFD8BAF37}" type="parTrans" cxnId="{ECB94714-83E8-4601-BBBA-9B8FDDB1F1C0}">
      <dgm:prSet/>
      <dgm:spPr/>
      <dgm:t>
        <a:bodyPr/>
        <a:lstStyle/>
        <a:p>
          <a:endParaRPr lang="en-US"/>
        </a:p>
      </dgm:t>
    </dgm:pt>
    <dgm:pt modelId="{F3CDC784-BEC0-4D7C-BD7D-D338AEB19CA4}" type="sibTrans" cxnId="{ECB94714-83E8-4601-BBBA-9B8FDDB1F1C0}">
      <dgm:prSet/>
      <dgm:spPr/>
      <dgm:t>
        <a:bodyPr/>
        <a:lstStyle/>
        <a:p>
          <a:endParaRPr lang="en-US"/>
        </a:p>
      </dgm:t>
    </dgm:pt>
    <dgm:pt modelId="{737918A7-3D03-49BE-ADB3-50F61F83D2FF}">
      <dgm:prSet phldr="0"/>
      <dgm:spPr/>
      <dgm:t>
        <a:bodyPr/>
        <a:lstStyle/>
        <a:p>
          <a:pPr algn="l" rtl="0"/>
          <a:r>
            <a:rPr lang="en-US" b="1"/>
            <a:t>Else if the stack is not empty</a:t>
          </a:r>
          <a:r>
            <a:rPr lang="en-US"/>
            <a:t> </a:t>
          </a:r>
        </a:p>
      </dgm:t>
    </dgm:pt>
    <dgm:pt modelId="{71886E9A-B491-478D-97D9-20F57F5C990F}" type="parTrans" cxnId="{C94DA801-DCD1-4F68-80A5-BDB1A37067DC}">
      <dgm:prSet/>
      <dgm:spPr/>
    </dgm:pt>
    <dgm:pt modelId="{0A43C948-4FDC-4FCA-9E1D-C62DCC38898A}" type="sibTrans" cxnId="{C94DA801-DCD1-4F68-80A5-BDB1A37067DC}">
      <dgm:prSet phldrT="3" phldr="0"/>
      <dgm:spPr/>
      <dgm:t>
        <a:bodyPr/>
        <a:lstStyle/>
        <a:p>
          <a:r>
            <a:rPr lang="en-US"/>
            <a:t>3</a:t>
          </a:r>
        </a:p>
      </dgm:t>
    </dgm:pt>
    <dgm:pt modelId="{FC2B5E45-124A-4314-A3AE-71C93DF6B249}">
      <dgm:prSet phldr="0"/>
      <dgm:spPr/>
      <dgm:t>
        <a:bodyPr/>
        <a:lstStyle/>
        <a:p>
          <a:pPr algn="l"/>
          <a:r>
            <a:rPr lang="en-US"/>
            <a:t>Pop a cell from the stack</a:t>
          </a:r>
        </a:p>
      </dgm:t>
    </dgm:pt>
    <dgm:pt modelId="{93DCB00E-4F2D-4596-9E81-AB35422EC85E}" type="parTrans" cxnId="{76831123-F9F3-4038-8C4A-B24449D03D94}">
      <dgm:prSet/>
      <dgm:spPr/>
    </dgm:pt>
    <dgm:pt modelId="{9920A74E-D339-4C76-AA49-B84A527E1F13}" type="sibTrans" cxnId="{76831123-F9F3-4038-8C4A-B24449D03D94}">
      <dgm:prSet/>
      <dgm:spPr/>
    </dgm:pt>
    <dgm:pt modelId="{8A737781-B53F-4D44-83A8-7B93FE73F919}">
      <dgm:prSet phldr="0"/>
      <dgm:spPr/>
      <dgm:t>
        <a:bodyPr/>
        <a:lstStyle/>
        <a:p>
          <a:pPr algn="l"/>
          <a:r>
            <a:rPr lang="en-US"/>
            <a:t>Make it the current cell.</a:t>
          </a:r>
        </a:p>
      </dgm:t>
    </dgm:pt>
    <dgm:pt modelId="{9662B824-C401-45E5-8266-6C10C5F414C5}" type="parTrans" cxnId="{43CFA990-8CEC-48C7-BB60-193BD24E6DC1}">
      <dgm:prSet/>
      <dgm:spPr/>
    </dgm:pt>
    <dgm:pt modelId="{B4E791D6-9103-490C-93E7-88B2DEB42EC5}" type="sibTrans" cxnId="{43CFA990-8CEC-48C7-BB60-193BD24E6DC1}">
      <dgm:prSet phldrT="3" phldr="0"/>
      <dgm:spPr/>
    </dgm:pt>
    <dgm:pt modelId="{6D214665-B195-4E60-B188-1D0E1F53071F}" type="pres">
      <dgm:prSet presAssocID="{4B95B393-71E4-4975-AF22-29C45297A20B}" presName="Name0" presStyleCnt="0">
        <dgm:presLayoutVars>
          <dgm:animLvl val="lvl"/>
          <dgm:resizeHandles val="exact"/>
        </dgm:presLayoutVars>
      </dgm:prSet>
      <dgm:spPr/>
    </dgm:pt>
    <dgm:pt modelId="{FFCB309E-518A-4849-B45D-488682C57FB3}" type="pres">
      <dgm:prSet presAssocID="{0C195914-F002-4978-A8D5-85AB152DDFC8}" presName="compositeNode" presStyleCnt="0">
        <dgm:presLayoutVars>
          <dgm:bulletEnabled val="1"/>
        </dgm:presLayoutVars>
      </dgm:prSet>
      <dgm:spPr/>
    </dgm:pt>
    <dgm:pt modelId="{6787E390-BD39-4FD7-AAAC-A08D821B62E1}" type="pres">
      <dgm:prSet presAssocID="{0C195914-F002-4978-A8D5-85AB152DDFC8}" presName="bgRect" presStyleLbl="bgAccFollowNode1" presStyleIdx="0" presStyleCnt="3"/>
      <dgm:spPr/>
    </dgm:pt>
    <dgm:pt modelId="{B894F278-7D13-446D-890E-BB0E91ED26BF}" type="pres">
      <dgm:prSet presAssocID="{5582DACB-136B-48AF-AE83-66058C8A5484}" presName="sibTransNodeCircle" presStyleLbl="alignNode1" presStyleIdx="0" presStyleCnt="6">
        <dgm:presLayoutVars>
          <dgm:chMax val="0"/>
          <dgm:bulletEnabled/>
        </dgm:presLayoutVars>
      </dgm:prSet>
      <dgm:spPr/>
    </dgm:pt>
    <dgm:pt modelId="{AC091EB8-E1A9-4DA4-A76C-3A8A6F53CFB0}" type="pres">
      <dgm:prSet presAssocID="{0C195914-F002-4978-A8D5-85AB152DDFC8}" presName="bottomLine" presStyleLbl="alignNode1" presStyleIdx="1" presStyleCnt="6">
        <dgm:presLayoutVars/>
      </dgm:prSet>
      <dgm:spPr/>
    </dgm:pt>
    <dgm:pt modelId="{7112564A-D84A-4512-992F-6844328C5019}" type="pres">
      <dgm:prSet presAssocID="{0C195914-F002-4978-A8D5-85AB152DDFC8}" presName="nodeText" presStyleLbl="bgAccFollowNode1" presStyleIdx="0" presStyleCnt="3">
        <dgm:presLayoutVars>
          <dgm:bulletEnabled val="1"/>
        </dgm:presLayoutVars>
      </dgm:prSet>
      <dgm:spPr/>
    </dgm:pt>
    <dgm:pt modelId="{1B4D3232-CB64-4C67-AABE-A8E5487B566C}" type="pres">
      <dgm:prSet presAssocID="{5582DACB-136B-48AF-AE83-66058C8A5484}" presName="sibTrans" presStyleCnt="0"/>
      <dgm:spPr/>
    </dgm:pt>
    <dgm:pt modelId="{4FFFAC7D-6361-4CFF-8A75-827627E7AFBF}" type="pres">
      <dgm:prSet presAssocID="{30045265-F9DF-441D-AF02-9A410D49C27B}" presName="compositeNode" presStyleCnt="0">
        <dgm:presLayoutVars>
          <dgm:bulletEnabled val="1"/>
        </dgm:presLayoutVars>
      </dgm:prSet>
      <dgm:spPr/>
    </dgm:pt>
    <dgm:pt modelId="{07D340FC-ECFF-4610-B909-90CB626A9539}" type="pres">
      <dgm:prSet presAssocID="{30045265-F9DF-441D-AF02-9A410D49C27B}" presName="bgRect" presStyleLbl="bgAccFollowNode1" presStyleIdx="1" presStyleCnt="3"/>
      <dgm:spPr/>
    </dgm:pt>
    <dgm:pt modelId="{5AC9B6FD-B4C4-4036-9697-B6FF95C7CD8B}" type="pres">
      <dgm:prSet presAssocID="{FC79BB8E-62CD-43C3-851B-993F1FFE1116}" presName="sibTransNodeCircle" presStyleLbl="alignNode1" presStyleIdx="2" presStyleCnt="6">
        <dgm:presLayoutVars>
          <dgm:chMax val="0"/>
          <dgm:bulletEnabled/>
        </dgm:presLayoutVars>
      </dgm:prSet>
      <dgm:spPr/>
    </dgm:pt>
    <dgm:pt modelId="{838935BE-9C0F-4AD7-9C4C-2FD555FCCC14}" type="pres">
      <dgm:prSet presAssocID="{30045265-F9DF-441D-AF02-9A410D49C27B}" presName="bottomLine" presStyleLbl="alignNode1" presStyleIdx="3" presStyleCnt="6">
        <dgm:presLayoutVars/>
      </dgm:prSet>
      <dgm:spPr/>
    </dgm:pt>
    <dgm:pt modelId="{7E92DED1-CD26-4C06-84F0-CA3FFE9FD4FA}" type="pres">
      <dgm:prSet presAssocID="{30045265-F9DF-441D-AF02-9A410D49C27B}" presName="nodeText" presStyleLbl="bgAccFollowNode1" presStyleIdx="1" presStyleCnt="3">
        <dgm:presLayoutVars>
          <dgm:bulletEnabled val="1"/>
        </dgm:presLayoutVars>
      </dgm:prSet>
      <dgm:spPr/>
    </dgm:pt>
    <dgm:pt modelId="{9C159A17-2165-482D-B6E0-71DB4A404236}" type="pres">
      <dgm:prSet presAssocID="{FC79BB8E-62CD-43C3-851B-993F1FFE1116}" presName="sibTrans" presStyleCnt="0"/>
      <dgm:spPr/>
    </dgm:pt>
    <dgm:pt modelId="{D615248D-ED3F-4A45-964F-1F847BF3085D}" type="pres">
      <dgm:prSet presAssocID="{737918A7-3D03-49BE-ADB3-50F61F83D2FF}" presName="compositeNode" presStyleCnt="0">
        <dgm:presLayoutVars>
          <dgm:bulletEnabled val="1"/>
        </dgm:presLayoutVars>
      </dgm:prSet>
      <dgm:spPr/>
    </dgm:pt>
    <dgm:pt modelId="{19CCD348-F5E9-473E-96A5-863C2FC2FE99}" type="pres">
      <dgm:prSet presAssocID="{737918A7-3D03-49BE-ADB3-50F61F83D2FF}" presName="bgRect" presStyleLbl="bgAccFollowNode1" presStyleIdx="2" presStyleCnt="3"/>
      <dgm:spPr/>
    </dgm:pt>
    <dgm:pt modelId="{AA388AF8-2F73-4D4A-BEFB-BA0E1668B2EC}" type="pres">
      <dgm:prSet presAssocID="{0A43C948-4FDC-4FCA-9E1D-C62DCC38898A}" presName="sibTransNodeCircle" presStyleLbl="alignNode1" presStyleIdx="4" presStyleCnt="6">
        <dgm:presLayoutVars>
          <dgm:chMax val="0"/>
          <dgm:bulletEnabled/>
        </dgm:presLayoutVars>
      </dgm:prSet>
      <dgm:spPr/>
    </dgm:pt>
    <dgm:pt modelId="{9E502AFB-3CEA-4F0D-9AE5-4C27672C6FDD}" type="pres">
      <dgm:prSet presAssocID="{737918A7-3D03-49BE-ADB3-50F61F83D2FF}" presName="bottomLine" presStyleLbl="alignNode1" presStyleIdx="5" presStyleCnt="6">
        <dgm:presLayoutVars/>
      </dgm:prSet>
      <dgm:spPr/>
    </dgm:pt>
    <dgm:pt modelId="{893A289D-81AC-4087-B426-980E0EE95269}" type="pres">
      <dgm:prSet presAssocID="{737918A7-3D03-49BE-ADB3-50F61F83D2FF}" presName="nodeText" presStyleLbl="bgAccFollowNode1" presStyleIdx="2" presStyleCnt="3">
        <dgm:presLayoutVars>
          <dgm:bulletEnabled val="1"/>
        </dgm:presLayoutVars>
      </dgm:prSet>
      <dgm:spPr/>
    </dgm:pt>
  </dgm:ptLst>
  <dgm:cxnLst>
    <dgm:cxn modelId="{6172E300-261C-414C-904A-B202E6D9CEC7}" type="presOf" srcId="{FC2B5E45-124A-4314-A3AE-71C93DF6B249}" destId="{893A289D-81AC-4087-B426-980E0EE95269}" srcOrd="0" destOrd="1" presId="urn:microsoft.com/office/officeart/2016/7/layout/BasicLinearProcessNumbered"/>
    <dgm:cxn modelId="{C94DA801-DCD1-4F68-80A5-BDB1A37067DC}" srcId="{4B95B393-71E4-4975-AF22-29C45297A20B}" destId="{737918A7-3D03-49BE-ADB3-50F61F83D2FF}" srcOrd="2" destOrd="0" parTransId="{71886E9A-B491-478D-97D9-20F57F5C990F}" sibTransId="{0A43C948-4FDC-4FCA-9E1D-C62DCC38898A}"/>
    <dgm:cxn modelId="{7D228504-D6E8-45E4-88E0-07DA0A4E780A}" srcId="{30045265-F9DF-441D-AF02-9A410D49C27B}" destId="{67972ED5-F675-48C3-AC86-C65BE2290EFF}" srcOrd="2" destOrd="0" parTransId="{23048E42-BE4B-4C88-AE94-CC44EA35E2F2}" sibTransId="{74E3EF1C-05E0-4D13-8105-4EEEA4158253}"/>
    <dgm:cxn modelId="{8EA1CC05-4068-4865-881C-F436CF008259}" srcId="{30045265-F9DF-441D-AF02-9A410D49C27B}" destId="{634F385A-A80A-4BCD-B9B4-CBB3235AC794}" srcOrd="1" destOrd="0" parTransId="{4210B559-AA57-4DB2-B491-D6CBB10D34E7}" sibTransId="{346C99A4-C75D-44E3-815B-F550AC4E18DB}"/>
    <dgm:cxn modelId="{9576ED0B-83F4-48C1-8B1F-09803C0FDD49}" type="presOf" srcId="{87D77388-A24F-4A6E-9BB1-440F9B6A7D5D}" destId="{7E92DED1-CD26-4C06-84F0-CA3FFE9FD4FA}" srcOrd="0" destOrd="5" presId="urn:microsoft.com/office/officeart/2016/7/layout/BasicLinearProcessNumbered"/>
    <dgm:cxn modelId="{ECB94714-83E8-4601-BBBA-9B8FDDB1F1C0}" srcId="{30045265-F9DF-441D-AF02-9A410D49C27B}" destId="{87D77388-A24F-4A6E-9BB1-440F9B6A7D5D}" srcOrd="4" destOrd="0" parTransId="{94886245-0DFC-4891-8EC6-645DFD8BAF37}" sibTransId="{F3CDC784-BEC0-4D7C-BD7D-D338AEB19CA4}"/>
    <dgm:cxn modelId="{870EBF18-5E73-489F-BA6A-CE0111312080}" srcId="{4B95B393-71E4-4975-AF22-29C45297A20B}" destId="{30045265-F9DF-441D-AF02-9A410D49C27B}" srcOrd="1" destOrd="0" parTransId="{4A212D10-633F-4005-B927-A621A57FF1F0}" sibTransId="{FC79BB8E-62CD-43C3-851B-993F1FFE1116}"/>
    <dgm:cxn modelId="{10C97319-BAC9-43DA-AEC9-31506D8026EB}" type="presOf" srcId="{4B95B393-71E4-4975-AF22-29C45297A20B}" destId="{6D214665-B195-4E60-B188-1D0E1F53071F}" srcOrd="0" destOrd="0" presId="urn:microsoft.com/office/officeart/2016/7/layout/BasicLinearProcessNumbered"/>
    <dgm:cxn modelId="{76831123-F9F3-4038-8C4A-B24449D03D94}" srcId="{737918A7-3D03-49BE-ADB3-50F61F83D2FF}" destId="{FC2B5E45-124A-4314-A3AE-71C93DF6B249}" srcOrd="0" destOrd="0" parTransId="{93DCB00E-4F2D-4596-9E81-AB35422EC85E}" sibTransId="{9920A74E-D339-4C76-AA49-B84A527E1F13}"/>
    <dgm:cxn modelId="{8869A724-6C0D-4D7C-A7B8-3983D7508C1F}" srcId="{30045265-F9DF-441D-AF02-9A410D49C27B}" destId="{42E946C2-916F-4B77-9F74-AED75E90B1C5}" srcOrd="0" destOrd="0" parTransId="{4A7D297F-5CF7-43DE-8770-43CC7E19935B}" sibTransId="{895DCAEE-4419-4236-B100-B6B379BD65F0}"/>
    <dgm:cxn modelId="{DB854428-3356-4D8D-8558-406B23304C77}" type="presOf" srcId="{634F385A-A80A-4BCD-B9B4-CBB3235AC794}" destId="{7E92DED1-CD26-4C06-84F0-CA3FFE9FD4FA}" srcOrd="0" destOrd="2" presId="urn:microsoft.com/office/officeart/2016/7/layout/BasicLinearProcessNumbered"/>
    <dgm:cxn modelId="{A526D429-9151-4CA0-AAF6-94577B3F7AF1}" type="presOf" srcId="{0C195914-F002-4978-A8D5-85AB152DDFC8}" destId="{7112564A-D84A-4512-992F-6844328C5019}" srcOrd="1" destOrd="0" presId="urn:microsoft.com/office/officeart/2016/7/layout/BasicLinearProcessNumbered"/>
    <dgm:cxn modelId="{6D49C042-B2D1-4784-A69C-CC3328C07949}" type="presOf" srcId="{737918A7-3D03-49BE-ADB3-50F61F83D2FF}" destId="{893A289D-81AC-4087-B426-980E0EE95269}" srcOrd="1" destOrd="0" presId="urn:microsoft.com/office/officeart/2016/7/layout/BasicLinearProcessNumbered"/>
    <dgm:cxn modelId="{3A3D0F6B-2896-43BC-9B0E-DBDDCFD6B6D0}" srcId="{4B95B393-71E4-4975-AF22-29C45297A20B}" destId="{0C195914-F002-4978-A8D5-85AB152DDFC8}" srcOrd="0" destOrd="0" parTransId="{01D504D2-A2B5-4010-B328-671E35BCF1EB}" sibTransId="{5582DACB-136B-48AF-AE83-66058C8A5484}"/>
    <dgm:cxn modelId="{1AD0FD54-82A1-44CF-9E80-04D6D34C4B92}" type="presOf" srcId="{30045265-F9DF-441D-AF02-9A410D49C27B}" destId="{07D340FC-ECFF-4610-B909-90CB626A9539}" srcOrd="0" destOrd="0" presId="urn:microsoft.com/office/officeart/2016/7/layout/BasicLinearProcessNumbered"/>
    <dgm:cxn modelId="{018D3057-2B16-426E-8DA0-97366BA9FE92}" type="presOf" srcId="{FC79BB8E-62CD-43C3-851B-993F1FFE1116}" destId="{5AC9B6FD-B4C4-4036-9697-B6FF95C7CD8B}" srcOrd="0" destOrd="0" presId="urn:microsoft.com/office/officeart/2016/7/layout/BasicLinearProcessNumbered"/>
    <dgm:cxn modelId="{9A53F957-9E5B-4538-84AC-1A377DF0DD29}" type="presOf" srcId="{0A43C948-4FDC-4FCA-9E1D-C62DCC38898A}" destId="{AA388AF8-2F73-4D4A-BEFB-BA0E1668B2EC}" srcOrd="0" destOrd="0" presId="urn:microsoft.com/office/officeart/2016/7/layout/BasicLinearProcessNumbered"/>
    <dgm:cxn modelId="{0ABA0D7C-DC24-4A41-9979-E72212F7AB6A}" type="presOf" srcId="{0C195914-F002-4978-A8D5-85AB152DDFC8}" destId="{6787E390-BD39-4FD7-AAAC-A08D821B62E1}" srcOrd="0" destOrd="0" presId="urn:microsoft.com/office/officeart/2016/7/layout/BasicLinearProcessNumbered"/>
    <dgm:cxn modelId="{BF0DB688-6719-4BF8-BD66-0E765DB6A662}" type="presOf" srcId="{5582DACB-136B-48AF-AE83-66058C8A5484}" destId="{B894F278-7D13-446D-890E-BB0E91ED26BF}" srcOrd="0" destOrd="0" presId="urn:microsoft.com/office/officeart/2016/7/layout/BasicLinearProcessNumbered"/>
    <dgm:cxn modelId="{43CFA990-8CEC-48C7-BB60-193BD24E6DC1}" srcId="{737918A7-3D03-49BE-ADB3-50F61F83D2FF}" destId="{8A737781-B53F-4D44-83A8-7B93FE73F919}" srcOrd="1" destOrd="0" parTransId="{9662B824-C401-45E5-8266-6C10C5F414C5}" sibTransId="{B4E791D6-9103-490C-93E7-88B2DEB42EC5}"/>
    <dgm:cxn modelId="{F1A58CA3-E4B5-4640-BDBC-C6B1AAD8C314}" type="presOf" srcId="{67972ED5-F675-48C3-AC86-C65BE2290EFF}" destId="{7E92DED1-CD26-4C06-84F0-CA3FFE9FD4FA}" srcOrd="0" destOrd="3" presId="urn:microsoft.com/office/officeart/2016/7/layout/BasicLinearProcessNumbered"/>
    <dgm:cxn modelId="{6E21A7A3-820E-4612-9405-D3E90573BAE0}" srcId="{30045265-F9DF-441D-AF02-9A410D49C27B}" destId="{94A925A3-846A-4DC4-8F5B-C0EBB10CF1C7}" srcOrd="3" destOrd="0" parTransId="{0E53CE8E-B104-4445-A09A-4526A4669BDE}" sibTransId="{0B30330B-379E-46B0-9436-25D6E1432570}"/>
    <dgm:cxn modelId="{9248FFD9-3B34-4B16-8A69-7494A14CB0C1}" type="presOf" srcId="{737918A7-3D03-49BE-ADB3-50F61F83D2FF}" destId="{19CCD348-F5E9-473E-96A5-863C2FC2FE99}" srcOrd="0" destOrd="0" presId="urn:microsoft.com/office/officeart/2016/7/layout/BasicLinearProcessNumbered"/>
    <dgm:cxn modelId="{B15655E2-9249-4BE6-ACAC-9902424071D9}" type="presOf" srcId="{8A737781-B53F-4D44-83A8-7B93FE73F919}" destId="{893A289D-81AC-4087-B426-980E0EE95269}" srcOrd="0" destOrd="2" presId="urn:microsoft.com/office/officeart/2016/7/layout/BasicLinearProcessNumbered"/>
    <dgm:cxn modelId="{321F72E4-05CF-4044-BA92-23042A4A503A}" type="presOf" srcId="{94A925A3-846A-4DC4-8F5B-C0EBB10CF1C7}" destId="{7E92DED1-CD26-4C06-84F0-CA3FFE9FD4FA}" srcOrd="0" destOrd="4" presId="urn:microsoft.com/office/officeart/2016/7/layout/BasicLinearProcessNumbered"/>
    <dgm:cxn modelId="{C9A430E6-5412-4FE3-9860-7EEB06D97DB8}" type="presOf" srcId="{30045265-F9DF-441D-AF02-9A410D49C27B}" destId="{7E92DED1-CD26-4C06-84F0-CA3FFE9FD4FA}" srcOrd="1" destOrd="0" presId="urn:microsoft.com/office/officeart/2016/7/layout/BasicLinearProcessNumbered"/>
    <dgm:cxn modelId="{5AC4CCFB-CEF0-46B8-9CDB-997DB5CC8F5B}" type="presOf" srcId="{42E946C2-916F-4B77-9F74-AED75E90B1C5}" destId="{7E92DED1-CD26-4C06-84F0-CA3FFE9FD4FA}" srcOrd="0" destOrd="1" presId="urn:microsoft.com/office/officeart/2016/7/layout/BasicLinearProcessNumbered"/>
    <dgm:cxn modelId="{0AEF3AE3-D744-477B-AD32-D287429B1D17}" type="presParOf" srcId="{6D214665-B195-4E60-B188-1D0E1F53071F}" destId="{FFCB309E-518A-4849-B45D-488682C57FB3}" srcOrd="0" destOrd="0" presId="urn:microsoft.com/office/officeart/2016/7/layout/BasicLinearProcessNumbered"/>
    <dgm:cxn modelId="{C681346A-61E9-4F6C-867F-8A24E4DED6D3}" type="presParOf" srcId="{FFCB309E-518A-4849-B45D-488682C57FB3}" destId="{6787E390-BD39-4FD7-AAAC-A08D821B62E1}" srcOrd="0" destOrd="0" presId="urn:microsoft.com/office/officeart/2016/7/layout/BasicLinearProcessNumbered"/>
    <dgm:cxn modelId="{F82D8240-EEED-4D64-9C3C-5A359BAA3E73}" type="presParOf" srcId="{FFCB309E-518A-4849-B45D-488682C57FB3}" destId="{B894F278-7D13-446D-890E-BB0E91ED26BF}" srcOrd="1" destOrd="0" presId="urn:microsoft.com/office/officeart/2016/7/layout/BasicLinearProcessNumbered"/>
    <dgm:cxn modelId="{B55D655F-20A2-4E1A-AA91-D8BB53DC6134}" type="presParOf" srcId="{FFCB309E-518A-4849-B45D-488682C57FB3}" destId="{AC091EB8-E1A9-4DA4-A76C-3A8A6F53CFB0}" srcOrd="2" destOrd="0" presId="urn:microsoft.com/office/officeart/2016/7/layout/BasicLinearProcessNumbered"/>
    <dgm:cxn modelId="{9F55F5A2-1A0A-4C20-9BA4-36B9843804BC}" type="presParOf" srcId="{FFCB309E-518A-4849-B45D-488682C57FB3}" destId="{7112564A-D84A-4512-992F-6844328C5019}" srcOrd="3" destOrd="0" presId="urn:microsoft.com/office/officeart/2016/7/layout/BasicLinearProcessNumbered"/>
    <dgm:cxn modelId="{79176C6A-15D4-4845-803D-E9F0F566EC5C}" type="presParOf" srcId="{6D214665-B195-4E60-B188-1D0E1F53071F}" destId="{1B4D3232-CB64-4C67-AABE-A8E5487B566C}" srcOrd="1" destOrd="0" presId="urn:microsoft.com/office/officeart/2016/7/layout/BasicLinearProcessNumbered"/>
    <dgm:cxn modelId="{76F8A429-1485-48E1-97A9-7FB6CC7E227E}" type="presParOf" srcId="{6D214665-B195-4E60-B188-1D0E1F53071F}" destId="{4FFFAC7D-6361-4CFF-8A75-827627E7AFBF}" srcOrd="2" destOrd="0" presId="urn:microsoft.com/office/officeart/2016/7/layout/BasicLinearProcessNumbered"/>
    <dgm:cxn modelId="{04F7B70E-C276-499E-A92A-465E19F7B317}" type="presParOf" srcId="{4FFFAC7D-6361-4CFF-8A75-827627E7AFBF}" destId="{07D340FC-ECFF-4610-B909-90CB626A9539}" srcOrd="0" destOrd="0" presId="urn:microsoft.com/office/officeart/2016/7/layout/BasicLinearProcessNumbered"/>
    <dgm:cxn modelId="{0646832D-D3A7-4BF4-B066-EBC35E1A4CBF}" type="presParOf" srcId="{4FFFAC7D-6361-4CFF-8A75-827627E7AFBF}" destId="{5AC9B6FD-B4C4-4036-9697-B6FF95C7CD8B}" srcOrd="1" destOrd="0" presId="urn:microsoft.com/office/officeart/2016/7/layout/BasicLinearProcessNumbered"/>
    <dgm:cxn modelId="{0AACC9CE-5B87-40FD-A788-2D6408CECBD3}" type="presParOf" srcId="{4FFFAC7D-6361-4CFF-8A75-827627E7AFBF}" destId="{838935BE-9C0F-4AD7-9C4C-2FD555FCCC14}" srcOrd="2" destOrd="0" presId="urn:microsoft.com/office/officeart/2016/7/layout/BasicLinearProcessNumbered"/>
    <dgm:cxn modelId="{5F69D185-3061-4FC8-959F-B59E08670D42}" type="presParOf" srcId="{4FFFAC7D-6361-4CFF-8A75-827627E7AFBF}" destId="{7E92DED1-CD26-4C06-84F0-CA3FFE9FD4FA}" srcOrd="3" destOrd="0" presId="urn:microsoft.com/office/officeart/2016/7/layout/BasicLinearProcessNumbered"/>
    <dgm:cxn modelId="{94FBD0D4-4890-465B-B798-D87064762723}" type="presParOf" srcId="{6D214665-B195-4E60-B188-1D0E1F53071F}" destId="{9C159A17-2165-482D-B6E0-71DB4A404236}" srcOrd="3" destOrd="0" presId="urn:microsoft.com/office/officeart/2016/7/layout/BasicLinearProcessNumbered"/>
    <dgm:cxn modelId="{08B5A491-9419-4865-B7BB-F3C16B7B6B14}" type="presParOf" srcId="{6D214665-B195-4E60-B188-1D0E1F53071F}" destId="{D615248D-ED3F-4A45-964F-1F847BF3085D}" srcOrd="4" destOrd="0" presId="urn:microsoft.com/office/officeart/2016/7/layout/BasicLinearProcessNumbered"/>
    <dgm:cxn modelId="{4AC5FA51-88B3-4F53-9576-14464CA6D50D}" type="presParOf" srcId="{D615248D-ED3F-4A45-964F-1F847BF3085D}" destId="{19CCD348-F5E9-473E-96A5-863C2FC2FE99}" srcOrd="0" destOrd="0" presId="urn:microsoft.com/office/officeart/2016/7/layout/BasicLinearProcessNumbered"/>
    <dgm:cxn modelId="{E6F63C11-51C1-44A7-9AF2-5774A789C73F}" type="presParOf" srcId="{D615248D-ED3F-4A45-964F-1F847BF3085D}" destId="{AA388AF8-2F73-4D4A-BEFB-BA0E1668B2EC}" srcOrd="1" destOrd="0" presId="urn:microsoft.com/office/officeart/2016/7/layout/BasicLinearProcessNumbered"/>
    <dgm:cxn modelId="{15A55A66-65E1-4BCD-80B4-8A01F4909C90}" type="presParOf" srcId="{D615248D-ED3F-4A45-964F-1F847BF3085D}" destId="{9E502AFB-3CEA-4F0D-9AE5-4C27672C6FDD}" srcOrd="2" destOrd="0" presId="urn:microsoft.com/office/officeart/2016/7/layout/BasicLinearProcessNumbered"/>
    <dgm:cxn modelId="{994DF4A1-81D6-4DC1-90AC-1A9132B4CE2E}" type="presParOf" srcId="{D615248D-ED3F-4A45-964F-1F847BF3085D}" destId="{893A289D-81AC-4087-B426-980E0EE95269}" srcOrd="3" destOrd="0" presId="urn:microsoft.com/office/officeart/2016/7/layout/BasicLinearProcessNumbered"/>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7AE14C-4CC2-4D35-A53A-2AEDAC20B38C}">
      <dsp:nvSpPr>
        <dsp:cNvPr id="0" name=""/>
        <dsp:cNvSpPr/>
      </dsp:nvSpPr>
      <dsp:spPr>
        <a:xfrm>
          <a:off x="0" y="1133040"/>
          <a:ext cx="2338442" cy="1484911"/>
        </a:xfrm>
        <a:prstGeom prst="roundRect">
          <a:avLst>
            <a:gd name="adj" fmla="val 10000"/>
          </a:avLst>
        </a:prstGeom>
        <a:solidFill>
          <a:schemeClr val="accent5">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466DDB0-253B-48FC-91E0-F180E6270ED5}">
      <dsp:nvSpPr>
        <dsp:cNvPr id="0" name=""/>
        <dsp:cNvSpPr/>
      </dsp:nvSpPr>
      <dsp:spPr>
        <a:xfrm>
          <a:off x="259827" y="1379876"/>
          <a:ext cx="2338442" cy="1484911"/>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a:t>To introduce the idea of maze</a:t>
          </a:r>
          <a:endParaRPr lang="en-US" sz="1800" kern="1200"/>
        </a:p>
      </dsp:txBody>
      <dsp:txXfrm>
        <a:off x="303319" y="1423368"/>
        <a:ext cx="2251458" cy="1397927"/>
      </dsp:txXfrm>
    </dsp:sp>
    <dsp:sp modelId="{75785BAE-DEE2-47FF-9576-34767F2BE14D}">
      <dsp:nvSpPr>
        <dsp:cNvPr id="0" name=""/>
        <dsp:cNvSpPr/>
      </dsp:nvSpPr>
      <dsp:spPr>
        <a:xfrm>
          <a:off x="2858097" y="1133040"/>
          <a:ext cx="2338442" cy="1484911"/>
        </a:xfrm>
        <a:prstGeom prst="roundRect">
          <a:avLst>
            <a:gd name="adj" fmla="val 10000"/>
          </a:avLst>
        </a:prstGeom>
        <a:solidFill>
          <a:schemeClr val="accent5">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BE7B9A3-DDEC-457C-B516-59238E78EA82}">
      <dsp:nvSpPr>
        <dsp:cNvPr id="0" name=""/>
        <dsp:cNvSpPr/>
      </dsp:nvSpPr>
      <dsp:spPr>
        <a:xfrm>
          <a:off x="3117924" y="1379876"/>
          <a:ext cx="2338442" cy="1484911"/>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a:t>To generate a maze using Depth First Search algorithm (using recursive backtracking).</a:t>
          </a:r>
          <a:endParaRPr lang="en-US" sz="1800" kern="1200"/>
        </a:p>
      </dsp:txBody>
      <dsp:txXfrm>
        <a:off x="3161416" y="1423368"/>
        <a:ext cx="2251458" cy="1397927"/>
      </dsp:txXfrm>
    </dsp:sp>
    <dsp:sp modelId="{A0C07720-BE0E-43A4-9680-8B25D18E06D3}">
      <dsp:nvSpPr>
        <dsp:cNvPr id="0" name=""/>
        <dsp:cNvSpPr/>
      </dsp:nvSpPr>
      <dsp:spPr>
        <a:xfrm>
          <a:off x="5716194" y="1133040"/>
          <a:ext cx="2338442" cy="1484911"/>
        </a:xfrm>
        <a:prstGeom prst="roundRect">
          <a:avLst>
            <a:gd name="adj" fmla="val 10000"/>
          </a:avLst>
        </a:prstGeom>
        <a:solidFill>
          <a:schemeClr val="accent5">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9AF64443-D48E-46DA-AC2E-D7A5C35B183C}">
      <dsp:nvSpPr>
        <dsp:cNvPr id="0" name=""/>
        <dsp:cNvSpPr/>
      </dsp:nvSpPr>
      <dsp:spPr>
        <a:xfrm>
          <a:off x="5976020" y="1379876"/>
          <a:ext cx="2338442" cy="1484911"/>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a:t>To visualise the generated maze using a example.</a:t>
          </a:r>
          <a:endParaRPr lang="en-US" sz="1800" kern="1200"/>
        </a:p>
      </dsp:txBody>
      <dsp:txXfrm>
        <a:off x="6019512" y="1423368"/>
        <a:ext cx="2251458" cy="13979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9D9DEE-E250-4995-9F52-5D8FDEE8F5D0}">
      <dsp:nvSpPr>
        <dsp:cNvPr id="0" name=""/>
        <dsp:cNvSpPr/>
      </dsp:nvSpPr>
      <dsp:spPr>
        <a:xfrm>
          <a:off x="0" y="2290"/>
          <a:ext cx="6137336" cy="116098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A05ADA-26FE-4E2A-A85F-D25EF13D9A67}">
      <dsp:nvSpPr>
        <dsp:cNvPr id="0" name=""/>
        <dsp:cNvSpPr/>
      </dsp:nvSpPr>
      <dsp:spPr>
        <a:xfrm>
          <a:off x="351198" y="263512"/>
          <a:ext cx="638542" cy="6385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08D9755-A56B-42BD-8D75-1E488201A06E}">
      <dsp:nvSpPr>
        <dsp:cNvPr id="0" name=""/>
        <dsp:cNvSpPr/>
      </dsp:nvSpPr>
      <dsp:spPr>
        <a:xfrm>
          <a:off x="1340939" y="2290"/>
          <a:ext cx="4796396" cy="11609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871" tIns="122871" rIns="122871" bIns="122871" numCol="1" spcCol="1270" anchor="ctr" anchorCtr="0">
          <a:noAutofit/>
        </a:bodyPr>
        <a:lstStyle/>
        <a:p>
          <a:pPr marL="0" lvl="0" indent="0" algn="l" defTabSz="755650">
            <a:lnSpc>
              <a:spcPct val="90000"/>
            </a:lnSpc>
            <a:spcBef>
              <a:spcPct val="0"/>
            </a:spcBef>
            <a:spcAft>
              <a:spcPct val="35000"/>
            </a:spcAft>
            <a:buNone/>
          </a:pPr>
          <a:r>
            <a:rPr lang="en-GB" sz="1700" kern="1200"/>
            <a:t>A maze can be generated by starting with a predetermined arrangement of cells with walls between them.</a:t>
          </a:r>
          <a:endParaRPr lang="en-US" sz="1700" kern="1200"/>
        </a:p>
      </dsp:txBody>
      <dsp:txXfrm>
        <a:off x="1340939" y="2290"/>
        <a:ext cx="4796396" cy="1160986"/>
      </dsp:txXfrm>
    </dsp:sp>
    <dsp:sp modelId="{645740DE-1140-46FB-AFF9-8FD00CD40D9A}">
      <dsp:nvSpPr>
        <dsp:cNvPr id="0" name=""/>
        <dsp:cNvSpPr/>
      </dsp:nvSpPr>
      <dsp:spPr>
        <a:xfrm>
          <a:off x="0" y="1453523"/>
          <a:ext cx="6137336" cy="116098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47401E-AFF1-4A6B-A490-630B4410A120}">
      <dsp:nvSpPr>
        <dsp:cNvPr id="0" name=""/>
        <dsp:cNvSpPr/>
      </dsp:nvSpPr>
      <dsp:spPr>
        <a:xfrm>
          <a:off x="351198" y="1714745"/>
          <a:ext cx="638542" cy="6385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874FAD7-6BDE-4E05-810A-9D6EAA6D0F9A}">
      <dsp:nvSpPr>
        <dsp:cNvPr id="0" name=""/>
        <dsp:cNvSpPr/>
      </dsp:nvSpPr>
      <dsp:spPr>
        <a:xfrm>
          <a:off x="1340939" y="1453523"/>
          <a:ext cx="4796396" cy="11609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871" tIns="122871" rIns="122871" bIns="122871" numCol="1" spcCol="1270" anchor="ctr" anchorCtr="0">
          <a:noAutofit/>
        </a:bodyPr>
        <a:lstStyle/>
        <a:p>
          <a:pPr marL="0" lvl="0" indent="0" algn="l" defTabSz="755650">
            <a:lnSpc>
              <a:spcPct val="90000"/>
            </a:lnSpc>
            <a:spcBef>
              <a:spcPct val="0"/>
            </a:spcBef>
            <a:spcAft>
              <a:spcPct val="35000"/>
            </a:spcAft>
            <a:buNone/>
          </a:pPr>
          <a:r>
            <a:rPr lang="en-GB" sz="1700" kern="1200"/>
            <a:t>This predetermined arrangement can be considered as a connected graph with the edges representing possible walls and the nodes representing cells. </a:t>
          </a:r>
          <a:endParaRPr lang="en-US" sz="1700" kern="1200"/>
        </a:p>
      </dsp:txBody>
      <dsp:txXfrm>
        <a:off x="1340939" y="1453523"/>
        <a:ext cx="4796396" cy="1160986"/>
      </dsp:txXfrm>
    </dsp:sp>
    <dsp:sp modelId="{9698B37A-9A2B-47A1-A68E-8405CCF6C626}">
      <dsp:nvSpPr>
        <dsp:cNvPr id="0" name=""/>
        <dsp:cNvSpPr/>
      </dsp:nvSpPr>
      <dsp:spPr>
        <a:xfrm>
          <a:off x="0" y="2904756"/>
          <a:ext cx="6137336" cy="116098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87257B-BF5B-41A2-8C75-70A6CACD25F2}">
      <dsp:nvSpPr>
        <dsp:cNvPr id="0" name=""/>
        <dsp:cNvSpPr/>
      </dsp:nvSpPr>
      <dsp:spPr>
        <a:xfrm>
          <a:off x="351198" y="3165978"/>
          <a:ext cx="638542" cy="6385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962915F-926C-4F7E-A8B8-52114D130139}">
      <dsp:nvSpPr>
        <dsp:cNvPr id="0" name=""/>
        <dsp:cNvSpPr/>
      </dsp:nvSpPr>
      <dsp:spPr>
        <a:xfrm>
          <a:off x="1340939" y="2904756"/>
          <a:ext cx="4796396" cy="11609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871" tIns="122871" rIns="122871" bIns="122871" numCol="1" spcCol="1270" anchor="ctr" anchorCtr="0">
          <a:noAutofit/>
        </a:bodyPr>
        <a:lstStyle/>
        <a:p>
          <a:pPr marL="0" lvl="0" indent="0" algn="l" defTabSz="755650">
            <a:lnSpc>
              <a:spcPct val="90000"/>
            </a:lnSpc>
            <a:spcBef>
              <a:spcPct val="0"/>
            </a:spcBef>
            <a:spcAft>
              <a:spcPct val="35000"/>
            </a:spcAft>
            <a:buNone/>
          </a:pPr>
          <a:r>
            <a:rPr lang="en-GB" sz="1700" kern="1200"/>
            <a:t>The purpose of the maze generation algorithm is to make a subgraph in which we find a route between two particular nodes.</a:t>
          </a:r>
          <a:endParaRPr lang="en-US" sz="1700" kern="1200"/>
        </a:p>
      </dsp:txBody>
      <dsp:txXfrm>
        <a:off x="1340939" y="2904756"/>
        <a:ext cx="4796396" cy="1160986"/>
      </dsp:txXfrm>
    </dsp:sp>
    <dsp:sp modelId="{3C455B45-BCDD-4193-92F9-DDF3F856240F}">
      <dsp:nvSpPr>
        <dsp:cNvPr id="0" name=""/>
        <dsp:cNvSpPr/>
      </dsp:nvSpPr>
      <dsp:spPr>
        <a:xfrm>
          <a:off x="0" y="4355989"/>
          <a:ext cx="6137336" cy="1160986"/>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A1CBE3-D032-4257-9320-9C256CD2F89D}">
      <dsp:nvSpPr>
        <dsp:cNvPr id="0" name=""/>
        <dsp:cNvSpPr/>
      </dsp:nvSpPr>
      <dsp:spPr>
        <a:xfrm>
          <a:off x="351198" y="4617210"/>
          <a:ext cx="638542" cy="6385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8C5A526-FC88-4D64-B6F2-0022A4B4F8A2}">
      <dsp:nvSpPr>
        <dsp:cNvPr id="0" name=""/>
        <dsp:cNvSpPr/>
      </dsp:nvSpPr>
      <dsp:spPr>
        <a:xfrm>
          <a:off x="1340939" y="4355989"/>
          <a:ext cx="4796396" cy="11609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871" tIns="122871" rIns="122871" bIns="122871" numCol="1" spcCol="1270" anchor="ctr" anchorCtr="0">
          <a:noAutofit/>
        </a:bodyPr>
        <a:lstStyle/>
        <a:p>
          <a:pPr marL="0" lvl="0" indent="0" algn="l" defTabSz="755650">
            <a:lnSpc>
              <a:spcPct val="90000"/>
            </a:lnSpc>
            <a:spcBef>
              <a:spcPct val="0"/>
            </a:spcBef>
            <a:spcAft>
              <a:spcPct val="35000"/>
            </a:spcAft>
            <a:buNone/>
          </a:pPr>
          <a:r>
            <a:rPr lang="en-GB" sz="1700" kern="1200"/>
            <a:t>We will take recursive backtracker model as an example. </a:t>
          </a:r>
          <a:endParaRPr lang="en-US" sz="1700" kern="1200"/>
        </a:p>
      </dsp:txBody>
      <dsp:txXfrm>
        <a:off x="1340939" y="4355989"/>
        <a:ext cx="4796396" cy="11609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87E390-BD39-4FD7-AAAC-A08D821B62E1}">
      <dsp:nvSpPr>
        <dsp:cNvPr id="0" name=""/>
        <dsp:cNvSpPr/>
      </dsp:nvSpPr>
      <dsp:spPr>
        <a:xfrm>
          <a:off x="0" y="0"/>
          <a:ext cx="2736511" cy="3366834"/>
        </a:xfrm>
        <a:prstGeom prst="rect">
          <a:avLst/>
        </a:prstGeom>
        <a:solidFill>
          <a:schemeClr val="accent6">
            <a:alpha val="90000"/>
            <a:tint val="40000"/>
            <a:hueOff val="0"/>
            <a:satOff val="0"/>
            <a:lumOff val="0"/>
            <a:alphaOff val="0"/>
          </a:schemeClr>
        </a:solidFill>
        <a:ln w="15875"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49" tIns="330200" rIns="213349" bIns="330200" numCol="1" spcCol="1270" anchor="t" anchorCtr="0">
          <a:noAutofit/>
        </a:bodyPr>
        <a:lstStyle/>
        <a:p>
          <a:pPr marL="0" lvl="0" indent="0" algn="l" defTabSz="488950">
            <a:lnSpc>
              <a:spcPct val="90000"/>
            </a:lnSpc>
            <a:spcBef>
              <a:spcPct val="0"/>
            </a:spcBef>
            <a:spcAft>
              <a:spcPct val="35000"/>
            </a:spcAft>
            <a:buNone/>
            <a:defRPr b="1"/>
          </a:pPr>
          <a:r>
            <a:rPr lang="en-US" sz="1100" kern="1200"/>
            <a:t>Make the initial cell the current cell and mark it as visited.</a:t>
          </a:r>
        </a:p>
      </dsp:txBody>
      <dsp:txXfrm>
        <a:off x="0" y="1279396"/>
        <a:ext cx="2736511" cy="2020100"/>
      </dsp:txXfrm>
    </dsp:sp>
    <dsp:sp modelId="{B894F278-7D13-446D-890E-BB0E91ED26BF}">
      <dsp:nvSpPr>
        <dsp:cNvPr id="0" name=""/>
        <dsp:cNvSpPr/>
      </dsp:nvSpPr>
      <dsp:spPr>
        <a:xfrm>
          <a:off x="863230" y="336683"/>
          <a:ext cx="1010050" cy="1010050"/>
        </a:xfrm>
        <a:prstGeom prst="ellipse">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747" tIns="12700" rIns="78747"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011148" y="484601"/>
        <a:ext cx="714214" cy="714214"/>
      </dsp:txXfrm>
    </dsp:sp>
    <dsp:sp modelId="{AC091EB8-E1A9-4DA4-A76C-3A8A6F53CFB0}">
      <dsp:nvSpPr>
        <dsp:cNvPr id="0" name=""/>
        <dsp:cNvSpPr/>
      </dsp:nvSpPr>
      <dsp:spPr>
        <a:xfrm>
          <a:off x="0" y="3366762"/>
          <a:ext cx="2736511" cy="72"/>
        </a:xfrm>
        <a:prstGeom prst="rect">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D340FC-ECFF-4610-B909-90CB626A9539}">
      <dsp:nvSpPr>
        <dsp:cNvPr id="0" name=""/>
        <dsp:cNvSpPr/>
      </dsp:nvSpPr>
      <dsp:spPr>
        <a:xfrm>
          <a:off x="3010162" y="0"/>
          <a:ext cx="2736511" cy="3366834"/>
        </a:xfrm>
        <a:prstGeom prst="rect">
          <a:avLst/>
        </a:prstGeom>
        <a:solidFill>
          <a:schemeClr val="accent6">
            <a:alpha val="90000"/>
            <a:tint val="40000"/>
            <a:hueOff val="0"/>
            <a:satOff val="0"/>
            <a:lumOff val="0"/>
            <a:alphaOff val="0"/>
          </a:schemeClr>
        </a:solidFill>
        <a:ln w="15875"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49" tIns="330200" rIns="213349" bIns="330200" numCol="1" spcCol="1270" anchor="t" anchorCtr="0">
          <a:noAutofit/>
        </a:bodyPr>
        <a:lstStyle/>
        <a:p>
          <a:pPr marL="0" lvl="0" indent="0" algn="l" defTabSz="488950">
            <a:lnSpc>
              <a:spcPct val="90000"/>
            </a:lnSpc>
            <a:spcBef>
              <a:spcPct val="0"/>
            </a:spcBef>
            <a:spcAft>
              <a:spcPct val="35000"/>
            </a:spcAft>
            <a:buNone/>
            <a:defRPr b="1"/>
          </a:pPr>
          <a:r>
            <a:rPr lang="en-US" sz="1100" kern="1200"/>
            <a:t>While there are unvisited cells</a:t>
          </a:r>
        </a:p>
        <a:p>
          <a:pPr marL="57150" lvl="1" indent="-57150" algn="l" defTabSz="400050">
            <a:lnSpc>
              <a:spcPct val="90000"/>
            </a:lnSpc>
            <a:spcBef>
              <a:spcPct val="0"/>
            </a:spcBef>
            <a:spcAft>
              <a:spcPct val="15000"/>
            </a:spcAft>
            <a:buChar char="•"/>
          </a:pPr>
          <a:r>
            <a:rPr lang="en-US" sz="900" kern="1200"/>
            <a:t>If the current cell has neighbors which have not been visited.</a:t>
          </a:r>
        </a:p>
        <a:p>
          <a:pPr marL="57150" lvl="1" indent="-57150" algn="l" defTabSz="400050">
            <a:lnSpc>
              <a:spcPct val="90000"/>
            </a:lnSpc>
            <a:spcBef>
              <a:spcPct val="0"/>
            </a:spcBef>
            <a:spcAft>
              <a:spcPct val="15000"/>
            </a:spcAft>
            <a:buChar char="•"/>
          </a:pPr>
          <a:r>
            <a:rPr lang="en-US" sz="900" kern="1200"/>
            <a:t>Randomly choose any one of the unvisited neighbors.</a:t>
          </a:r>
        </a:p>
        <a:p>
          <a:pPr marL="57150" lvl="1" indent="-57150" algn="l" defTabSz="400050">
            <a:lnSpc>
              <a:spcPct val="90000"/>
            </a:lnSpc>
            <a:spcBef>
              <a:spcPct val="0"/>
            </a:spcBef>
            <a:spcAft>
              <a:spcPct val="15000"/>
            </a:spcAft>
            <a:buChar char="•"/>
          </a:pPr>
          <a:r>
            <a:rPr lang="en-US" sz="900" kern="1200"/>
            <a:t>Push the current cell to the stack.</a:t>
          </a:r>
        </a:p>
        <a:p>
          <a:pPr marL="57150" lvl="1" indent="-57150" algn="l" defTabSz="400050">
            <a:lnSpc>
              <a:spcPct val="90000"/>
            </a:lnSpc>
            <a:spcBef>
              <a:spcPct val="0"/>
            </a:spcBef>
            <a:spcAft>
              <a:spcPct val="15000"/>
            </a:spcAft>
            <a:buChar char="•"/>
          </a:pPr>
          <a:r>
            <a:rPr lang="en-US" sz="900" kern="1200"/>
            <a:t>Remove the wall between the current cell and chosen cell.</a:t>
          </a:r>
        </a:p>
        <a:p>
          <a:pPr marL="57150" lvl="1" indent="-57150" algn="l" defTabSz="400050">
            <a:lnSpc>
              <a:spcPct val="90000"/>
            </a:lnSpc>
            <a:spcBef>
              <a:spcPct val="0"/>
            </a:spcBef>
            <a:spcAft>
              <a:spcPct val="15000"/>
            </a:spcAft>
            <a:buChar char="•"/>
          </a:pPr>
          <a:r>
            <a:rPr lang="en-US" sz="900" kern="1200"/>
            <a:t>Make the chosen cell the current cell and mark it as visited.</a:t>
          </a:r>
        </a:p>
      </dsp:txBody>
      <dsp:txXfrm>
        <a:off x="3010162" y="1279396"/>
        <a:ext cx="2736511" cy="2020100"/>
      </dsp:txXfrm>
    </dsp:sp>
    <dsp:sp modelId="{5AC9B6FD-B4C4-4036-9697-B6FF95C7CD8B}">
      <dsp:nvSpPr>
        <dsp:cNvPr id="0" name=""/>
        <dsp:cNvSpPr/>
      </dsp:nvSpPr>
      <dsp:spPr>
        <a:xfrm>
          <a:off x="3873392" y="336683"/>
          <a:ext cx="1010050" cy="1010050"/>
        </a:xfrm>
        <a:prstGeom prst="ellipse">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747" tIns="12700" rIns="78747"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021310" y="484601"/>
        <a:ext cx="714214" cy="714214"/>
      </dsp:txXfrm>
    </dsp:sp>
    <dsp:sp modelId="{838935BE-9C0F-4AD7-9C4C-2FD555FCCC14}">
      <dsp:nvSpPr>
        <dsp:cNvPr id="0" name=""/>
        <dsp:cNvSpPr/>
      </dsp:nvSpPr>
      <dsp:spPr>
        <a:xfrm>
          <a:off x="3010162" y="3366762"/>
          <a:ext cx="2736511" cy="72"/>
        </a:xfrm>
        <a:prstGeom prst="rect">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CCD348-F5E9-473E-96A5-863C2FC2FE99}">
      <dsp:nvSpPr>
        <dsp:cNvPr id="0" name=""/>
        <dsp:cNvSpPr/>
      </dsp:nvSpPr>
      <dsp:spPr>
        <a:xfrm>
          <a:off x="6020324" y="0"/>
          <a:ext cx="2736511" cy="3366834"/>
        </a:xfrm>
        <a:prstGeom prst="rect">
          <a:avLst/>
        </a:prstGeom>
        <a:solidFill>
          <a:schemeClr val="accent6">
            <a:alpha val="90000"/>
            <a:tint val="40000"/>
            <a:hueOff val="0"/>
            <a:satOff val="0"/>
            <a:lumOff val="0"/>
            <a:alphaOff val="0"/>
          </a:schemeClr>
        </a:solidFill>
        <a:ln w="15875"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49" tIns="330200" rIns="213349" bIns="330200" numCol="1" spcCol="1270" anchor="t" anchorCtr="0">
          <a:noAutofit/>
        </a:bodyPr>
        <a:lstStyle/>
        <a:p>
          <a:pPr marL="0" lvl="0" indent="0" algn="l" defTabSz="488950" rtl="0">
            <a:lnSpc>
              <a:spcPct val="90000"/>
            </a:lnSpc>
            <a:spcBef>
              <a:spcPct val="0"/>
            </a:spcBef>
            <a:spcAft>
              <a:spcPct val="35000"/>
            </a:spcAft>
            <a:buNone/>
          </a:pPr>
          <a:r>
            <a:rPr lang="en-US" sz="1100" b="1" kern="1200"/>
            <a:t>Else if the stack is not empty</a:t>
          </a:r>
          <a:r>
            <a:rPr lang="en-US" sz="1100" kern="1200"/>
            <a:t> </a:t>
          </a:r>
        </a:p>
        <a:p>
          <a:pPr marL="57150" lvl="1" indent="-57150" algn="l" defTabSz="400050">
            <a:lnSpc>
              <a:spcPct val="90000"/>
            </a:lnSpc>
            <a:spcBef>
              <a:spcPct val="0"/>
            </a:spcBef>
            <a:spcAft>
              <a:spcPct val="15000"/>
            </a:spcAft>
            <a:buChar char="•"/>
          </a:pPr>
          <a:r>
            <a:rPr lang="en-US" sz="900" kern="1200"/>
            <a:t>Pop a cell from the stack</a:t>
          </a:r>
        </a:p>
        <a:p>
          <a:pPr marL="57150" lvl="1" indent="-57150" algn="l" defTabSz="400050">
            <a:lnSpc>
              <a:spcPct val="90000"/>
            </a:lnSpc>
            <a:spcBef>
              <a:spcPct val="0"/>
            </a:spcBef>
            <a:spcAft>
              <a:spcPct val="15000"/>
            </a:spcAft>
            <a:buChar char="•"/>
          </a:pPr>
          <a:r>
            <a:rPr lang="en-US" sz="900" kern="1200"/>
            <a:t>Make it the current cell.</a:t>
          </a:r>
        </a:p>
      </dsp:txBody>
      <dsp:txXfrm>
        <a:off x="6020324" y="1279396"/>
        <a:ext cx="2736511" cy="2020100"/>
      </dsp:txXfrm>
    </dsp:sp>
    <dsp:sp modelId="{AA388AF8-2F73-4D4A-BEFB-BA0E1668B2EC}">
      <dsp:nvSpPr>
        <dsp:cNvPr id="0" name=""/>
        <dsp:cNvSpPr/>
      </dsp:nvSpPr>
      <dsp:spPr>
        <a:xfrm>
          <a:off x="6883555" y="336683"/>
          <a:ext cx="1010050" cy="1010050"/>
        </a:xfrm>
        <a:prstGeom prst="ellipse">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747" tIns="12700" rIns="78747"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7031473" y="484601"/>
        <a:ext cx="714214" cy="714214"/>
      </dsp:txXfrm>
    </dsp:sp>
    <dsp:sp modelId="{9E502AFB-3CEA-4F0D-9AE5-4C27672C6FDD}">
      <dsp:nvSpPr>
        <dsp:cNvPr id="0" name=""/>
        <dsp:cNvSpPr/>
      </dsp:nvSpPr>
      <dsp:spPr>
        <a:xfrm>
          <a:off x="6020324" y="3366762"/>
          <a:ext cx="2736511" cy="72"/>
        </a:xfrm>
        <a:prstGeom prst="rect">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7/3/2021</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908486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57E33E-8B18-4087-B112-809917729534}" type="datetimeFigureOut">
              <a:rPr lang="en-US" dirty="0"/>
              <a:t>7/3/2021</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8483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FFE419-2371-464F-8239-3959401C3561}" type="datetimeFigureOut">
              <a:rPr lang="en-US" dirty="0"/>
              <a:t>7/3/2021</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819209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D162C4-EDD9-4389-A98B-B87ECEA2A816}" type="datetimeFigureOut">
              <a:rPr lang="en-US" dirty="0"/>
              <a:t>7/3/2021</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416286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7/3/2021</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205355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954B2F-12DE-47F5-8894-472B206D2E1E}" type="datetimeFigureOut">
              <a:rPr lang="en-US" dirty="0"/>
              <a:t>7/3/2021</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954272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30E46F-7819-4ACF-B48B-48222C2ACC88}" type="datetimeFigureOut">
              <a:rPr lang="en-US" dirty="0"/>
              <a:t>7/3/2021</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678927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7/3/2021</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187320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7/3/2021</a:t>
            </a:fld>
            <a:endParaRPr lang="en-US"/>
          </a:p>
        </p:txBody>
      </p:sp>
      <p:sp>
        <p:nvSpPr>
          <p:cNvPr id="3" name="Footer Placeholder 2"/>
          <p:cNvSpPr>
            <a:spLocks noGrp="1"/>
          </p:cNvSpPr>
          <p:nvPr>
            <p:ph type="ftr" sz="quarter" idx="11"/>
          </p:nvPr>
        </p:nvSpPr>
        <p:spPr/>
        <p:txBody>
          <a:bodyPr/>
          <a:lstStyle/>
          <a:p>
            <a:r>
              <a:rPr lang="en-US"/>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544586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7/3/2021</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012778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7/3/2021</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425414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Eigth level</a:t>
            </a:r>
          </a:p>
          <a:p>
            <a:pPr lvl="8"/>
            <a:r>
              <a:rPr lang="en-US"/>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7/3/2021</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76606530"/>
      </p:ext>
    </p:extLst>
  </p:cSld>
  <p:clrMap bg1="dk1" tx1="lt1" bg2="dk2" tx2="lt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2.png"/><Relationship Id="rId7" Type="http://schemas.openxmlformats.org/officeDocument/2006/relationships/diagramQuickStyle" Target="../diagrams/quickStyle3.xml"/><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diagramLayout" Target="../diagrams/layout3.xml"/><Relationship Id="rId11" Type="http://schemas.openxmlformats.org/officeDocument/2006/relationships/hyperlink" Target="https://upload.wikimedia.org/wikipedia/commons/transcoded/7/7d/Depth-First_Search_Animation.ogv/Depth-First_Search_Animation.ogv.360p.vp9.webm" TargetMode="External"/><Relationship Id="rId5" Type="http://schemas.openxmlformats.org/officeDocument/2006/relationships/diagramData" Target="../diagrams/data3.xml"/><Relationship Id="rId10" Type="http://schemas.openxmlformats.org/officeDocument/2006/relationships/hyperlink" Target="https://raw.githubusercontent.com/theJollySin/mazelib/master/docs/images/backtracking_7x7.gif" TargetMode="External"/><Relationship Id="rId4" Type="http://schemas.openxmlformats.org/officeDocument/2006/relationships/image" Target="../media/image3.png"/><Relationship Id="rId9" Type="http://schemas.microsoft.com/office/2007/relationships/diagramDrawing" Target="../diagrams/drawing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 name="Picture 77">
            <a:extLst>
              <a:ext uri="{FF2B5EF4-FFF2-40B4-BE49-F238E27FC236}">
                <a16:creationId xmlns:a16="http://schemas.microsoft.com/office/drawing/2014/main" id="{722F0272-3878-4604-AA91-01CA8F08DEF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04" name="Picture 79">
            <a:extLst>
              <a:ext uri="{FF2B5EF4-FFF2-40B4-BE49-F238E27FC236}">
                <a16:creationId xmlns:a16="http://schemas.microsoft.com/office/drawing/2014/main" id="{1F60EAEC-22E3-4448-8F0A-9ADAA793A9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05" name="Rectangle 81">
            <a:extLst>
              <a:ext uri="{FF2B5EF4-FFF2-40B4-BE49-F238E27FC236}">
                <a16:creationId xmlns:a16="http://schemas.microsoft.com/office/drawing/2014/main" id="{355E0F90-3FFF-4E04-B3C8-3C969A415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6" name="Rectangle 83">
            <a:extLst>
              <a:ext uri="{FF2B5EF4-FFF2-40B4-BE49-F238E27FC236}">
                <a16:creationId xmlns:a16="http://schemas.microsoft.com/office/drawing/2014/main" id="{EC63A4EF-A033-4ED0-9EB6-6E1A8D264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7" name="Rectangle 85">
            <a:extLst>
              <a:ext uri="{FF2B5EF4-FFF2-40B4-BE49-F238E27FC236}">
                <a16:creationId xmlns:a16="http://schemas.microsoft.com/office/drawing/2014/main" id="{964965EE-80F2-417F-9652-5BFF14DA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8" name="Rectangle 87">
            <a:extLst>
              <a:ext uri="{FF2B5EF4-FFF2-40B4-BE49-F238E27FC236}">
                <a16:creationId xmlns:a16="http://schemas.microsoft.com/office/drawing/2014/main" id="{AA3C9611-CFD7-4C23-A8F2-00E7865A5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09" name="Rectangle 89">
            <a:extLst>
              <a:ext uri="{FF2B5EF4-FFF2-40B4-BE49-F238E27FC236}">
                <a16:creationId xmlns:a16="http://schemas.microsoft.com/office/drawing/2014/main" id="{DD198664-99F1-44BC-BBCD-4265763F5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a:extLst>
              <a:ext uri="{FF2B5EF4-FFF2-40B4-BE49-F238E27FC236}">
                <a16:creationId xmlns:a16="http://schemas.microsoft.com/office/drawing/2014/main" id="{7D84538E-B0ED-4610-976B-9FA58F666387}"/>
              </a:ext>
            </a:extLst>
          </p:cNvPr>
          <p:cNvPicPr>
            <a:picLocks noChangeAspect="1"/>
          </p:cNvPicPr>
          <p:nvPr/>
        </p:nvPicPr>
        <p:blipFill>
          <a:blip r:embed="rId4"/>
          <a:stretch>
            <a:fillRect/>
          </a:stretch>
        </p:blipFill>
        <p:spPr>
          <a:xfrm>
            <a:off x="2144889" y="643466"/>
            <a:ext cx="7902222" cy="55710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985722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9" name="Picture 8">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1" name="Rectangle 10">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D5B0B43F-2CE7-4C6C-BABC-EE342B328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85459F07-63F9-48CF-B725-A873C4BC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TextBox 18">
            <a:extLst>
              <a:ext uri="{FF2B5EF4-FFF2-40B4-BE49-F238E27FC236}">
                <a16:creationId xmlns:a16="http://schemas.microsoft.com/office/drawing/2014/main" id="{14B83E1E-DAC1-4851-84FF-D6FE1649DE0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useBgFill="1">
        <p:nvSpPr>
          <p:cNvPr id="21" name="Rectangle 20">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0214283E-D7B4-49E9-932E-D7F2A2847F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5" name="Rectangle 24">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25DA2D5B-EC4E-4C78-8139-F36D2F2D1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5262" y="-2"/>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Oval 28">
            <a:extLst>
              <a:ext uri="{FF2B5EF4-FFF2-40B4-BE49-F238E27FC236}">
                <a16:creationId xmlns:a16="http://schemas.microsoft.com/office/drawing/2014/main" id="{D4AAACE2-9C9E-468F-8297-EF7B5E55F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5804F81-AFB6-4E21-BCF3-A7E3CA36F232}"/>
              </a:ext>
            </a:extLst>
          </p:cNvPr>
          <p:cNvSpPr txBox="1"/>
          <p:nvPr/>
        </p:nvSpPr>
        <p:spPr>
          <a:xfrm>
            <a:off x="1289460" y="2036792"/>
            <a:ext cx="9452399" cy="344203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120000"/>
              </a:lnSpc>
              <a:spcAft>
                <a:spcPts val="600"/>
              </a:spcAft>
              <a:buClr>
                <a:schemeClr val="accent6"/>
              </a:buClr>
              <a:buSzPct val="90000"/>
              <a:buFont typeface="Wingdings" panose="05000000000000000000" pitchFamily="2" charset="2"/>
              <a:buChar char="§"/>
            </a:pPr>
            <a:r>
              <a:rPr lang="en-US" sz="2000"/>
              <a:t> The program keeps on randomly selecting neighbor until it reaches the cell with no neighbor. (dead-end)​</a:t>
            </a:r>
            <a:endParaRPr lang="en-US" sz="2000">
              <a:cs typeface="Arial"/>
            </a:endParaRPr>
          </a:p>
          <a:p>
            <a:pPr>
              <a:lnSpc>
                <a:spcPct val="120000"/>
              </a:lnSpc>
              <a:spcAft>
                <a:spcPts val="600"/>
              </a:spcAft>
              <a:buClr>
                <a:schemeClr val="accent6"/>
              </a:buClr>
              <a:buSzPct val="90000"/>
              <a:buFont typeface="Wingdings" panose="05000000000000000000" pitchFamily="2" charset="2"/>
              <a:buChar char="§"/>
            </a:pPr>
            <a:endParaRPr lang="en-US" sz="2000">
              <a:cs typeface="Arial"/>
            </a:endParaRPr>
          </a:p>
          <a:p>
            <a:pPr>
              <a:lnSpc>
                <a:spcPct val="120000"/>
              </a:lnSpc>
              <a:spcAft>
                <a:spcPts val="600"/>
              </a:spcAft>
              <a:buClr>
                <a:schemeClr val="accent6"/>
              </a:buClr>
              <a:buSzPct val="90000"/>
              <a:buFont typeface="Wingdings" panose="05000000000000000000" pitchFamily="2" charset="2"/>
              <a:buChar char="§"/>
            </a:pPr>
            <a:r>
              <a:rPr lang="en-US" sz="2000"/>
              <a:t>After it encounters dead-end it backtracks through the path until it reaches a cell with an unvisited neighbor.​</a:t>
            </a:r>
            <a:endParaRPr lang="en-US" sz="2000">
              <a:cs typeface="Arial"/>
            </a:endParaRPr>
          </a:p>
          <a:p>
            <a:pPr>
              <a:lnSpc>
                <a:spcPct val="120000"/>
              </a:lnSpc>
              <a:spcAft>
                <a:spcPts val="600"/>
              </a:spcAft>
              <a:buClr>
                <a:schemeClr val="accent6"/>
              </a:buClr>
              <a:buSzPct val="90000"/>
              <a:buFont typeface="Wingdings" panose="05000000000000000000" pitchFamily="2" charset="2"/>
              <a:buChar char="§"/>
            </a:pPr>
            <a:endParaRPr lang="en-US" sz="2000">
              <a:cs typeface="Arial"/>
            </a:endParaRPr>
          </a:p>
          <a:p>
            <a:pPr>
              <a:lnSpc>
                <a:spcPct val="120000"/>
              </a:lnSpc>
              <a:spcAft>
                <a:spcPts val="600"/>
              </a:spcAft>
              <a:buClr>
                <a:schemeClr val="accent6"/>
              </a:buClr>
              <a:buSzPct val="90000"/>
              <a:buFont typeface="Wingdings" panose="05000000000000000000" pitchFamily="2" charset="2"/>
              <a:buChar char="§"/>
            </a:pPr>
            <a:r>
              <a:rPr lang="en-US" sz="2000"/>
              <a:t>This process continues until the stack is empty.​</a:t>
            </a:r>
            <a:endParaRPr lang="en-US" sz="2000">
              <a:cs typeface="Arial"/>
            </a:endParaRPr>
          </a:p>
          <a:p>
            <a:pPr>
              <a:lnSpc>
                <a:spcPct val="120000"/>
              </a:lnSpc>
              <a:spcAft>
                <a:spcPts val="600"/>
              </a:spcAft>
              <a:buClr>
                <a:schemeClr val="accent6"/>
              </a:buClr>
              <a:buSzPct val="90000"/>
              <a:buFont typeface="Wingdings" panose="05000000000000000000" pitchFamily="2" charset="2"/>
              <a:buChar char="§"/>
            </a:pPr>
            <a:endParaRPr lang="en-US" sz="2000">
              <a:cs typeface="Arial"/>
            </a:endParaRPr>
          </a:p>
        </p:txBody>
      </p:sp>
    </p:spTree>
    <p:extLst>
      <p:ext uri="{BB962C8B-B14F-4D97-AF65-F5344CB8AC3E}">
        <p14:creationId xmlns:p14="http://schemas.microsoft.com/office/powerpoint/2010/main" val="1438562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50" name="Picture 49">
            <a:extLst>
              <a:ext uri="{FF2B5EF4-FFF2-40B4-BE49-F238E27FC236}">
                <a16:creationId xmlns:a16="http://schemas.microsoft.com/office/drawing/2014/main" id="{45B6243D-1659-4D4B-806E-6EB5F798ABB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52" name="Picture 51">
            <a:extLst>
              <a:ext uri="{FF2B5EF4-FFF2-40B4-BE49-F238E27FC236}">
                <a16:creationId xmlns:a16="http://schemas.microsoft.com/office/drawing/2014/main" id="{74FECEB1-EC11-4546-A647-2BC14FFC4E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54" name="Rectangle 53">
            <a:extLst>
              <a:ext uri="{FF2B5EF4-FFF2-40B4-BE49-F238E27FC236}">
                <a16:creationId xmlns:a16="http://schemas.microsoft.com/office/drawing/2014/main" id="{B681A340-4E9C-4A53-8BF1-A9554FC8D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Rectangle 55">
            <a:extLst>
              <a:ext uri="{FF2B5EF4-FFF2-40B4-BE49-F238E27FC236}">
                <a16:creationId xmlns:a16="http://schemas.microsoft.com/office/drawing/2014/main" id="{F0AB25C7-C9A2-4029-B780-972A17ACB8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 name="Rectangle 57">
            <a:extLst>
              <a:ext uri="{FF2B5EF4-FFF2-40B4-BE49-F238E27FC236}">
                <a16:creationId xmlns:a16="http://schemas.microsoft.com/office/drawing/2014/main" id="{01519CBC-04B6-49F8-BE9C-C3FA4966C9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 name="Rectangle 59">
            <a:extLst>
              <a:ext uri="{FF2B5EF4-FFF2-40B4-BE49-F238E27FC236}">
                <a16:creationId xmlns:a16="http://schemas.microsoft.com/office/drawing/2014/main" id="{F0D9536D-8205-4CE1-B98A-CE9695A7F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TextBox 61">
            <a:extLst>
              <a:ext uri="{FF2B5EF4-FFF2-40B4-BE49-F238E27FC236}">
                <a16:creationId xmlns:a16="http://schemas.microsoft.com/office/drawing/2014/main" id="{E2872EB9-81ED-49FE-81A8-B2DE3B3CDDE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64" name="Rectangle 63">
            <a:extLst>
              <a:ext uri="{FF2B5EF4-FFF2-40B4-BE49-F238E27FC236}">
                <a16:creationId xmlns:a16="http://schemas.microsoft.com/office/drawing/2014/main" id="{B59CD79B-13FF-4DE6-AF06-77B560C628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1"/>
            <a:ext cx="1118446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65">
            <a:extLst>
              <a:ext uri="{FF2B5EF4-FFF2-40B4-BE49-F238E27FC236}">
                <a16:creationId xmlns:a16="http://schemas.microsoft.com/office/drawing/2014/main" id="{402D77BF-B8EB-4AFE-AC21-08C836EF16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 name="Title 1">
            <a:extLst>
              <a:ext uri="{FF2B5EF4-FFF2-40B4-BE49-F238E27FC236}">
                <a16:creationId xmlns:a16="http://schemas.microsoft.com/office/drawing/2014/main" id="{599C4F38-D5AA-463B-8DAD-60605946C066}"/>
              </a:ext>
            </a:extLst>
          </p:cNvPr>
          <p:cNvSpPr>
            <a:spLocks noGrp="1"/>
          </p:cNvSpPr>
          <p:nvPr>
            <p:ph type="title"/>
          </p:nvPr>
        </p:nvSpPr>
        <p:spPr>
          <a:xfrm>
            <a:off x="2590931" y="766303"/>
            <a:ext cx="7958331" cy="1077229"/>
          </a:xfrm>
        </p:spPr>
        <p:txBody>
          <a:bodyPr vert="horz" lIns="91440" tIns="45720" rIns="91440" bIns="45720" rtlCol="0" anchor="t">
            <a:normAutofit fontScale="90000"/>
          </a:bodyPr>
          <a:lstStyle/>
          <a:p>
            <a:pPr algn="ctr"/>
            <a:r>
              <a:rPr lang="en-US">
                <a:latin typeface="Rockwell"/>
              </a:rPr>
              <a:t>Recursive Backtracking</a:t>
            </a:r>
            <a:br>
              <a:rPr lang="en-US">
                <a:latin typeface="Rockwell"/>
              </a:rPr>
            </a:br>
            <a:br>
              <a:rPr lang="en-US">
                <a:latin typeface="Rockwell"/>
              </a:rPr>
            </a:br>
            <a:r>
              <a:rPr lang="en-US">
                <a:latin typeface="Rockwell"/>
              </a:rPr>
              <a:t>Fundamental Steps</a:t>
            </a:r>
            <a:endParaRPr lang="en-US">
              <a:ea typeface="+mj-lt"/>
              <a:cs typeface="+mj-lt"/>
            </a:endParaRPr>
          </a:p>
          <a:p>
            <a:pPr algn="l"/>
            <a:endParaRPr lang="en-US">
              <a:ea typeface="+mj-lt"/>
              <a:cs typeface="+mj-lt"/>
            </a:endParaRPr>
          </a:p>
          <a:p>
            <a:pPr algn="l"/>
            <a:endParaRPr lang="en-US">
              <a:cs typeface="Arial"/>
            </a:endParaRPr>
          </a:p>
        </p:txBody>
      </p:sp>
      <p:graphicFrame>
        <p:nvGraphicFramePr>
          <p:cNvPr id="17" name="TextBox 3">
            <a:extLst>
              <a:ext uri="{FF2B5EF4-FFF2-40B4-BE49-F238E27FC236}">
                <a16:creationId xmlns:a16="http://schemas.microsoft.com/office/drawing/2014/main" id="{2BFD7BD6-BB20-4649-B2AC-271C1EE180E0}"/>
              </a:ext>
            </a:extLst>
          </p:cNvPr>
          <p:cNvGraphicFramePr/>
          <p:nvPr>
            <p:extLst>
              <p:ext uri="{D42A27DB-BD31-4B8C-83A1-F6EECF244321}">
                <p14:modId xmlns:p14="http://schemas.microsoft.com/office/powerpoint/2010/main" val="2542377055"/>
              </p:ext>
            </p:extLst>
          </p:nvPr>
        </p:nvGraphicFramePr>
        <p:xfrm>
          <a:off x="2215963" y="2793416"/>
          <a:ext cx="8756836" cy="336683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54" name="TextBox 1">
            <a:extLst>
              <a:ext uri="{FF2B5EF4-FFF2-40B4-BE49-F238E27FC236}">
                <a16:creationId xmlns:a16="http://schemas.microsoft.com/office/drawing/2014/main" id="{6F48BB97-4D11-4FFB-AA1C-7FD31EF57429}"/>
              </a:ext>
            </a:extLst>
          </p:cNvPr>
          <p:cNvSpPr txBox="1"/>
          <p:nvPr/>
        </p:nvSpPr>
        <p:spPr>
          <a:xfrm>
            <a:off x="2720099" y="6416498"/>
            <a:ext cx="1714006" cy="33855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i="1">
                <a:hlinkClick r:id="rId10"/>
              </a:rPr>
              <a:t>Simulation-1</a:t>
            </a:r>
            <a:endParaRPr lang="en-US" sz="1600" b="1" i="1">
              <a:cs typeface="Arial"/>
            </a:endParaRPr>
          </a:p>
        </p:txBody>
      </p:sp>
      <p:sp>
        <p:nvSpPr>
          <p:cNvPr id="155" name="TextBox 2">
            <a:extLst>
              <a:ext uri="{FF2B5EF4-FFF2-40B4-BE49-F238E27FC236}">
                <a16:creationId xmlns:a16="http://schemas.microsoft.com/office/drawing/2014/main" id="{30602E73-BA86-419B-A085-4383B408C825}"/>
              </a:ext>
            </a:extLst>
          </p:cNvPr>
          <p:cNvSpPr txBox="1"/>
          <p:nvPr/>
        </p:nvSpPr>
        <p:spPr>
          <a:xfrm>
            <a:off x="8984875" y="6418666"/>
            <a:ext cx="1506187" cy="33855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i="1">
                <a:hlinkClick r:id="rId11"/>
              </a:rPr>
              <a:t>Simulation-2</a:t>
            </a:r>
            <a:endParaRPr lang="en-US" sz="1600" b="1" i="1">
              <a:cs typeface="Arial"/>
            </a:endParaRPr>
          </a:p>
        </p:txBody>
      </p:sp>
    </p:spTree>
    <p:extLst>
      <p:ext uri="{BB962C8B-B14F-4D97-AF65-F5344CB8AC3E}">
        <p14:creationId xmlns:p14="http://schemas.microsoft.com/office/powerpoint/2010/main" val="2759070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D198664-99F1-44BC-BBCD-4265763F5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a:extLst>
              <a:ext uri="{FF2B5EF4-FFF2-40B4-BE49-F238E27FC236}">
                <a16:creationId xmlns:a16="http://schemas.microsoft.com/office/drawing/2014/main" id="{41982C39-6887-4AFF-9212-5DED03CB2762}"/>
              </a:ext>
            </a:extLst>
          </p:cNvPr>
          <p:cNvPicPr>
            <a:picLocks noChangeAspect="1"/>
          </p:cNvPicPr>
          <p:nvPr/>
        </p:nvPicPr>
        <p:blipFill>
          <a:blip r:embed="rId2"/>
          <a:stretch>
            <a:fillRect/>
          </a:stretch>
        </p:blipFill>
        <p:spPr>
          <a:xfrm>
            <a:off x="2376041" y="1611386"/>
            <a:ext cx="4841309" cy="3632110"/>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67F42594-351E-45EF-B035-CB6ED8D76B5E}"/>
              </a:ext>
            </a:extLst>
          </p:cNvPr>
          <p:cNvSpPr txBox="1"/>
          <p:nvPr/>
        </p:nvSpPr>
        <p:spPr>
          <a:xfrm>
            <a:off x="2375770" y="1029222"/>
            <a:ext cx="38705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a:t>How the grids are interpreted !?</a:t>
            </a:r>
            <a:endParaRPr lang="en-US" b="1" i="1">
              <a:cs typeface="Arial"/>
            </a:endParaRPr>
          </a:p>
        </p:txBody>
      </p:sp>
    </p:spTree>
    <p:extLst>
      <p:ext uri="{BB962C8B-B14F-4D97-AF65-F5344CB8AC3E}">
        <p14:creationId xmlns:p14="http://schemas.microsoft.com/office/powerpoint/2010/main" val="23797211"/>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D198664-99F1-44BC-BBCD-4265763F5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Diagram&#10;&#10;Description automatically generated">
            <a:extLst>
              <a:ext uri="{FF2B5EF4-FFF2-40B4-BE49-F238E27FC236}">
                <a16:creationId xmlns:a16="http://schemas.microsoft.com/office/drawing/2014/main" id="{3D4CE8B6-C427-4AC8-9E00-43C5519C866A}"/>
              </a:ext>
            </a:extLst>
          </p:cNvPr>
          <p:cNvPicPr>
            <a:picLocks noChangeAspect="1"/>
          </p:cNvPicPr>
          <p:nvPr/>
        </p:nvPicPr>
        <p:blipFill>
          <a:blip r:embed="rId2"/>
          <a:stretch>
            <a:fillRect/>
          </a:stretch>
        </p:blipFill>
        <p:spPr>
          <a:xfrm>
            <a:off x="685220" y="1176022"/>
            <a:ext cx="7356025" cy="3242913"/>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A3E0406B-ECAF-4FEE-AB6E-1B0D4BD803C6}"/>
              </a:ext>
            </a:extLst>
          </p:cNvPr>
          <p:cNvSpPr txBox="1"/>
          <p:nvPr/>
        </p:nvSpPr>
        <p:spPr>
          <a:xfrm>
            <a:off x="684756" y="63256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a:t>Neighbors of ( </a:t>
            </a:r>
            <a:r>
              <a:rPr lang="en-US" b="1" i="1" err="1"/>
              <a:t>i</a:t>
            </a:r>
            <a:r>
              <a:rPr lang="en-US" b="1" i="1"/>
              <a:t> , j )</a:t>
            </a:r>
            <a:endParaRPr lang="en-US" b="1" i="1">
              <a:cs typeface="Arial"/>
            </a:endParaRPr>
          </a:p>
        </p:txBody>
      </p:sp>
      <p:pic>
        <p:nvPicPr>
          <p:cNvPr id="4" name="Picture 4">
            <a:extLst>
              <a:ext uri="{FF2B5EF4-FFF2-40B4-BE49-F238E27FC236}">
                <a16:creationId xmlns:a16="http://schemas.microsoft.com/office/drawing/2014/main" id="{E32B60B2-A115-4B55-997B-DB15ED405CE0}"/>
              </a:ext>
            </a:extLst>
          </p:cNvPr>
          <p:cNvPicPr>
            <a:picLocks noChangeAspect="1"/>
          </p:cNvPicPr>
          <p:nvPr/>
        </p:nvPicPr>
        <p:blipFill rotWithShape="1">
          <a:blip r:embed="rId3"/>
          <a:srcRect l="14925" r="1978" b="-1187"/>
          <a:stretch/>
        </p:blipFill>
        <p:spPr>
          <a:xfrm>
            <a:off x="748366" y="1716066"/>
            <a:ext cx="577795" cy="1079464"/>
          </a:xfrm>
          <a:prstGeom prst="rect">
            <a:avLst/>
          </a:prstGeom>
        </p:spPr>
      </p:pic>
      <p:pic>
        <p:nvPicPr>
          <p:cNvPr id="5" name="Picture 5">
            <a:extLst>
              <a:ext uri="{FF2B5EF4-FFF2-40B4-BE49-F238E27FC236}">
                <a16:creationId xmlns:a16="http://schemas.microsoft.com/office/drawing/2014/main" id="{CD529984-D8B9-4794-A6DC-6F6656624496}"/>
              </a:ext>
            </a:extLst>
          </p:cNvPr>
          <p:cNvPicPr>
            <a:picLocks noChangeAspect="1"/>
          </p:cNvPicPr>
          <p:nvPr/>
        </p:nvPicPr>
        <p:blipFill>
          <a:blip r:embed="rId3"/>
          <a:stretch>
            <a:fillRect/>
          </a:stretch>
        </p:blipFill>
        <p:spPr>
          <a:xfrm rot="16200000">
            <a:off x="1176338" y="1215024"/>
            <a:ext cx="695325" cy="1066800"/>
          </a:xfrm>
          <a:prstGeom prst="rect">
            <a:avLst/>
          </a:prstGeom>
        </p:spPr>
      </p:pic>
      <p:sp>
        <p:nvSpPr>
          <p:cNvPr id="6" name="TextBox 5">
            <a:extLst>
              <a:ext uri="{FF2B5EF4-FFF2-40B4-BE49-F238E27FC236}">
                <a16:creationId xmlns:a16="http://schemas.microsoft.com/office/drawing/2014/main" id="{2BD5AE2E-49CD-47BE-B8B9-8D28130B5FFC}"/>
              </a:ext>
            </a:extLst>
          </p:cNvPr>
          <p:cNvSpPr txBox="1"/>
          <p:nvPr/>
        </p:nvSpPr>
        <p:spPr>
          <a:xfrm>
            <a:off x="681494" y="1840151"/>
            <a:ext cx="2901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cs typeface="Arial"/>
              </a:rPr>
              <a:t>y</a:t>
            </a:r>
          </a:p>
        </p:txBody>
      </p:sp>
      <p:sp>
        <p:nvSpPr>
          <p:cNvPr id="9" name="TextBox 8">
            <a:extLst>
              <a:ext uri="{FF2B5EF4-FFF2-40B4-BE49-F238E27FC236}">
                <a16:creationId xmlns:a16="http://schemas.microsoft.com/office/drawing/2014/main" id="{528EB643-530C-475F-B51E-3BCB6B99FE89}"/>
              </a:ext>
            </a:extLst>
          </p:cNvPr>
          <p:cNvSpPr txBox="1"/>
          <p:nvPr/>
        </p:nvSpPr>
        <p:spPr>
          <a:xfrm>
            <a:off x="1182535" y="1401740"/>
            <a:ext cx="2901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x</a:t>
            </a:r>
            <a:endParaRPr lang="en-US" b="1">
              <a:cs typeface="Arial"/>
            </a:endParaRPr>
          </a:p>
        </p:txBody>
      </p:sp>
    </p:spTree>
    <p:extLst>
      <p:ext uri="{BB962C8B-B14F-4D97-AF65-F5344CB8AC3E}">
        <p14:creationId xmlns:p14="http://schemas.microsoft.com/office/powerpoint/2010/main" val="1757145269"/>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D198664-99F1-44BC-BBCD-4265763F5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3E0406B-ECAF-4FEE-AB6E-1B0D4BD803C6}"/>
              </a:ext>
            </a:extLst>
          </p:cNvPr>
          <p:cNvSpPr txBox="1"/>
          <p:nvPr/>
        </p:nvSpPr>
        <p:spPr>
          <a:xfrm>
            <a:off x="684756" y="632564"/>
            <a:ext cx="3985363" cy="3749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a:t>Formula for getting index in 1-D</a:t>
            </a:r>
            <a:endParaRPr lang="en-US"/>
          </a:p>
        </p:txBody>
      </p:sp>
      <p:pic>
        <p:nvPicPr>
          <p:cNvPr id="8" name="Picture 9">
            <a:extLst>
              <a:ext uri="{FF2B5EF4-FFF2-40B4-BE49-F238E27FC236}">
                <a16:creationId xmlns:a16="http://schemas.microsoft.com/office/drawing/2014/main" id="{B951E1DA-52F8-45EF-892C-BA8BF50D424D}"/>
              </a:ext>
            </a:extLst>
          </p:cNvPr>
          <p:cNvPicPr>
            <a:picLocks noChangeAspect="1"/>
          </p:cNvPicPr>
          <p:nvPr/>
        </p:nvPicPr>
        <p:blipFill rotWithShape="1">
          <a:blip r:embed="rId2"/>
          <a:srcRect l="997" r="332" b="-599"/>
          <a:stretch/>
        </p:blipFill>
        <p:spPr>
          <a:xfrm>
            <a:off x="883084" y="1266239"/>
            <a:ext cx="3098136" cy="1757710"/>
          </a:xfrm>
          <a:prstGeom prst="rect">
            <a:avLst/>
          </a:prstGeom>
          <a:ln>
            <a:noFill/>
          </a:ln>
          <a:effectLst>
            <a:outerShdw blurRad="292100" dist="139700" dir="2700000" algn="tl" rotWithShape="0">
              <a:srgbClr val="333333">
                <a:alpha val="65000"/>
              </a:srgbClr>
            </a:outerShdw>
          </a:effectLst>
        </p:spPr>
      </p:pic>
      <p:sp>
        <p:nvSpPr>
          <p:cNvPr id="10" name="TextBox 9">
            <a:extLst>
              <a:ext uri="{FF2B5EF4-FFF2-40B4-BE49-F238E27FC236}">
                <a16:creationId xmlns:a16="http://schemas.microsoft.com/office/drawing/2014/main" id="{D4D30D4E-0175-4ED2-A50E-BAB1D501AC86}"/>
              </a:ext>
            </a:extLst>
          </p:cNvPr>
          <p:cNvSpPr txBox="1"/>
          <p:nvPr/>
        </p:nvSpPr>
        <p:spPr>
          <a:xfrm>
            <a:off x="2125250" y="3242153"/>
            <a:ext cx="603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2-D</a:t>
            </a:r>
            <a:endParaRPr lang="en-US" b="1">
              <a:cs typeface="Arial"/>
            </a:endParaRPr>
          </a:p>
        </p:txBody>
      </p:sp>
      <p:pic>
        <p:nvPicPr>
          <p:cNvPr id="11" name="Picture 11">
            <a:extLst>
              <a:ext uri="{FF2B5EF4-FFF2-40B4-BE49-F238E27FC236}">
                <a16:creationId xmlns:a16="http://schemas.microsoft.com/office/drawing/2014/main" id="{37EB2976-F9CE-47E5-8CA1-02DFC3F5D39E}"/>
              </a:ext>
            </a:extLst>
          </p:cNvPr>
          <p:cNvPicPr>
            <a:picLocks noChangeAspect="1"/>
          </p:cNvPicPr>
          <p:nvPr/>
        </p:nvPicPr>
        <p:blipFill>
          <a:blip r:embed="rId3"/>
          <a:stretch>
            <a:fillRect/>
          </a:stretch>
        </p:blipFill>
        <p:spPr>
          <a:xfrm>
            <a:off x="1186058" y="3970294"/>
            <a:ext cx="2471280" cy="2142864"/>
          </a:xfrm>
          <a:prstGeom prst="rect">
            <a:avLst/>
          </a:prstGeom>
          <a:ln>
            <a:noFill/>
          </a:ln>
          <a:effectLst>
            <a:outerShdw blurRad="292100" dist="139700" dir="2700000" algn="tl" rotWithShape="0">
              <a:srgbClr val="333333">
                <a:alpha val="65000"/>
              </a:srgbClr>
            </a:outerShdw>
          </a:effectLst>
        </p:spPr>
      </p:pic>
      <p:sp>
        <p:nvSpPr>
          <p:cNvPr id="12" name="TextBox 11">
            <a:extLst>
              <a:ext uri="{FF2B5EF4-FFF2-40B4-BE49-F238E27FC236}">
                <a16:creationId xmlns:a16="http://schemas.microsoft.com/office/drawing/2014/main" id="{665A0508-1A3B-4490-8810-FC43EF2EC3DD}"/>
              </a:ext>
            </a:extLst>
          </p:cNvPr>
          <p:cNvSpPr txBox="1"/>
          <p:nvPr/>
        </p:nvSpPr>
        <p:spPr>
          <a:xfrm>
            <a:off x="2073058" y="6269275"/>
            <a:ext cx="603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1-D</a:t>
            </a:r>
            <a:endParaRPr lang="en-US" b="1">
              <a:cs typeface="Arial"/>
            </a:endParaRPr>
          </a:p>
        </p:txBody>
      </p:sp>
      <p:sp>
        <p:nvSpPr>
          <p:cNvPr id="13" name="TextBox 12">
            <a:extLst>
              <a:ext uri="{FF2B5EF4-FFF2-40B4-BE49-F238E27FC236}">
                <a16:creationId xmlns:a16="http://schemas.microsoft.com/office/drawing/2014/main" id="{3537B00F-FF96-4602-A60B-87B39DCC1CC6}"/>
              </a:ext>
            </a:extLst>
          </p:cNvPr>
          <p:cNvSpPr txBox="1"/>
          <p:nvPr/>
        </p:nvSpPr>
        <p:spPr>
          <a:xfrm>
            <a:off x="4810664" y="1547004"/>
            <a:ext cx="620814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Considering these scenario,</a:t>
            </a:r>
          </a:p>
          <a:p>
            <a:endParaRPr lang="en-US">
              <a:cs typeface="Arial"/>
            </a:endParaRPr>
          </a:p>
          <a:p>
            <a:r>
              <a:rPr lang="en-US">
                <a:cs typeface="Arial"/>
              </a:rPr>
              <a:t>Here rows, cols = 3</a:t>
            </a:r>
          </a:p>
          <a:p>
            <a:endParaRPr lang="en-US">
              <a:cs typeface="Arial"/>
            </a:endParaRPr>
          </a:p>
          <a:p>
            <a:r>
              <a:rPr lang="en-US">
                <a:cs typeface="Arial"/>
              </a:rPr>
              <a:t>And our formula for getting the index in 1 D is </a:t>
            </a:r>
            <a:r>
              <a:rPr lang="en-US" b="1" i="1">
                <a:cs typeface="Arial"/>
              </a:rPr>
              <a:t>( </a:t>
            </a:r>
            <a:r>
              <a:rPr lang="en-US" b="1" i="1" err="1">
                <a:cs typeface="Arial"/>
              </a:rPr>
              <a:t>i</a:t>
            </a:r>
            <a:r>
              <a:rPr lang="en-US" b="1" i="1">
                <a:cs typeface="Arial"/>
              </a:rPr>
              <a:t> + j * cols )</a:t>
            </a:r>
          </a:p>
        </p:txBody>
      </p:sp>
      <p:sp>
        <p:nvSpPr>
          <p:cNvPr id="14" name="TextBox 13">
            <a:extLst>
              <a:ext uri="{FF2B5EF4-FFF2-40B4-BE49-F238E27FC236}">
                <a16:creationId xmlns:a16="http://schemas.microsoft.com/office/drawing/2014/main" id="{2D5C623C-69CC-4CB2-9901-89199E9E5D9D}"/>
              </a:ext>
            </a:extLst>
          </p:cNvPr>
          <p:cNvSpPr txBox="1"/>
          <p:nvPr/>
        </p:nvSpPr>
        <p:spPr>
          <a:xfrm>
            <a:off x="5086986" y="4306077"/>
            <a:ext cx="4212052"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Here, considering middle that is (1,1) it should return size in 1-D that is 4.</a:t>
            </a:r>
          </a:p>
          <a:p>
            <a:endParaRPr lang="en-US">
              <a:cs typeface="Arial"/>
            </a:endParaRPr>
          </a:p>
          <a:p>
            <a:r>
              <a:rPr lang="en-US">
                <a:cs typeface="Arial"/>
              </a:rPr>
              <a:t>Here </a:t>
            </a:r>
            <a:r>
              <a:rPr lang="en-US" err="1">
                <a:cs typeface="Arial"/>
              </a:rPr>
              <a:t>i</a:t>
            </a:r>
            <a:r>
              <a:rPr lang="en-US">
                <a:cs typeface="Arial"/>
              </a:rPr>
              <a:t> = 1 and j = 1 so formula will return (1 + 1*3 = 4)</a:t>
            </a:r>
          </a:p>
        </p:txBody>
      </p:sp>
    </p:spTree>
    <p:extLst>
      <p:ext uri="{BB962C8B-B14F-4D97-AF65-F5344CB8AC3E}">
        <p14:creationId xmlns:p14="http://schemas.microsoft.com/office/powerpoint/2010/main" val="753222029"/>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pic>
        <p:nvPicPr>
          <p:cNvPr id="27" name="Picture 26">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29" name="Rectangle 28">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Freeform: Shape 30">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Oval 32">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7960" y="764389"/>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33B344-4F6C-4552-9E3D-D61F109AB2E9}"/>
              </a:ext>
            </a:extLst>
          </p:cNvPr>
          <p:cNvSpPr>
            <a:spLocks noGrp="1"/>
          </p:cNvSpPr>
          <p:nvPr>
            <p:ph type="title"/>
          </p:nvPr>
        </p:nvSpPr>
        <p:spPr>
          <a:xfrm>
            <a:off x="2611808" y="808056"/>
            <a:ext cx="7958331" cy="1530542"/>
          </a:xfrm>
        </p:spPr>
        <p:txBody>
          <a:bodyPr>
            <a:normAutofit/>
          </a:bodyPr>
          <a:lstStyle/>
          <a:p>
            <a:pPr algn="l"/>
            <a:r>
              <a:rPr lang="en-US" sz="4800">
                <a:latin typeface="Rockwell"/>
                <a:cs typeface="Arial"/>
              </a:rPr>
              <a:t>How to solve maze !?</a:t>
            </a:r>
          </a:p>
        </p:txBody>
      </p:sp>
      <p:sp>
        <p:nvSpPr>
          <p:cNvPr id="3" name="Content Placeholder 2">
            <a:extLst>
              <a:ext uri="{FF2B5EF4-FFF2-40B4-BE49-F238E27FC236}">
                <a16:creationId xmlns:a16="http://schemas.microsoft.com/office/drawing/2014/main" id="{DF2E9C4A-04CC-42B1-972F-9DDFB8BBD9FB}"/>
              </a:ext>
            </a:extLst>
          </p:cNvPr>
          <p:cNvSpPr>
            <a:spLocks noGrp="1"/>
          </p:cNvSpPr>
          <p:nvPr>
            <p:ph idx="1"/>
          </p:nvPr>
        </p:nvSpPr>
        <p:spPr>
          <a:xfrm>
            <a:off x="2613395" y="2056855"/>
            <a:ext cx="8207265" cy="3387664"/>
          </a:xfrm>
        </p:spPr>
        <p:txBody>
          <a:bodyPr anchor="t">
            <a:normAutofit/>
          </a:bodyPr>
          <a:lstStyle/>
          <a:p>
            <a:pPr marL="344170" indent="-344170">
              <a:lnSpc>
                <a:spcPct val="110000"/>
              </a:lnSpc>
            </a:pPr>
            <a:r>
              <a:rPr lang="en-US" sz="1400">
                <a:cs typeface="Arial"/>
              </a:rPr>
              <a:t>We already discussed one of the way to solve maze using BFS, A* path finding algorithm</a:t>
            </a:r>
          </a:p>
          <a:p>
            <a:pPr marL="344170" indent="-344170">
              <a:lnSpc>
                <a:spcPct val="110000"/>
              </a:lnSpc>
            </a:pPr>
            <a:r>
              <a:rPr lang="en-US" sz="1400">
                <a:ea typeface="+mn-lt"/>
                <a:cs typeface="+mn-lt"/>
              </a:rPr>
              <a:t>When a maze has multiple solutions, the solver may want to find the shortest path from start to finish. There are several algorithms to find shortest paths, most of them coming from graph theory. One such algorithm finds the shortest path by implementing a breadth-first search, while another, the A* algorithm, uses a heuristic technique. The breadth-first search algorithm uses a queue to visit cells in increasing distance order from the start until the finish is reached. Each visited cell needs to keep track of its distance from the start or which adjacent cell nearer to the start caused it to be added to the queue. When the finish location is found, follow the path of cells backwards to the start, which is the shortest path. The breadth-first search in its simplest form has its limitations, like finding the shortest path in weighted graphs.</a:t>
            </a:r>
            <a:endParaRPr lang="en-US" sz="1400">
              <a:cs typeface="Arial"/>
            </a:endParaRPr>
          </a:p>
        </p:txBody>
      </p:sp>
      <p:sp>
        <p:nvSpPr>
          <p:cNvPr id="5" name="TextBox 4">
            <a:extLst>
              <a:ext uri="{FF2B5EF4-FFF2-40B4-BE49-F238E27FC236}">
                <a16:creationId xmlns:a16="http://schemas.microsoft.com/office/drawing/2014/main" id="{71FDC240-B14C-437E-A929-930A021FA12E}"/>
              </a:ext>
            </a:extLst>
          </p:cNvPr>
          <p:cNvSpPr txBox="1"/>
          <p:nvPr/>
        </p:nvSpPr>
        <p:spPr>
          <a:xfrm>
            <a:off x="1196236" y="6206647"/>
            <a:ext cx="3954048" cy="261610"/>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b="1">
                <a:solidFill>
                  <a:srgbClr val="0070C0"/>
                </a:solidFill>
                <a:ea typeface="+mn-lt"/>
                <a:cs typeface="+mn-lt"/>
              </a:rPr>
              <a:t>https://en.wikipedia.org/wiki/Maze-solving_algorithm</a:t>
            </a:r>
          </a:p>
        </p:txBody>
      </p:sp>
    </p:spTree>
    <p:extLst>
      <p:ext uri="{BB962C8B-B14F-4D97-AF65-F5344CB8AC3E}">
        <p14:creationId xmlns:p14="http://schemas.microsoft.com/office/powerpoint/2010/main" val="2956249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71">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73">
            <a:extLst>
              <a:ext uri="{FF2B5EF4-FFF2-40B4-BE49-F238E27FC236}">
                <a16:creationId xmlns:a16="http://schemas.microsoft.com/office/drawing/2014/main" id="{558A0B6A-DEC0-46AC-8D12-B6E45FCD1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0"/>
            <a:ext cx="12189867" cy="6858001"/>
          </a:xfrm>
          <a:prstGeom prst="rect">
            <a:avLst/>
          </a:prstGeom>
          <a:solidFill>
            <a:schemeClr val="tx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Picture 75">
            <a:extLst>
              <a:ext uri="{FF2B5EF4-FFF2-40B4-BE49-F238E27FC236}">
                <a16:creationId xmlns:a16="http://schemas.microsoft.com/office/drawing/2014/main" id="{8C1A506D-EB69-4549-9782-F0EBB2A9AE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sp>
        <p:nvSpPr>
          <p:cNvPr id="6" name="Title 5">
            <a:extLst>
              <a:ext uri="{FF2B5EF4-FFF2-40B4-BE49-F238E27FC236}">
                <a16:creationId xmlns:a16="http://schemas.microsoft.com/office/drawing/2014/main" id="{1A61C925-A3D2-4324-831D-F41ECF8ABBE4}"/>
              </a:ext>
            </a:extLst>
          </p:cNvPr>
          <p:cNvSpPr>
            <a:spLocks noGrp="1"/>
          </p:cNvSpPr>
          <p:nvPr>
            <p:ph type="ctrTitle"/>
          </p:nvPr>
        </p:nvSpPr>
        <p:spPr>
          <a:xfrm>
            <a:off x="2141744" y="1437783"/>
            <a:ext cx="7908513" cy="2495051"/>
          </a:xfrm>
        </p:spPr>
        <p:txBody>
          <a:bodyPr anchor="b">
            <a:normAutofit/>
          </a:bodyPr>
          <a:lstStyle/>
          <a:p>
            <a:pPr algn="ctr"/>
            <a:r>
              <a:rPr lang="en-US" sz="6600" b="1">
                <a:latin typeface="Rockwell"/>
                <a:cs typeface="Arial"/>
              </a:rPr>
              <a:t>Maze generation</a:t>
            </a:r>
            <a:br>
              <a:rPr lang="en-US" sz="6600" b="1">
                <a:latin typeface="Rockwell"/>
                <a:cs typeface="Arial"/>
              </a:rPr>
            </a:br>
            <a:r>
              <a:rPr lang="en-US" sz="4000">
                <a:latin typeface="Rockwell"/>
                <a:cs typeface="Arial"/>
              </a:rPr>
              <a:t>using Processing</a:t>
            </a:r>
            <a:endParaRPr lang="en-US" sz="4000">
              <a:latin typeface="Rockwell"/>
            </a:endParaRPr>
          </a:p>
        </p:txBody>
      </p:sp>
      <p:pic>
        <p:nvPicPr>
          <p:cNvPr id="7" name="Picture 7">
            <a:extLst>
              <a:ext uri="{FF2B5EF4-FFF2-40B4-BE49-F238E27FC236}">
                <a16:creationId xmlns:a16="http://schemas.microsoft.com/office/drawing/2014/main" id="{2B2129DA-4868-4377-AB86-C8C92276D969}"/>
              </a:ext>
            </a:extLst>
          </p:cNvPr>
          <p:cNvPicPr>
            <a:picLocks noChangeAspect="1"/>
          </p:cNvPicPr>
          <p:nvPr/>
        </p:nvPicPr>
        <p:blipFill rotWithShape="1">
          <a:blip r:embed="rId3"/>
          <a:srcRect l="4142" t="3970" r="6119" b="7750"/>
          <a:stretch/>
        </p:blipFill>
        <p:spPr>
          <a:xfrm>
            <a:off x="5242812" y="492359"/>
            <a:ext cx="1703161" cy="16865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34905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3FAD17B9-9E6C-4DD1-9728-97B5E5FCC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Rectangle 38">
            <a:extLst>
              <a:ext uri="{FF2B5EF4-FFF2-40B4-BE49-F238E27FC236}">
                <a16:creationId xmlns:a16="http://schemas.microsoft.com/office/drawing/2014/main" id="{D7AC3F90-A588-42FF-B41D-062A8D91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a:extLst>
              <a:ext uri="{FF2B5EF4-FFF2-40B4-BE49-F238E27FC236}">
                <a16:creationId xmlns:a16="http://schemas.microsoft.com/office/drawing/2014/main" id="{015AB904-4FB7-4A0D-B43E-03ACF05E14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 name="Title 1">
            <a:extLst>
              <a:ext uri="{FF2B5EF4-FFF2-40B4-BE49-F238E27FC236}">
                <a16:creationId xmlns:a16="http://schemas.microsoft.com/office/drawing/2014/main" id="{301678BA-7BEE-463E-8391-64EEEE3B9EC9}"/>
              </a:ext>
            </a:extLst>
          </p:cNvPr>
          <p:cNvSpPr>
            <a:spLocks noGrp="1"/>
          </p:cNvSpPr>
          <p:nvPr>
            <p:ph type="title"/>
          </p:nvPr>
        </p:nvSpPr>
        <p:spPr>
          <a:xfrm>
            <a:off x="2517863" y="1382166"/>
            <a:ext cx="5870660" cy="847586"/>
          </a:xfrm>
        </p:spPr>
        <p:txBody>
          <a:bodyPr>
            <a:normAutofit/>
          </a:bodyPr>
          <a:lstStyle/>
          <a:p>
            <a:pPr algn="l"/>
            <a:r>
              <a:rPr lang="en-GB" b="1">
                <a:latin typeface="Rockwell"/>
              </a:rPr>
              <a:t>Session outcomes</a:t>
            </a:r>
            <a:endParaRPr lang="en-GB" b="1">
              <a:latin typeface="Rockwell"/>
              <a:cs typeface="Arial"/>
            </a:endParaRPr>
          </a:p>
        </p:txBody>
      </p:sp>
      <p:sp>
        <p:nvSpPr>
          <p:cNvPr id="43" name="Rectangle 42">
            <a:extLst>
              <a:ext uri="{FF2B5EF4-FFF2-40B4-BE49-F238E27FC236}">
                <a16:creationId xmlns:a16="http://schemas.microsoft.com/office/drawing/2014/main" id="{E1AADF25-43E9-4DE0-AD82-4F6052319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CBC2D515-EF3C-4E4E-8BC1-192B21E92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9192E5F-6491-4647-B0CD-BE4CEE8C0821}"/>
              </a:ext>
            </a:extLst>
          </p:cNvPr>
          <p:cNvGraphicFramePr>
            <a:graphicFrameLocks noGrp="1"/>
          </p:cNvGraphicFramePr>
          <p:nvPr>
            <p:ph idx="1"/>
            <p:extLst>
              <p:ext uri="{D42A27DB-BD31-4B8C-83A1-F6EECF244321}">
                <p14:modId xmlns:p14="http://schemas.microsoft.com/office/powerpoint/2010/main" val="3198645302"/>
              </p:ext>
            </p:extLst>
          </p:nvPr>
        </p:nvGraphicFramePr>
        <p:xfrm>
          <a:off x="2610579" y="2052116"/>
          <a:ext cx="8314464" cy="39978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16689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43BBAF34-367D-4E18-A62E-4602BD908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432" y="-2718"/>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99A4CF08-858A-49E4-B707-4E7585D11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56938E62-910D-4D69-AA09-567AAAC37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4">
            <a:extLst>
              <a:ext uri="{FF2B5EF4-FFF2-40B4-BE49-F238E27FC236}">
                <a16:creationId xmlns:a16="http://schemas.microsoft.com/office/drawing/2014/main" id="{A74E54C6-D084-4BC8-B3F9-8B9EC22A6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5" y="0"/>
            <a:ext cx="65268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89B6FA-3578-4162-8D24-D4D0768F50A0}"/>
              </a:ext>
            </a:extLst>
          </p:cNvPr>
          <p:cNvSpPr>
            <a:spLocks noGrp="1"/>
          </p:cNvSpPr>
          <p:nvPr>
            <p:ph type="title"/>
          </p:nvPr>
        </p:nvSpPr>
        <p:spPr>
          <a:xfrm>
            <a:off x="1974738" y="808056"/>
            <a:ext cx="4986954" cy="1077229"/>
          </a:xfrm>
        </p:spPr>
        <p:txBody>
          <a:bodyPr>
            <a:normAutofit/>
          </a:bodyPr>
          <a:lstStyle/>
          <a:p>
            <a:pPr algn="l"/>
            <a:r>
              <a:rPr lang="en-GB"/>
              <a:t>What is a MAZE !?</a:t>
            </a:r>
            <a:endParaRPr lang="en-US"/>
          </a:p>
        </p:txBody>
      </p:sp>
      <p:sp>
        <p:nvSpPr>
          <p:cNvPr id="3" name="Content Placeholder 2">
            <a:extLst>
              <a:ext uri="{FF2B5EF4-FFF2-40B4-BE49-F238E27FC236}">
                <a16:creationId xmlns:a16="http://schemas.microsoft.com/office/drawing/2014/main" id="{5F98DAC9-0F61-4AC3-B9B5-7114D694039B}"/>
              </a:ext>
            </a:extLst>
          </p:cNvPr>
          <p:cNvSpPr>
            <a:spLocks noGrp="1"/>
          </p:cNvSpPr>
          <p:nvPr>
            <p:ph idx="1"/>
          </p:nvPr>
        </p:nvSpPr>
        <p:spPr>
          <a:xfrm>
            <a:off x="1974739" y="2052116"/>
            <a:ext cx="4901548" cy="3997828"/>
          </a:xfrm>
        </p:spPr>
        <p:txBody>
          <a:bodyPr vert="horz" lIns="91440" tIns="45720" rIns="91440" bIns="45720" rtlCol="0">
            <a:normAutofit/>
          </a:bodyPr>
          <a:lstStyle/>
          <a:p>
            <a:pPr marL="344170" indent="-344170"/>
            <a:r>
              <a:rPr lang="en-GB" sz="1800">
                <a:ea typeface="+mn-lt"/>
                <a:cs typeface="+mn-lt"/>
              </a:rPr>
              <a:t>A maze is a path or collection of paths, typically from a starting point to a ending point.</a:t>
            </a:r>
            <a:endParaRPr lang="en-US" sz="1800"/>
          </a:p>
          <a:p>
            <a:pPr marL="344170" indent="-344170"/>
            <a:r>
              <a:rPr lang="en-GB" sz="1800">
                <a:ea typeface="+mn-lt"/>
                <a:cs typeface="+mn-lt"/>
              </a:rPr>
              <a:t>There should be at least one way to get from a designated start location to a designated end.</a:t>
            </a:r>
          </a:p>
          <a:p>
            <a:pPr marL="344170" indent="-344170"/>
            <a:r>
              <a:rPr lang="en-GB" sz="1800">
                <a:ea typeface="+mn-lt"/>
                <a:cs typeface="+mn-lt"/>
              </a:rPr>
              <a:t>These paths are usually complex and branched.</a:t>
            </a:r>
          </a:p>
          <a:p>
            <a:pPr marL="0" indent="0">
              <a:buNone/>
            </a:pPr>
            <a:endParaRPr lang="en-GB" sz="1800"/>
          </a:p>
          <a:p>
            <a:endParaRPr lang="en-GB" sz="1800"/>
          </a:p>
          <a:p>
            <a:endParaRPr lang="en-GB" sz="1800"/>
          </a:p>
        </p:txBody>
      </p:sp>
      <p:sp>
        <p:nvSpPr>
          <p:cNvPr id="17" name="Rectangle 16">
            <a:extLst>
              <a:ext uri="{FF2B5EF4-FFF2-40B4-BE49-F238E27FC236}">
                <a16:creationId xmlns:a16="http://schemas.microsoft.com/office/drawing/2014/main" id="{777713DB-A0B1-4507-9991-B6DCAE436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93970"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4" descr="Maze">
            <a:extLst>
              <a:ext uri="{FF2B5EF4-FFF2-40B4-BE49-F238E27FC236}">
                <a16:creationId xmlns:a16="http://schemas.microsoft.com/office/drawing/2014/main" id="{7B77624B-96C9-4347-ACC7-E4A767DC6BD0}"/>
              </a:ext>
            </a:extLst>
          </p:cNvPr>
          <p:cNvPicPr>
            <a:picLocks noChangeAspect="1"/>
          </p:cNvPicPr>
          <p:nvPr/>
        </p:nvPicPr>
        <p:blipFill rotWithShape="1">
          <a:blip r:embed="rId3"/>
          <a:srcRect l="25825" r="28913" b="-3"/>
          <a:stretch/>
        </p:blipFill>
        <p:spPr>
          <a:xfrm>
            <a:off x="7534656" y="227"/>
            <a:ext cx="4657039" cy="6858000"/>
          </a:xfrm>
          <a:prstGeom prst="rect">
            <a:avLst/>
          </a:prstGeom>
        </p:spPr>
      </p:pic>
      <p:pic>
        <p:nvPicPr>
          <p:cNvPr id="19" name="Picture 18">
            <a:extLst>
              <a:ext uri="{FF2B5EF4-FFF2-40B4-BE49-F238E27FC236}">
                <a16:creationId xmlns:a16="http://schemas.microsoft.com/office/drawing/2014/main" id="{A9A96FF2-ACD7-48C4-BCE1-FC7F421086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7542372" y="0"/>
            <a:ext cx="4649628" cy="6858000"/>
          </a:xfrm>
          <a:prstGeom prst="rect">
            <a:avLst/>
          </a:prstGeom>
        </p:spPr>
      </p:pic>
    </p:spTree>
    <p:extLst>
      <p:ext uri="{BB962C8B-B14F-4D97-AF65-F5344CB8AC3E}">
        <p14:creationId xmlns:p14="http://schemas.microsoft.com/office/powerpoint/2010/main" val="4017117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75B242-A4A9-4F37-A564-09D0E32BB9E2}"/>
              </a:ext>
            </a:extLst>
          </p:cNvPr>
          <p:cNvSpPr txBox="1"/>
          <p:nvPr/>
        </p:nvSpPr>
        <p:spPr>
          <a:xfrm>
            <a:off x="1457716" y="2617157"/>
            <a:ext cx="7799671"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GB" sz="2000">
                <a:cs typeface="Arial"/>
              </a:rPr>
              <a:t>A perfect maze is a maze which is devoid of loops and non accessible areas.</a:t>
            </a:r>
            <a:r>
              <a:rPr lang="en-US" sz="2000">
                <a:cs typeface="Arial"/>
              </a:rPr>
              <a:t>​</a:t>
            </a:r>
          </a:p>
          <a:p>
            <a:endParaRPr lang="en-US" sz="2000">
              <a:cs typeface="Arial"/>
            </a:endParaRPr>
          </a:p>
          <a:p>
            <a:pPr>
              <a:buChar char="•"/>
            </a:pPr>
            <a:r>
              <a:rPr lang="en-GB" sz="2000">
                <a:cs typeface="Arial"/>
              </a:rPr>
              <a:t>Maze can be of various types. Some types are continuous or non continuous, simple or overlapping, static or dynamic. </a:t>
            </a:r>
            <a:r>
              <a:rPr lang="en-US" sz="2000">
                <a:cs typeface="Arial"/>
              </a:rPr>
              <a:t>​</a:t>
            </a:r>
          </a:p>
        </p:txBody>
      </p:sp>
    </p:spTree>
    <p:extLst>
      <p:ext uri="{BB962C8B-B14F-4D97-AF65-F5344CB8AC3E}">
        <p14:creationId xmlns:p14="http://schemas.microsoft.com/office/powerpoint/2010/main" val="1471619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4E7D395-0531-4A17-A276-FDA3EB7792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229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B534DFD-EF5C-475B-8D01-A4BD54BF8508}"/>
              </a:ext>
            </a:extLst>
          </p:cNvPr>
          <p:cNvSpPr>
            <a:spLocks noGrp="1"/>
          </p:cNvSpPr>
          <p:nvPr>
            <p:ph type="title"/>
          </p:nvPr>
        </p:nvSpPr>
        <p:spPr>
          <a:xfrm>
            <a:off x="975241" y="2502640"/>
            <a:ext cx="2856582" cy="3313671"/>
          </a:xfrm>
        </p:spPr>
        <p:txBody>
          <a:bodyPr>
            <a:normAutofit/>
          </a:bodyPr>
          <a:lstStyle/>
          <a:p>
            <a:pPr algn="l"/>
            <a:r>
              <a:rPr lang="en-GB" sz="2600">
                <a:solidFill>
                  <a:schemeClr val="bg1"/>
                </a:solidFill>
              </a:rPr>
              <a:t>Maze generation</a:t>
            </a:r>
          </a:p>
        </p:txBody>
      </p:sp>
      <p:sp>
        <p:nvSpPr>
          <p:cNvPr id="15" name="Rectangle 14">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769"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Content Placeholder 2">
            <a:extLst>
              <a:ext uri="{FF2B5EF4-FFF2-40B4-BE49-F238E27FC236}">
                <a16:creationId xmlns:a16="http://schemas.microsoft.com/office/drawing/2014/main" id="{AF0DDC44-4A8B-4E20-8428-94179720190D}"/>
              </a:ext>
            </a:extLst>
          </p:cNvPr>
          <p:cNvGraphicFramePr>
            <a:graphicFrameLocks noGrp="1"/>
          </p:cNvGraphicFramePr>
          <p:nvPr>
            <p:ph idx="1"/>
            <p:extLst>
              <p:ext uri="{D42A27DB-BD31-4B8C-83A1-F6EECF244321}">
                <p14:modId xmlns:p14="http://schemas.microsoft.com/office/powerpoint/2010/main" val="1018693044"/>
              </p:ext>
            </p:extLst>
          </p:nvPr>
        </p:nvGraphicFramePr>
        <p:xfrm>
          <a:off x="5430982" y="754659"/>
          <a:ext cx="6137336" cy="55192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819599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pic>
        <p:nvPicPr>
          <p:cNvPr id="12" name="Picture 11">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14" name="Rectangle 13">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Shape 15">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7960" y="764389"/>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33B344-4F6C-4552-9E3D-D61F109AB2E9}"/>
              </a:ext>
            </a:extLst>
          </p:cNvPr>
          <p:cNvSpPr>
            <a:spLocks noGrp="1"/>
          </p:cNvSpPr>
          <p:nvPr>
            <p:ph type="title"/>
          </p:nvPr>
        </p:nvSpPr>
        <p:spPr>
          <a:xfrm>
            <a:off x="2904082" y="870686"/>
            <a:ext cx="7133701" cy="664159"/>
          </a:xfrm>
        </p:spPr>
        <p:txBody>
          <a:bodyPr>
            <a:normAutofit fontScale="90000"/>
          </a:bodyPr>
          <a:lstStyle/>
          <a:p>
            <a:pPr algn="l"/>
            <a:r>
              <a:rPr lang="en-US" sz="4000">
                <a:latin typeface="Rockwell"/>
                <a:cs typeface="Arial"/>
              </a:rPr>
              <a:t>So what's the need of all this !?</a:t>
            </a:r>
          </a:p>
        </p:txBody>
      </p:sp>
      <p:sp>
        <p:nvSpPr>
          <p:cNvPr id="3" name="Content Placeholder 2">
            <a:extLst>
              <a:ext uri="{FF2B5EF4-FFF2-40B4-BE49-F238E27FC236}">
                <a16:creationId xmlns:a16="http://schemas.microsoft.com/office/drawing/2014/main" id="{DF2E9C4A-04CC-42B1-972F-9DDFB8BBD9FB}"/>
              </a:ext>
            </a:extLst>
          </p:cNvPr>
          <p:cNvSpPr>
            <a:spLocks noGrp="1"/>
          </p:cNvSpPr>
          <p:nvPr>
            <p:ph idx="1"/>
          </p:nvPr>
        </p:nvSpPr>
        <p:spPr>
          <a:xfrm>
            <a:off x="2362874" y="2662280"/>
            <a:ext cx="8207265" cy="3387664"/>
          </a:xfrm>
        </p:spPr>
        <p:txBody>
          <a:bodyPr anchor="t">
            <a:normAutofit/>
          </a:bodyPr>
          <a:lstStyle/>
          <a:p>
            <a:pPr marL="344170" indent="-344170"/>
            <a:r>
              <a:rPr lang="en-US">
                <a:cs typeface="Arial"/>
              </a:rPr>
              <a:t>As earlier explained, we can explore the application of Maze generation in :</a:t>
            </a:r>
          </a:p>
          <a:p>
            <a:pPr marL="344170" indent="-344170"/>
            <a:r>
              <a:rPr lang="en-US">
                <a:ea typeface="+mn-lt"/>
                <a:cs typeface="+mn-lt"/>
              </a:rPr>
              <a:t>Game industry, Robotic learnings, Building architecture </a:t>
            </a:r>
          </a:p>
          <a:p>
            <a:pPr marL="344170" indent="-344170"/>
            <a:r>
              <a:rPr lang="en-US">
                <a:cs typeface="Arial"/>
              </a:rPr>
              <a:t>For achieving shortest paths in various kind of urgent situations</a:t>
            </a:r>
          </a:p>
        </p:txBody>
      </p:sp>
    </p:spTree>
    <p:extLst>
      <p:ext uri="{BB962C8B-B14F-4D97-AF65-F5344CB8AC3E}">
        <p14:creationId xmlns:p14="http://schemas.microsoft.com/office/powerpoint/2010/main" val="532728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pic>
        <p:nvPicPr>
          <p:cNvPr id="12" name="Picture 11">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14" name="Rectangle 13">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Shape 15">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7960" y="764389"/>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33B344-4F6C-4552-9E3D-D61F109AB2E9}"/>
              </a:ext>
            </a:extLst>
          </p:cNvPr>
          <p:cNvSpPr>
            <a:spLocks noGrp="1"/>
          </p:cNvSpPr>
          <p:nvPr>
            <p:ph type="title"/>
          </p:nvPr>
        </p:nvSpPr>
        <p:spPr>
          <a:xfrm>
            <a:off x="2121204" y="828932"/>
            <a:ext cx="8699454" cy="904241"/>
          </a:xfrm>
        </p:spPr>
        <p:txBody>
          <a:bodyPr>
            <a:normAutofit fontScale="90000"/>
          </a:bodyPr>
          <a:lstStyle/>
          <a:p>
            <a:pPr algn="l"/>
            <a:r>
              <a:rPr lang="en-US" sz="4000">
                <a:latin typeface="Rockwell"/>
                <a:cs typeface="Arial"/>
              </a:rPr>
              <a:t>Lets see how are we generating maze !?</a:t>
            </a:r>
          </a:p>
        </p:txBody>
      </p:sp>
      <p:sp>
        <p:nvSpPr>
          <p:cNvPr id="3" name="Content Placeholder 2">
            <a:extLst>
              <a:ext uri="{FF2B5EF4-FFF2-40B4-BE49-F238E27FC236}">
                <a16:creationId xmlns:a16="http://schemas.microsoft.com/office/drawing/2014/main" id="{DF2E9C4A-04CC-42B1-972F-9DDFB8BBD9FB}"/>
              </a:ext>
            </a:extLst>
          </p:cNvPr>
          <p:cNvSpPr>
            <a:spLocks noGrp="1"/>
          </p:cNvSpPr>
          <p:nvPr>
            <p:ph idx="1"/>
          </p:nvPr>
        </p:nvSpPr>
        <p:spPr>
          <a:xfrm>
            <a:off x="2362874" y="2662280"/>
            <a:ext cx="8207265" cy="3387664"/>
          </a:xfrm>
        </p:spPr>
        <p:txBody>
          <a:bodyPr anchor="t">
            <a:normAutofit/>
          </a:bodyPr>
          <a:lstStyle/>
          <a:p>
            <a:pPr marL="344170" indent="-344170"/>
            <a:r>
              <a:rPr lang="en-US">
                <a:cs typeface="Arial"/>
              </a:rPr>
              <a:t>There are various Algorithms for maze generation.</a:t>
            </a:r>
          </a:p>
          <a:p>
            <a:pPr marL="344170" indent="-344170"/>
            <a:r>
              <a:rPr lang="en-US">
                <a:cs typeface="Arial"/>
              </a:rPr>
              <a:t>Algorithm we are using :</a:t>
            </a:r>
          </a:p>
          <a:p>
            <a:pPr marL="795020" lvl="1" indent="-337820"/>
            <a:r>
              <a:rPr lang="en-US">
                <a:cs typeface="Arial"/>
              </a:rPr>
              <a:t>Recursive backtracking implementation of randomized Depth-first search algorithm.</a:t>
            </a:r>
          </a:p>
          <a:p>
            <a:pPr marL="344170" indent="-344170"/>
            <a:r>
              <a:rPr lang="en-US">
                <a:cs typeface="Arial"/>
              </a:rPr>
              <a:t>Concepts included :</a:t>
            </a:r>
          </a:p>
          <a:p>
            <a:pPr marL="795020" lvl="1" indent="-337820"/>
            <a:r>
              <a:rPr lang="en-US">
                <a:cs typeface="Arial"/>
              </a:rPr>
              <a:t>Arrays, Recursion, Stack</a:t>
            </a:r>
          </a:p>
          <a:p>
            <a:pPr marL="344170" indent="-344170"/>
            <a:endParaRPr lang="en-US">
              <a:cs typeface="Arial"/>
            </a:endParaRPr>
          </a:p>
        </p:txBody>
      </p:sp>
      <p:sp>
        <p:nvSpPr>
          <p:cNvPr id="4" name="TextBox 3">
            <a:extLst>
              <a:ext uri="{FF2B5EF4-FFF2-40B4-BE49-F238E27FC236}">
                <a16:creationId xmlns:a16="http://schemas.microsoft.com/office/drawing/2014/main" id="{DE242E60-AABA-4824-B0AD-8135242F89AC}"/>
              </a:ext>
            </a:extLst>
          </p:cNvPr>
          <p:cNvSpPr txBox="1"/>
          <p:nvPr/>
        </p:nvSpPr>
        <p:spPr>
          <a:xfrm>
            <a:off x="1081414" y="6269277"/>
            <a:ext cx="3954048" cy="261610"/>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b="1">
                <a:solidFill>
                  <a:srgbClr val="00B0F0"/>
                </a:solidFill>
                <a:ea typeface="+mn-lt"/>
                <a:cs typeface="+mn-lt"/>
              </a:rPr>
              <a:t>https://en.wikipedia.org/wiki/Maze_generation_algorithm</a:t>
            </a:r>
            <a:endParaRPr lang="en-US" sz="1100" b="1">
              <a:solidFill>
                <a:srgbClr val="00B0F0"/>
              </a:solidFill>
              <a:cs typeface="Arial"/>
            </a:endParaRPr>
          </a:p>
        </p:txBody>
      </p:sp>
    </p:spTree>
    <p:extLst>
      <p:ext uri="{BB962C8B-B14F-4D97-AF65-F5344CB8AC3E}">
        <p14:creationId xmlns:p14="http://schemas.microsoft.com/office/powerpoint/2010/main" val="1185946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7" name="Picture 7">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9" name="Picture 9">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1" name="Rectangle 11">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13">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15">
            <a:extLst>
              <a:ext uri="{FF2B5EF4-FFF2-40B4-BE49-F238E27FC236}">
                <a16:creationId xmlns:a16="http://schemas.microsoft.com/office/drawing/2014/main" id="{D5B0B43F-2CE7-4C6C-BABC-EE342B328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17">
            <a:extLst>
              <a:ext uri="{FF2B5EF4-FFF2-40B4-BE49-F238E27FC236}">
                <a16:creationId xmlns:a16="http://schemas.microsoft.com/office/drawing/2014/main" id="{85459F07-63F9-48CF-B725-A873C4BC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TextBox 19">
            <a:extLst>
              <a:ext uri="{FF2B5EF4-FFF2-40B4-BE49-F238E27FC236}">
                <a16:creationId xmlns:a16="http://schemas.microsoft.com/office/drawing/2014/main" id="{14B83E1E-DAC1-4851-84FF-D6FE1649DE0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useBgFill="1">
        <p:nvSpPr>
          <p:cNvPr id="40" name="Rectangle 21">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23">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pic>
        <p:nvPicPr>
          <p:cNvPr id="42" name="Picture 25">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43" name="Rectangle 27">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Freeform: Shape 29">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Oval 31">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7960" y="764389"/>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9C4F38-D5AA-463B-8DAD-60605946C066}"/>
              </a:ext>
            </a:extLst>
          </p:cNvPr>
          <p:cNvSpPr>
            <a:spLocks noGrp="1"/>
          </p:cNvSpPr>
          <p:nvPr>
            <p:ph type="title"/>
          </p:nvPr>
        </p:nvSpPr>
        <p:spPr>
          <a:xfrm>
            <a:off x="3812219" y="766302"/>
            <a:ext cx="5714085" cy="726790"/>
          </a:xfrm>
        </p:spPr>
        <p:txBody>
          <a:bodyPr vert="horz" lIns="91440" tIns="45720" rIns="91440" bIns="45720" rtlCol="0" anchor="t">
            <a:normAutofit fontScale="90000"/>
          </a:bodyPr>
          <a:lstStyle/>
          <a:p>
            <a:pPr algn="l"/>
            <a:r>
              <a:rPr lang="en-US" sz="4800">
                <a:latin typeface="Rockwell"/>
              </a:rPr>
              <a:t>Depth-First Search</a:t>
            </a:r>
          </a:p>
        </p:txBody>
      </p:sp>
      <p:sp>
        <p:nvSpPr>
          <p:cNvPr id="3" name="TextBox 2">
            <a:extLst>
              <a:ext uri="{FF2B5EF4-FFF2-40B4-BE49-F238E27FC236}">
                <a16:creationId xmlns:a16="http://schemas.microsoft.com/office/drawing/2014/main" id="{EF51B510-67B9-44E5-BCB2-FF93048F1836}"/>
              </a:ext>
            </a:extLst>
          </p:cNvPr>
          <p:cNvSpPr txBox="1"/>
          <p:nvPr/>
        </p:nvSpPr>
        <p:spPr>
          <a:xfrm>
            <a:off x="1834693" y="2516926"/>
            <a:ext cx="8712874" cy="291585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285750" indent="-285750">
              <a:lnSpc>
                <a:spcPct val="110000"/>
              </a:lnSpc>
              <a:spcAft>
                <a:spcPts val="600"/>
              </a:spcAft>
              <a:buClr>
                <a:schemeClr val="accent6"/>
              </a:buClr>
              <a:buSzPct val="90000"/>
              <a:buFont typeface="Wingdings" panose="05000000000000000000" pitchFamily="2" charset="2"/>
              <a:buChar char="§"/>
            </a:pPr>
            <a:r>
              <a:rPr lang="en-US" sz="2000"/>
              <a:t>A large grid of cells is the space for MAZE</a:t>
            </a:r>
            <a:endParaRPr lang="en-US" sz="2000">
              <a:cs typeface="Arial"/>
            </a:endParaRPr>
          </a:p>
          <a:p>
            <a:pPr>
              <a:lnSpc>
                <a:spcPct val="110000"/>
              </a:lnSpc>
              <a:spcAft>
                <a:spcPts val="600"/>
              </a:spcAft>
              <a:buClr>
                <a:schemeClr val="accent6"/>
              </a:buClr>
              <a:buSzPct val="90000"/>
            </a:pPr>
            <a:endParaRPr lang="en-US" sz="2000">
              <a:cs typeface="Arial"/>
            </a:endParaRPr>
          </a:p>
          <a:p>
            <a:pPr marL="285750" indent="-285750">
              <a:lnSpc>
                <a:spcPct val="110000"/>
              </a:lnSpc>
              <a:spcAft>
                <a:spcPts val="600"/>
              </a:spcAft>
              <a:buClr>
                <a:schemeClr val="accent6"/>
              </a:buClr>
              <a:buSzPct val="90000"/>
              <a:buFont typeface="Wingdings" panose="05000000000000000000" pitchFamily="2" charset="2"/>
              <a:buChar char="§"/>
            </a:pPr>
            <a:r>
              <a:rPr lang="en-US" sz="2000"/>
              <a:t>Each cell has 4 walls [top, right, bottom, left].</a:t>
            </a:r>
            <a:endParaRPr lang="en-US" sz="2000">
              <a:cs typeface="Arial"/>
            </a:endParaRPr>
          </a:p>
          <a:p>
            <a:pPr>
              <a:lnSpc>
                <a:spcPct val="110000"/>
              </a:lnSpc>
              <a:spcAft>
                <a:spcPts val="600"/>
              </a:spcAft>
              <a:buClr>
                <a:schemeClr val="accent6"/>
              </a:buClr>
              <a:buSzPct val="90000"/>
            </a:pPr>
            <a:endParaRPr lang="en-US" sz="2000">
              <a:cs typeface="Arial"/>
            </a:endParaRPr>
          </a:p>
          <a:p>
            <a:pPr marL="285750" indent="-285750">
              <a:lnSpc>
                <a:spcPct val="110000"/>
              </a:lnSpc>
              <a:spcAft>
                <a:spcPts val="600"/>
              </a:spcAft>
              <a:buClr>
                <a:schemeClr val="accent6"/>
              </a:buClr>
              <a:buSzPct val="90000"/>
              <a:buFont typeface="Wingdings" panose="05000000000000000000" pitchFamily="2" charset="2"/>
              <a:buChar char="§"/>
            </a:pPr>
            <a:r>
              <a:rPr lang="en-US" sz="2000"/>
              <a:t>Starting from the current cell, the program randomly selects neighboring cells and removes the walls between them. This cell is mark visited and filled to the stack (Backtracking)</a:t>
            </a:r>
            <a:endParaRPr lang="en-US" sz="2000">
              <a:cs typeface="Arial"/>
            </a:endParaRPr>
          </a:p>
          <a:p>
            <a:pPr marL="285750" indent="-285750">
              <a:lnSpc>
                <a:spcPct val="110000"/>
              </a:lnSpc>
              <a:spcAft>
                <a:spcPts val="600"/>
              </a:spcAft>
              <a:buClr>
                <a:schemeClr val="accent6"/>
              </a:buClr>
              <a:buSzPct val="90000"/>
              <a:buFont typeface="Wingdings" panose="05000000000000000000" pitchFamily="2" charset="2"/>
              <a:buChar char="§"/>
            </a:pPr>
            <a:endParaRPr lang="en-US" sz="2000">
              <a:cs typeface="Arial"/>
            </a:endParaRPr>
          </a:p>
        </p:txBody>
      </p:sp>
    </p:spTree>
    <p:extLst>
      <p:ext uri="{BB962C8B-B14F-4D97-AF65-F5344CB8AC3E}">
        <p14:creationId xmlns:p14="http://schemas.microsoft.com/office/powerpoint/2010/main" val="41868487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Madison</vt:lpstr>
      <vt:lpstr>PowerPoint Presentation</vt:lpstr>
      <vt:lpstr>Maze generation using Processing</vt:lpstr>
      <vt:lpstr>Session outcomes</vt:lpstr>
      <vt:lpstr>What is a MAZE !?</vt:lpstr>
      <vt:lpstr>PowerPoint Presentation</vt:lpstr>
      <vt:lpstr>Maze generation</vt:lpstr>
      <vt:lpstr>So what's the need of all this !?</vt:lpstr>
      <vt:lpstr>Lets see how are we generating maze !?</vt:lpstr>
      <vt:lpstr>Depth-First Search</vt:lpstr>
      <vt:lpstr>PowerPoint Presentation</vt:lpstr>
      <vt:lpstr>Recursive Backtracking  Fundamental Steps  </vt:lpstr>
      <vt:lpstr>PowerPoint Presentation</vt:lpstr>
      <vt:lpstr>PowerPoint Presentation</vt:lpstr>
      <vt:lpstr>PowerPoint Presentation</vt:lpstr>
      <vt:lpstr>How to solve maze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2021-07-02T10:10:49Z</dcterms:created>
  <dcterms:modified xsi:type="dcterms:W3CDTF">2021-07-03T09:06:53Z</dcterms:modified>
</cp:coreProperties>
</file>