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37ebcad5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37ebcad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514f6f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514f6f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514f6fc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514f6fc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514f6fc6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514f6fc6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514f6fc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514f6fc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514f6fc6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514f6fc6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514f6fc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514f6fc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514f6fc6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514f6fc6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514f6fc6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0514f6fc6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0514f6fc6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0514f6fc6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7ebca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37ebca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45d167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45d167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45d1671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45d1671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8dea1f41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8dea1f41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45d1671c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45d1671c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45d1671c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45d1671c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45d1671c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45d1671c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45d1671c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45d1671c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545d1671c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545d1671c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545d1671c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545d1671c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8dea1f41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8dea1f41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37ebcad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37ebcad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8dea1f4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8dea1f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8dea1f4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8dea1f4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8dea1f4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8dea1f4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8dea1f41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8dea1f4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8dea1f4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8dea1f4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7ebcad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7ebcad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Process Flow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 B S (EE21B019)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9. 	Oxide Deposition 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284425" y="3412625"/>
            <a:ext cx="468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 flipH="1">
            <a:off x="2284350" y="2061125"/>
            <a:ext cx="4681800" cy="14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flipH="1">
            <a:off x="4777366" y="2438850"/>
            <a:ext cx="2188784" cy="1049175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Google Shape;168;p22"/>
          <p:cNvSpPr/>
          <p:nvPr/>
        </p:nvSpPr>
        <p:spPr>
          <a:xfrm>
            <a:off x="2284425" y="2438850"/>
            <a:ext cx="2127925" cy="1049175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Google Shape;169;p22"/>
          <p:cNvSpPr/>
          <p:nvPr/>
        </p:nvSpPr>
        <p:spPr>
          <a:xfrm>
            <a:off x="4414441" y="2352300"/>
            <a:ext cx="320325" cy="99350"/>
          </a:xfrm>
          <a:custGeom>
            <a:rect b="b" l="l" r="r" t="t"/>
            <a:pathLst>
              <a:path extrusionOk="0" h="3974" w="12813">
                <a:moveTo>
                  <a:pt x="31" y="3974"/>
                </a:moveTo>
                <a:cubicBezTo>
                  <a:pt x="72" y="3401"/>
                  <a:pt x="-175" y="1189"/>
                  <a:pt x="276" y="533"/>
                </a:cubicBezTo>
                <a:cubicBezTo>
                  <a:pt x="727" y="-122"/>
                  <a:pt x="646" y="82"/>
                  <a:pt x="2735" y="41"/>
                </a:cubicBezTo>
                <a:cubicBezTo>
                  <a:pt x="4825" y="0"/>
                  <a:pt x="11133" y="246"/>
                  <a:pt x="12813" y="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2"/>
          <p:cNvSpPr/>
          <p:nvPr/>
        </p:nvSpPr>
        <p:spPr>
          <a:xfrm flipH="1">
            <a:off x="4465076" y="2352300"/>
            <a:ext cx="312349" cy="99350"/>
          </a:xfrm>
          <a:custGeom>
            <a:rect b="b" l="l" r="r" t="t"/>
            <a:pathLst>
              <a:path extrusionOk="0" h="3974" w="12813">
                <a:moveTo>
                  <a:pt x="31" y="3974"/>
                </a:moveTo>
                <a:cubicBezTo>
                  <a:pt x="72" y="3401"/>
                  <a:pt x="-175" y="1189"/>
                  <a:pt x="276" y="533"/>
                </a:cubicBezTo>
                <a:cubicBezTo>
                  <a:pt x="727" y="-122"/>
                  <a:pt x="646" y="82"/>
                  <a:pt x="2735" y="41"/>
                </a:cubicBezTo>
                <a:cubicBezTo>
                  <a:pt x="4825" y="0"/>
                  <a:pt x="11133" y="246"/>
                  <a:pt x="12813" y="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22"/>
          <p:cNvSpPr/>
          <p:nvPr/>
        </p:nvSpPr>
        <p:spPr>
          <a:xfrm>
            <a:off x="4406950" y="2565650"/>
            <a:ext cx="370500" cy="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2"/>
          <p:cNvCxnSpPr/>
          <p:nvPr/>
        </p:nvCxnSpPr>
        <p:spPr>
          <a:xfrm rot="10800000">
            <a:off x="2279250" y="1993700"/>
            <a:ext cx="0" cy="14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2"/>
          <p:cNvCxnSpPr/>
          <p:nvPr/>
        </p:nvCxnSpPr>
        <p:spPr>
          <a:xfrm rot="10800000">
            <a:off x="6966225" y="1993700"/>
            <a:ext cx="0" cy="14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2277675" y="1993825"/>
            <a:ext cx="46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>
            <a:endCxn id="171" idx="1"/>
          </p:cNvCxnSpPr>
          <p:nvPr/>
        </p:nvCxnSpPr>
        <p:spPr>
          <a:xfrm>
            <a:off x="3828550" y="2376200"/>
            <a:ext cx="57840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/>
          <p:nvPr/>
        </p:nvCxnSpPr>
        <p:spPr>
          <a:xfrm flipH="1">
            <a:off x="4658350" y="2209250"/>
            <a:ext cx="4401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3308750" y="2209250"/>
            <a:ext cx="760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Oxide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098450" y="1993813"/>
            <a:ext cx="7602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Nitride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667525" y="2892075"/>
            <a:ext cx="1423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526513" y="4212875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14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10. 	Chemical Mechanical Polishing (CMP)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978125" y="3358175"/>
            <a:ext cx="468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 flipH="1">
            <a:off x="978050" y="2006675"/>
            <a:ext cx="4681800" cy="14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 flipH="1">
            <a:off x="3471066" y="2384400"/>
            <a:ext cx="2188784" cy="1049175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23"/>
          <p:cNvSpPr/>
          <p:nvPr/>
        </p:nvSpPr>
        <p:spPr>
          <a:xfrm>
            <a:off x="978125" y="2384400"/>
            <a:ext cx="2127925" cy="1049175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23"/>
          <p:cNvSpPr/>
          <p:nvPr/>
        </p:nvSpPr>
        <p:spPr>
          <a:xfrm>
            <a:off x="3108141" y="2297850"/>
            <a:ext cx="320325" cy="99350"/>
          </a:xfrm>
          <a:custGeom>
            <a:rect b="b" l="l" r="r" t="t"/>
            <a:pathLst>
              <a:path extrusionOk="0" h="3974" w="12813">
                <a:moveTo>
                  <a:pt x="31" y="3974"/>
                </a:moveTo>
                <a:cubicBezTo>
                  <a:pt x="72" y="3401"/>
                  <a:pt x="-175" y="1189"/>
                  <a:pt x="276" y="533"/>
                </a:cubicBezTo>
                <a:cubicBezTo>
                  <a:pt x="727" y="-122"/>
                  <a:pt x="646" y="82"/>
                  <a:pt x="2735" y="41"/>
                </a:cubicBezTo>
                <a:cubicBezTo>
                  <a:pt x="4825" y="0"/>
                  <a:pt x="11133" y="246"/>
                  <a:pt x="12813" y="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23"/>
          <p:cNvSpPr/>
          <p:nvPr/>
        </p:nvSpPr>
        <p:spPr>
          <a:xfrm flipH="1">
            <a:off x="3158776" y="2297850"/>
            <a:ext cx="312349" cy="99350"/>
          </a:xfrm>
          <a:custGeom>
            <a:rect b="b" l="l" r="r" t="t"/>
            <a:pathLst>
              <a:path extrusionOk="0" h="3974" w="12813">
                <a:moveTo>
                  <a:pt x="31" y="3974"/>
                </a:moveTo>
                <a:cubicBezTo>
                  <a:pt x="72" y="3401"/>
                  <a:pt x="-175" y="1189"/>
                  <a:pt x="276" y="533"/>
                </a:cubicBezTo>
                <a:cubicBezTo>
                  <a:pt x="727" y="-122"/>
                  <a:pt x="646" y="82"/>
                  <a:pt x="2735" y="41"/>
                </a:cubicBezTo>
                <a:cubicBezTo>
                  <a:pt x="4825" y="0"/>
                  <a:pt x="11133" y="246"/>
                  <a:pt x="12813" y="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23"/>
          <p:cNvSpPr/>
          <p:nvPr/>
        </p:nvSpPr>
        <p:spPr>
          <a:xfrm>
            <a:off x="3100650" y="2511200"/>
            <a:ext cx="370500" cy="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3"/>
          <p:cNvCxnSpPr/>
          <p:nvPr/>
        </p:nvCxnSpPr>
        <p:spPr>
          <a:xfrm flipH="1" rot="10800000">
            <a:off x="972950" y="2296850"/>
            <a:ext cx="2400" cy="11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/>
          <p:nvPr/>
        </p:nvCxnSpPr>
        <p:spPr>
          <a:xfrm rot="10800000">
            <a:off x="5655425" y="2296850"/>
            <a:ext cx="4500" cy="11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971363" y="2299525"/>
            <a:ext cx="46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/>
          <p:nvPr/>
        </p:nvSpPr>
        <p:spPr>
          <a:xfrm>
            <a:off x="6169475" y="2239650"/>
            <a:ext cx="2258700" cy="160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026725" y="2239650"/>
            <a:ext cx="544200" cy="16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</a:t>
            </a:r>
            <a:endParaRPr/>
          </a:p>
        </p:txBody>
      </p:sp>
      <p:cxnSp>
        <p:nvCxnSpPr>
          <p:cNvPr id="199" name="Google Shape;199;p23"/>
          <p:cNvCxnSpPr>
            <a:endCxn id="193" idx="1"/>
          </p:cNvCxnSpPr>
          <p:nvPr/>
        </p:nvCxnSpPr>
        <p:spPr>
          <a:xfrm>
            <a:off x="2723850" y="2099450"/>
            <a:ext cx="3768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3"/>
          <p:cNvCxnSpPr/>
          <p:nvPr/>
        </p:nvCxnSpPr>
        <p:spPr>
          <a:xfrm flipH="1">
            <a:off x="3263113" y="1807700"/>
            <a:ext cx="6186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3"/>
          <p:cNvSpPr txBox="1"/>
          <p:nvPr/>
        </p:nvSpPr>
        <p:spPr>
          <a:xfrm>
            <a:off x="2017050" y="1807700"/>
            <a:ext cx="1083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3881725" y="1539363"/>
            <a:ext cx="1083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Nitride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244200" y="2859725"/>
            <a:ext cx="1002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385250" y="2905050"/>
            <a:ext cx="544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Oxide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766925" y="2905050"/>
            <a:ext cx="544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Oxide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6683250" y="4008125"/>
            <a:ext cx="2258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Top 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078275" y="4105925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14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11. 	Wet Chemical Etching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978125" y="3358175"/>
            <a:ext cx="468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 flipH="1">
            <a:off x="978050" y="2006675"/>
            <a:ext cx="4681800" cy="14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 flipH="1">
            <a:off x="3471066" y="2384400"/>
            <a:ext cx="2188784" cy="1049175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24"/>
          <p:cNvSpPr/>
          <p:nvPr/>
        </p:nvSpPr>
        <p:spPr>
          <a:xfrm>
            <a:off x="978125" y="2384400"/>
            <a:ext cx="2127925" cy="1049175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Google Shape;218;p24"/>
          <p:cNvSpPr/>
          <p:nvPr/>
        </p:nvSpPr>
        <p:spPr>
          <a:xfrm>
            <a:off x="3108141" y="2297850"/>
            <a:ext cx="320325" cy="99350"/>
          </a:xfrm>
          <a:custGeom>
            <a:rect b="b" l="l" r="r" t="t"/>
            <a:pathLst>
              <a:path extrusionOk="0" h="3974" w="12813">
                <a:moveTo>
                  <a:pt x="31" y="3974"/>
                </a:moveTo>
                <a:cubicBezTo>
                  <a:pt x="72" y="3401"/>
                  <a:pt x="-175" y="1189"/>
                  <a:pt x="276" y="533"/>
                </a:cubicBezTo>
                <a:cubicBezTo>
                  <a:pt x="727" y="-122"/>
                  <a:pt x="646" y="82"/>
                  <a:pt x="2735" y="41"/>
                </a:cubicBezTo>
                <a:cubicBezTo>
                  <a:pt x="4825" y="0"/>
                  <a:pt x="11133" y="246"/>
                  <a:pt x="12813" y="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24"/>
          <p:cNvSpPr/>
          <p:nvPr/>
        </p:nvSpPr>
        <p:spPr>
          <a:xfrm flipH="1">
            <a:off x="3158776" y="2297850"/>
            <a:ext cx="312349" cy="99350"/>
          </a:xfrm>
          <a:custGeom>
            <a:rect b="b" l="l" r="r" t="t"/>
            <a:pathLst>
              <a:path extrusionOk="0" h="3974" w="12813">
                <a:moveTo>
                  <a:pt x="31" y="3974"/>
                </a:moveTo>
                <a:cubicBezTo>
                  <a:pt x="72" y="3401"/>
                  <a:pt x="-175" y="1189"/>
                  <a:pt x="276" y="533"/>
                </a:cubicBezTo>
                <a:cubicBezTo>
                  <a:pt x="727" y="-122"/>
                  <a:pt x="646" y="82"/>
                  <a:pt x="2735" y="41"/>
                </a:cubicBezTo>
                <a:cubicBezTo>
                  <a:pt x="4825" y="0"/>
                  <a:pt x="11133" y="246"/>
                  <a:pt x="12813" y="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4"/>
          <p:cNvSpPr/>
          <p:nvPr/>
        </p:nvSpPr>
        <p:spPr>
          <a:xfrm>
            <a:off x="3100650" y="2511200"/>
            <a:ext cx="370500" cy="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4"/>
          <p:cNvCxnSpPr/>
          <p:nvPr/>
        </p:nvCxnSpPr>
        <p:spPr>
          <a:xfrm flipH="1" rot="10800000">
            <a:off x="972950" y="3181550"/>
            <a:ext cx="12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4"/>
          <p:cNvCxnSpPr/>
          <p:nvPr/>
        </p:nvCxnSpPr>
        <p:spPr>
          <a:xfrm flipH="1" rot="10800000">
            <a:off x="5659925" y="3181550"/>
            <a:ext cx="27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/>
          <p:nvPr/>
        </p:nvCxnSpPr>
        <p:spPr>
          <a:xfrm>
            <a:off x="986375" y="3188750"/>
            <a:ext cx="20565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4"/>
          <p:cNvSpPr/>
          <p:nvPr/>
        </p:nvSpPr>
        <p:spPr>
          <a:xfrm>
            <a:off x="6169475" y="2239650"/>
            <a:ext cx="2258700" cy="160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7026725" y="2239650"/>
            <a:ext cx="544200" cy="16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</a:t>
            </a:r>
            <a:endParaRPr/>
          </a:p>
        </p:txBody>
      </p:sp>
      <p:cxnSp>
        <p:nvCxnSpPr>
          <p:cNvPr id="226" name="Google Shape;226;p24"/>
          <p:cNvCxnSpPr/>
          <p:nvPr/>
        </p:nvCxnSpPr>
        <p:spPr>
          <a:xfrm>
            <a:off x="3551013" y="3180650"/>
            <a:ext cx="2097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4"/>
          <p:cNvSpPr txBox="1"/>
          <p:nvPr/>
        </p:nvSpPr>
        <p:spPr>
          <a:xfrm>
            <a:off x="2220200" y="40910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6784113" y="40910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Top 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2017050" y="1807700"/>
            <a:ext cx="1083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30" name="Google Shape;230;p24"/>
          <p:cNvCxnSpPr/>
          <p:nvPr/>
        </p:nvCxnSpPr>
        <p:spPr>
          <a:xfrm>
            <a:off x="2723850" y="2099450"/>
            <a:ext cx="3768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4"/>
          <p:cNvCxnSpPr/>
          <p:nvPr/>
        </p:nvCxnSpPr>
        <p:spPr>
          <a:xfrm flipH="1">
            <a:off x="3263113" y="1807700"/>
            <a:ext cx="6186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4"/>
          <p:cNvSpPr txBox="1"/>
          <p:nvPr/>
        </p:nvSpPr>
        <p:spPr>
          <a:xfrm>
            <a:off x="3881725" y="1539363"/>
            <a:ext cx="1083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Nitride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564938" y="3138350"/>
            <a:ext cx="1002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Oxide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6385250" y="2905050"/>
            <a:ext cx="544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Oxide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7766925" y="2905050"/>
            <a:ext cx="544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Oxide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311700" y="114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</a:t>
            </a:r>
            <a:r>
              <a:rPr lang="en"/>
              <a:t>. 	Nitride Strip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978125" y="3358175"/>
            <a:ext cx="468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 flipH="1">
            <a:off x="978050" y="2006675"/>
            <a:ext cx="4681800" cy="14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 flipH="1">
            <a:off x="3471066" y="2511300"/>
            <a:ext cx="2188784" cy="92233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Google Shape;245;p25"/>
          <p:cNvSpPr/>
          <p:nvPr/>
        </p:nvSpPr>
        <p:spPr>
          <a:xfrm>
            <a:off x="978125" y="2511200"/>
            <a:ext cx="2111327" cy="92233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Google Shape;246;p25"/>
          <p:cNvSpPr/>
          <p:nvPr/>
        </p:nvSpPr>
        <p:spPr>
          <a:xfrm>
            <a:off x="3100650" y="2511200"/>
            <a:ext cx="370500" cy="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5"/>
          <p:cNvCxnSpPr/>
          <p:nvPr/>
        </p:nvCxnSpPr>
        <p:spPr>
          <a:xfrm flipH="1" rot="10800000">
            <a:off x="972950" y="3171950"/>
            <a:ext cx="15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5"/>
          <p:cNvCxnSpPr/>
          <p:nvPr/>
        </p:nvCxnSpPr>
        <p:spPr>
          <a:xfrm rot="10800000">
            <a:off x="5653925" y="3151550"/>
            <a:ext cx="60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5"/>
          <p:cNvCxnSpPr/>
          <p:nvPr/>
        </p:nvCxnSpPr>
        <p:spPr>
          <a:xfrm flipH="1" rot="10800000">
            <a:off x="978075" y="3176900"/>
            <a:ext cx="2055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5"/>
          <p:cNvSpPr/>
          <p:nvPr/>
        </p:nvSpPr>
        <p:spPr>
          <a:xfrm>
            <a:off x="6169475" y="2239650"/>
            <a:ext cx="2258700" cy="160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7026725" y="2239650"/>
            <a:ext cx="544200" cy="16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</a:t>
            </a:r>
            <a:endParaRPr/>
          </a:p>
        </p:txBody>
      </p:sp>
      <p:cxnSp>
        <p:nvCxnSpPr>
          <p:cNvPr id="252" name="Google Shape;252;p25"/>
          <p:cNvCxnSpPr/>
          <p:nvPr/>
        </p:nvCxnSpPr>
        <p:spPr>
          <a:xfrm flipH="1" rot="10800000">
            <a:off x="3523950" y="3158150"/>
            <a:ext cx="2150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5"/>
          <p:cNvSpPr txBox="1"/>
          <p:nvPr/>
        </p:nvSpPr>
        <p:spPr>
          <a:xfrm>
            <a:off x="6385250" y="2905050"/>
            <a:ext cx="544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Oxide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7766925" y="2905050"/>
            <a:ext cx="544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Oxide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2220200" y="40910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6784113" y="40910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Top 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4564938" y="3138350"/>
            <a:ext cx="1002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Oxide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2017050" y="1807700"/>
            <a:ext cx="1083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59" name="Google Shape;259;p25"/>
          <p:cNvCxnSpPr/>
          <p:nvPr/>
        </p:nvCxnSpPr>
        <p:spPr>
          <a:xfrm>
            <a:off x="2723850" y="2099450"/>
            <a:ext cx="3768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311700" y="114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13. 	Dummy Gate Oxidation/ Gate Dielectric Deposition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978125" y="3358175"/>
            <a:ext cx="468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flipH="1">
            <a:off x="978125" y="2006725"/>
            <a:ext cx="4681800" cy="14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 flipH="1">
            <a:off x="3471066" y="2511300"/>
            <a:ext cx="2188784" cy="92233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Google Shape;269;p26"/>
          <p:cNvSpPr/>
          <p:nvPr/>
        </p:nvSpPr>
        <p:spPr>
          <a:xfrm>
            <a:off x="978125" y="2511200"/>
            <a:ext cx="2111327" cy="92233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26"/>
          <p:cNvSpPr/>
          <p:nvPr/>
        </p:nvSpPr>
        <p:spPr>
          <a:xfrm>
            <a:off x="3100650" y="2511200"/>
            <a:ext cx="370500" cy="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6"/>
          <p:cNvCxnSpPr/>
          <p:nvPr/>
        </p:nvCxnSpPr>
        <p:spPr>
          <a:xfrm flipH="1" rot="10800000">
            <a:off x="972950" y="3180950"/>
            <a:ext cx="84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6"/>
          <p:cNvCxnSpPr/>
          <p:nvPr/>
        </p:nvCxnSpPr>
        <p:spPr>
          <a:xfrm rot="10800000">
            <a:off x="5653925" y="3151550"/>
            <a:ext cx="60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6"/>
          <p:cNvCxnSpPr/>
          <p:nvPr/>
        </p:nvCxnSpPr>
        <p:spPr>
          <a:xfrm>
            <a:off x="987900" y="3174525"/>
            <a:ext cx="2045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6"/>
          <p:cNvSpPr/>
          <p:nvPr/>
        </p:nvSpPr>
        <p:spPr>
          <a:xfrm>
            <a:off x="6169475" y="2239650"/>
            <a:ext cx="2258700" cy="160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Dielectric</a:t>
            </a:r>
            <a:endParaRPr/>
          </a:p>
        </p:txBody>
      </p:sp>
      <p:cxnSp>
        <p:nvCxnSpPr>
          <p:cNvPr id="275" name="Google Shape;275;p26"/>
          <p:cNvCxnSpPr/>
          <p:nvPr/>
        </p:nvCxnSpPr>
        <p:spPr>
          <a:xfrm flipH="1" rot="10800000">
            <a:off x="3523950" y="3158150"/>
            <a:ext cx="2150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6"/>
          <p:cNvSpPr/>
          <p:nvPr/>
        </p:nvSpPr>
        <p:spPr>
          <a:xfrm>
            <a:off x="984537" y="3003508"/>
            <a:ext cx="1766600" cy="193825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26"/>
          <p:cNvSpPr/>
          <p:nvPr/>
        </p:nvSpPr>
        <p:spPr>
          <a:xfrm>
            <a:off x="2660925" y="2359579"/>
            <a:ext cx="631650" cy="653825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Google Shape;278;p26"/>
          <p:cNvSpPr/>
          <p:nvPr/>
        </p:nvSpPr>
        <p:spPr>
          <a:xfrm flipH="1">
            <a:off x="3292575" y="2359579"/>
            <a:ext cx="631650" cy="653825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26"/>
          <p:cNvSpPr/>
          <p:nvPr/>
        </p:nvSpPr>
        <p:spPr>
          <a:xfrm flipH="1">
            <a:off x="3924247" y="3003500"/>
            <a:ext cx="1729678" cy="148044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26"/>
          <p:cNvSpPr txBox="1"/>
          <p:nvPr/>
        </p:nvSpPr>
        <p:spPr>
          <a:xfrm>
            <a:off x="2220200" y="40910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6784113" y="40910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Top View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82" name="Google Shape;282;p26"/>
          <p:cNvCxnSpPr/>
          <p:nvPr/>
        </p:nvCxnSpPr>
        <p:spPr>
          <a:xfrm>
            <a:off x="2695650" y="1982000"/>
            <a:ext cx="56220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6"/>
          <p:cNvSpPr txBox="1"/>
          <p:nvPr/>
        </p:nvSpPr>
        <p:spPr>
          <a:xfrm>
            <a:off x="1725900" y="1691400"/>
            <a:ext cx="130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Dummy Dielectric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311700" y="114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14. 	Polysilicon Deposition + CMP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978125" y="3358175"/>
            <a:ext cx="4681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 flipH="1">
            <a:off x="978125" y="1899925"/>
            <a:ext cx="4681800" cy="15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 flipH="1">
            <a:off x="3471066" y="2511300"/>
            <a:ext cx="2188784" cy="92233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Google Shape;293;p27"/>
          <p:cNvSpPr/>
          <p:nvPr/>
        </p:nvSpPr>
        <p:spPr>
          <a:xfrm>
            <a:off x="978125" y="2511200"/>
            <a:ext cx="2111327" cy="92233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Google Shape;294;p27"/>
          <p:cNvSpPr/>
          <p:nvPr/>
        </p:nvSpPr>
        <p:spPr>
          <a:xfrm>
            <a:off x="3100650" y="2511200"/>
            <a:ext cx="370500" cy="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7"/>
          <p:cNvCxnSpPr/>
          <p:nvPr/>
        </p:nvCxnSpPr>
        <p:spPr>
          <a:xfrm flipH="1" rot="10800000">
            <a:off x="972950" y="3180950"/>
            <a:ext cx="84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5653925" y="3151550"/>
            <a:ext cx="60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7"/>
          <p:cNvCxnSpPr/>
          <p:nvPr/>
        </p:nvCxnSpPr>
        <p:spPr>
          <a:xfrm>
            <a:off x="987900" y="3174525"/>
            <a:ext cx="2045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7"/>
          <p:cNvSpPr/>
          <p:nvPr/>
        </p:nvSpPr>
        <p:spPr>
          <a:xfrm>
            <a:off x="6169475" y="1899925"/>
            <a:ext cx="2361000" cy="19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</a:t>
            </a:r>
            <a:endParaRPr/>
          </a:p>
        </p:txBody>
      </p:sp>
      <p:cxnSp>
        <p:nvCxnSpPr>
          <p:cNvPr id="299" name="Google Shape;299;p27"/>
          <p:cNvCxnSpPr/>
          <p:nvPr/>
        </p:nvCxnSpPr>
        <p:spPr>
          <a:xfrm flipH="1" rot="10800000">
            <a:off x="3523950" y="3158150"/>
            <a:ext cx="2150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7"/>
          <p:cNvSpPr/>
          <p:nvPr/>
        </p:nvSpPr>
        <p:spPr>
          <a:xfrm>
            <a:off x="984537" y="3003508"/>
            <a:ext cx="1766600" cy="193825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27"/>
          <p:cNvSpPr/>
          <p:nvPr/>
        </p:nvSpPr>
        <p:spPr>
          <a:xfrm>
            <a:off x="2660925" y="2359579"/>
            <a:ext cx="631650" cy="653825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Google Shape;302;p27"/>
          <p:cNvSpPr/>
          <p:nvPr/>
        </p:nvSpPr>
        <p:spPr>
          <a:xfrm flipH="1">
            <a:off x="3292575" y="2359579"/>
            <a:ext cx="631650" cy="653825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Google Shape;303;p27"/>
          <p:cNvSpPr/>
          <p:nvPr/>
        </p:nvSpPr>
        <p:spPr>
          <a:xfrm flipH="1">
            <a:off x="3924247" y="3003500"/>
            <a:ext cx="1729678" cy="148044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04" name="Google Shape;304;p27"/>
          <p:cNvCxnSpPr/>
          <p:nvPr/>
        </p:nvCxnSpPr>
        <p:spPr>
          <a:xfrm rot="10800000">
            <a:off x="969725" y="1766425"/>
            <a:ext cx="3300" cy="15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7"/>
          <p:cNvCxnSpPr/>
          <p:nvPr/>
        </p:nvCxnSpPr>
        <p:spPr>
          <a:xfrm rot="10800000">
            <a:off x="5645850" y="1729375"/>
            <a:ext cx="8100" cy="16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7"/>
          <p:cNvCxnSpPr/>
          <p:nvPr/>
        </p:nvCxnSpPr>
        <p:spPr>
          <a:xfrm flipH="1">
            <a:off x="969925" y="1754150"/>
            <a:ext cx="4675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7"/>
          <p:cNvSpPr txBox="1"/>
          <p:nvPr/>
        </p:nvSpPr>
        <p:spPr>
          <a:xfrm>
            <a:off x="2220200" y="40910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784113" y="40910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Top View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302811" y="445025"/>
            <a:ext cx="7641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225500" y="1026297"/>
            <a:ext cx="76419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15. 	Nitride deposition + CMP</a:t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320255" y="3772061"/>
            <a:ext cx="4199100" cy="5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 flipH="1">
            <a:off x="320169" y="2382202"/>
            <a:ext cx="4199100" cy="14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 flipH="1">
            <a:off x="2555978" y="2964904"/>
            <a:ext cx="1963224" cy="879104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Google Shape;318;p28"/>
          <p:cNvSpPr/>
          <p:nvPr/>
        </p:nvSpPr>
        <p:spPr>
          <a:xfrm>
            <a:off x="320255" y="2964809"/>
            <a:ext cx="1893428" cy="879104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Google Shape;319;p28"/>
          <p:cNvSpPr/>
          <p:nvPr/>
        </p:nvSpPr>
        <p:spPr>
          <a:xfrm>
            <a:off x="2223906" y="2964809"/>
            <a:ext cx="332100" cy="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8"/>
          <p:cNvCxnSpPr/>
          <p:nvPr/>
        </p:nvCxnSpPr>
        <p:spPr>
          <a:xfrm flipH="1" rot="10800000">
            <a:off x="315614" y="3603105"/>
            <a:ext cx="78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8"/>
          <p:cNvCxnSpPr/>
          <p:nvPr/>
        </p:nvCxnSpPr>
        <p:spPr>
          <a:xfrm rot="10800000">
            <a:off x="4513869" y="3575205"/>
            <a:ext cx="540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8"/>
          <p:cNvCxnSpPr/>
          <p:nvPr/>
        </p:nvCxnSpPr>
        <p:spPr>
          <a:xfrm>
            <a:off x="329022" y="3597024"/>
            <a:ext cx="1834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/>
          <p:nvPr/>
        </p:nvCxnSpPr>
        <p:spPr>
          <a:xfrm flipH="1" rot="10800000">
            <a:off x="2603555" y="3581581"/>
            <a:ext cx="1928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8"/>
          <p:cNvSpPr/>
          <p:nvPr/>
        </p:nvSpPr>
        <p:spPr>
          <a:xfrm>
            <a:off x="326006" y="3434028"/>
            <a:ext cx="1584464" cy="184754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Google Shape;325;p28"/>
          <p:cNvSpPr/>
          <p:nvPr/>
        </p:nvSpPr>
        <p:spPr>
          <a:xfrm>
            <a:off x="1829525" y="2820299"/>
            <a:ext cx="566527" cy="623226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Google Shape;326;p28"/>
          <p:cNvSpPr/>
          <p:nvPr/>
        </p:nvSpPr>
        <p:spPr>
          <a:xfrm flipH="1">
            <a:off x="2396027" y="2820299"/>
            <a:ext cx="566527" cy="623226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Google Shape;327;p28"/>
          <p:cNvSpPr/>
          <p:nvPr/>
        </p:nvSpPr>
        <p:spPr>
          <a:xfrm flipH="1">
            <a:off x="2962636" y="3434020"/>
            <a:ext cx="1551251" cy="141105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28" name="Google Shape;328;p28"/>
          <p:cNvCxnSpPr/>
          <p:nvPr/>
        </p:nvCxnSpPr>
        <p:spPr>
          <a:xfrm rot="10800000">
            <a:off x="312981" y="2255150"/>
            <a:ext cx="2700" cy="14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8"/>
          <p:cNvCxnSpPr/>
          <p:nvPr/>
        </p:nvCxnSpPr>
        <p:spPr>
          <a:xfrm rot="10800000">
            <a:off x="4506710" y="2219516"/>
            <a:ext cx="7200" cy="16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8"/>
          <p:cNvCxnSpPr/>
          <p:nvPr/>
        </p:nvCxnSpPr>
        <p:spPr>
          <a:xfrm flipH="1">
            <a:off x="312834" y="2243264"/>
            <a:ext cx="4193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8"/>
          <p:cNvSpPr/>
          <p:nvPr/>
        </p:nvSpPr>
        <p:spPr>
          <a:xfrm>
            <a:off x="312901" y="1819420"/>
            <a:ext cx="4193700" cy="4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4780844" y="1897181"/>
            <a:ext cx="4129200" cy="43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4780934" y="3513687"/>
            <a:ext cx="4129200" cy="6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4780934" y="2885141"/>
            <a:ext cx="4129200" cy="62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4780934" y="2332653"/>
            <a:ext cx="4129200" cy="54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1464327" y="4394984"/>
            <a:ext cx="4207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5671155" y="4317902"/>
            <a:ext cx="4207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4780844" y="2743832"/>
            <a:ext cx="4129200" cy="14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Dielectric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6105721" y="2005212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4832698" y="3513074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4832698" y="2926772"/>
            <a:ext cx="3999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6105721" y="2411416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209475" y="1031000"/>
            <a:ext cx="76134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16. 	Anisotropic Etch</a:t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Google Shape;352;p29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Google Shape;353;p29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29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9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9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9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9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29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Google Shape;360;p29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Google Shape;361;p29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62" name="Google Shape;362;p29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9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9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9"/>
          <p:cNvSpPr/>
          <p:nvPr/>
        </p:nvSpPr>
        <p:spPr>
          <a:xfrm>
            <a:off x="352441" y="1798419"/>
            <a:ext cx="41781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4832700" y="2846400"/>
            <a:ext cx="39996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Dielectric</a:t>
            </a: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6105721" y="2005212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4832698" y="3513074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4832698" y="2926772"/>
            <a:ext cx="3999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105725" y="2411425"/>
            <a:ext cx="1527300" cy="4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209475" y="1031000"/>
            <a:ext cx="54615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17. 	Spacer Deposition and Etch</a:t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Google Shape;382;p30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Google Shape;383;p30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30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0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0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0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0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Google Shape;389;p30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Google Shape;390;p30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Google Shape;391;p30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92" name="Google Shape;392;p30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0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0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0"/>
          <p:cNvSpPr/>
          <p:nvPr/>
        </p:nvSpPr>
        <p:spPr>
          <a:xfrm>
            <a:off x="352441" y="1798419"/>
            <a:ext cx="41781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4832700" y="2846400"/>
            <a:ext cx="39996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 flipH="1">
            <a:off x="5670979" y="2005600"/>
            <a:ext cx="422896" cy="814150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Google Shape;398;p30"/>
          <p:cNvSpPr/>
          <p:nvPr/>
        </p:nvSpPr>
        <p:spPr>
          <a:xfrm>
            <a:off x="7644875" y="2005600"/>
            <a:ext cx="564368" cy="814150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9" name="Google Shape;399;p30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406" name="Google Shape;406;p31"/>
          <p:cNvSpPr/>
          <p:nvPr/>
        </p:nvSpPr>
        <p:spPr>
          <a:xfrm>
            <a:off x="6105721" y="2005212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>
            <a:off x="4832698" y="3513074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4832698" y="2926772"/>
            <a:ext cx="3999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6105721" y="2411416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410" name="Google Shape;410;p31"/>
          <p:cNvSpPr txBox="1"/>
          <p:nvPr>
            <p:ph idx="1" type="body"/>
          </p:nvPr>
        </p:nvSpPr>
        <p:spPr>
          <a:xfrm>
            <a:off x="209475" y="1031000"/>
            <a:ext cx="76134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18. 	S/D Implant</a:t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412" name="Google Shape;412;p31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Google Shape;414;p31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Google Shape;415;p31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1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1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1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1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1" name="Google Shape;421;p31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2" name="Google Shape;422;p31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3" name="Google Shape;423;p31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24" name="Google Shape;424;p31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1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1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1"/>
          <p:cNvSpPr/>
          <p:nvPr/>
        </p:nvSpPr>
        <p:spPr>
          <a:xfrm>
            <a:off x="352441" y="1798419"/>
            <a:ext cx="41781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4832700" y="2846400"/>
            <a:ext cx="12915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flipH="1">
            <a:off x="5595279" y="2005600"/>
            <a:ext cx="498596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0" name="Google Shape;430;p31"/>
          <p:cNvSpPr/>
          <p:nvPr/>
        </p:nvSpPr>
        <p:spPr>
          <a:xfrm>
            <a:off x="7633025" y="2839075"/>
            <a:ext cx="11994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7644875" y="2005600"/>
            <a:ext cx="498596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32" name="Google Shape;432;p31"/>
          <p:cNvCxnSpPr/>
          <p:nvPr/>
        </p:nvCxnSpPr>
        <p:spPr>
          <a:xfrm>
            <a:off x="5251200" y="1982625"/>
            <a:ext cx="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31"/>
          <p:cNvCxnSpPr/>
          <p:nvPr/>
        </p:nvCxnSpPr>
        <p:spPr>
          <a:xfrm>
            <a:off x="5523450" y="1982350"/>
            <a:ext cx="39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1"/>
          <p:cNvCxnSpPr/>
          <p:nvPr/>
        </p:nvCxnSpPr>
        <p:spPr>
          <a:xfrm>
            <a:off x="8211400" y="1989100"/>
            <a:ext cx="39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1"/>
          <p:cNvCxnSpPr/>
          <p:nvPr/>
        </p:nvCxnSpPr>
        <p:spPr>
          <a:xfrm>
            <a:off x="8483675" y="1989100"/>
            <a:ext cx="39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1"/>
          <p:cNvSpPr/>
          <p:nvPr/>
        </p:nvSpPr>
        <p:spPr>
          <a:xfrm>
            <a:off x="4832700" y="2846400"/>
            <a:ext cx="39996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Substrate Selection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307600" y="2992850"/>
            <a:ext cx="4528800" cy="9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224650" y="42713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6105721" y="2005212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4832698" y="3513074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5376400" y="2926775"/>
            <a:ext cx="29763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6105721" y="2411416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448" name="Google Shape;448;p32"/>
          <p:cNvSpPr txBox="1"/>
          <p:nvPr>
            <p:ph idx="1" type="body"/>
          </p:nvPr>
        </p:nvSpPr>
        <p:spPr>
          <a:xfrm>
            <a:off x="209475" y="1031000"/>
            <a:ext cx="76134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19. 	S/D Etch for S/D Epitaxy</a:t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Google Shape;452;p32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" name="Google Shape;453;p32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32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2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2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2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32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9" name="Google Shape;459;p32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0" name="Google Shape;460;p32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1" name="Google Shape;461;p32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62" name="Google Shape;462;p32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2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2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2"/>
          <p:cNvSpPr/>
          <p:nvPr/>
        </p:nvSpPr>
        <p:spPr>
          <a:xfrm>
            <a:off x="352441" y="1798419"/>
            <a:ext cx="41781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 flipH="1">
            <a:off x="5386037" y="2005600"/>
            <a:ext cx="70783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Google Shape;467;p32"/>
          <p:cNvSpPr/>
          <p:nvPr/>
        </p:nvSpPr>
        <p:spPr>
          <a:xfrm>
            <a:off x="7644875" y="2005600"/>
            <a:ext cx="70783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8" name="Google Shape;468;p32"/>
          <p:cNvSpPr/>
          <p:nvPr/>
        </p:nvSpPr>
        <p:spPr>
          <a:xfrm>
            <a:off x="5376600" y="2839075"/>
            <a:ext cx="29763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476" name="Google Shape;476;p33"/>
          <p:cNvSpPr/>
          <p:nvPr/>
        </p:nvSpPr>
        <p:spPr>
          <a:xfrm>
            <a:off x="6105721" y="2005212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4832698" y="3513074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4943975" y="2926775"/>
            <a:ext cx="3780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6105721" y="2411416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480" name="Google Shape;480;p33"/>
          <p:cNvSpPr txBox="1"/>
          <p:nvPr>
            <p:ph idx="1" type="body"/>
          </p:nvPr>
        </p:nvSpPr>
        <p:spPr>
          <a:xfrm>
            <a:off x="209475" y="1031000"/>
            <a:ext cx="76134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20. 	S/D Epitaxy</a:t>
            </a: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4" name="Google Shape;484;p33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Google Shape;485;p33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33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3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3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3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33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1" name="Google Shape;491;p33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2" name="Google Shape;492;p33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3" name="Google Shape;493;p33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94" name="Google Shape;494;p33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3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3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33"/>
          <p:cNvSpPr/>
          <p:nvPr/>
        </p:nvSpPr>
        <p:spPr>
          <a:xfrm>
            <a:off x="352441" y="1798419"/>
            <a:ext cx="41781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7644875" y="2005600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9" name="Google Shape;499;p33"/>
          <p:cNvSpPr/>
          <p:nvPr/>
        </p:nvSpPr>
        <p:spPr>
          <a:xfrm flipH="1">
            <a:off x="5529507" y="1991300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0" name="Google Shape;500;p33"/>
          <p:cNvSpPr/>
          <p:nvPr/>
        </p:nvSpPr>
        <p:spPr>
          <a:xfrm>
            <a:off x="4943975" y="2283900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8279375" y="2283775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33"/>
          <p:cNvCxnSpPr/>
          <p:nvPr/>
        </p:nvCxnSpPr>
        <p:spPr>
          <a:xfrm flipH="1" rot="10800000">
            <a:off x="4958325" y="2916150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3"/>
          <p:cNvCxnSpPr/>
          <p:nvPr/>
        </p:nvCxnSpPr>
        <p:spPr>
          <a:xfrm flipH="1" rot="10800000">
            <a:off x="8285525" y="2916150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33"/>
          <p:cNvSpPr/>
          <p:nvPr/>
        </p:nvSpPr>
        <p:spPr>
          <a:xfrm>
            <a:off x="5460775" y="2839075"/>
            <a:ext cx="27552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6" name="Google Shape;506;p33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6105721" y="2005212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832698" y="3513074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4943975" y="2926775"/>
            <a:ext cx="3780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6105721" y="2411416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516" name="Google Shape;516;p34"/>
          <p:cNvSpPr txBox="1"/>
          <p:nvPr>
            <p:ph idx="1" type="body"/>
          </p:nvPr>
        </p:nvSpPr>
        <p:spPr>
          <a:xfrm>
            <a:off x="209475" y="1031000"/>
            <a:ext cx="76134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21. 	Rapid Thermal Anneal</a:t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4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Google Shape;520;p34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1" name="Google Shape;521;p34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34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4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4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4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4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" name="Google Shape;527;p34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" name="Google Shape;528;p34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9" name="Google Shape;529;p34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30" name="Google Shape;530;p34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4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4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4"/>
          <p:cNvSpPr/>
          <p:nvPr/>
        </p:nvSpPr>
        <p:spPr>
          <a:xfrm>
            <a:off x="352441" y="1798419"/>
            <a:ext cx="41781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534" name="Google Shape;534;p34"/>
          <p:cNvSpPr/>
          <p:nvPr/>
        </p:nvSpPr>
        <p:spPr>
          <a:xfrm>
            <a:off x="7644875" y="2005600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5" name="Google Shape;535;p34"/>
          <p:cNvSpPr/>
          <p:nvPr/>
        </p:nvSpPr>
        <p:spPr>
          <a:xfrm flipH="1">
            <a:off x="5529507" y="1991300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6" name="Google Shape;536;p34"/>
          <p:cNvSpPr/>
          <p:nvPr/>
        </p:nvSpPr>
        <p:spPr>
          <a:xfrm>
            <a:off x="4943975" y="2283900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8279375" y="2283775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34"/>
          <p:cNvCxnSpPr/>
          <p:nvPr/>
        </p:nvCxnSpPr>
        <p:spPr>
          <a:xfrm flipH="1" rot="10800000">
            <a:off x="4958325" y="2916150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4"/>
          <p:cNvCxnSpPr/>
          <p:nvPr/>
        </p:nvCxnSpPr>
        <p:spPr>
          <a:xfrm flipH="1" rot="10800000">
            <a:off x="8285525" y="2916150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4"/>
          <p:cNvSpPr/>
          <p:nvPr/>
        </p:nvSpPr>
        <p:spPr>
          <a:xfrm>
            <a:off x="5460775" y="2839075"/>
            <a:ext cx="27552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4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42" name="Google Shape;542;p34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pic>
        <p:nvPicPr>
          <p:cNvPr id="548" name="Google Shape;5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043"/>
            <a:ext cx="9144001" cy="317916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5"/>
          <p:cNvSpPr txBox="1"/>
          <p:nvPr/>
        </p:nvSpPr>
        <p:spPr>
          <a:xfrm>
            <a:off x="151800" y="4371200"/>
            <a:ext cx="8992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3D view of epitaxial S/D (Ref. Integrated Circuit Fabrication : Science and Technology)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555" name="Google Shape;555;p36"/>
          <p:cNvSpPr txBox="1"/>
          <p:nvPr>
            <p:ph idx="1" type="body"/>
          </p:nvPr>
        </p:nvSpPr>
        <p:spPr>
          <a:xfrm>
            <a:off x="209475" y="908850"/>
            <a:ext cx="45969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22. 	Oxide Fill</a:t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557" name="Google Shape;557;p36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9" name="Google Shape;559;p36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0" name="Google Shape;560;p36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1" name="Google Shape;561;p36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6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36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36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36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6" name="Google Shape;566;p36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7" name="Google Shape;567;p36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8" name="Google Shape;568;p36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69" name="Google Shape;569;p36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36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6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6"/>
          <p:cNvSpPr/>
          <p:nvPr/>
        </p:nvSpPr>
        <p:spPr>
          <a:xfrm>
            <a:off x="352441" y="1798419"/>
            <a:ext cx="41781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573" name="Google Shape;573;p36"/>
          <p:cNvSpPr/>
          <p:nvPr/>
        </p:nvSpPr>
        <p:spPr>
          <a:xfrm>
            <a:off x="4806450" y="1404150"/>
            <a:ext cx="3999600" cy="20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/>
          <p:nvPr/>
        </p:nvSpPr>
        <p:spPr>
          <a:xfrm>
            <a:off x="6079471" y="1973974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806448" y="3481836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4917725" y="2895538"/>
            <a:ext cx="3780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6079471" y="2380178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7618625" y="19743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9" name="Google Shape;579;p36"/>
          <p:cNvSpPr/>
          <p:nvPr/>
        </p:nvSpPr>
        <p:spPr>
          <a:xfrm flipH="1">
            <a:off x="5503257" y="19600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0" name="Google Shape;580;p36"/>
          <p:cNvSpPr/>
          <p:nvPr/>
        </p:nvSpPr>
        <p:spPr>
          <a:xfrm>
            <a:off x="4917725" y="2252663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8253125" y="2252538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36"/>
          <p:cNvCxnSpPr/>
          <p:nvPr/>
        </p:nvCxnSpPr>
        <p:spPr>
          <a:xfrm flipH="1" rot="10800000">
            <a:off x="49320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6"/>
          <p:cNvCxnSpPr/>
          <p:nvPr/>
        </p:nvCxnSpPr>
        <p:spPr>
          <a:xfrm flipH="1" rot="10800000">
            <a:off x="82592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36"/>
          <p:cNvSpPr/>
          <p:nvPr/>
        </p:nvSpPr>
        <p:spPr>
          <a:xfrm>
            <a:off x="5434525" y="2807838"/>
            <a:ext cx="27552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352200" y="1404150"/>
            <a:ext cx="4183500" cy="38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6331925" y="1480350"/>
            <a:ext cx="1921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7" name="Google Shape;587;p36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8" name="Google Shape;588;p36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594" name="Google Shape;594;p37"/>
          <p:cNvSpPr txBox="1"/>
          <p:nvPr>
            <p:ph idx="1" type="body"/>
          </p:nvPr>
        </p:nvSpPr>
        <p:spPr>
          <a:xfrm>
            <a:off x="209475" y="908850"/>
            <a:ext cx="87099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23. 	Replacement Metal Gate : Dummy Dielectric Etching </a:t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" name="Google Shape;598;p37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" name="Google Shape;599;p37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0" name="Google Shape;600;p37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7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7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37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37"/>
          <p:cNvSpPr/>
          <p:nvPr/>
        </p:nvSpPr>
        <p:spPr>
          <a:xfrm>
            <a:off x="4806450" y="1404150"/>
            <a:ext cx="3999600" cy="20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6079471" y="1973974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4806448" y="3481836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4917725" y="2895538"/>
            <a:ext cx="3780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6079471" y="2380178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7618625" y="19743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0" name="Google Shape;610;p37"/>
          <p:cNvSpPr/>
          <p:nvPr/>
        </p:nvSpPr>
        <p:spPr>
          <a:xfrm flipH="1">
            <a:off x="5503257" y="19600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1" name="Google Shape;611;p37"/>
          <p:cNvSpPr/>
          <p:nvPr/>
        </p:nvSpPr>
        <p:spPr>
          <a:xfrm>
            <a:off x="4917725" y="2252663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8253125" y="2252538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3" name="Google Shape;613;p37"/>
          <p:cNvCxnSpPr/>
          <p:nvPr/>
        </p:nvCxnSpPr>
        <p:spPr>
          <a:xfrm flipH="1" rot="10800000">
            <a:off x="49320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7"/>
          <p:cNvCxnSpPr/>
          <p:nvPr/>
        </p:nvCxnSpPr>
        <p:spPr>
          <a:xfrm flipH="1" rot="10800000">
            <a:off x="82592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7"/>
          <p:cNvSpPr/>
          <p:nvPr/>
        </p:nvSpPr>
        <p:spPr>
          <a:xfrm>
            <a:off x="5434525" y="2807838"/>
            <a:ext cx="27552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 txBox="1"/>
          <p:nvPr/>
        </p:nvSpPr>
        <p:spPr>
          <a:xfrm>
            <a:off x="6331925" y="1480350"/>
            <a:ext cx="1921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6061825" y="1337450"/>
            <a:ext cx="1578600" cy="16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1933950" y="1399250"/>
            <a:ext cx="1058100" cy="13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0" name="Google Shape;620;p37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626" name="Google Shape;626;p38"/>
          <p:cNvSpPr txBox="1"/>
          <p:nvPr>
            <p:ph idx="1" type="body"/>
          </p:nvPr>
        </p:nvSpPr>
        <p:spPr>
          <a:xfrm>
            <a:off x="209475" y="908850"/>
            <a:ext cx="87099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 	Replacement Metal Gate : </a:t>
            </a:r>
            <a:r>
              <a:rPr lang="en"/>
              <a:t>Gate Dielectric Deposition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Poly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0" name="Google Shape;630;p38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1" name="Google Shape;631;p38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p38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8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8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8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8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7" name="Google Shape;637;p38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" name="Google Shape;638;p38"/>
          <p:cNvSpPr/>
          <p:nvPr/>
        </p:nvSpPr>
        <p:spPr>
          <a:xfrm>
            <a:off x="4806450" y="1404150"/>
            <a:ext cx="3999600" cy="20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>
            <a:off x="6079471" y="1973974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4806448" y="3481836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4917725" y="2895538"/>
            <a:ext cx="3780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6079471" y="2380178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643" name="Google Shape;643;p38"/>
          <p:cNvSpPr/>
          <p:nvPr/>
        </p:nvSpPr>
        <p:spPr>
          <a:xfrm>
            <a:off x="7618625" y="19743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4" name="Google Shape;644;p38"/>
          <p:cNvSpPr/>
          <p:nvPr/>
        </p:nvSpPr>
        <p:spPr>
          <a:xfrm flipH="1">
            <a:off x="5503257" y="19600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5" name="Google Shape;645;p38"/>
          <p:cNvSpPr/>
          <p:nvPr/>
        </p:nvSpPr>
        <p:spPr>
          <a:xfrm>
            <a:off x="4917725" y="2252663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8253125" y="2252538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38"/>
          <p:cNvCxnSpPr/>
          <p:nvPr/>
        </p:nvCxnSpPr>
        <p:spPr>
          <a:xfrm flipH="1" rot="10800000">
            <a:off x="49320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/>
          <p:nvPr/>
        </p:nvCxnSpPr>
        <p:spPr>
          <a:xfrm flipH="1" rot="10800000">
            <a:off x="82592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/>
          <p:nvPr/>
        </p:nvSpPr>
        <p:spPr>
          <a:xfrm>
            <a:off x="5434525" y="2807838"/>
            <a:ext cx="27552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"/>
          <p:cNvSpPr txBox="1"/>
          <p:nvPr/>
        </p:nvSpPr>
        <p:spPr>
          <a:xfrm>
            <a:off x="6331925" y="1480350"/>
            <a:ext cx="1921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1" name="Google Shape;651;p38"/>
          <p:cNvSpPr/>
          <p:nvPr/>
        </p:nvSpPr>
        <p:spPr>
          <a:xfrm>
            <a:off x="6061825" y="1337450"/>
            <a:ext cx="1578600" cy="16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>
            <a:off x="1933950" y="1399250"/>
            <a:ext cx="1058100" cy="13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"/>
          <p:cNvSpPr/>
          <p:nvPr/>
        </p:nvSpPr>
        <p:spPr>
          <a:xfrm>
            <a:off x="6022825" y="2807875"/>
            <a:ext cx="16176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 Dielectric</a:t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5" name="Google Shape;655;p38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56" name="Google Shape;656;p38"/>
          <p:cNvCxnSpPr/>
          <p:nvPr/>
        </p:nvCxnSpPr>
        <p:spPr>
          <a:xfrm>
            <a:off x="1671800" y="2718725"/>
            <a:ext cx="526500" cy="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38"/>
          <p:cNvSpPr txBox="1"/>
          <p:nvPr/>
        </p:nvSpPr>
        <p:spPr>
          <a:xfrm>
            <a:off x="781975" y="2430450"/>
            <a:ext cx="1805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Gate dielectric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58" name="Google Shape;658;p38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9" name="Google Shape;659;p38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665" name="Google Shape;665;p39"/>
          <p:cNvSpPr txBox="1"/>
          <p:nvPr>
            <p:ph idx="1" type="body"/>
          </p:nvPr>
        </p:nvSpPr>
        <p:spPr>
          <a:xfrm>
            <a:off x="209475" y="908850"/>
            <a:ext cx="87099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25. 	Replacement Metal Gate : Metal Gate Deposition </a:t>
            </a: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 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9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9" name="Google Shape;669;p39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" name="Google Shape;670;p39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p39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9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9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9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39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6" name="Google Shape;676;p39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39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8" name="Google Shape;678;p39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79" name="Google Shape;679;p39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39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9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39"/>
          <p:cNvSpPr/>
          <p:nvPr/>
        </p:nvSpPr>
        <p:spPr>
          <a:xfrm>
            <a:off x="4806450" y="1404150"/>
            <a:ext cx="3999600" cy="20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9"/>
          <p:cNvSpPr/>
          <p:nvPr/>
        </p:nvSpPr>
        <p:spPr>
          <a:xfrm>
            <a:off x="6079471" y="1973974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4806448" y="3481836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4917725" y="2895538"/>
            <a:ext cx="3780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686" name="Google Shape;686;p39"/>
          <p:cNvSpPr/>
          <p:nvPr/>
        </p:nvSpPr>
        <p:spPr>
          <a:xfrm>
            <a:off x="6079471" y="2380178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7618625" y="19743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8" name="Google Shape;688;p39"/>
          <p:cNvSpPr/>
          <p:nvPr/>
        </p:nvSpPr>
        <p:spPr>
          <a:xfrm flipH="1">
            <a:off x="5503257" y="19600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9" name="Google Shape;689;p39"/>
          <p:cNvSpPr/>
          <p:nvPr/>
        </p:nvSpPr>
        <p:spPr>
          <a:xfrm>
            <a:off x="4917725" y="2252663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8253125" y="2252538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1" name="Google Shape;691;p39"/>
          <p:cNvCxnSpPr/>
          <p:nvPr/>
        </p:nvCxnSpPr>
        <p:spPr>
          <a:xfrm flipH="1" rot="10800000">
            <a:off x="49320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9"/>
          <p:cNvCxnSpPr/>
          <p:nvPr/>
        </p:nvCxnSpPr>
        <p:spPr>
          <a:xfrm flipH="1" rot="10800000">
            <a:off x="82592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9"/>
          <p:cNvSpPr/>
          <p:nvPr/>
        </p:nvSpPr>
        <p:spPr>
          <a:xfrm>
            <a:off x="5434525" y="2807838"/>
            <a:ext cx="27552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9"/>
          <p:cNvSpPr txBox="1"/>
          <p:nvPr/>
        </p:nvSpPr>
        <p:spPr>
          <a:xfrm>
            <a:off x="6331925" y="1480350"/>
            <a:ext cx="1921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6061825" y="1337450"/>
            <a:ext cx="1578600" cy="16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6022825" y="2807875"/>
            <a:ext cx="16176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9"/>
          <p:cNvSpPr txBox="1"/>
          <p:nvPr/>
        </p:nvSpPr>
        <p:spPr>
          <a:xfrm>
            <a:off x="781975" y="2430450"/>
            <a:ext cx="1805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Gate dielectric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98" name="Google Shape;698;p39"/>
          <p:cNvCxnSpPr/>
          <p:nvPr/>
        </p:nvCxnSpPr>
        <p:spPr>
          <a:xfrm>
            <a:off x="1671800" y="2718725"/>
            <a:ext cx="526500" cy="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39"/>
          <p:cNvSpPr/>
          <p:nvPr/>
        </p:nvSpPr>
        <p:spPr>
          <a:xfrm>
            <a:off x="6022825" y="1404150"/>
            <a:ext cx="1617600" cy="14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 Gate</a:t>
            </a:r>
            <a:endParaRPr/>
          </a:p>
        </p:txBody>
      </p:sp>
      <p:sp>
        <p:nvSpPr>
          <p:cNvPr id="700" name="Google Shape;700;p39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1" name="Google Shape;701;p39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707" name="Google Shape;707;p40"/>
          <p:cNvSpPr txBox="1"/>
          <p:nvPr>
            <p:ph idx="1" type="body"/>
          </p:nvPr>
        </p:nvSpPr>
        <p:spPr>
          <a:xfrm>
            <a:off x="209475" y="908850"/>
            <a:ext cx="87099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26. 	</a:t>
            </a:r>
            <a:r>
              <a:rPr lang="en"/>
              <a:t>Contact Formation</a:t>
            </a: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709" name="Google Shape;709;p40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 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0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1" name="Google Shape;711;p40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2" name="Google Shape;712;p40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40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40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0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0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0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8" name="Google Shape;718;p40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9" name="Google Shape;719;p40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0" name="Google Shape;720;p40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21" name="Google Shape;721;p40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0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0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0"/>
          <p:cNvSpPr/>
          <p:nvPr/>
        </p:nvSpPr>
        <p:spPr>
          <a:xfrm>
            <a:off x="4806450" y="1404150"/>
            <a:ext cx="3999600" cy="20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0"/>
          <p:cNvSpPr/>
          <p:nvPr/>
        </p:nvSpPr>
        <p:spPr>
          <a:xfrm>
            <a:off x="6079471" y="1973974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726" name="Google Shape;726;p40"/>
          <p:cNvSpPr/>
          <p:nvPr/>
        </p:nvSpPr>
        <p:spPr>
          <a:xfrm>
            <a:off x="4806448" y="3481836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4917725" y="2895538"/>
            <a:ext cx="3780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728" name="Google Shape;728;p40"/>
          <p:cNvSpPr/>
          <p:nvPr/>
        </p:nvSpPr>
        <p:spPr>
          <a:xfrm>
            <a:off x="6079471" y="2380178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729" name="Google Shape;729;p40"/>
          <p:cNvSpPr/>
          <p:nvPr/>
        </p:nvSpPr>
        <p:spPr>
          <a:xfrm>
            <a:off x="7618625" y="19743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0" name="Google Shape;730;p40"/>
          <p:cNvSpPr/>
          <p:nvPr/>
        </p:nvSpPr>
        <p:spPr>
          <a:xfrm flipH="1">
            <a:off x="5503257" y="19600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1" name="Google Shape;731;p40"/>
          <p:cNvSpPr/>
          <p:nvPr/>
        </p:nvSpPr>
        <p:spPr>
          <a:xfrm>
            <a:off x="4917725" y="2252663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0"/>
          <p:cNvSpPr/>
          <p:nvPr/>
        </p:nvSpPr>
        <p:spPr>
          <a:xfrm>
            <a:off x="8253125" y="2252538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40"/>
          <p:cNvCxnSpPr/>
          <p:nvPr/>
        </p:nvCxnSpPr>
        <p:spPr>
          <a:xfrm flipH="1" rot="10800000">
            <a:off x="49320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0"/>
          <p:cNvCxnSpPr/>
          <p:nvPr/>
        </p:nvCxnSpPr>
        <p:spPr>
          <a:xfrm flipH="1" rot="10800000">
            <a:off x="82592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40"/>
          <p:cNvSpPr/>
          <p:nvPr/>
        </p:nvSpPr>
        <p:spPr>
          <a:xfrm>
            <a:off x="5434525" y="2807838"/>
            <a:ext cx="27552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0"/>
          <p:cNvSpPr txBox="1"/>
          <p:nvPr/>
        </p:nvSpPr>
        <p:spPr>
          <a:xfrm>
            <a:off x="6331925" y="1480350"/>
            <a:ext cx="1921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7" name="Google Shape;737;p40"/>
          <p:cNvSpPr/>
          <p:nvPr/>
        </p:nvSpPr>
        <p:spPr>
          <a:xfrm>
            <a:off x="6061825" y="1337450"/>
            <a:ext cx="1578600" cy="16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0"/>
          <p:cNvSpPr/>
          <p:nvPr/>
        </p:nvSpPr>
        <p:spPr>
          <a:xfrm>
            <a:off x="6022825" y="2807875"/>
            <a:ext cx="16176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0"/>
          <p:cNvSpPr txBox="1"/>
          <p:nvPr/>
        </p:nvSpPr>
        <p:spPr>
          <a:xfrm>
            <a:off x="781975" y="2430450"/>
            <a:ext cx="1805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Gate dielectric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740" name="Google Shape;740;p40"/>
          <p:cNvCxnSpPr/>
          <p:nvPr/>
        </p:nvCxnSpPr>
        <p:spPr>
          <a:xfrm>
            <a:off x="1671800" y="2718725"/>
            <a:ext cx="526500" cy="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40"/>
          <p:cNvSpPr/>
          <p:nvPr/>
        </p:nvSpPr>
        <p:spPr>
          <a:xfrm>
            <a:off x="6022825" y="1404150"/>
            <a:ext cx="1617600" cy="14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 Gate</a:t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4923875" y="1404150"/>
            <a:ext cx="432900" cy="88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975250" y="1415800"/>
            <a:ext cx="331200" cy="814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8259275" y="1404150"/>
            <a:ext cx="432900" cy="848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8310125" y="1415800"/>
            <a:ext cx="331200" cy="814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46" name="Google Shape;746;p40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7" name="Google Shape;747;p40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753" name="Google Shape;753;p41"/>
          <p:cNvSpPr txBox="1"/>
          <p:nvPr>
            <p:ph idx="1" type="body"/>
          </p:nvPr>
        </p:nvSpPr>
        <p:spPr>
          <a:xfrm>
            <a:off x="209475" y="908850"/>
            <a:ext cx="87099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27. 	BEOL : ILD1 Deposition</a:t>
            </a:r>
            <a:endParaRPr/>
          </a:p>
        </p:txBody>
      </p:sp>
      <p:sp>
        <p:nvSpPr>
          <p:cNvPr id="754" name="Google Shape;754;p41"/>
          <p:cNvSpPr/>
          <p:nvPr/>
        </p:nvSpPr>
        <p:spPr>
          <a:xfrm>
            <a:off x="359768" y="3606984"/>
            <a:ext cx="4183500" cy="5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755" name="Google Shape;755;p41"/>
          <p:cNvSpPr/>
          <p:nvPr/>
        </p:nvSpPr>
        <p:spPr>
          <a:xfrm flipH="1">
            <a:off x="359646" y="2319676"/>
            <a:ext cx="4183500" cy="13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 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1"/>
          <p:cNvSpPr/>
          <p:nvPr/>
        </p:nvSpPr>
        <p:spPr>
          <a:xfrm flipH="1">
            <a:off x="2587303" y="2859383"/>
            <a:ext cx="1955776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7" name="Google Shape;757;p41"/>
          <p:cNvSpPr/>
          <p:nvPr/>
        </p:nvSpPr>
        <p:spPr>
          <a:xfrm>
            <a:off x="359768" y="2859295"/>
            <a:ext cx="1886618" cy="814160"/>
          </a:xfrm>
          <a:custGeom>
            <a:rect b="b" l="l" r="r" t="t"/>
            <a:pathLst>
              <a:path extrusionOk="0" h="41967" w="85117">
                <a:moveTo>
                  <a:pt x="0" y="41342"/>
                </a:moveTo>
                <a:cubicBezTo>
                  <a:pt x="8039" y="41410"/>
                  <a:pt x="36276" y="41680"/>
                  <a:pt x="48233" y="41748"/>
                </a:cubicBezTo>
                <a:cubicBezTo>
                  <a:pt x="60190" y="41816"/>
                  <a:pt x="66472" y="42153"/>
                  <a:pt x="71741" y="41748"/>
                </a:cubicBezTo>
                <a:cubicBezTo>
                  <a:pt x="77010" y="41343"/>
                  <a:pt x="77889" y="42018"/>
                  <a:pt x="79848" y="39316"/>
                </a:cubicBezTo>
                <a:cubicBezTo>
                  <a:pt x="81807" y="36614"/>
                  <a:pt x="82685" y="30602"/>
                  <a:pt x="83496" y="25535"/>
                </a:cubicBezTo>
                <a:cubicBezTo>
                  <a:pt x="84307" y="20469"/>
                  <a:pt x="84442" y="13173"/>
                  <a:pt x="84712" y="8917"/>
                </a:cubicBezTo>
                <a:cubicBezTo>
                  <a:pt x="84982" y="4661"/>
                  <a:pt x="85050" y="1486"/>
                  <a:pt x="8511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8" name="Google Shape;758;p41"/>
          <p:cNvSpPr/>
          <p:nvPr/>
        </p:nvSpPr>
        <p:spPr>
          <a:xfrm>
            <a:off x="2256330" y="2859295"/>
            <a:ext cx="3312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9" name="Google Shape;759;p41"/>
          <p:cNvCxnSpPr/>
          <p:nvPr/>
        </p:nvCxnSpPr>
        <p:spPr>
          <a:xfrm flipH="1" rot="10800000">
            <a:off x="355144" y="3450582"/>
            <a:ext cx="75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1"/>
          <p:cNvCxnSpPr/>
          <p:nvPr/>
        </p:nvCxnSpPr>
        <p:spPr>
          <a:xfrm rot="10800000">
            <a:off x="4537746" y="3424482"/>
            <a:ext cx="54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1"/>
          <p:cNvCxnSpPr/>
          <p:nvPr/>
        </p:nvCxnSpPr>
        <p:spPr>
          <a:xfrm>
            <a:off x="368503" y="3444862"/>
            <a:ext cx="182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1"/>
          <p:cNvCxnSpPr/>
          <p:nvPr/>
        </p:nvCxnSpPr>
        <p:spPr>
          <a:xfrm flipH="1" rot="10800000">
            <a:off x="2634566" y="3430517"/>
            <a:ext cx="192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41"/>
          <p:cNvSpPr/>
          <p:nvPr/>
        </p:nvSpPr>
        <p:spPr>
          <a:xfrm>
            <a:off x="365498" y="3293893"/>
            <a:ext cx="1578457" cy="171109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4" name="Google Shape;764;p41"/>
          <p:cNvSpPr/>
          <p:nvPr/>
        </p:nvSpPr>
        <p:spPr>
          <a:xfrm>
            <a:off x="186341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5" name="Google Shape;765;p41"/>
          <p:cNvSpPr/>
          <p:nvPr/>
        </p:nvSpPr>
        <p:spPr>
          <a:xfrm flipH="1">
            <a:off x="2427848" y="2725448"/>
            <a:ext cx="564379" cy="577197"/>
          </a:xfrm>
          <a:custGeom>
            <a:rect b="b" l="l" r="r" t="t"/>
            <a:pathLst>
              <a:path extrusionOk="0" h="26153" w="25266">
                <a:moveTo>
                  <a:pt x="0" y="25684"/>
                </a:moveTo>
                <a:cubicBezTo>
                  <a:pt x="1471" y="25684"/>
                  <a:pt x="7152" y="26687"/>
                  <a:pt x="8823" y="25684"/>
                </a:cubicBezTo>
                <a:cubicBezTo>
                  <a:pt x="10494" y="24682"/>
                  <a:pt x="9558" y="23546"/>
                  <a:pt x="10026" y="19669"/>
                </a:cubicBezTo>
                <a:cubicBezTo>
                  <a:pt x="10494" y="15792"/>
                  <a:pt x="9090" y="5698"/>
                  <a:pt x="11630" y="2423"/>
                </a:cubicBezTo>
                <a:cubicBezTo>
                  <a:pt x="14170" y="-852"/>
                  <a:pt x="22993" y="418"/>
                  <a:pt x="25266" y="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6" name="Google Shape;766;p41"/>
          <p:cNvSpPr/>
          <p:nvPr/>
        </p:nvSpPr>
        <p:spPr>
          <a:xfrm flipH="1">
            <a:off x="2992186" y="3293886"/>
            <a:ext cx="1545598" cy="130696"/>
          </a:xfrm>
          <a:custGeom>
            <a:rect b="b" l="l" r="r" t="t"/>
            <a:pathLst>
              <a:path extrusionOk="0" h="7753" w="70664">
                <a:moveTo>
                  <a:pt x="481" y="7754"/>
                </a:moveTo>
                <a:cubicBezTo>
                  <a:pt x="615" y="6618"/>
                  <a:pt x="-1056" y="2206"/>
                  <a:pt x="1283" y="936"/>
                </a:cubicBezTo>
                <a:cubicBezTo>
                  <a:pt x="3623" y="-334"/>
                  <a:pt x="2954" y="268"/>
                  <a:pt x="14518" y="134"/>
                </a:cubicBezTo>
                <a:cubicBezTo>
                  <a:pt x="26082" y="0"/>
                  <a:pt x="61307" y="134"/>
                  <a:pt x="70665" y="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67" name="Google Shape;767;p41"/>
          <p:cNvCxnSpPr/>
          <p:nvPr/>
        </p:nvCxnSpPr>
        <p:spPr>
          <a:xfrm rot="10800000">
            <a:off x="352211" y="2201731"/>
            <a:ext cx="300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1"/>
          <p:cNvCxnSpPr/>
          <p:nvPr/>
        </p:nvCxnSpPr>
        <p:spPr>
          <a:xfrm rot="10800000">
            <a:off x="4530607" y="2169123"/>
            <a:ext cx="7200" cy="14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41"/>
          <p:cNvCxnSpPr/>
          <p:nvPr/>
        </p:nvCxnSpPr>
        <p:spPr>
          <a:xfrm flipH="1">
            <a:off x="352357" y="2190990"/>
            <a:ext cx="4178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41"/>
          <p:cNvSpPr/>
          <p:nvPr/>
        </p:nvSpPr>
        <p:spPr>
          <a:xfrm>
            <a:off x="4806450" y="1404150"/>
            <a:ext cx="3999600" cy="20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6079471" y="1973974"/>
            <a:ext cx="15273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Nitride</a:t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806448" y="3481836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4917725" y="2895538"/>
            <a:ext cx="3780600" cy="5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Fin</a:t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6079471" y="2380178"/>
            <a:ext cx="1527300" cy="5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Polysilicon</a:t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7618625" y="19743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6" name="Google Shape;776;p41"/>
          <p:cNvSpPr/>
          <p:nvPr/>
        </p:nvSpPr>
        <p:spPr>
          <a:xfrm flipH="1">
            <a:off x="5503257" y="1960063"/>
            <a:ext cx="564368" cy="935375"/>
          </a:xfrm>
          <a:custGeom>
            <a:rect b="b" l="l" r="r" t="t"/>
            <a:pathLst>
              <a:path extrusionOk="0" h="37415" w="11926">
                <a:moveTo>
                  <a:pt x="0" y="309"/>
                </a:moveTo>
                <a:cubicBezTo>
                  <a:pt x="552" y="364"/>
                  <a:pt x="2264" y="-575"/>
                  <a:pt x="3313" y="640"/>
                </a:cubicBezTo>
                <a:cubicBezTo>
                  <a:pt x="4362" y="1855"/>
                  <a:pt x="5245" y="3345"/>
                  <a:pt x="6294" y="7597"/>
                </a:cubicBezTo>
                <a:cubicBezTo>
                  <a:pt x="7343" y="11849"/>
                  <a:pt x="8668" y="21180"/>
                  <a:pt x="9607" y="26150"/>
                </a:cubicBezTo>
                <a:cubicBezTo>
                  <a:pt x="10546" y="31120"/>
                  <a:pt x="11540" y="35538"/>
                  <a:pt x="11926" y="37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7" name="Google Shape;777;p41"/>
          <p:cNvSpPr/>
          <p:nvPr/>
        </p:nvSpPr>
        <p:spPr>
          <a:xfrm>
            <a:off x="4917725" y="2252663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8253125" y="2252538"/>
            <a:ext cx="4452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41"/>
          <p:cNvCxnSpPr/>
          <p:nvPr/>
        </p:nvCxnSpPr>
        <p:spPr>
          <a:xfrm flipH="1" rot="10800000">
            <a:off x="49320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41"/>
          <p:cNvCxnSpPr/>
          <p:nvPr/>
        </p:nvCxnSpPr>
        <p:spPr>
          <a:xfrm flipH="1" rot="10800000">
            <a:off x="8259275" y="2884913"/>
            <a:ext cx="432900" cy="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41"/>
          <p:cNvSpPr/>
          <p:nvPr/>
        </p:nvSpPr>
        <p:spPr>
          <a:xfrm>
            <a:off x="5434525" y="2807838"/>
            <a:ext cx="2755200" cy="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 txBox="1"/>
          <p:nvPr/>
        </p:nvSpPr>
        <p:spPr>
          <a:xfrm>
            <a:off x="6331925" y="1480350"/>
            <a:ext cx="1921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Oxide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3" name="Google Shape;783;p41"/>
          <p:cNvSpPr/>
          <p:nvPr/>
        </p:nvSpPr>
        <p:spPr>
          <a:xfrm>
            <a:off x="6061825" y="1337450"/>
            <a:ext cx="1578600" cy="16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1"/>
          <p:cNvSpPr/>
          <p:nvPr/>
        </p:nvSpPr>
        <p:spPr>
          <a:xfrm>
            <a:off x="6022825" y="2807875"/>
            <a:ext cx="1617600" cy="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1"/>
          <p:cNvSpPr txBox="1"/>
          <p:nvPr/>
        </p:nvSpPr>
        <p:spPr>
          <a:xfrm>
            <a:off x="781975" y="2430450"/>
            <a:ext cx="1805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Gate dielectric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786" name="Google Shape;786;p41"/>
          <p:cNvCxnSpPr/>
          <p:nvPr/>
        </p:nvCxnSpPr>
        <p:spPr>
          <a:xfrm>
            <a:off x="1671800" y="2718725"/>
            <a:ext cx="526500" cy="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41"/>
          <p:cNvSpPr/>
          <p:nvPr/>
        </p:nvSpPr>
        <p:spPr>
          <a:xfrm>
            <a:off x="6022825" y="1404150"/>
            <a:ext cx="1617600" cy="14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 Gate</a:t>
            </a:r>
            <a:endParaRPr/>
          </a:p>
        </p:txBody>
      </p:sp>
      <p:sp>
        <p:nvSpPr>
          <p:cNvPr id="788" name="Google Shape;788;p41"/>
          <p:cNvSpPr/>
          <p:nvPr/>
        </p:nvSpPr>
        <p:spPr>
          <a:xfrm>
            <a:off x="4923875" y="1404150"/>
            <a:ext cx="432900" cy="88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4975250" y="1415800"/>
            <a:ext cx="331200" cy="814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90" name="Google Shape;790;p41"/>
          <p:cNvSpPr/>
          <p:nvPr/>
        </p:nvSpPr>
        <p:spPr>
          <a:xfrm>
            <a:off x="8259275" y="1404150"/>
            <a:ext cx="432900" cy="848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1"/>
          <p:cNvSpPr/>
          <p:nvPr/>
        </p:nvSpPr>
        <p:spPr>
          <a:xfrm>
            <a:off x="8310125" y="1415800"/>
            <a:ext cx="331200" cy="814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92" name="Google Shape;792;p41"/>
          <p:cNvSpPr txBox="1"/>
          <p:nvPr/>
        </p:nvSpPr>
        <p:spPr>
          <a:xfrm>
            <a:off x="1316163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3" name="Google Shape;793;p41"/>
          <p:cNvSpPr txBox="1"/>
          <p:nvPr/>
        </p:nvSpPr>
        <p:spPr>
          <a:xfrm>
            <a:off x="5441625" y="42725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Gate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4" name="Google Shape;794;p41"/>
          <p:cNvSpPr/>
          <p:nvPr/>
        </p:nvSpPr>
        <p:spPr>
          <a:xfrm>
            <a:off x="359700" y="1923950"/>
            <a:ext cx="4178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ILD1</a:t>
            </a:r>
            <a:endParaRPr/>
          </a:p>
        </p:txBody>
      </p:sp>
      <p:sp>
        <p:nvSpPr>
          <p:cNvPr id="795" name="Google Shape;795;p41"/>
          <p:cNvSpPr/>
          <p:nvPr/>
        </p:nvSpPr>
        <p:spPr>
          <a:xfrm>
            <a:off x="4806448" y="810586"/>
            <a:ext cx="39996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ILD1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	Sidewall Image Transfer (SIT) : Grow PadOx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03950" y="2998825"/>
            <a:ext cx="4762200" cy="9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203950" y="2571750"/>
            <a:ext cx="47622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224650" y="42713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	Sidewall Image Transfer (SIT) : Deposit Mandrel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203950" y="2998825"/>
            <a:ext cx="4762200" cy="9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203950" y="2571750"/>
            <a:ext cx="47622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203950" y="2141550"/>
            <a:ext cx="47622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Mandrel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224650" y="42713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	Sidewall Image Transfer (SIT) : Pattern Mandrel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203950" y="2998825"/>
            <a:ext cx="4762200" cy="9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203950" y="2571750"/>
            <a:ext cx="47622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804650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137775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762075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24650" y="42713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5. 	Sidewall Image Transfer (SIT) : </a:t>
            </a:r>
            <a:r>
              <a:rPr lang="en"/>
              <a:t>Deposit</a:t>
            </a:r>
            <a:r>
              <a:rPr lang="en"/>
              <a:t> Nitride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203950" y="2998825"/>
            <a:ext cx="4762200" cy="9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203950" y="2571750"/>
            <a:ext cx="47622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804650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137775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762075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2196873" y="1945216"/>
            <a:ext cx="4754000" cy="636550"/>
          </a:xfrm>
          <a:custGeom>
            <a:rect b="b" l="l" r="r" t="t"/>
            <a:pathLst>
              <a:path extrusionOk="0" h="25462" w="190160">
                <a:moveTo>
                  <a:pt x="480" y="25462"/>
                </a:moveTo>
                <a:cubicBezTo>
                  <a:pt x="480" y="24574"/>
                  <a:pt x="-544" y="21160"/>
                  <a:pt x="480" y="20136"/>
                </a:cubicBezTo>
                <a:cubicBezTo>
                  <a:pt x="1504" y="19112"/>
                  <a:pt x="3689" y="19521"/>
                  <a:pt x="6625" y="19316"/>
                </a:cubicBezTo>
                <a:cubicBezTo>
                  <a:pt x="9561" y="19111"/>
                  <a:pt x="15979" y="21229"/>
                  <a:pt x="18096" y="18907"/>
                </a:cubicBezTo>
                <a:cubicBezTo>
                  <a:pt x="20213" y="16586"/>
                  <a:pt x="14272" y="7982"/>
                  <a:pt x="19325" y="5387"/>
                </a:cubicBezTo>
                <a:cubicBezTo>
                  <a:pt x="24378" y="2792"/>
                  <a:pt x="42335" y="3407"/>
                  <a:pt x="48412" y="3339"/>
                </a:cubicBezTo>
                <a:cubicBezTo>
                  <a:pt x="54489" y="3271"/>
                  <a:pt x="54216" y="2383"/>
                  <a:pt x="55786" y="4978"/>
                </a:cubicBezTo>
                <a:cubicBezTo>
                  <a:pt x="57356" y="7573"/>
                  <a:pt x="54966" y="16449"/>
                  <a:pt x="57834" y="18907"/>
                </a:cubicBezTo>
                <a:cubicBezTo>
                  <a:pt x="60702" y="21365"/>
                  <a:pt x="70397" y="22389"/>
                  <a:pt x="72992" y="19726"/>
                </a:cubicBezTo>
                <a:cubicBezTo>
                  <a:pt x="75587" y="17063"/>
                  <a:pt x="70534" y="5865"/>
                  <a:pt x="73402" y="2929"/>
                </a:cubicBezTo>
                <a:cubicBezTo>
                  <a:pt x="76270" y="-7"/>
                  <a:pt x="84464" y="2247"/>
                  <a:pt x="90199" y="2110"/>
                </a:cubicBezTo>
                <a:cubicBezTo>
                  <a:pt x="95935" y="1974"/>
                  <a:pt x="104333" y="-621"/>
                  <a:pt x="107815" y="2110"/>
                </a:cubicBezTo>
                <a:cubicBezTo>
                  <a:pt x="111297" y="4841"/>
                  <a:pt x="107678" y="15493"/>
                  <a:pt x="111092" y="18497"/>
                </a:cubicBezTo>
                <a:cubicBezTo>
                  <a:pt x="114506" y="21501"/>
                  <a:pt x="124066" y="19931"/>
                  <a:pt x="128299" y="20136"/>
                </a:cubicBezTo>
                <a:cubicBezTo>
                  <a:pt x="132532" y="20341"/>
                  <a:pt x="135195" y="21297"/>
                  <a:pt x="136492" y="19726"/>
                </a:cubicBezTo>
                <a:cubicBezTo>
                  <a:pt x="137789" y="18156"/>
                  <a:pt x="135878" y="13717"/>
                  <a:pt x="136083" y="10713"/>
                </a:cubicBezTo>
                <a:cubicBezTo>
                  <a:pt x="136288" y="7709"/>
                  <a:pt x="134580" y="3202"/>
                  <a:pt x="137721" y="1700"/>
                </a:cubicBezTo>
                <a:cubicBezTo>
                  <a:pt x="140862" y="198"/>
                  <a:pt x="148988" y="1837"/>
                  <a:pt x="154928" y="1700"/>
                </a:cubicBezTo>
                <a:cubicBezTo>
                  <a:pt x="160868" y="1564"/>
                  <a:pt x="169881" y="-1372"/>
                  <a:pt x="173363" y="881"/>
                </a:cubicBezTo>
                <a:cubicBezTo>
                  <a:pt x="176845" y="3134"/>
                  <a:pt x="175070" y="12216"/>
                  <a:pt x="175821" y="15220"/>
                </a:cubicBezTo>
                <a:cubicBezTo>
                  <a:pt x="176572" y="18224"/>
                  <a:pt x="175890" y="18224"/>
                  <a:pt x="177870" y="18907"/>
                </a:cubicBezTo>
                <a:cubicBezTo>
                  <a:pt x="179850" y="19590"/>
                  <a:pt x="185654" y="18292"/>
                  <a:pt x="187702" y="19316"/>
                </a:cubicBezTo>
                <a:cubicBezTo>
                  <a:pt x="189750" y="20340"/>
                  <a:pt x="189750" y="24096"/>
                  <a:pt x="190160" y="2505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8"/>
          <p:cNvSpPr txBox="1"/>
          <p:nvPr/>
        </p:nvSpPr>
        <p:spPr>
          <a:xfrm>
            <a:off x="1953250" y="1698025"/>
            <a:ext cx="73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Nitride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2564575" y="1897050"/>
            <a:ext cx="2274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3224650" y="42713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6. 	Sidewall Image Transfer (SIT) : Spacer Etch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03950" y="2998825"/>
            <a:ext cx="4762200" cy="9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203950" y="2571750"/>
            <a:ext cx="47622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804650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137775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762075" y="2141550"/>
            <a:ext cx="679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484150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684050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017175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17275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5641475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441575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224650" y="42713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7. 	Sidewall Image Transfer (SIT) : Remove Mandrel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203950" y="2998825"/>
            <a:ext cx="4762200" cy="9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Substrate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203950" y="2571750"/>
            <a:ext cx="47622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484150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684050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4017175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817275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5641475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6441575" y="2141550"/>
            <a:ext cx="120600" cy="4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224650" y="41951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FinFET Fabrication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	</a:t>
            </a:r>
            <a:r>
              <a:rPr lang="en"/>
              <a:t>Sidewall Image Transfer (SIT) : After SacOx + Si RIE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(Only one fin shown for easier representation of further process flow)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2203950" y="2998825"/>
            <a:ext cx="4762200" cy="9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Si Substrate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218300" y="2430450"/>
            <a:ext cx="733500" cy="28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218300" y="2716225"/>
            <a:ext cx="733500" cy="2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SiO2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203950" y="2998825"/>
            <a:ext cx="2014200" cy="6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951800" y="2998825"/>
            <a:ext cx="2014200" cy="6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1"/>
          <p:cNvCxnSpPr/>
          <p:nvPr/>
        </p:nvCxnSpPr>
        <p:spPr>
          <a:xfrm flipH="1" rot="10800000">
            <a:off x="2214475" y="3647500"/>
            <a:ext cx="2010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4953450" y="3647500"/>
            <a:ext cx="2010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4231450" y="3019700"/>
            <a:ext cx="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4953450" y="3010375"/>
            <a:ext cx="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3224650" y="4271300"/>
            <a:ext cx="4690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 section along Fin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