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3f8c5e44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3f8c5e44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3f8c5e4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3f8c5e4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3f8c5e44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3f8c5e44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3f8c5e44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3f8c5e44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3f8c5e44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3f8c5e44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3f8c5e44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3f8c5e44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3f8c5e448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3f8c5e448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3f8c5e44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3f8c5e44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3f8c5e44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3f8c5e44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3f8c5e44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3f8c5e44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35578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35578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3f8c5e44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3f8c5e44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8dff60a6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8dff60a6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35f1c40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35f1c40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535f1c40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535f1c40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535f1c401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535f1c401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535f1c401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535f1c401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8dff60a6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8dff60a6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3355784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3355784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3557846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355784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3f8c5e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3f8c5e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3f8c5e44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3f8c5e44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3f8c5e4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3f8c5e4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3f8c5e4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3f8c5e4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3f8c5e44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3f8c5e44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 B S (EE21B019)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3117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7.     Channel Implants - PMOS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2028750" y="3011875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2028750" y="2748250"/>
            <a:ext cx="20490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5015875" y="2748400"/>
            <a:ext cx="20994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2028675" y="2253025"/>
            <a:ext cx="2049000" cy="4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</a:t>
            </a:r>
            <a:endParaRPr/>
          </a:p>
        </p:txBody>
      </p:sp>
      <p:cxnSp>
        <p:nvCxnSpPr>
          <p:cNvPr id="208" name="Google Shape;208;p22"/>
          <p:cNvCxnSpPr/>
          <p:nvPr/>
        </p:nvCxnSpPr>
        <p:spPr>
          <a:xfrm flipH="1">
            <a:off x="5398425" y="1932150"/>
            <a:ext cx="1527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2"/>
          <p:cNvSpPr txBox="1"/>
          <p:nvPr/>
        </p:nvSpPr>
        <p:spPr>
          <a:xfrm>
            <a:off x="2799900" y="32455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5511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11" name="Google Shape;211;p22"/>
          <p:cNvCxnSpPr/>
          <p:nvPr/>
        </p:nvCxnSpPr>
        <p:spPr>
          <a:xfrm flipH="1">
            <a:off x="5796775" y="1932150"/>
            <a:ext cx="1527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 flipH="1">
            <a:off x="6195125" y="1932150"/>
            <a:ext cx="1527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117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8.     Oxide Strip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2028750" y="3011875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2799900" y="32455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55511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3117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9.     Gate Oxidation</a:t>
            </a:r>
            <a:endParaRPr/>
          </a:p>
        </p:txBody>
      </p:sp>
      <p:sp>
        <p:nvSpPr>
          <p:cNvPr id="230" name="Google Shape;230;p24"/>
          <p:cNvSpPr/>
          <p:nvPr/>
        </p:nvSpPr>
        <p:spPr>
          <a:xfrm>
            <a:off x="2028750" y="3011875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2799900" y="32455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5511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028750" y="2866425"/>
            <a:ext cx="20490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5011875" y="2866425"/>
            <a:ext cx="21033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641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10.     Gate Stack Deposition and Patterning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2028750" y="3011875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799900" y="32455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55511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2028750" y="2866425"/>
            <a:ext cx="20490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5011875" y="2866425"/>
            <a:ext cx="21033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5403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11.     Spacer I : Blanket Deposition + Reactive Ion Etching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2028750" y="3011875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259" name="Google Shape;259;p26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2799900" y="32455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55511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8" name="Google Shape;268;p26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9" name="Google Shape;269;p26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Google Shape;270;p26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26"/>
          <p:cNvSpPr/>
          <p:nvPr/>
        </p:nvSpPr>
        <p:spPr>
          <a:xfrm>
            <a:off x="2028750" y="2866425"/>
            <a:ext cx="20490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72" name="Google Shape;272;p26"/>
          <p:cNvSpPr/>
          <p:nvPr/>
        </p:nvSpPr>
        <p:spPr>
          <a:xfrm>
            <a:off x="5011875" y="2866425"/>
            <a:ext cx="21033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5403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12.     S/D Extension + Halo Implants : NMOS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 flipH="1"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85" name="Google Shape;285;p27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286" name="Google Shape;286;p27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287" name="Google Shape;287;p27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288" name="Google Shape;288;p27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9" name="Google Shape;289;p27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0" name="Google Shape;290;p27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Google Shape;291;p27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2" name="Google Shape;292;p27"/>
          <p:cNvSpPr/>
          <p:nvPr/>
        </p:nvSpPr>
        <p:spPr>
          <a:xfrm flipH="1">
            <a:off x="6604887" y="3014925"/>
            <a:ext cx="603088" cy="365399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Google Shape;293;p27"/>
          <p:cNvSpPr/>
          <p:nvPr/>
        </p:nvSpPr>
        <p:spPr>
          <a:xfrm>
            <a:off x="4954525" y="2998000"/>
            <a:ext cx="431386" cy="280316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4" name="Google Shape;294;p27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6843038" y="29541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8" name="Google Shape;298;p27"/>
          <p:cNvSpPr/>
          <p:nvPr/>
        </p:nvSpPr>
        <p:spPr>
          <a:xfrm flipH="1">
            <a:off x="6514973" y="3196713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27"/>
          <p:cNvSpPr/>
          <p:nvPr/>
        </p:nvSpPr>
        <p:spPr>
          <a:xfrm>
            <a:off x="1861925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00" name="Google Shape;300;p27"/>
          <p:cNvSpPr/>
          <p:nvPr/>
        </p:nvSpPr>
        <p:spPr>
          <a:xfrm>
            <a:off x="4997238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306" name="Google Shape;306;p28"/>
          <p:cNvSpPr txBox="1"/>
          <p:nvPr>
            <p:ph idx="1" type="body"/>
          </p:nvPr>
        </p:nvSpPr>
        <p:spPr>
          <a:xfrm>
            <a:off x="5403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12.     S/D Extension + Halo Implants : PMOS </a:t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 flipH="1"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8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13" name="Google Shape;313;p28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14" name="Google Shape;314;p28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315" name="Google Shape;315;p28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7" name="Google Shape;317;p28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Google Shape;318;p28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9" name="Google Shape;319;p28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0" name="Google Shape;320;p28"/>
          <p:cNvSpPr/>
          <p:nvPr/>
        </p:nvSpPr>
        <p:spPr>
          <a:xfrm>
            <a:off x="1838376" y="3014925"/>
            <a:ext cx="510375" cy="263408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Google Shape;321;p28"/>
          <p:cNvSpPr/>
          <p:nvPr/>
        </p:nvSpPr>
        <p:spPr>
          <a:xfrm flipH="1">
            <a:off x="3562260" y="3014925"/>
            <a:ext cx="542115" cy="263408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Google Shape;322;p28"/>
          <p:cNvSpPr/>
          <p:nvPr/>
        </p:nvSpPr>
        <p:spPr>
          <a:xfrm flipH="1">
            <a:off x="6604887" y="3014925"/>
            <a:ext cx="603088" cy="365399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3" name="Google Shape;323;p28"/>
          <p:cNvSpPr/>
          <p:nvPr/>
        </p:nvSpPr>
        <p:spPr>
          <a:xfrm>
            <a:off x="4954525" y="2998000"/>
            <a:ext cx="431386" cy="280316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Google Shape;324;p28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6843038" y="29541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28" name="Google Shape;328;p28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Google Shape;329;p28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0" name="Google Shape;330;p28"/>
          <p:cNvSpPr/>
          <p:nvPr/>
        </p:nvSpPr>
        <p:spPr>
          <a:xfrm flipH="1">
            <a:off x="6514973" y="3196713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Google Shape;331;p28"/>
          <p:cNvSpPr/>
          <p:nvPr/>
        </p:nvSpPr>
        <p:spPr>
          <a:xfrm flipH="1">
            <a:off x="3473723" y="3117338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Google Shape;332;p28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1861925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4997238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526400" y="107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13.     </a:t>
            </a:r>
            <a:r>
              <a:rPr lang="en"/>
              <a:t>Spacer II : Blanket Deposition + Reactive Ion Etching</a:t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 flipH="1"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Google Shape;352;p29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3" name="Google Shape;353;p29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4" name="Google Shape;354;p29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5" name="Google Shape;355;p29"/>
          <p:cNvSpPr/>
          <p:nvPr/>
        </p:nvSpPr>
        <p:spPr>
          <a:xfrm>
            <a:off x="1838376" y="3014925"/>
            <a:ext cx="510375" cy="263408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Google Shape;356;p29"/>
          <p:cNvSpPr/>
          <p:nvPr/>
        </p:nvSpPr>
        <p:spPr>
          <a:xfrm flipH="1">
            <a:off x="3562260" y="3014925"/>
            <a:ext cx="542115" cy="263408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Google Shape;357;p29"/>
          <p:cNvSpPr/>
          <p:nvPr/>
        </p:nvSpPr>
        <p:spPr>
          <a:xfrm flipH="1">
            <a:off x="6604887" y="3014925"/>
            <a:ext cx="603088" cy="365399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8" name="Google Shape;358;p29"/>
          <p:cNvSpPr/>
          <p:nvPr/>
        </p:nvSpPr>
        <p:spPr>
          <a:xfrm>
            <a:off x="4954525" y="2998000"/>
            <a:ext cx="431386" cy="280316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29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0" name="Google Shape;360;p29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6843038" y="29541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63" name="Google Shape;363;p29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4" name="Google Shape;364;p29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5" name="Google Shape;365;p29"/>
          <p:cNvSpPr/>
          <p:nvPr/>
        </p:nvSpPr>
        <p:spPr>
          <a:xfrm flipH="1">
            <a:off x="6514973" y="3196713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Google Shape;366;p29"/>
          <p:cNvSpPr/>
          <p:nvPr/>
        </p:nvSpPr>
        <p:spPr>
          <a:xfrm flipH="1">
            <a:off x="3473723" y="3117338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7" name="Google Shape;367;p29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29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Google Shape;369;p29"/>
          <p:cNvSpPr/>
          <p:nvPr/>
        </p:nvSpPr>
        <p:spPr>
          <a:xfrm flipH="1">
            <a:off x="5109756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0" name="Google Shape;370;p29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Google Shape;371;p29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1861925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997238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526400" y="107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14.     Deep S/D Implant : NMOS </a:t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1" name="Google Shape;391;p30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2" name="Google Shape;392;p30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3" name="Google Shape;393;p30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4" name="Google Shape;394;p30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95" name="Google Shape;395;p30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96" name="Google Shape;396;p30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97" name="Google Shape;397;p30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9" name="Google Shape;399;p30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0" name="Google Shape;400;p30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1" name="Google Shape;401;p30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2" name="Google Shape;402;p30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3" name="Google Shape;403;p30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4" name="Google Shape;404;p30"/>
          <p:cNvSpPr/>
          <p:nvPr/>
        </p:nvSpPr>
        <p:spPr>
          <a:xfrm flipH="1">
            <a:off x="5109756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5" name="Google Shape;405;p30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6" name="Google Shape;406;p30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7" name="Google Shape;407;p30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Google Shape;408;p30"/>
          <p:cNvSpPr/>
          <p:nvPr/>
        </p:nvSpPr>
        <p:spPr>
          <a:xfrm flipH="1">
            <a:off x="3562260" y="3014925"/>
            <a:ext cx="542115" cy="263408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9" name="Google Shape;409;p30"/>
          <p:cNvSpPr/>
          <p:nvPr/>
        </p:nvSpPr>
        <p:spPr>
          <a:xfrm>
            <a:off x="1838376" y="3014925"/>
            <a:ext cx="510375" cy="263408"/>
          </a:xfrm>
          <a:custGeom>
            <a:rect b="b" l="l" r="r" t="t"/>
            <a:pathLst>
              <a:path extrusionOk="0" h="9859" w="12533">
                <a:moveTo>
                  <a:pt x="12533" y="0"/>
                </a:moveTo>
                <a:cubicBezTo>
                  <a:pt x="12477" y="390"/>
                  <a:pt x="12422" y="1616"/>
                  <a:pt x="12199" y="2340"/>
                </a:cubicBezTo>
                <a:cubicBezTo>
                  <a:pt x="11976" y="3064"/>
                  <a:pt x="11781" y="3565"/>
                  <a:pt x="11196" y="4345"/>
                </a:cubicBezTo>
                <a:cubicBezTo>
                  <a:pt x="10611" y="5125"/>
                  <a:pt x="9942" y="6211"/>
                  <a:pt x="8689" y="7019"/>
                </a:cubicBezTo>
                <a:cubicBezTo>
                  <a:pt x="7436" y="7827"/>
                  <a:pt x="5124" y="8718"/>
                  <a:pt x="3676" y="9191"/>
                </a:cubicBezTo>
                <a:cubicBezTo>
                  <a:pt x="2228" y="9664"/>
                  <a:pt x="613" y="9748"/>
                  <a:pt x="0" y="9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0" name="Google Shape;410;p30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1861925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13" name="Google Shape;413;p30"/>
          <p:cNvSpPr/>
          <p:nvPr/>
        </p:nvSpPr>
        <p:spPr>
          <a:xfrm>
            <a:off x="4997238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419" name="Google Shape;419;p31"/>
          <p:cNvSpPr txBox="1"/>
          <p:nvPr>
            <p:ph idx="1" type="body"/>
          </p:nvPr>
        </p:nvSpPr>
        <p:spPr>
          <a:xfrm>
            <a:off x="526400" y="107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14.     Deep S/D Implant : PMOS </a:t>
            </a:r>
            <a:endParaRPr/>
          </a:p>
        </p:txBody>
      </p:sp>
      <p:sp>
        <p:nvSpPr>
          <p:cNvPr id="420" name="Google Shape;420;p31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421" name="Google Shape;421;p31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1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3" name="Google Shape;423;p31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5" name="Google Shape;425;p31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0" name="Google Shape;430;p31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1" name="Google Shape;431;p31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2" name="Google Shape;432;p31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3" name="Google Shape;433;p31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34" name="Google Shape;434;p31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35" name="Google Shape;435;p31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36" name="Google Shape;436;p31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37" name="Google Shape;437;p31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Google Shape;438;p31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9" name="Google Shape;439;p31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0" name="Google Shape;440;p31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1" name="Google Shape;441;p31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2" name="Google Shape;442;p31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3" name="Google Shape;443;p31"/>
          <p:cNvSpPr/>
          <p:nvPr/>
        </p:nvSpPr>
        <p:spPr>
          <a:xfrm flipH="1">
            <a:off x="5109756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4" name="Google Shape;444;p31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5" name="Google Shape;445;p31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6" name="Google Shape;446;p31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Google Shape;447;p31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8" name="Google Shape;448;p31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9" name="Google Shape;449;p31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1861925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52" name="Google Shape;452;p31"/>
          <p:cNvSpPr/>
          <p:nvPr/>
        </p:nvSpPr>
        <p:spPr>
          <a:xfrm>
            <a:off x="4997238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Substrate Selection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077425" y="2411800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458" name="Google Shape;458;p32"/>
          <p:cNvSpPr txBox="1"/>
          <p:nvPr>
            <p:ph idx="1" type="body"/>
          </p:nvPr>
        </p:nvSpPr>
        <p:spPr>
          <a:xfrm>
            <a:off x="526400" y="107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15.     Rapid Thermal Anneal</a:t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460" name="Google Shape;460;p32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2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65" name="Google Shape;465;p32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66" name="Google Shape;466;p32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467" name="Google Shape;467;p32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9" name="Google Shape;469;p32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0" name="Google Shape;470;p32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1" name="Google Shape;471;p32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2" name="Google Shape;472;p32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73" name="Google Shape;473;p32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75" name="Google Shape;475;p32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7" name="Google Shape;477;p32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8" name="Google Shape;478;p32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9" name="Google Shape;479;p32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0" name="Google Shape;480;p32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1" name="Google Shape;481;p32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2" name="Google Shape;482;p32"/>
          <p:cNvSpPr/>
          <p:nvPr/>
        </p:nvSpPr>
        <p:spPr>
          <a:xfrm flipH="1">
            <a:off x="5109756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3" name="Google Shape;483;p32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4" name="Google Shape;484;p32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5" name="Google Shape;485;p32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6" name="Google Shape;486;p32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7" name="Google Shape;487;p32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8" name="Google Shape;488;p32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90" name="Google Shape;490;p32"/>
          <p:cNvSpPr/>
          <p:nvPr/>
        </p:nvSpPr>
        <p:spPr>
          <a:xfrm>
            <a:off x="1861925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4997238" y="2866425"/>
            <a:ext cx="2210700" cy="1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497" name="Google Shape;497;p33"/>
          <p:cNvSpPr txBox="1"/>
          <p:nvPr>
            <p:ph idx="1" type="body"/>
          </p:nvPr>
        </p:nvSpPr>
        <p:spPr>
          <a:xfrm>
            <a:off x="526400" y="107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16.     Oxide Etching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 (Oxide extends till the spacers, however for easier representation, only gate oxide is shown)</a:t>
            </a:r>
            <a:endParaRPr b="1" sz="1400"/>
          </a:p>
        </p:txBody>
      </p:sp>
      <p:sp>
        <p:nvSpPr>
          <p:cNvPr id="498" name="Google Shape;498;p33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499" name="Google Shape;499;p33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3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05" name="Google Shape;505;p33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8" name="Google Shape;508;p33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9" name="Google Shape;509;p33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0" name="Google Shape;510;p33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1" name="Google Shape;511;p33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12" name="Google Shape;512;p33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6" name="Google Shape;516;p33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7" name="Google Shape;517;p33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8" name="Google Shape;518;p33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9" name="Google Shape;519;p33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0" name="Google Shape;520;p33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1" name="Google Shape;521;p33"/>
          <p:cNvSpPr/>
          <p:nvPr/>
        </p:nvSpPr>
        <p:spPr>
          <a:xfrm flipH="1">
            <a:off x="5109756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2" name="Google Shape;522;p33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3" name="Google Shape;523;p33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4" name="Google Shape;524;p33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5" name="Google Shape;525;p33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Google Shape;526;p33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7" name="Google Shape;527;p33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28" name="Google Shape;528;p33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534" name="Google Shape;534;p34"/>
          <p:cNvSpPr txBox="1"/>
          <p:nvPr>
            <p:ph idx="1" type="body"/>
          </p:nvPr>
        </p:nvSpPr>
        <p:spPr>
          <a:xfrm>
            <a:off x="526400" y="107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17.     Salicidation</a:t>
            </a:r>
            <a:endParaRPr/>
          </a:p>
        </p:txBody>
      </p:sp>
      <p:sp>
        <p:nvSpPr>
          <p:cNvPr id="535" name="Google Shape;535;p34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536" name="Google Shape;536;p34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4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8" name="Google Shape;538;p34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9" name="Google Shape;539;p34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40" name="Google Shape;540;p34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42" name="Google Shape;542;p34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5" name="Google Shape;545;p34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6" name="Google Shape;546;p34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7" name="Google Shape;547;p34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8" name="Google Shape;548;p34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3" name="Google Shape;553;p34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4" name="Google Shape;554;p34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5" name="Google Shape;555;p34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6" name="Google Shape;556;p34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7" name="Google Shape;557;p34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8" name="Google Shape;558;p34"/>
          <p:cNvSpPr/>
          <p:nvPr/>
        </p:nvSpPr>
        <p:spPr>
          <a:xfrm flipH="1">
            <a:off x="5182957" y="2183350"/>
            <a:ext cx="35816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9" name="Google Shape;559;p34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0" name="Google Shape;560;p34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1" name="Google Shape;561;p34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2" name="Google Shape;562;p34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3" name="Google Shape;563;p34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4" name="Google Shape;564;p34"/>
          <p:cNvSpPr/>
          <p:nvPr/>
        </p:nvSpPr>
        <p:spPr>
          <a:xfrm>
            <a:off x="186197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380682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4973799" y="2999850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6800875" y="3006775"/>
            <a:ext cx="4314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4"/>
          <p:cNvSpPr/>
          <p:nvPr/>
        </p:nvSpPr>
        <p:spPr>
          <a:xfrm>
            <a:off x="25495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4"/>
          <p:cNvSpPr/>
          <p:nvPr/>
        </p:nvSpPr>
        <p:spPr>
          <a:xfrm>
            <a:off x="55908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575" name="Google Shape;575;p35"/>
          <p:cNvSpPr txBox="1"/>
          <p:nvPr>
            <p:ph idx="1" type="body"/>
          </p:nvPr>
        </p:nvSpPr>
        <p:spPr>
          <a:xfrm>
            <a:off x="526400" y="1074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18.     Contact Etch Stop Liner Deposition</a:t>
            </a:r>
            <a:endParaRPr/>
          </a:p>
        </p:txBody>
      </p:sp>
      <p:sp>
        <p:nvSpPr>
          <p:cNvPr id="576" name="Google Shape;576;p35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577" name="Google Shape;577;p35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5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9" name="Google Shape;579;p35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0" name="Google Shape;580;p35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1" name="Google Shape;581;p35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82" name="Google Shape;582;p35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583" name="Google Shape;583;p35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584" name="Google Shape;584;p35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585" name="Google Shape;585;p35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6" name="Google Shape;586;p35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7" name="Google Shape;587;p35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8" name="Google Shape;588;p35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9" name="Google Shape;589;p35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0" name="Google Shape;590;p35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1" name="Google Shape;591;p35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2" name="Google Shape;592;p35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593" name="Google Shape;593;p35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4" name="Google Shape;594;p35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5" name="Google Shape;595;p35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6" name="Google Shape;596;p35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7" name="Google Shape;597;p35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" name="Google Shape;598;p35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" name="Google Shape;599;p35"/>
          <p:cNvSpPr/>
          <p:nvPr/>
        </p:nvSpPr>
        <p:spPr>
          <a:xfrm flipH="1">
            <a:off x="5182957" y="2183350"/>
            <a:ext cx="35816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0" name="Google Shape;600;p35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1" name="Google Shape;601;p35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2" name="Google Shape;602;p35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3" name="Google Shape;603;p35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4" name="Google Shape;604;p35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5" name="Google Shape;605;p35"/>
          <p:cNvSpPr/>
          <p:nvPr/>
        </p:nvSpPr>
        <p:spPr>
          <a:xfrm>
            <a:off x="186197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5"/>
          <p:cNvSpPr/>
          <p:nvPr/>
        </p:nvSpPr>
        <p:spPr>
          <a:xfrm>
            <a:off x="380682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5"/>
          <p:cNvSpPr/>
          <p:nvPr/>
        </p:nvSpPr>
        <p:spPr>
          <a:xfrm>
            <a:off x="4973799" y="2999850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5"/>
          <p:cNvSpPr/>
          <p:nvPr/>
        </p:nvSpPr>
        <p:spPr>
          <a:xfrm>
            <a:off x="6800875" y="3006775"/>
            <a:ext cx="4314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5"/>
          <p:cNvSpPr/>
          <p:nvPr/>
        </p:nvSpPr>
        <p:spPr>
          <a:xfrm>
            <a:off x="25495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5"/>
          <p:cNvSpPr/>
          <p:nvPr/>
        </p:nvSpPr>
        <p:spPr>
          <a:xfrm>
            <a:off x="55908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1857263" y="2091625"/>
            <a:ext cx="5355725" cy="971550"/>
          </a:xfrm>
          <a:custGeom>
            <a:rect b="b" l="l" r="r" t="t"/>
            <a:pathLst>
              <a:path extrusionOk="0" h="38862" w="214229">
                <a:moveTo>
                  <a:pt x="446" y="37338"/>
                </a:moveTo>
                <a:cubicBezTo>
                  <a:pt x="446" y="36703"/>
                  <a:pt x="-506" y="34354"/>
                  <a:pt x="446" y="33528"/>
                </a:cubicBezTo>
                <a:cubicBezTo>
                  <a:pt x="1399" y="32703"/>
                  <a:pt x="4447" y="35179"/>
                  <a:pt x="6161" y="32385"/>
                </a:cubicBezTo>
                <a:cubicBezTo>
                  <a:pt x="7876" y="29591"/>
                  <a:pt x="9336" y="20828"/>
                  <a:pt x="10733" y="16764"/>
                </a:cubicBezTo>
                <a:cubicBezTo>
                  <a:pt x="12130" y="12700"/>
                  <a:pt x="13083" y="10287"/>
                  <a:pt x="14543" y="8001"/>
                </a:cubicBezTo>
                <a:cubicBezTo>
                  <a:pt x="16004" y="5715"/>
                  <a:pt x="17909" y="4191"/>
                  <a:pt x="19496" y="3048"/>
                </a:cubicBezTo>
                <a:cubicBezTo>
                  <a:pt x="21084" y="1905"/>
                  <a:pt x="19179" y="1461"/>
                  <a:pt x="24068" y="1143"/>
                </a:cubicBezTo>
                <a:cubicBezTo>
                  <a:pt x="28958" y="826"/>
                  <a:pt x="42102" y="1080"/>
                  <a:pt x="48833" y="1143"/>
                </a:cubicBezTo>
                <a:cubicBezTo>
                  <a:pt x="55564" y="1207"/>
                  <a:pt x="61025" y="1207"/>
                  <a:pt x="64454" y="1524"/>
                </a:cubicBezTo>
                <a:cubicBezTo>
                  <a:pt x="67883" y="1842"/>
                  <a:pt x="68137" y="2032"/>
                  <a:pt x="69407" y="3048"/>
                </a:cubicBezTo>
                <a:cubicBezTo>
                  <a:pt x="70677" y="4064"/>
                  <a:pt x="70804" y="5398"/>
                  <a:pt x="72074" y="7620"/>
                </a:cubicBezTo>
                <a:cubicBezTo>
                  <a:pt x="73344" y="9843"/>
                  <a:pt x="75694" y="13589"/>
                  <a:pt x="77027" y="16383"/>
                </a:cubicBezTo>
                <a:cubicBezTo>
                  <a:pt x="78361" y="19177"/>
                  <a:pt x="78932" y="22098"/>
                  <a:pt x="80075" y="24384"/>
                </a:cubicBezTo>
                <a:cubicBezTo>
                  <a:pt x="81218" y="26670"/>
                  <a:pt x="82552" y="28829"/>
                  <a:pt x="83885" y="30099"/>
                </a:cubicBezTo>
                <a:cubicBezTo>
                  <a:pt x="85219" y="31369"/>
                  <a:pt x="85663" y="31687"/>
                  <a:pt x="88076" y="32004"/>
                </a:cubicBezTo>
                <a:cubicBezTo>
                  <a:pt x="90489" y="32322"/>
                  <a:pt x="94490" y="32068"/>
                  <a:pt x="98363" y="32004"/>
                </a:cubicBezTo>
                <a:cubicBezTo>
                  <a:pt x="102237" y="31941"/>
                  <a:pt x="106110" y="31877"/>
                  <a:pt x="111317" y="31623"/>
                </a:cubicBezTo>
                <a:cubicBezTo>
                  <a:pt x="116524" y="31369"/>
                  <a:pt x="125859" y="33020"/>
                  <a:pt x="129605" y="30480"/>
                </a:cubicBezTo>
                <a:cubicBezTo>
                  <a:pt x="133352" y="27940"/>
                  <a:pt x="132209" y="21082"/>
                  <a:pt x="133796" y="16383"/>
                </a:cubicBezTo>
                <a:cubicBezTo>
                  <a:pt x="135384" y="11684"/>
                  <a:pt x="135955" y="4890"/>
                  <a:pt x="139130" y="2286"/>
                </a:cubicBezTo>
                <a:cubicBezTo>
                  <a:pt x="142305" y="-317"/>
                  <a:pt x="145417" y="1080"/>
                  <a:pt x="152846" y="762"/>
                </a:cubicBezTo>
                <a:cubicBezTo>
                  <a:pt x="160276" y="445"/>
                  <a:pt x="177103" y="-381"/>
                  <a:pt x="183707" y="381"/>
                </a:cubicBezTo>
                <a:cubicBezTo>
                  <a:pt x="190311" y="1143"/>
                  <a:pt x="190184" y="2921"/>
                  <a:pt x="192470" y="5334"/>
                </a:cubicBezTo>
                <a:cubicBezTo>
                  <a:pt x="194756" y="7747"/>
                  <a:pt x="195963" y="11240"/>
                  <a:pt x="197423" y="14859"/>
                </a:cubicBezTo>
                <a:cubicBezTo>
                  <a:pt x="198884" y="18479"/>
                  <a:pt x="200281" y="24130"/>
                  <a:pt x="201233" y="27051"/>
                </a:cubicBezTo>
                <a:cubicBezTo>
                  <a:pt x="202186" y="29972"/>
                  <a:pt x="201106" y="31496"/>
                  <a:pt x="203138" y="32385"/>
                </a:cubicBezTo>
                <a:cubicBezTo>
                  <a:pt x="205170" y="33274"/>
                  <a:pt x="211711" y="31306"/>
                  <a:pt x="213425" y="32385"/>
                </a:cubicBezTo>
                <a:cubicBezTo>
                  <a:pt x="215140" y="33465"/>
                  <a:pt x="213425" y="37783"/>
                  <a:pt x="213425" y="388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1861975" y="1877225"/>
            <a:ext cx="5346000" cy="11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6"/>
          <p:cNvSpPr txBox="1"/>
          <p:nvPr>
            <p:ph idx="1" type="body"/>
          </p:nvPr>
        </p:nvSpPr>
        <p:spPr>
          <a:xfrm>
            <a:off x="5141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19.    ILD0 Deposition + CMP</a:t>
            </a:r>
            <a:endParaRPr/>
          </a:p>
        </p:txBody>
      </p:sp>
      <p:sp>
        <p:nvSpPr>
          <p:cNvPr id="619" name="Google Shape;619;p36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620" name="Google Shape;620;p36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6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2" name="Google Shape;622;p36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3" name="Google Shape;623;p36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626" name="Google Shape;626;p36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627" name="Google Shape;627;p36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28" name="Google Shape;628;p36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9" name="Google Shape;629;p36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0" name="Google Shape;630;p36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" name="Google Shape;631;p36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2" name="Google Shape;632;p36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3" name="Google Shape;633;p36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4" name="Google Shape;634;p36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5" name="Google Shape;635;p36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7" name="Google Shape;637;p36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8" name="Google Shape;638;p36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9" name="Google Shape;639;p36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0" name="Google Shape;640;p36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1" name="Google Shape;641;p36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2" name="Google Shape;642;p36"/>
          <p:cNvSpPr/>
          <p:nvPr/>
        </p:nvSpPr>
        <p:spPr>
          <a:xfrm flipH="1">
            <a:off x="5182957" y="2183350"/>
            <a:ext cx="35816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Google Shape;643;p36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4" name="Google Shape;644;p36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5" name="Google Shape;645;p36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6" name="Google Shape;646;p36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7" name="Google Shape;647;p36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8" name="Google Shape;648;p36"/>
          <p:cNvSpPr/>
          <p:nvPr/>
        </p:nvSpPr>
        <p:spPr>
          <a:xfrm>
            <a:off x="186197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6"/>
          <p:cNvSpPr/>
          <p:nvPr/>
        </p:nvSpPr>
        <p:spPr>
          <a:xfrm>
            <a:off x="380682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6"/>
          <p:cNvSpPr/>
          <p:nvPr/>
        </p:nvSpPr>
        <p:spPr>
          <a:xfrm>
            <a:off x="4973799" y="2999850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6"/>
          <p:cNvSpPr/>
          <p:nvPr/>
        </p:nvSpPr>
        <p:spPr>
          <a:xfrm>
            <a:off x="6800875" y="3006775"/>
            <a:ext cx="4314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6"/>
          <p:cNvSpPr/>
          <p:nvPr/>
        </p:nvSpPr>
        <p:spPr>
          <a:xfrm>
            <a:off x="25495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6"/>
          <p:cNvSpPr/>
          <p:nvPr/>
        </p:nvSpPr>
        <p:spPr>
          <a:xfrm>
            <a:off x="55908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6"/>
          <p:cNvSpPr/>
          <p:nvPr/>
        </p:nvSpPr>
        <p:spPr>
          <a:xfrm>
            <a:off x="1857263" y="2091625"/>
            <a:ext cx="5355725" cy="971550"/>
          </a:xfrm>
          <a:custGeom>
            <a:rect b="b" l="l" r="r" t="t"/>
            <a:pathLst>
              <a:path extrusionOk="0" h="38862" w="214229">
                <a:moveTo>
                  <a:pt x="446" y="37338"/>
                </a:moveTo>
                <a:cubicBezTo>
                  <a:pt x="446" y="36703"/>
                  <a:pt x="-506" y="34354"/>
                  <a:pt x="446" y="33528"/>
                </a:cubicBezTo>
                <a:cubicBezTo>
                  <a:pt x="1399" y="32703"/>
                  <a:pt x="4447" y="35179"/>
                  <a:pt x="6161" y="32385"/>
                </a:cubicBezTo>
                <a:cubicBezTo>
                  <a:pt x="7876" y="29591"/>
                  <a:pt x="9336" y="20828"/>
                  <a:pt x="10733" y="16764"/>
                </a:cubicBezTo>
                <a:cubicBezTo>
                  <a:pt x="12130" y="12700"/>
                  <a:pt x="13083" y="10287"/>
                  <a:pt x="14543" y="8001"/>
                </a:cubicBezTo>
                <a:cubicBezTo>
                  <a:pt x="16004" y="5715"/>
                  <a:pt x="17909" y="4191"/>
                  <a:pt x="19496" y="3048"/>
                </a:cubicBezTo>
                <a:cubicBezTo>
                  <a:pt x="21084" y="1905"/>
                  <a:pt x="19179" y="1461"/>
                  <a:pt x="24068" y="1143"/>
                </a:cubicBezTo>
                <a:cubicBezTo>
                  <a:pt x="28958" y="826"/>
                  <a:pt x="42102" y="1080"/>
                  <a:pt x="48833" y="1143"/>
                </a:cubicBezTo>
                <a:cubicBezTo>
                  <a:pt x="55564" y="1207"/>
                  <a:pt x="61025" y="1207"/>
                  <a:pt x="64454" y="1524"/>
                </a:cubicBezTo>
                <a:cubicBezTo>
                  <a:pt x="67883" y="1842"/>
                  <a:pt x="68137" y="2032"/>
                  <a:pt x="69407" y="3048"/>
                </a:cubicBezTo>
                <a:cubicBezTo>
                  <a:pt x="70677" y="4064"/>
                  <a:pt x="70804" y="5398"/>
                  <a:pt x="72074" y="7620"/>
                </a:cubicBezTo>
                <a:cubicBezTo>
                  <a:pt x="73344" y="9843"/>
                  <a:pt x="75694" y="13589"/>
                  <a:pt x="77027" y="16383"/>
                </a:cubicBezTo>
                <a:cubicBezTo>
                  <a:pt x="78361" y="19177"/>
                  <a:pt x="78932" y="22098"/>
                  <a:pt x="80075" y="24384"/>
                </a:cubicBezTo>
                <a:cubicBezTo>
                  <a:pt x="81218" y="26670"/>
                  <a:pt x="82552" y="28829"/>
                  <a:pt x="83885" y="30099"/>
                </a:cubicBezTo>
                <a:cubicBezTo>
                  <a:pt x="85219" y="31369"/>
                  <a:pt x="85663" y="31687"/>
                  <a:pt x="88076" y="32004"/>
                </a:cubicBezTo>
                <a:cubicBezTo>
                  <a:pt x="90489" y="32322"/>
                  <a:pt x="94490" y="32068"/>
                  <a:pt x="98363" y="32004"/>
                </a:cubicBezTo>
                <a:cubicBezTo>
                  <a:pt x="102237" y="31941"/>
                  <a:pt x="106110" y="31877"/>
                  <a:pt x="111317" y="31623"/>
                </a:cubicBezTo>
                <a:cubicBezTo>
                  <a:pt x="116524" y="31369"/>
                  <a:pt x="125859" y="33020"/>
                  <a:pt x="129605" y="30480"/>
                </a:cubicBezTo>
                <a:cubicBezTo>
                  <a:pt x="133352" y="27940"/>
                  <a:pt x="132209" y="21082"/>
                  <a:pt x="133796" y="16383"/>
                </a:cubicBezTo>
                <a:cubicBezTo>
                  <a:pt x="135384" y="11684"/>
                  <a:pt x="135955" y="4890"/>
                  <a:pt x="139130" y="2286"/>
                </a:cubicBezTo>
                <a:cubicBezTo>
                  <a:pt x="142305" y="-317"/>
                  <a:pt x="145417" y="1080"/>
                  <a:pt x="152846" y="762"/>
                </a:cubicBezTo>
                <a:cubicBezTo>
                  <a:pt x="160276" y="445"/>
                  <a:pt x="177103" y="-381"/>
                  <a:pt x="183707" y="381"/>
                </a:cubicBezTo>
                <a:cubicBezTo>
                  <a:pt x="190311" y="1143"/>
                  <a:pt x="190184" y="2921"/>
                  <a:pt x="192470" y="5334"/>
                </a:cubicBezTo>
                <a:cubicBezTo>
                  <a:pt x="194756" y="7747"/>
                  <a:pt x="195963" y="11240"/>
                  <a:pt x="197423" y="14859"/>
                </a:cubicBezTo>
                <a:cubicBezTo>
                  <a:pt x="198884" y="18479"/>
                  <a:pt x="200281" y="24130"/>
                  <a:pt x="201233" y="27051"/>
                </a:cubicBezTo>
                <a:cubicBezTo>
                  <a:pt x="202186" y="29972"/>
                  <a:pt x="201106" y="31496"/>
                  <a:pt x="203138" y="32385"/>
                </a:cubicBezTo>
                <a:cubicBezTo>
                  <a:pt x="205170" y="33274"/>
                  <a:pt x="211711" y="31306"/>
                  <a:pt x="213425" y="32385"/>
                </a:cubicBezTo>
                <a:cubicBezTo>
                  <a:pt x="215140" y="33465"/>
                  <a:pt x="213425" y="37783"/>
                  <a:pt x="213425" y="388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5" name="Google Shape;655;p36"/>
          <p:cNvSpPr txBox="1"/>
          <p:nvPr/>
        </p:nvSpPr>
        <p:spPr>
          <a:xfrm>
            <a:off x="4140238" y="1881613"/>
            <a:ext cx="1100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ILD0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661" name="Google Shape;661;p37"/>
          <p:cNvSpPr/>
          <p:nvPr/>
        </p:nvSpPr>
        <p:spPr>
          <a:xfrm>
            <a:off x="1861975" y="1877225"/>
            <a:ext cx="5346000" cy="11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7"/>
          <p:cNvSpPr txBox="1"/>
          <p:nvPr>
            <p:ph idx="1" type="body"/>
          </p:nvPr>
        </p:nvSpPr>
        <p:spPr>
          <a:xfrm>
            <a:off x="5141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20.    Contact Formation</a:t>
            </a:r>
            <a:endParaRPr/>
          </a:p>
        </p:txBody>
      </p:sp>
      <p:sp>
        <p:nvSpPr>
          <p:cNvPr id="663" name="Google Shape;663;p37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664" name="Google Shape;664;p37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6" name="Google Shape;666;p37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7" name="Google Shape;667;p37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8" name="Google Shape;668;p37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669" name="Google Shape;669;p37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670" name="Google Shape;670;p37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671" name="Google Shape;671;p37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672" name="Google Shape;672;p37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3" name="Google Shape;673;p37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4" name="Google Shape;674;p37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5" name="Google Shape;675;p37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6" name="Google Shape;676;p37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77" name="Google Shape;677;p37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78" name="Google Shape;678;p37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79" name="Google Shape;679;p37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0" name="Google Shape;680;p37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1" name="Google Shape;681;p37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2" name="Google Shape;682;p37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3" name="Google Shape;683;p37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4" name="Google Shape;684;p37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5" name="Google Shape;685;p37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6" name="Google Shape;686;p37"/>
          <p:cNvSpPr/>
          <p:nvPr/>
        </p:nvSpPr>
        <p:spPr>
          <a:xfrm flipH="1">
            <a:off x="5253308" y="2183350"/>
            <a:ext cx="28781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7" name="Google Shape;687;p37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8" name="Google Shape;688;p37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9" name="Google Shape;689;p37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0" name="Google Shape;690;p37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1" name="Google Shape;691;p37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2" name="Google Shape;692;p37"/>
          <p:cNvSpPr/>
          <p:nvPr/>
        </p:nvSpPr>
        <p:spPr>
          <a:xfrm>
            <a:off x="186197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380682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4973799" y="2999850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6800875" y="3006775"/>
            <a:ext cx="4314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25495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55908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7"/>
          <p:cNvSpPr/>
          <p:nvPr/>
        </p:nvSpPr>
        <p:spPr>
          <a:xfrm>
            <a:off x="1857263" y="2091625"/>
            <a:ext cx="5355725" cy="971550"/>
          </a:xfrm>
          <a:custGeom>
            <a:rect b="b" l="l" r="r" t="t"/>
            <a:pathLst>
              <a:path extrusionOk="0" h="38862" w="214229">
                <a:moveTo>
                  <a:pt x="446" y="37338"/>
                </a:moveTo>
                <a:cubicBezTo>
                  <a:pt x="446" y="36703"/>
                  <a:pt x="-506" y="34354"/>
                  <a:pt x="446" y="33528"/>
                </a:cubicBezTo>
                <a:cubicBezTo>
                  <a:pt x="1399" y="32703"/>
                  <a:pt x="4447" y="35179"/>
                  <a:pt x="6161" y="32385"/>
                </a:cubicBezTo>
                <a:cubicBezTo>
                  <a:pt x="7876" y="29591"/>
                  <a:pt x="9336" y="20828"/>
                  <a:pt x="10733" y="16764"/>
                </a:cubicBezTo>
                <a:cubicBezTo>
                  <a:pt x="12130" y="12700"/>
                  <a:pt x="13083" y="10287"/>
                  <a:pt x="14543" y="8001"/>
                </a:cubicBezTo>
                <a:cubicBezTo>
                  <a:pt x="16004" y="5715"/>
                  <a:pt x="17909" y="4191"/>
                  <a:pt x="19496" y="3048"/>
                </a:cubicBezTo>
                <a:cubicBezTo>
                  <a:pt x="21084" y="1905"/>
                  <a:pt x="19179" y="1461"/>
                  <a:pt x="24068" y="1143"/>
                </a:cubicBezTo>
                <a:cubicBezTo>
                  <a:pt x="28958" y="826"/>
                  <a:pt x="42102" y="1080"/>
                  <a:pt x="48833" y="1143"/>
                </a:cubicBezTo>
                <a:cubicBezTo>
                  <a:pt x="55564" y="1207"/>
                  <a:pt x="61025" y="1207"/>
                  <a:pt x="64454" y="1524"/>
                </a:cubicBezTo>
                <a:cubicBezTo>
                  <a:pt x="67883" y="1842"/>
                  <a:pt x="68137" y="2032"/>
                  <a:pt x="69407" y="3048"/>
                </a:cubicBezTo>
                <a:cubicBezTo>
                  <a:pt x="70677" y="4064"/>
                  <a:pt x="70804" y="5398"/>
                  <a:pt x="72074" y="7620"/>
                </a:cubicBezTo>
                <a:cubicBezTo>
                  <a:pt x="73344" y="9843"/>
                  <a:pt x="75694" y="13589"/>
                  <a:pt x="77027" y="16383"/>
                </a:cubicBezTo>
                <a:cubicBezTo>
                  <a:pt x="78361" y="19177"/>
                  <a:pt x="78932" y="22098"/>
                  <a:pt x="80075" y="24384"/>
                </a:cubicBezTo>
                <a:cubicBezTo>
                  <a:pt x="81218" y="26670"/>
                  <a:pt x="82552" y="28829"/>
                  <a:pt x="83885" y="30099"/>
                </a:cubicBezTo>
                <a:cubicBezTo>
                  <a:pt x="85219" y="31369"/>
                  <a:pt x="85663" y="31687"/>
                  <a:pt x="88076" y="32004"/>
                </a:cubicBezTo>
                <a:cubicBezTo>
                  <a:pt x="90489" y="32322"/>
                  <a:pt x="94490" y="32068"/>
                  <a:pt x="98363" y="32004"/>
                </a:cubicBezTo>
                <a:cubicBezTo>
                  <a:pt x="102237" y="31941"/>
                  <a:pt x="106110" y="31877"/>
                  <a:pt x="111317" y="31623"/>
                </a:cubicBezTo>
                <a:cubicBezTo>
                  <a:pt x="116524" y="31369"/>
                  <a:pt x="125859" y="33020"/>
                  <a:pt x="129605" y="30480"/>
                </a:cubicBezTo>
                <a:cubicBezTo>
                  <a:pt x="133352" y="27940"/>
                  <a:pt x="132209" y="21082"/>
                  <a:pt x="133796" y="16383"/>
                </a:cubicBezTo>
                <a:cubicBezTo>
                  <a:pt x="135384" y="11684"/>
                  <a:pt x="135955" y="4890"/>
                  <a:pt x="139130" y="2286"/>
                </a:cubicBezTo>
                <a:cubicBezTo>
                  <a:pt x="142305" y="-317"/>
                  <a:pt x="145417" y="1080"/>
                  <a:pt x="152846" y="762"/>
                </a:cubicBezTo>
                <a:cubicBezTo>
                  <a:pt x="160276" y="445"/>
                  <a:pt x="177103" y="-381"/>
                  <a:pt x="183707" y="381"/>
                </a:cubicBezTo>
                <a:cubicBezTo>
                  <a:pt x="190311" y="1143"/>
                  <a:pt x="190184" y="2921"/>
                  <a:pt x="192470" y="5334"/>
                </a:cubicBezTo>
                <a:cubicBezTo>
                  <a:pt x="194756" y="7747"/>
                  <a:pt x="195963" y="11240"/>
                  <a:pt x="197423" y="14859"/>
                </a:cubicBezTo>
                <a:cubicBezTo>
                  <a:pt x="198884" y="18479"/>
                  <a:pt x="200281" y="24130"/>
                  <a:pt x="201233" y="27051"/>
                </a:cubicBezTo>
                <a:cubicBezTo>
                  <a:pt x="202186" y="29972"/>
                  <a:pt x="201106" y="31496"/>
                  <a:pt x="203138" y="32385"/>
                </a:cubicBezTo>
                <a:cubicBezTo>
                  <a:pt x="205170" y="33274"/>
                  <a:pt x="211711" y="31306"/>
                  <a:pt x="213425" y="32385"/>
                </a:cubicBezTo>
                <a:cubicBezTo>
                  <a:pt x="215140" y="33465"/>
                  <a:pt x="213425" y="37783"/>
                  <a:pt x="213425" y="388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9" name="Google Shape;699;p37"/>
          <p:cNvSpPr txBox="1"/>
          <p:nvPr/>
        </p:nvSpPr>
        <p:spPr>
          <a:xfrm>
            <a:off x="4140238" y="1881613"/>
            <a:ext cx="1100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ILD0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0" name="Google Shape;700;p37"/>
          <p:cNvSpPr/>
          <p:nvPr/>
        </p:nvSpPr>
        <p:spPr>
          <a:xfrm>
            <a:off x="4990075" y="187367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7"/>
          <p:cNvSpPr/>
          <p:nvPr/>
        </p:nvSpPr>
        <p:spPr>
          <a:xfrm>
            <a:off x="5024425" y="1877225"/>
            <a:ext cx="1863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02" name="Google Shape;702;p37"/>
          <p:cNvSpPr txBox="1"/>
          <p:nvPr/>
        </p:nvSpPr>
        <p:spPr>
          <a:xfrm>
            <a:off x="4973800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03" name="Google Shape;703;p37"/>
          <p:cNvSpPr/>
          <p:nvPr/>
        </p:nvSpPr>
        <p:spPr>
          <a:xfrm>
            <a:off x="6915850" y="187722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806813" y="187722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1847275" y="187722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6958075" y="1877225"/>
            <a:ext cx="1863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07" name="Google Shape;707;p37"/>
          <p:cNvSpPr txBox="1"/>
          <p:nvPr/>
        </p:nvSpPr>
        <p:spPr>
          <a:xfrm>
            <a:off x="6900000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3787613" y="2313075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09" name="Google Shape;709;p37"/>
          <p:cNvSpPr/>
          <p:nvPr/>
        </p:nvSpPr>
        <p:spPr>
          <a:xfrm>
            <a:off x="3868797" y="1877225"/>
            <a:ext cx="1170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0" name="Google Shape;710;p37"/>
          <p:cNvSpPr/>
          <p:nvPr/>
        </p:nvSpPr>
        <p:spPr>
          <a:xfrm>
            <a:off x="1922400" y="1877225"/>
            <a:ext cx="1170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11" name="Google Shape;711;p37"/>
          <p:cNvSpPr txBox="1"/>
          <p:nvPr/>
        </p:nvSpPr>
        <p:spPr>
          <a:xfrm>
            <a:off x="3792775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12" name="Google Shape;712;p37"/>
          <p:cNvSpPr txBox="1"/>
          <p:nvPr/>
        </p:nvSpPr>
        <p:spPr>
          <a:xfrm>
            <a:off x="1828875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1861975" y="1877225"/>
            <a:ext cx="5346000" cy="11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8"/>
          <p:cNvSpPr txBox="1"/>
          <p:nvPr>
            <p:ph idx="1" type="body"/>
          </p:nvPr>
        </p:nvSpPr>
        <p:spPr>
          <a:xfrm>
            <a:off x="5141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21.   BEOL : ILD1 Deposition</a:t>
            </a:r>
            <a:endParaRPr/>
          </a:p>
        </p:txBody>
      </p:sp>
      <p:sp>
        <p:nvSpPr>
          <p:cNvPr id="720" name="Google Shape;720;p38"/>
          <p:cNvSpPr/>
          <p:nvPr/>
        </p:nvSpPr>
        <p:spPr>
          <a:xfrm>
            <a:off x="1861975" y="3011875"/>
            <a:ext cx="53460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721" name="Google Shape;721;p38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8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3" name="Google Shape;723;p38"/>
          <p:cNvSpPr txBox="1"/>
          <p:nvPr/>
        </p:nvSpPr>
        <p:spPr>
          <a:xfrm>
            <a:off x="2534763" y="31737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4" name="Google Shape;724;p38"/>
          <p:cNvSpPr txBox="1"/>
          <p:nvPr/>
        </p:nvSpPr>
        <p:spPr>
          <a:xfrm>
            <a:off x="5524600" y="32344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5" name="Google Shape;725;p38"/>
          <p:cNvSpPr/>
          <p:nvPr/>
        </p:nvSpPr>
        <p:spPr>
          <a:xfrm>
            <a:off x="25495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726" name="Google Shape;726;p38"/>
          <p:cNvSpPr/>
          <p:nvPr/>
        </p:nvSpPr>
        <p:spPr>
          <a:xfrm>
            <a:off x="5590850" y="2866425"/>
            <a:ext cx="809100" cy="1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727" name="Google Shape;727;p38"/>
          <p:cNvSpPr/>
          <p:nvPr/>
        </p:nvSpPr>
        <p:spPr>
          <a:xfrm>
            <a:off x="25495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Stack`</a:t>
            </a:r>
            <a:endParaRPr/>
          </a:p>
        </p:txBody>
      </p:sp>
      <p:sp>
        <p:nvSpPr>
          <p:cNvPr id="728" name="Google Shape;728;p38"/>
          <p:cNvSpPr/>
          <p:nvPr/>
        </p:nvSpPr>
        <p:spPr>
          <a:xfrm>
            <a:off x="5590850" y="2187925"/>
            <a:ext cx="809100" cy="6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729" name="Google Shape;729;p38"/>
          <p:cNvSpPr/>
          <p:nvPr/>
        </p:nvSpPr>
        <p:spPr>
          <a:xfrm>
            <a:off x="335737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0" name="Google Shape;730;p38"/>
          <p:cNvSpPr/>
          <p:nvPr/>
        </p:nvSpPr>
        <p:spPr>
          <a:xfrm flipH="1">
            <a:off x="23446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1" name="Google Shape;731;p38"/>
          <p:cNvSpPr/>
          <p:nvPr/>
        </p:nvSpPr>
        <p:spPr>
          <a:xfrm>
            <a:off x="6399950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2" name="Google Shape;732;p38"/>
          <p:cNvSpPr/>
          <p:nvPr/>
        </p:nvSpPr>
        <p:spPr>
          <a:xfrm flipH="1">
            <a:off x="5385925" y="2183350"/>
            <a:ext cx="204925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3" name="Google Shape;733;p38"/>
          <p:cNvSpPr txBox="1"/>
          <p:nvPr/>
        </p:nvSpPr>
        <p:spPr>
          <a:xfrm>
            <a:off x="1849350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4" name="Google Shape;734;p38"/>
          <p:cNvSpPr txBox="1"/>
          <p:nvPr/>
        </p:nvSpPr>
        <p:spPr>
          <a:xfrm>
            <a:off x="3702313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5" name="Google Shape;735;p38"/>
          <p:cNvSpPr txBox="1"/>
          <p:nvPr/>
        </p:nvSpPr>
        <p:spPr>
          <a:xfrm>
            <a:off x="4987625" y="2910325"/>
            <a:ext cx="431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6" name="Google Shape;736;p38"/>
          <p:cNvSpPr txBox="1"/>
          <p:nvPr/>
        </p:nvSpPr>
        <p:spPr>
          <a:xfrm>
            <a:off x="6843038" y="2910325"/>
            <a:ext cx="4314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37" name="Google Shape;737;p38"/>
          <p:cNvSpPr/>
          <p:nvPr/>
        </p:nvSpPr>
        <p:spPr>
          <a:xfrm>
            <a:off x="2194300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8" name="Google Shape;738;p38"/>
          <p:cNvSpPr/>
          <p:nvPr/>
        </p:nvSpPr>
        <p:spPr>
          <a:xfrm>
            <a:off x="5210713" y="3096525"/>
            <a:ext cx="287825" cy="259050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9" name="Google Shape;739;p38"/>
          <p:cNvSpPr/>
          <p:nvPr/>
        </p:nvSpPr>
        <p:spPr>
          <a:xfrm flipH="1">
            <a:off x="6575548" y="3133175"/>
            <a:ext cx="287825" cy="217421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0" name="Google Shape;740;p38"/>
          <p:cNvSpPr/>
          <p:nvPr/>
        </p:nvSpPr>
        <p:spPr>
          <a:xfrm flipH="1">
            <a:off x="3473739" y="3117350"/>
            <a:ext cx="358198" cy="217395"/>
          </a:xfrm>
          <a:custGeom>
            <a:rect b="b" l="l" r="r" t="t"/>
            <a:pathLst>
              <a:path extrusionOk="0" h="10362" w="11513">
                <a:moveTo>
                  <a:pt x="0" y="4605"/>
                </a:moveTo>
                <a:cubicBezTo>
                  <a:pt x="698" y="5303"/>
                  <a:pt x="2442" y="7885"/>
                  <a:pt x="4186" y="8792"/>
                </a:cubicBezTo>
                <a:cubicBezTo>
                  <a:pt x="5931" y="9699"/>
                  <a:pt x="9351" y="10676"/>
                  <a:pt x="10467" y="10048"/>
                </a:cubicBezTo>
                <a:cubicBezTo>
                  <a:pt x="11584" y="9420"/>
                  <a:pt x="11792" y="6699"/>
                  <a:pt x="10885" y="5024"/>
                </a:cubicBezTo>
                <a:cubicBezTo>
                  <a:pt x="9978" y="3349"/>
                  <a:pt x="6001" y="837"/>
                  <a:pt x="502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1" name="Google Shape;741;p38"/>
          <p:cNvSpPr/>
          <p:nvPr/>
        </p:nvSpPr>
        <p:spPr>
          <a:xfrm>
            <a:off x="3358675" y="2183350"/>
            <a:ext cx="43136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2" name="Google Shape;742;p38"/>
          <p:cNvSpPr/>
          <p:nvPr/>
        </p:nvSpPr>
        <p:spPr>
          <a:xfrm>
            <a:off x="6399950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3" name="Google Shape;743;p38"/>
          <p:cNvSpPr/>
          <p:nvPr/>
        </p:nvSpPr>
        <p:spPr>
          <a:xfrm flipH="1">
            <a:off x="5253308" y="2183350"/>
            <a:ext cx="287817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4" name="Google Shape;744;p38"/>
          <p:cNvSpPr/>
          <p:nvPr/>
        </p:nvSpPr>
        <p:spPr>
          <a:xfrm flipH="1">
            <a:off x="2106539" y="2183350"/>
            <a:ext cx="431408" cy="836800"/>
          </a:xfrm>
          <a:custGeom>
            <a:rect b="b" l="l" r="r" t="t"/>
            <a:pathLst>
              <a:path extrusionOk="0" h="33472" w="8197">
                <a:moveTo>
                  <a:pt x="0" y="0"/>
                </a:moveTo>
                <a:cubicBezTo>
                  <a:pt x="330" y="66"/>
                  <a:pt x="1426" y="-40"/>
                  <a:pt x="1980" y="396"/>
                </a:cubicBezTo>
                <a:cubicBezTo>
                  <a:pt x="2534" y="832"/>
                  <a:pt x="2917" y="1611"/>
                  <a:pt x="3326" y="2614"/>
                </a:cubicBezTo>
                <a:cubicBezTo>
                  <a:pt x="3735" y="3617"/>
                  <a:pt x="4065" y="4779"/>
                  <a:pt x="4435" y="6416"/>
                </a:cubicBezTo>
                <a:cubicBezTo>
                  <a:pt x="4805" y="8053"/>
                  <a:pt x="5197" y="10583"/>
                  <a:pt x="5544" y="12436"/>
                </a:cubicBezTo>
                <a:cubicBezTo>
                  <a:pt x="5891" y="14289"/>
                  <a:pt x="6146" y="15286"/>
                  <a:pt x="6518" y="17536"/>
                </a:cubicBezTo>
                <a:cubicBezTo>
                  <a:pt x="6890" y="19786"/>
                  <a:pt x="7498" y="23280"/>
                  <a:pt x="7778" y="25936"/>
                </a:cubicBezTo>
                <a:cubicBezTo>
                  <a:pt x="8058" y="28592"/>
                  <a:pt x="8127" y="32216"/>
                  <a:pt x="8197" y="334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5" name="Google Shape;745;p38"/>
          <p:cNvSpPr/>
          <p:nvPr/>
        </p:nvSpPr>
        <p:spPr>
          <a:xfrm>
            <a:off x="1849350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6" name="Google Shape;746;p38"/>
          <p:cNvSpPr/>
          <p:nvPr/>
        </p:nvSpPr>
        <p:spPr>
          <a:xfrm flipH="1">
            <a:off x="3572796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7" name="Google Shape;747;p38"/>
          <p:cNvSpPr/>
          <p:nvPr/>
        </p:nvSpPr>
        <p:spPr>
          <a:xfrm flipH="1">
            <a:off x="6616609" y="2999850"/>
            <a:ext cx="603091" cy="414286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8" name="Google Shape;748;p38"/>
          <p:cNvSpPr/>
          <p:nvPr/>
        </p:nvSpPr>
        <p:spPr>
          <a:xfrm>
            <a:off x="4889875" y="3015675"/>
            <a:ext cx="496054" cy="452425"/>
          </a:xfrm>
          <a:custGeom>
            <a:rect b="b" l="l" r="r" t="t"/>
            <a:pathLst>
              <a:path extrusionOk="0" h="18097" w="18415">
                <a:moveTo>
                  <a:pt x="18415" y="0"/>
                </a:moveTo>
                <a:cubicBezTo>
                  <a:pt x="18256" y="529"/>
                  <a:pt x="18363" y="1905"/>
                  <a:pt x="17463" y="3175"/>
                </a:cubicBezTo>
                <a:cubicBezTo>
                  <a:pt x="16564" y="4445"/>
                  <a:pt x="14764" y="6456"/>
                  <a:pt x="13018" y="7620"/>
                </a:cubicBezTo>
                <a:cubicBezTo>
                  <a:pt x="11272" y="8784"/>
                  <a:pt x="8361" y="8837"/>
                  <a:pt x="6985" y="10160"/>
                </a:cubicBezTo>
                <a:cubicBezTo>
                  <a:pt x="5609" y="11483"/>
                  <a:pt x="5927" y="14234"/>
                  <a:pt x="4763" y="15557"/>
                </a:cubicBezTo>
                <a:cubicBezTo>
                  <a:pt x="3599" y="16880"/>
                  <a:pt x="794" y="17674"/>
                  <a:pt x="0" y="1809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9" name="Google Shape;749;p38"/>
          <p:cNvSpPr/>
          <p:nvPr/>
        </p:nvSpPr>
        <p:spPr>
          <a:xfrm>
            <a:off x="186197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8"/>
          <p:cNvSpPr/>
          <p:nvPr/>
        </p:nvSpPr>
        <p:spPr>
          <a:xfrm>
            <a:off x="3806825" y="3006775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38"/>
          <p:cNvSpPr/>
          <p:nvPr/>
        </p:nvSpPr>
        <p:spPr>
          <a:xfrm>
            <a:off x="4973799" y="2999850"/>
            <a:ext cx="254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8"/>
          <p:cNvSpPr/>
          <p:nvPr/>
        </p:nvSpPr>
        <p:spPr>
          <a:xfrm>
            <a:off x="6800875" y="3006775"/>
            <a:ext cx="4314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8"/>
          <p:cNvSpPr/>
          <p:nvPr/>
        </p:nvSpPr>
        <p:spPr>
          <a:xfrm>
            <a:off x="25495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8"/>
          <p:cNvSpPr/>
          <p:nvPr/>
        </p:nvSpPr>
        <p:spPr>
          <a:xfrm>
            <a:off x="5590850" y="2183350"/>
            <a:ext cx="809100" cy="70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8"/>
          <p:cNvSpPr/>
          <p:nvPr/>
        </p:nvSpPr>
        <p:spPr>
          <a:xfrm>
            <a:off x="1857263" y="2091625"/>
            <a:ext cx="5355725" cy="971550"/>
          </a:xfrm>
          <a:custGeom>
            <a:rect b="b" l="l" r="r" t="t"/>
            <a:pathLst>
              <a:path extrusionOk="0" h="38862" w="214229">
                <a:moveTo>
                  <a:pt x="446" y="37338"/>
                </a:moveTo>
                <a:cubicBezTo>
                  <a:pt x="446" y="36703"/>
                  <a:pt x="-506" y="34354"/>
                  <a:pt x="446" y="33528"/>
                </a:cubicBezTo>
                <a:cubicBezTo>
                  <a:pt x="1399" y="32703"/>
                  <a:pt x="4447" y="35179"/>
                  <a:pt x="6161" y="32385"/>
                </a:cubicBezTo>
                <a:cubicBezTo>
                  <a:pt x="7876" y="29591"/>
                  <a:pt x="9336" y="20828"/>
                  <a:pt x="10733" y="16764"/>
                </a:cubicBezTo>
                <a:cubicBezTo>
                  <a:pt x="12130" y="12700"/>
                  <a:pt x="13083" y="10287"/>
                  <a:pt x="14543" y="8001"/>
                </a:cubicBezTo>
                <a:cubicBezTo>
                  <a:pt x="16004" y="5715"/>
                  <a:pt x="17909" y="4191"/>
                  <a:pt x="19496" y="3048"/>
                </a:cubicBezTo>
                <a:cubicBezTo>
                  <a:pt x="21084" y="1905"/>
                  <a:pt x="19179" y="1461"/>
                  <a:pt x="24068" y="1143"/>
                </a:cubicBezTo>
                <a:cubicBezTo>
                  <a:pt x="28958" y="826"/>
                  <a:pt x="42102" y="1080"/>
                  <a:pt x="48833" y="1143"/>
                </a:cubicBezTo>
                <a:cubicBezTo>
                  <a:pt x="55564" y="1207"/>
                  <a:pt x="61025" y="1207"/>
                  <a:pt x="64454" y="1524"/>
                </a:cubicBezTo>
                <a:cubicBezTo>
                  <a:pt x="67883" y="1842"/>
                  <a:pt x="68137" y="2032"/>
                  <a:pt x="69407" y="3048"/>
                </a:cubicBezTo>
                <a:cubicBezTo>
                  <a:pt x="70677" y="4064"/>
                  <a:pt x="70804" y="5398"/>
                  <a:pt x="72074" y="7620"/>
                </a:cubicBezTo>
                <a:cubicBezTo>
                  <a:pt x="73344" y="9843"/>
                  <a:pt x="75694" y="13589"/>
                  <a:pt x="77027" y="16383"/>
                </a:cubicBezTo>
                <a:cubicBezTo>
                  <a:pt x="78361" y="19177"/>
                  <a:pt x="78932" y="22098"/>
                  <a:pt x="80075" y="24384"/>
                </a:cubicBezTo>
                <a:cubicBezTo>
                  <a:pt x="81218" y="26670"/>
                  <a:pt x="82552" y="28829"/>
                  <a:pt x="83885" y="30099"/>
                </a:cubicBezTo>
                <a:cubicBezTo>
                  <a:pt x="85219" y="31369"/>
                  <a:pt x="85663" y="31687"/>
                  <a:pt x="88076" y="32004"/>
                </a:cubicBezTo>
                <a:cubicBezTo>
                  <a:pt x="90489" y="32322"/>
                  <a:pt x="94490" y="32068"/>
                  <a:pt x="98363" y="32004"/>
                </a:cubicBezTo>
                <a:cubicBezTo>
                  <a:pt x="102237" y="31941"/>
                  <a:pt x="106110" y="31877"/>
                  <a:pt x="111317" y="31623"/>
                </a:cubicBezTo>
                <a:cubicBezTo>
                  <a:pt x="116524" y="31369"/>
                  <a:pt x="125859" y="33020"/>
                  <a:pt x="129605" y="30480"/>
                </a:cubicBezTo>
                <a:cubicBezTo>
                  <a:pt x="133352" y="27940"/>
                  <a:pt x="132209" y="21082"/>
                  <a:pt x="133796" y="16383"/>
                </a:cubicBezTo>
                <a:cubicBezTo>
                  <a:pt x="135384" y="11684"/>
                  <a:pt x="135955" y="4890"/>
                  <a:pt x="139130" y="2286"/>
                </a:cubicBezTo>
                <a:cubicBezTo>
                  <a:pt x="142305" y="-317"/>
                  <a:pt x="145417" y="1080"/>
                  <a:pt x="152846" y="762"/>
                </a:cubicBezTo>
                <a:cubicBezTo>
                  <a:pt x="160276" y="445"/>
                  <a:pt x="177103" y="-381"/>
                  <a:pt x="183707" y="381"/>
                </a:cubicBezTo>
                <a:cubicBezTo>
                  <a:pt x="190311" y="1143"/>
                  <a:pt x="190184" y="2921"/>
                  <a:pt x="192470" y="5334"/>
                </a:cubicBezTo>
                <a:cubicBezTo>
                  <a:pt x="194756" y="7747"/>
                  <a:pt x="195963" y="11240"/>
                  <a:pt x="197423" y="14859"/>
                </a:cubicBezTo>
                <a:cubicBezTo>
                  <a:pt x="198884" y="18479"/>
                  <a:pt x="200281" y="24130"/>
                  <a:pt x="201233" y="27051"/>
                </a:cubicBezTo>
                <a:cubicBezTo>
                  <a:pt x="202186" y="29972"/>
                  <a:pt x="201106" y="31496"/>
                  <a:pt x="203138" y="32385"/>
                </a:cubicBezTo>
                <a:cubicBezTo>
                  <a:pt x="205170" y="33274"/>
                  <a:pt x="211711" y="31306"/>
                  <a:pt x="213425" y="32385"/>
                </a:cubicBezTo>
                <a:cubicBezTo>
                  <a:pt x="215140" y="33465"/>
                  <a:pt x="213425" y="37783"/>
                  <a:pt x="213425" y="388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6" name="Google Shape;756;p38"/>
          <p:cNvSpPr txBox="1"/>
          <p:nvPr/>
        </p:nvSpPr>
        <p:spPr>
          <a:xfrm>
            <a:off x="4140238" y="1881613"/>
            <a:ext cx="11004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ILD0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7" name="Google Shape;757;p38"/>
          <p:cNvSpPr/>
          <p:nvPr/>
        </p:nvSpPr>
        <p:spPr>
          <a:xfrm>
            <a:off x="4990075" y="187367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5024425" y="1877225"/>
            <a:ext cx="1863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9" name="Google Shape;759;p38"/>
          <p:cNvSpPr txBox="1"/>
          <p:nvPr/>
        </p:nvSpPr>
        <p:spPr>
          <a:xfrm>
            <a:off x="4973800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0" name="Google Shape;760;p38"/>
          <p:cNvSpPr/>
          <p:nvPr/>
        </p:nvSpPr>
        <p:spPr>
          <a:xfrm>
            <a:off x="6915850" y="187722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8"/>
          <p:cNvSpPr/>
          <p:nvPr/>
        </p:nvSpPr>
        <p:spPr>
          <a:xfrm>
            <a:off x="3806813" y="187722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8"/>
          <p:cNvSpPr/>
          <p:nvPr/>
        </p:nvSpPr>
        <p:spPr>
          <a:xfrm>
            <a:off x="1847275" y="1877225"/>
            <a:ext cx="254100" cy="11358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6958075" y="1877225"/>
            <a:ext cx="1863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64" name="Google Shape;764;p38"/>
          <p:cNvSpPr txBox="1"/>
          <p:nvPr/>
        </p:nvSpPr>
        <p:spPr>
          <a:xfrm>
            <a:off x="6900000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5" name="Google Shape;765;p38"/>
          <p:cNvSpPr txBox="1"/>
          <p:nvPr/>
        </p:nvSpPr>
        <p:spPr>
          <a:xfrm>
            <a:off x="3787613" y="2313075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3868797" y="1877225"/>
            <a:ext cx="1170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67" name="Google Shape;767;p38"/>
          <p:cNvSpPr/>
          <p:nvPr/>
        </p:nvSpPr>
        <p:spPr>
          <a:xfrm>
            <a:off x="1922400" y="1877225"/>
            <a:ext cx="117000" cy="10965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68" name="Google Shape;768;p38"/>
          <p:cNvSpPr txBox="1"/>
          <p:nvPr/>
        </p:nvSpPr>
        <p:spPr>
          <a:xfrm>
            <a:off x="3792775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1828875" y="2253850"/>
            <a:ext cx="1170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W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70" name="Google Shape;770;p38"/>
          <p:cNvSpPr/>
          <p:nvPr/>
        </p:nvSpPr>
        <p:spPr>
          <a:xfrm>
            <a:off x="1852125" y="1505875"/>
            <a:ext cx="5355600" cy="36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ILD1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    Hard Mask Deposition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363175" y="3011875"/>
            <a:ext cx="43671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2363175" y="2068900"/>
            <a:ext cx="17145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5015875" y="2068900"/>
            <a:ext cx="17145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5"/>
          <p:cNvCxnSpPr>
            <a:stCxn id="70" idx="1"/>
          </p:cNvCxnSpPr>
          <p:nvPr/>
        </p:nvCxnSpPr>
        <p:spPr>
          <a:xfrm>
            <a:off x="2363175" y="25403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>
            <a:off x="2363175" y="2782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2363175" y="2297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5015875" y="2297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015875" y="25403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/>
          <p:nvPr/>
        </p:nvCxnSpPr>
        <p:spPr>
          <a:xfrm>
            <a:off x="5015875" y="2782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5"/>
          <p:cNvSpPr txBox="1"/>
          <p:nvPr/>
        </p:nvSpPr>
        <p:spPr>
          <a:xfrm>
            <a:off x="2974725" y="2018775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Resist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974725" y="227956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ARC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974725" y="253121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Nitride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974725" y="2771538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Oxide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510925" y="2018800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Resist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580950" y="227956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ARC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510925" y="253121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Nitride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510925" y="2771538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Oxide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    Active Area Etch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2363175" y="3011875"/>
            <a:ext cx="43671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2363175" y="2068900"/>
            <a:ext cx="17145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015875" y="2068900"/>
            <a:ext cx="17145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16"/>
          <p:cNvCxnSpPr>
            <a:stCxn id="93" idx="1"/>
          </p:cNvCxnSpPr>
          <p:nvPr/>
        </p:nvCxnSpPr>
        <p:spPr>
          <a:xfrm>
            <a:off x="2363175" y="25403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2363175" y="2782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2363175" y="2297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5015875" y="2297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5015875" y="25403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>
            <a:off x="5015875" y="2782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 rot="-10798896">
            <a:off x="4077675" y="3010200"/>
            <a:ext cx="934200" cy="8052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2974725" y="2018775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Resist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974725" y="227956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ARC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2974725" y="253121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Nitride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974725" y="2771538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Oxide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5510925" y="2018800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Resist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580950" y="227956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ARC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510925" y="253121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Nitride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510925" y="2771538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Oxide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    Shallow Trench Isolation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2363175" y="3011875"/>
            <a:ext cx="43671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363175" y="2068900"/>
            <a:ext cx="17145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5015875" y="2068900"/>
            <a:ext cx="1714500" cy="9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>
            <a:stCxn id="117" idx="1"/>
          </p:cNvCxnSpPr>
          <p:nvPr/>
        </p:nvCxnSpPr>
        <p:spPr>
          <a:xfrm>
            <a:off x="2363175" y="25403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2363175" y="2782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2363175" y="2297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/>
          <p:nvPr/>
        </p:nvCxnSpPr>
        <p:spPr>
          <a:xfrm>
            <a:off x="5015875" y="2297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5015875" y="25403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5015875" y="2782850"/>
            <a:ext cx="171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974725" y="2018775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Resist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974725" y="227956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ARC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974725" y="253121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Nitride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974725" y="2771538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Oxide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510925" y="2018800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Resist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580950" y="227956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ARC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510925" y="2531213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Nitride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5510925" y="2771538"/>
            <a:ext cx="892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Oxide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3117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5.     Hard Mask Etching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2363175" y="3011875"/>
            <a:ext cx="43671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363175" y="2748250"/>
            <a:ext cx="17145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015875" y="2748400"/>
            <a:ext cx="17145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11700" y="1087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6.     Well Implants - N well implant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028750" y="3011875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015875" y="2748400"/>
            <a:ext cx="20994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5015875" y="2253325"/>
            <a:ext cx="2099400" cy="4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</a:t>
            </a:r>
            <a:endParaRPr/>
          </a:p>
        </p:txBody>
      </p:sp>
      <p:cxnSp>
        <p:nvCxnSpPr>
          <p:cNvPr id="157" name="Google Shape;157;p19"/>
          <p:cNvCxnSpPr/>
          <p:nvPr/>
        </p:nvCxnSpPr>
        <p:spPr>
          <a:xfrm>
            <a:off x="2888775" y="1940025"/>
            <a:ext cx="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3220425" y="1940025"/>
            <a:ext cx="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3519775" y="1940025"/>
            <a:ext cx="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28413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2028750" y="2748250"/>
            <a:ext cx="20490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6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6.     Well Implants - P well implant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363175" y="3011875"/>
            <a:ext cx="45834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2363175" y="2748250"/>
            <a:ext cx="17145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5015875" y="2748400"/>
            <a:ext cx="19308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2363175" y="2253025"/>
            <a:ext cx="1714500" cy="4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</a:t>
            </a:r>
            <a:endParaRPr/>
          </a:p>
        </p:txBody>
      </p:sp>
      <p:cxnSp>
        <p:nvCxnSpPr>
          <p:cNvPr id="174" name="Google Shape;174;p20"/>
          <p:cNvCxnSpPr/>
          <p:nvPr/>
        </p:nvCxnSpPr>
        <p:spPr>
          <a:xfrm>
            <a:off x="5602750" y="1940025"/>
            <a:ext cx="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0"/>
          <p:cNvCxnSpPr/>
          <p:nvPr/>
        </p:nvCxnSpPr>
        <p:spPr>
          <a:xfrm>
            <a:off x="5986575" y="1940025"/>
            <a:ext cx="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0"/>
          <p:cNvCxnSpPr/>
          <p:nvPr/>
        </p:nvCxnSpPr>
        <p:spPr>
          <a:xfrm>
            <a:off x="6377275" y="1940025"/>
            <a:ext cx="0" cy="5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0"/>
          <p:cNvSpPr txBox="1"/>
          <p:nvPr/>
        </p:nvSpPr>
        <p:spPr>
          <a:xfrm>
            <a:off x="28413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5530050" y="3332850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-Well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MOSFET Process Flow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11700" y="116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7.     Channel Implants - NMOS</a:t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028750" y="3011875"/>
            <a:ext cx="5086500" cy="13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(100) substrate</a:t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2028750" y="2748250"/>
            <a:ext cx="20490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5015875" y="2748400"/>
            <a:ext cx="2099400" cy="26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Oxide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 rot="-10798896">
            <a:off x="4077675" y="3018900"/>
            <a:ext cx="934200" cy="796500"/>
          </a:xfrm>
          <a:prstGeom prst="trapezoid">
            <a:avLst>
              <a:gd fmla="val 25000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4273725" y="3173725"/>
            <a:ext cx="542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5015875" y="2253325"/>
            <a:ext cx="2099400" cy="49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</a:t>
            </a:r>
            <a:endParaRPr/>
          </a:p>
        </p:txBody>
      </p:sp>
      <p:cxnSp>
        <p:nvCxnSpPr>
          <p:cNvPr id="191" name="Google Shape;191;p21"/>
          <p:cNvCxnSpPr/>
          <p:nvPr/>
        </p:nvCxnSpPr>
        <p:spPr>
          <a:xfrm>
            <a:off x="2797450" y="1887825"/>
            <a:ext cx="91200" cy="6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3136700" y="1887825"/>
            <a:ext cx="83700" cy="6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3436800" y="1874775"/>
            <a:ext cx="83100" cy="63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1"/>
          <p:cNvSpPr txBox="1"/>
          <p:nvPr/>
        </p:nvSpPr>
        <p:spPr>
          <a:xfrm>
            <a:off x="2799900" y="324552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N-Well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551125" y="3245675"/>
            <a:ext cx="13569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</a:t>
            </a:r>
            <a:r>
              <a:rPr lang="en" sz="1800">
                <a:solidFill>
                  <a:schemeClr val="dk2"/>
                </a:solidFill>
              </a:rPr>
              <a:t>-Well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