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4"/>
  </p:notesMasterIdLst>
  <p:sldIdLst>
    <p:sldId id="506" r:id="rId5"/>
    <p:sldId id="496" r:id="rId6"/>
    <p:sldId id="497" r:id="rId7"/>
    <p:sldId id="498" r:id="rId8"/>
    <p:sldId id="499" r:id="rId9"/>
    <p:sldId id="511" r:id="rId10"/>
    <p:sldId id="510" r:id="rId11"/>
    <p:sldId id="541" r:id="rId12"/>
    <p:sldId id="55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23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4FD235-DD28-4810-8ED2-36D36483A602}">
          <p14:sldIdLst>
            <p14:sldId id="506"/>
          </p14:sldIdLst>
        </p14:section>
        <p14:section name="Customer RIsk Rating" id="{5615D1B2-D453-4B76-BAFF-A66B42ED77F7}">
          <p14:sldIdLst>
            <p14:sldId id="496"/>
            <p14:sldId id="497"/>
            <p14:sldId id="498"/>
            <p14:sldId id="499"/>
            <p14:sldId id="511"/>
            <p14:sldId id="510"/>
            <p14:sldId id="541"/>
            <p14:sldId id="55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4ACE6-7F3C-D34B-AB52-295B5B9C29D4}" v="1" dt="2021-12-14T04:52:36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5"/>
  </p:normalViewPr>
  <p:slideViewPr>
    <p:cSldViewPr snapToGrid="0">
      <p:cViewPr varScale="1">
        <p:scale>
          <a:sx n="133" d="100"/>
          <a:sy n="133" d="100"/>
        </p:scale>
        <p:origin x="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Kokra" userId="S::rishabhkokra@dbs.com::5d5ca74f-c159-441e-8b0c-f317f1513473" providerId="AD" clId="Web-{A2532244-8B71-724B-05F5-769B5C9D8CB1}"/>
    <pc:docChg chg="modSld">
      <pc:chgData name="Rishabh Kokra" userId="S::rishabhkokra@dbs.com::5d5ca74f-c159-441e-8b0c-f317f1513473" providerId="AD" clId="Web-{A2532244-8B71-724B-05F5-769B5C9D8CB1}" dt="2021-02-24T07:05:31.072" v="7" actId="20577"/>
      <pc:docMkLst>
        <pc:docMk/>
      </pc:docMkLst>
      <pc:sldChg chg="modSp">
        <pc:chgData name="Rishabh Kokra" userId="S::rishabhkokra@dbs.com::5d5ca74f-c159-441e-8b0c-f317f1513473" providerId="AD" clId="Web-{A2532244-8B71-724B-05F5-769B5C9D8CB1}" dt="2021-02-24T07:05:31.072" v="7" actId="20577"/>
        <pc:sldMkLst>
          <pc:docMk/>
          <pc:sldMk cId="1065926974" sldId="498"/>
        </pc:sldMkLst>
        <pc:spChg chg="mod">
          <ac:chgData name="Rishabh Kokra" userId="S::rishabhkokra@dbs.com::5d5ca74f-c159-441e-8b0c-f317f1513473" providerId="AD" clId="Web-{A2532244-8B71-724B-05F5-769B5C9D8CB1}" dt="2021-02-24T07:05:31.072" v="7" actId="20577"/>
          <ac:spMkLst>
            <pc:docMk/>
            <pc:sldMk cId="1065926974" sldId="498"/>
            <ac:spMk id="10" creationId="{00000000-0000-0000-0000-000000000000}"/>
          </ac:spMkLst>
        </pc:spChg>
      </pc:sldChg>
    </pc:docChg>
  </pc:docChgLst>
  <pc:docChgLst>
    <pc:chgData name="Kumar Satish" userId="S::satish3@dbs.com::d11d7a75-fce5-4b7f-8325-0656257c0b79" providerId="AD" clId="Web-{47C8F77E-C732-4FB7-9BF3-FF751CF90DF7}"/>
    <pc:docChg chg="modSld">
      <pc:chgData name="Kumar Satish" userId="S::satish3@dbs.com::d11d7a75-fce5-4b7f-8325-0656257c0b79" providerId="AD" clId="Web-{47C8F77E-C732-4FB7-9BF3-FF751CF90DF7}" dt="2021-02-24T07:29:26.607" v="61" actId="20577"/>
      <pc:docMkLst>
        <pc:docMk/>
      </pc:docMkLst>
      <pc:sldChg chg="addSp modSp">
        <pc:chgData name="Kumar Satish" userId="S::satish3@dbs.com::d11d7a75-fce5-4b7f-8325-0656257c0b79" providerId="AD" clId="Web-{47C8F77E-C732-4FB7-9BF3-FF751CF90DF7}" dt="2021-02-24T07:26:16.711" v="5" actId="14100"/>
        <pc:sldMkLst>
          <pc:docMk/>
          <pc:sldMk cId="882562017" sldId="506"/>
        </pc:sldMkLst>
        <pc:picChg chg="add mod">
          <ac:chgData name="Kumar Satish" userId="S::satish3@dbs.com::d11d7a75-fce5-4b7f-8325-0656257c0b79" providerId="AD" clId="Web-{47C8F77E-C732-4FB7-9BF3-FF751CF90DF7}" dt="2021-02-24T07:26:16.711" v="5" actId="14100"/>
          <ac:picMkLst>
            <pc:docMk/>
            <pc:sldMk cId="882562017" sldId="506"/>
            <ac:picMk id="6" creationId="{F2E10414-57A8-4A40-BD24-A70C0ED9B7EB}"/>
          </ac:picMkLst>
        </pc:picChg>
      </pc:sldChg>
      <pc:sldChg chg="modSp">
        <pc:chgData name="Kumar Satish" userId="S::satish3@dbs.com::d11d7a75-fce5-4b7f-8325-0656257c0b79" providerId="AD" clId="Web-{47C8F77E-C732-4FB7-9BF3-FF751CF90DF7}" dt="2021-02-24T07:27:20.994" v="8" actId="20577"/>
        <pc:sldMkLst>
          <pc:docMk/>
          <pc:sldMk cId="1670919342" sldId="545"/>
        </pc:sldMkLst>
        <pc:spChg chg="mod">
          <ac:chgData name="Kumar Satish" userId="S::satish3@dbs.com::d11d7a75-fce5-4b7f-8325-0656257c0b79" providerId="AD" clId="Web-{47C8F77E-C732-4FB7-9BF3-FF751CF90DF7}" dt="2021-02-24T07:27:20.994" v="8" actId="20577"/>
          <ac:spMkLst>
            <pc:docMk/>
            <pc:sldMk cId="1670919342" sldId="545"/>
            <ac:spMk id="10" creationId="{00000000-0000-0000-0000-000000000000}"/>
          </ac:spMkLst>
        </pc:spChg>
      </pc:sldChg>
      <pc:sldChg chg="modSp">
        <pc:chgData name="Kumar Satish" userId="S::satish3@dbs.com::d11d7a75-fce5-4b7f-8325-0656257c0b79" providerId="AD" clId="Web-{47C8F77E-C732-4FB7-9BF3-FF751CF90DF7}" dt="2021-02-24T07:29:26.607" v="61" actId="20577"/>
        <pc:sldMkLst>
          <pc:docMk/>
          <pc:sldMk cId="1100206627" sldId="547"/>
        </pc:sldMkLst>
        <pc:spChg chg="mod">
          <ac:chgData name="Kumar Satish" userId="S::satish3@dbs.com::d11d7a75-fce5-4b7f-8325-0656257c0b79" providerId="AD" clId="Web-{47C8F77E-C732-4FB7-9BF3-FF751CF90DF7}" dt="2021-02-24T07:29:26.607" v="61" actId="20577"/>
          <ac:spMkLst>
            <pc:docMk/>
            <pc:sldMk cId="1100206627" sldId="547"/>
            <ac:spMk id="2" creationId="{919D8480-A2B5-4869-9B97-A395FFBF1F0F}"/>
          </ac:spMkLst>
        </pc:spChg>
      </pc:sldChg>
    </pc:docChg>
  </pc:docChgLst>
  <pc:docChgLst>
    <pc:chgData name="Dilip Raj BISHWOKARMA" userId="606ec3b3-3fb3-4b94-95cb-cc49d041d7cf" providerId="ADAL" clId="{DA14ACE6-7F3C-D34B-AB52-295B5B9C29D4}"/>
    <pc:docChg chg="addSld modSld">
      <pc:chgData name="Dilip Raj BISHWOKARMA" userId="606ec3b3-3fb3-4b94-95cb-cc49d041d7cf" providerId="ADAL" clId="{DA14ACE6-7F3C-D34B-AB52-295B5B9C29D4}" dt="2021-12-14T04:55:47.603" v="5" actId="14100"/>
      <pc:docMkLst>
        <pc:docMk/>
      </pc:docMkLst>
      <pc:sldChg chg="modSp mod">
        <pc:chgData name="Dilip Raj BISHWOKARMA" userId="606ec3b3-3fb3-4b94-95cb-cc49d041d7cf" providerId="ADAL" clId="{DA14ACE6-7F3C-D34B-AB52-295B5B9C29D4}" dt="2021-12-14T04:54:23.023" v="1" actId="20577"/>
        <pc:sldMkLst>
          <pc:docMk/>
          <pc:sldMk cId="1670919342" sldId="545"/>
        </pc:sldMkLst>
        <pc:spChg chg="mod">
          <ac:chgData name="Dilip Raj BISHWOKARMA" userId="606ec3b3-3fb3-4b94-95cb-cc49d041d7cf" providerId="ADAL" clId="{DA14ACE6-7F3C-D34B-AB52-295B5B9C29D4}" dt="2021-12-14T04:54:23.023" v="1" actId="20577"/>
          <ac:spMkLst>
            <pc:docMk/>
            <pc:sldMk cId="1670919342" sldId="545"/>
            <ac:spMk id="10" creationId="{00000000-0000-0000-0000-000000000000}"/>
          </ac:spMkLst>
        </pc:spChg>
      </pc:sldChg>
      <pc:sldChg chg="modSp add mod">
        <pc:chgData name="Dilip Raj BISHWOKARMA" userId="606ec3b3-3fb3-4b94-95cb-cc49d041d7cf" providerId="ADAL" clId="{DA14ACE6-7F3C-D34B-AB52-295B5B9C29D4}" dt="2021-12-14T04:55:47.603" v="5" actId="14100"/>
        <pc:sldMkLst>
          <pc:docMk/>
          <pc:sldMk cId="1517898277" sldId="552"/>
        </pc:sldMkLst>
        <pc:graphicFrameChg chg="mod modGraphic">
          <ac:chgData name="Dilip Raj BISHWOKARMA" userId="606ec3b3-3fb3-4b94-95cb-cc49d041d7cf" providerId="ADAL" clId="{DA14ACE6-7F3C-D34B-AB52-295B5B9C29D4}" dt="2021-12-14T04:55:47.603" v="5" actId="14100"/>
          <ac:graphicFrameMkLst>
            <pc:docMk/>
            <pc:sldMk cId="1517898277" sldId="552"/>
            <ac:graphicFrameMk id="2" creationId="{10C7AE46-354E-4037-81FC-12D5821D9C6B}"/>
          </ac:graphicFrameMkLst>
        </pc:graphicFrameChg>
      </pc:sldChg>
    </pc:docChg>
  </pc:docChgLst>
  <pc:docChgLst>
    <pc:chgData name="Rishabh Kokra" userId="S::rishabhkokra@dbs.com::5d5ca74f-c159-441e-8b0c-f317f1513473" providerId="AD" clId="Web-{57DEE2A1-57A9-5B85-5622-82986569E617}"/>
    <pc:docChg chg="modSld">
      <pc:chgData name="Rishabh Kokra" userId="S::rishabhkokra@dbs.com::5d5ca74f-c159-441e-8b0c-f317f1513473" providerId="AD" clId="Web-{57DEE2A1-57A9-5B85-5622-82986569E617}" dt="2021-02-24T07:06:23.961" v="1" actId="20577"/>
      <pc:docMkLst>
        <pc:docMk/>
      </pc:docMkLst>
      <pc:sldChg chg="modSp">
        <pc:chgData name="Rishabh Kokra" userId="S::rishabhkokra@dbs.com::5d5ca74f-c159-441e-8b0c-f317f1513473" providerId="AD" clId="Web-{57DEE2A1-57A9-5B85-5622-82986569E617}" dt="2021-02-24T07:06:23.961" v="1" actId="20577"/>
        <pc:sldMkLst>
          <pc:docMk/>
          <pc:sldMk cId="1065926974" sldId="498"/>
        </pc:sldMkLst>
        <pc:spChg chg="mod">
          <ac:chgData name="Rishabh Kokra" userId="S::rishabhkokra@dbs.com::5d5ca74f-c159-441e-8b0c-f317f1513473" providerId="AD" clId="Web-{57DEE2A1-57A9-5B85-5622-82986569E617}" dt="2021-02-24T07:06:23.961" v="1" actId="20577"/>
          <ac:spMkLst>
            <pc:docMk/>
            <pc:sldMk cId="1065926974" sldId="498"/>
            <ac:spMk id="10" creationId="{00000000-0000-0000-0000-000000000000}"/>
          </ac:spMkLst>
        </pc:spChg>
      </pc:sldChg>
    </pc:docChg>
  </pc:docChgLst>
  <pc:docChgLst>
    <pc:chgData name="Kumar Satish" userId="d11d7a75-fce5-4b7f-8325-0656257c0b79" providerId="ADAL" clId="{E19B4BE6-CDFC-2B4C-9E89-96B343CE04D3}"/>
    <pc:docChg chg="undo custSel modSld">
      <pc:chgData name="Kumar Satish" userId="d11d7a75-fce5-4b7f-8325-0656257c0b79" providerId="ADAL" clId="{E19B4BE6-CDFC-2B4C-9E89-96B343CE04D3}" dt="2021-02-24T07:04:51.854" v="8" actId="27122"/>
      <pc:docMkLst>
        <pc:docMk/>
      </pc:docMkLst>
      <pc:sldChg chg="addSp delSp modSp mod">
        <pc:chgData name="Kumar Satish" userId="d11d7a75-fce5-4b7f-8325-0656257c0b79" providerId="ADAL" clId="{E19B4BE6-CDFC-2B4C-9E89-96B343CE04D3}" dt="2021-02-24T07:04:51.854" v="8" actId="27122"/>
        <pc:sldMkLst>
          <pc:docMk/>
          <pc:sldMk cId="882562017" sldId="506"/>
        </pc:sldMkLst>
        <pc:graphicFrameChg chg="add del modGraphic">
          <ac:chgData name="Kumar Satish" userId="d11d7a75-fce5-4b7f-8325-0656257c0b79" providerId="ADAL" clId="{E19B4BE6-CDFC-2B4C-9E89-96B343CE04D3}" dt="2021-02-24T07:04:51.854" v="8" actId="27122"/>
          <ac:graphicFrameMkLst>
            <pc:docMk/>
            <pc:sldMk cId="882562017" sldId="506"/>
            <ac:graphicFrameMk id="5" creationId="{8459B0A0-7FDD-4C4D-8A06-5B1CCC4EFE2E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12/14/21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78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4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81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6"/>
          <a:stretch>
            <a:fillRect/>
          </a:stretch>
        </p:blipFill>
        <p:spPr bwMode="auto">
          <a:xfrm>
            <a:off x="0" y="2"/>
            <a:ext cx="12192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108701"/>
            <a:ext cx="12192000" cy="749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6" y="6353175"/>
            <a:ext cx="944563" cy="27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4288"/>
            <a:ext cx="12192000" cy="6129339"/>
          </a:xfrm>
          <a:prstGeom prst="rect">
            <a:avLst/>
          </a:prstGeom>
          <a:solidFill>
            <a:srgbClr val="BD09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3183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  <p:sldLayoutId id="2147484165" r:id="rId2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10.xml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Macro-Enabled_Worksheet1.xlsm"/><Relationship Id="rId13" Type="http://schemas.openxmlformats.org/officeDocument/2006/relationships/image" Target="../media/image21.emf"/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12" Type="http://schemas.openxmlformats.org/officeDocument/2006/relationships/package" Target="../embeddings/Microsoft_Excel_Macro-Enabled_Worksheet3.xlsm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Macro-Enabled_Worksheet.xlsm"/><Relationship Id="rId11" Type="http://schemas.openxmlformats.org/officeDocument/2006/relationships/image" Target="../media/image20.emf"/><Relationship Id="rId5" Type="http://schemas.openxmlformats.org/officeDocument/2006/relationships/image" Target="../media/image17.jpeg"/><Relationship Id="rId10" Type="http://schemas.openxmlformats.org/officeDocument/2006/relationships/package" Target="../embeddings/Microsoft_Excel_Macro-Enabled_Worksheet2.xlsm"/><Relationship Id="rId4" Type="http://schemas.openxmlformats.org/officeDocument/2006/relationships/image" Target="../media/image12.jpeg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7BF0D8-24DA-447C-80D5-53870AAE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4BC8C-3029-4192-9674-4C7FC2BF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Challenges:</a:t>
            </a:r>
            <a:endParaRPr lang="en-SG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59B0A0-7FDD-4C4D-8A06-5B1CCC4EFE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7381507"/>
                  </p:ext>
                </p:extLst>
              </p:nvPr>
            </p:nvGraphicFramePr>
            <p:xfrm>
              <a:off x="2300288" y="1295400"/>
              <a:ext cx="7961312" cy="4267200"/>
            </p:xfrm>
            <a:graphic>
              <a:graphicData uri="http://schemas.microsoft.com/office/powerpoint/2016/summaryzoom">
                <psuz:summaryZm>
                  <psuz:summaryZmObj sectionId="{5615D1B2-D453-4B76-BAFF-A66B42ED77F7}">
                    <psuz:zmPr id="{5763895B-2EA8-4277-9910-933C1A4FAE3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892" y="1125996"/>
                          <a:ext cx="3582590" cy="2015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DA8B230-5E50-4BBA-BC5B-F2519C38346A}" offsetFactorX="2974" scaleFactorY="99170">
                    <psuz:zmPr id="{0C7ABF13-6F31-4186-8294-593B25BCFDA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154375" y="1134359"/>
                          <a:ext cx="3582590" cy="1998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59B0A0-7FDD-4C4D-8A06-5B1CCC4EFE2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300288" y="1295400"/>
                <a:ext cx="7961312" cy="4267200"/>
                <a:chOff x="2300288" y="1295400"/>
                <a:chExt cx="7961312" cy="4267200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1180" y="2421396"/>
                  <a:ext cx="3582590" cy="201520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4663" y="2429759"/>
                  <a:ext cx="3582590" cy="19984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1120E9-B048-4E6D-9067-58834A570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E10414-57A8-4A40-BD24-A70C0ED9B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331" y="2436212"/>
            <a:ext cx="3593804" cy="19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Order Book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4091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INTRODUCTION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problem statement is focused on building a workable Order-Book Management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term Order-Book refers to an electronic list of buy and sell orders for a specific financial instrument like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System will have 2 kind of Users – Admin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Customers can place new order for stocks purchasing  when market is open and Admin can execute the orders when market is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market open/close action will be handled by Admin. Once market is closed, no new orders can be placed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When the market is closed , Admin has to ‘execute’ the orders . Detailed logic is provided in next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system focus on only Buying the financial instrument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0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3190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DELIVERABLES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application can be a mobile or web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provide screens to </a:t>
            </a: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accept customer data.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The app should provide screens to display orders and execute order for Admin user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have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som</a:t>
            </a: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e persistent storage to store order information and corresponding service API to connect to front-end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The app should user REST wherever required and be API &amp; Components Driven. Java is recommended not mandatory though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1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39701-8C28-BC46-BE2D-4D26953CEC6F}"/>
              </a:ext>
            </a:extLst>
          </p:cNvPr>
          <p:cNvSpPr txBox="1"/>
          <p:nvPr/>
        </p:nvSpPr>
        <p:spPr>
          <a:xfrm>
            <a:off x="170316" y="288547"/>
            <a:ext cx="463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4A04A-68F9-1A43-AC06-D166E8F7CF3C}"/>
              </a:ext>
            </a:extLst>
          </p:cNvPr>
          <p:cNvSpPr txBox="1"/>
          <p:nvPr/>
        </p:nvSpPr>
        <p:spPr>
          <a:xfrm>
            <a:off x="170316" y="1242391"/>
            <a:ext cx="1185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System manages Order-Books. Each stock has specific stock Id and every order book deals with only one kind of Stock. I.e. every stock will have its own Order-book.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There are 2 Users for System – Customer and Admin. Admin can OPEN/CLOSE the Market. Customer can place new order for any stock when market is open. System should not accept any order when ADMIN close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 Order is defined by Quantity, order date, stock Id and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There are 2 Types of Order : Market Order and LIMIT Order. Limit order has a specified Price whereas Market orders are request for best price and Customer doesn’t provide Price for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When ADMIN Close the Market, Orders can be processed. Admin can select the stock and see all the orders for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ADMIN Execute order in chunks. Every Executions of order will accept 2 inputs – Execution Qty and Execution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If Execution is added , some orders become REJECTED – if order is LIMIT order and its order price is lower than Execution price. All subsequent Execution will have same execution price. Execution price cant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Execution Quantity should be distributed linearly among all accepted order . ACCEPTED Order i.e. all market orders and where LIMIT Order price is greater or equal than Processing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System should accept execution till all ACCEPTED Orders gets processed for specific Stock.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7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9CD9D3-8DD0-4566-ABF1-5FAF2B35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5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650FED-830C-4D0F-A3B1-D921513A3BB9}"/>
              </a:ext>
            </a:extLst>
          </p:cNvPr>
          <p:cNvSpPr/>
          <p:nvPr/>
        </p:nvSpPr>
        <p:spPr>
          <a:xfrm>
            <a:off x="271101" y="168964"/>
            <a:ext cx="729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Book Order – Customer Screen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91724-1097-4734-99EE-D47A90ECF5CD}"/>
              </a:ext>
            </a:extLst>
          </p:cNvPr>
          <p:cNvSpPr/>
          <p:nvPr/>
        </p:nvSpPr>
        <p:spPr bwMode="auto">
          <a:xfrm>
            <a:off x="271101" y="1085428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Search Stock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3C2B1-A146-4800-B9C4-3316FC5F62C8}"/>
              </a:ext>
            </a:extLst>
          </p:cNvPr>
          <p:cNvSpPr/>
          <p:nvPr/>
        </p:nvSpPr>
        <p:spPr bwMode="auto">
          <a:xfrm>
            <a:off x="276223" y="1495003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D8480-A2B5-4869-9B97-A395FFBF1F0F}"/>
              </a:ext>
            </a:extLst>
          </p:cNvPr>
          <p:cNvSpPr txBox="1"/>
          <p:nvPr/>
        </p:nvSpPr>
        <p:spPr>
          <a:xfrm>
            <a:off x="3263048" y="1017760"/>
            <a:ext cx="831148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This should be Select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Dropdwon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input field to see pre-defined stocks list . Customer can select a stock name here. Each stock is tied to its Stock ID</a:t>
            </a:r>
            <a:endParaRPr lang="en-SG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C30E43C7-7B67-403A-AA6E-116918EF64C3}"/>
              </a:ext>
            </a:extLst>
          </p:cNvPr>
          <p:cNvSpPr/>
          <p:nvPr/>
        </p:nvSpPr>
        <p:spPr bwMode="auto">
          <a:xfrm flipH="1">
            <a:off x="2566799" y="1570398"/>
            <a:ext cx="425102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68080B-5167-436C-B78D-148F16BB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8497C0-B8F0-FD4F-81C0-18FAB6E10271}"/>
              </a:ext>
            </a:extLst>
          </p:cNvPr>
          <p:cNvSpPr/>
          <p:nvPr/>
        </p:nvSpPr>
        <p:spPr bwMode="auto">
          <a:xfrm>
            <a:off x="276223" y="2821977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Limit or Market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77062-9563-7041-8C48-282BB5C014DC}"/>
              </a:ext>
            </a:extLst>
          </p:cNvPr>
          <p:cNvSpPr/>
          <p:nvPr/>
        </p:nvSpPr>
        <p:spPr bwMode="auto">
          <a:xfrm>
            <a:off x="271101" y="2397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Order Type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FD97D-87E6-B04E-82A9-A6AC52B51062}"/>
              </a:ext>
            </a:extLst>
          </p:cNvPr>
          <p:cNvSpPr/>
          <p:nvPr/>
        </p:nvSpPr>
        <p:spPr bwMode="auto">
          <a:xfrm>
            <a:off x="271101" y="3882451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150.00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39AF80-5AD7-1F42-94C4-2EF7ED050F4F}"/>
              </a:ext>
            </a:extLst>
          </p:cNvPr>
          <p:cNvSpPr/>
          <p:nvPr/>
        </p:nvSpPr>
        <p:spPr bwMode="auto">
          <a:xfrm>
            <a:off x="271101" y="3458324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Price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27EB7-861F-5841-B47D-CAE0AB5CB354}"/>
              </a:ext>
            </a:extLst>
          </p:cNvPr>
          <p:cNvSpPr/>
          <p:nvPr/>
        </p:nvSpPr>
        <p:spPr bwMode="auto">
          <a:xfrm>
            <a:off x="271101" y="4957477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10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1141D-B4E4-2B41-A3A9-D5C9679666EA}"/>
              </a:ext>
            </a:extLst>
          </p:cNvPr>
          <p:cNvSpPr/>
          <p:nvPr/>
        </p:nvSpPr>
        <p:spPr bwMode="auto">
          <a:xfrm>
            <a:off x="271101" y="45333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Quantity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FAA60-96B3-744A-99A1-CD42D0912DB6}"/>
              </a:ext>
            </a:extLst>
          </p:cNvPr>
          <p:cNvSpPr/>
          <p:nvPr/>
        </p:nvSpPr>
        <p:spPr bwMode="auto">
          <a:xfrm>
            <a:off x="271101" y="5585031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Place Order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89F0F-9FFD-F341-A474-B7DA3B1D1F11}"/>
              </a:ext>
            </a:extLst>
          </p:cNvPr>
          <p:cNvSpPr/>
          <p:nvPr/>
        </p:nvSpPr>
        <p:spPr>
          <a:xfrm>
            <a:off x="3263048" y="2287979"/>
            <a:ext cx="8562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Input type Select Dropdown with 2 values ‘LIMIT’ or ’MARKET’. If limit order is selected, then customer has to provide Price in next price field and its mandatory for LIMIT order. For MARKET order type , PRICE field becomes disabled and not required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6F9E7-4B4F-1B4C-877F-1E7B737F09F8}"/>
              </a:ext>
            </a:extLst>
          </p:cNvPr>
          <p:cNvSpPr/>
          <p:nvPr/>
        </p:nvSpPr>
        <p:spPr>
          <a:xfrm>
            <a:off x="3320606" y="3368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Price for Market Order. 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0FEF4-C330-024D-A6D7-F2AF3E5ECFD0}"/>
              </a:ext>
            </a:extLst>
          </p:cNvPr>
          <p:cNvSpPr/>
          <p:nvPr/>
        </p:nvSpPr>
        <p:spPr>
          <a:xfrm>
            <a:off x="3320606" y="4443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Quantity of order .Must be a positive integer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1010F-BC61-8C4F-8776-00A75D820966}"/>
              </a:ext>
            </a:extLst>
          </p:cNvPr>
          <p:cNvSpPr/>
          <p:nvPr/>
        </p:nvSpPr>
        <p:spPr>
          <a:xfrm>
            <a:off x="3320606" y="5287909"/>
            <a:ext cx="6470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Submit button for placing order. This should be enabled only when Market is OPEN by ADMIN User. By default it should be disabled . If market is OPEN , On submitting this </a:t>
            </a:r>
            <a:r>
              <a:rPr lang="en-SG" err="1">
                <a:solidFill>
                  <a:schemeClr val="bg1"/>
                </a:solidFill>
              </a:rPr>
              <a:t>form,Customer</a:t>
            </a:r>
            <a:r>
              <a:rPr lang="en-SG">
                <a:solidFill>
                  <a:schemeClr val="bg1"/>
                </a:solidFill>
              </a:rPr>
              <a:t> should be shown some message to inform that Order placed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0020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632036" y="2070895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Screen-1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24489" y="877449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396725" y="2076622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735201" y="1962407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753194" y="2214653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896836" y="2294786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150</a:t>
            </a: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Execution Of Order will be accepted when Market is closed. Once execute orders is </a:t>
            </a:r>
            <a:r>
              <a:rPr lang="en-US" err="1">
                <a:solidFill>
                  <a:schemeClr val="bg1"/>
                </a:solidFill>
              </a:rPr>
              <a:t>clicked.Table</a:t>
            </a:r>
            <a:r>
              <a:rPr lang="en-US">
                <a:solidFill>
                  <a:schemeClr val="bg1"/>
                </a:solidFill>
              </a:rPr>
              <a:t> should refresh the data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361C3-8130-B44F-B949-7E2F4B314BA4}"/>
              </a:ext>
            </a:extLst>
          </p:cNvPr>
          <p:cNvSpPr/>
          <p:nvPr/>
        </p:nvSpPr>
        <p:spPr>
          <a:xfrm>
            <a:off x="8549774" y="1695644"/>
            <a:ext cx="4109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Date Picker and Stock select Filters to Show all orders</a:t>
            </a:r>
            <a:r>
              <a:rPr lang="en-US"/>
              <a:t>.. </a:t>
            </a:r>
            <a:r>
              <a:rPr lang="en-US">
                <a:solidFill>
                  <a:schemeClr val="bg1"/>
                </a:solidFill>
              </a:rPr>
              <a:t>Order status can be PLACED, PROCESSED,ACCEPTED and REJECTED </a:t>
            </a:r>
          </a:p>
        </p:txBody>
      </p:sp>
    </p:spTree>
    <p:extLst>
      <p:ext uri="{BB962C8B-B14F-4D97-AF65-F5344CB8AC3E}">
        <p14:creationId xmlns:p14="http://schemas.microsoft.com/office/powerpoint/2010/main" val="126768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" y="338241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632036" y="2043545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4783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Screen-2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43787" y="1120850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426979" y="2057960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08337-D6ED-D545-B02D-896AFC83E326}"/>
              </a:ext>
            </a:extLst>
          </p:cNvPr>
          <p:cNvSpPr txBox="1"/>
          <p:nvPr/>
        </p:nvSpPr>
        <p:spPr>
          <a:xfrm>
            <a:off x="7951304" y="1962594"/>
            <a:ext cx="4240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Date Picker and Order status Filters to Show all orders</a:t>
            </a:r>
            <a:r>
              <a:rPr lang="en-US" sz="1400"/>
              <a:t>.. </a:t>
            </a:r>
            <a:r>
              <a:rPr lang="en-US" sz="1400">
                <a:solidFill>
                  <a:schemeClr val="bg1"/>
                </a:solidFill>
              </a:rPr>
              <a:t>Order status can be PLACED, PROCESSED,ACCEPTED and REJECTED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578824" y="197373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571039" y="2213244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773006" y="2314752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>
                <a:latin typeface="Arial" panose="020B0604020202020204" pitchFamily="34" charset="0"/>
              </a:rPr>
              <a:t>4</a:t>
            </a:r>
            <a:r>
              <a:rPr kumimoji="0" lang="en-SG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150</a:t>
            </a: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After First Execution, 3</a:t>
            </a:r>
            <a:r>
              <a:rPr lang="en-US" baseline="30000">
                <a:solidFill>
                  <a:schemeClr val="bg1"/>
                </a:solidFill>
              </a:rPr>
              <a:t>rd</a:t>
            </a:r>
            <a:r>
              <a:rPr lang="en-US">
                <a:solidFill>
                  <a:schemeClr val="bg1"/>
                </a:solidFill>
              </a:rPr>
              <a:t> order became rejected and execution qty distributed uniformly among all accepted orders i.e. 30 each.</a:t>
            </a:r>
          </a:p>
        </p:txBody>
      </p:sp>
    </p:spTree>
    <p:extLst>
      <p:ext uri="{BB962C8B-B14F-4D97-AF65-F5344CB8AC3E}">
        <p14:creationId xmlns:p14="http://schemas.microsoft.com/office/powerpoint/2010/main" val="333953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" y="338241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335696" y="2021976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Screen-3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43787" y="1120850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173942" y="2025119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289409" y="19625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280290" y="2183994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161635" y="2284001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After second execution , both the ACCEPTED orders quantity has been completed and status changes to EXECUTED. After this no new execution can be submitted .</a:t>
            </a:r>
          </a:p>
        </p:txBody>
      </p:sp>
    </p:spTree>
    <p:extLst>
      <p:ext uri="{BB962C8B-B14F-4D97-AF65-F5344CB8AC3E}">
        <p14:creationId xmlns:p14="http://schemas.microsoft.com/office/powerpoint/2010/main" val="263221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20A40325-651A-C24A-AE0B-AEEE3253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98DA6CF-E5A1-0D43-98B0-BF3A763B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4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995F94-1828-4D4F-9F60-3CBA203F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F6315-C062-42A0-ABF5-5E6E212679FD}"/>
              </a:ext>
            </a:extLst>
          </p:cNvPr>
          <p:cNvSpPr/>
          <p:nvPr/>
        </p:nvSpPr>
        <p:spPr>
          <a:xfrm>
            <a:off x="182966" y="106972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 SCORING </a:t>
            </a:r>
            <a:r>
              <a:rPr lang="en-US" sz="40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CRITERIA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7AE46-354E-4037-81FC-12D5821D9C6B}"/>
              </a:ext>
            </a:extLst>
          </p:cNvPr>
          <p:cNvGraphicFramePr>
            <a:graphicFrameLocks noGrp="1"/>
          </p:cNvGraphicFramePr>
          <p:nvPr/>
        </p:nvGraphicFramePr>
        <p:xfrm>
          <a:off x="1933575" y="1498253"/>
          <a:ext cx="7259192" cy="280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98">
                  <a:extLst>
                    <a:ext uri="{9D8B030D-6E8A-4147-A177-3AD203B41FA5}">
                      <a16:colId xmlns:a16="http://schemas.microsoft.com/office/drawing/2014/main" val="3882916217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3492329877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8957251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195267026"/>
                    </a:ext>
                  </a:extLst>
                </a:gridCol>
              </a:tblGrid>
              <a:tr h="595887">
                <a:tc>
                  <a:txBody>
                    <a:bodyPr/>
                    <a:lstStyle/>
                    <a:p>
                      <a:r>
                        <a:rPr lang="en-US"/>
                        <a:t>Screen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Weightage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4824"/>
                  </a:ext>
                </a:extLst>
              </a:tr>
              <a:tr h="345236">
                <a:tc>
                  <a:txBody>
                    <a:bodyPr/>
                    <a:lstStyle/>
                    <a:p>
                      <a:r>
                        <a:rPr lang="en-US" sz="14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2971"/>
                  </a:ext>
                </a:extLst>
              </a:tr>
              <a:tr h="681013">
                <a:tc>
                  <a:txBody>
                    <a:bodyPr/>
                    <a:lstStyle/>
                    <a:p>
                      <a:r>
                        <a:rPr lang="en-US" sz="1400"/>
                        <a:t>Business Logic + API /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3198"/>
                  </a:ext>
                </a:extLst>
              </a:tr>
              <a:tr h="681013">
                <a:tc>
                  <a:txBody>
                    <a:bodyPr/>
                    <a:lstStyle/>
                    <a:p>
                      <a:r>
                        <a:rPr lang="en-US" sz="1400"/>
                        <a:t>End to End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4314"/>
                  </a:ext>
                </a:extLst>
              </a:tr>
              <a:tr h="482384">
                <a:tc>
                  <a:txBody>
                    <a:bodyPr/>
                    <a:lstStyle/>
                    <a:p>
                      <a:r>
                        <a:rPr lang="en-US" sz="1400"/>
                        <a:t>Additional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04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481036-03D6-4BC6-9977-B26FB2F2E643}"/>
              </a:ext>
            </a:extLst>
          </p:cNvPr>
          <p:cNvSpPr/>
          <p:nvPr/>
        </p:nvSpPr>
        <p:spPr>
          <a:xfrm>
            <a:off x="1933574" y="476677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Additional Bonus points will be awarded for any extra implementation including but not limited to data validation, usability, user interface.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29A8C-31ED-48CA-8C16-E4B46504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#1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Customer Rating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3198" y="325333"/>
            <a:ext cx="2905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MOTIVATION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Every bank runs on trust of its customer and it is equally important for a bank to maintain reputation in the market. One scam or money laundering activity could make any bank reputation to go on toss, to avoid such situation as a bank it is so much important to know the nature of the customer </a:t>
            </a:r>
            <a:r>
              <a:rPr lang="en-US" err="1">
                <a:solidFill>
                  <a:schemeClr val="bg1"/>
                </a:solidFill>
              </a:rPr>
              <a:t>i.e</a:t>
            </a:r>
            <a:r>
              <a:rPr lang="en-US">
                <a:solidFill>
                  <a:schemeClr val="bg1"/>
                </a:solidFill>
              </a:rPr>
              <a:t> what kind of business customer is doing , what are the most incoming and outgoing transaction origin for a customer etc.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Our business problem is to identify each customer real time transaction and based on that do risk rating of the customer, as an operational person I should be able to see HIGH RISK rating customer , MEDIUM RISK rating customer and LOW RISK rating customer.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So that review/monitoring should be initiated for the HIGH RISK &amp; MEDIUM RISK customers.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799" y="261563"/>
            <a:ext cx="3190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DELIVERABLES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501849" y="2524124"/>
            <a:ext cx="11430003" cy="3925085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application can be a mobile or web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provide an interface to configure ( delete , add and update) rules and capability to display latest rules on UI</a:t>
            </a: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have ability to read input data of customer from csv, read rules from DB , apply the rules , store output in DB and display each customer risk rating on UI with some advance filter (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i.e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: get customer by name,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cust_id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  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Highlight HIGH risk rated customers in red, MEDIUM in blue &amp; LOW in yellow on UI.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Note: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Languages can be used: C++, Java, Python, .NET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prstClr val="white">
                  <a:lumMod val="95000"/>
                </a:prstClr>
              </a:solidFill>
              <a:latin typeface="Calibri" panose="020F0502020204030204"/>
              <a:ea typeface="Avenir Light" charset="0"/>
              <a:cs typeface="Avenir Light" charset="0"/>
            </a:endParaRPr>
          </a:p>
          <a:p>
            <a:pPr>
              <a:defRPr/>
            </a:pPr>
            <a:r>
              <a:rPr lang="en-US">
                <a:latin typeface="Calibri" panose="020F0502020204030204"/>
                <a:ea typeface="Avenir Light" charset="0"/>
                <a:cs typeface="Avenir Light" charset="0"/>
              </a:rPr>
              <a:t>Below points are good to have (Optional):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Visualize the customer segmentation(Cluster) based on risks(High, Medium and Low). (Chart Type - Cluster)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Visualize the count of customers based on risks(High, Medium and Low) in country level. (Chart Type - Scatter plot on customer, Countries as X-axis and Risk Type in Y-axis)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Display the Top-5 country names with maximum number of high-risk customers. (Chart Type: Bar Char)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Display the Bottom-5 country names with very a smaller number of low-risk customers. (Chart Type: Bar Char)</a:t>
            </a:r>
          </a:p>
          <a:p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Feel free to use Excel sheet or Python-Matplotlib (preferred one) for the visualization.</a:t>
            </a:r>
          </a:p>
          <a:p>
            <a:endParaRPr lang="en-IN"/>
          </a:p>
          <a:p>
            <a:endParaRPr lang="en-IN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9CD9D3-8DD0-4566-ABF1-5FAF2B35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256"/>
            <a:ext cx="12192000" cy="5557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68080B-5167-436C-B78D-148F16BB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3B4903-C17D-E142-B5E5-4B10AB53D933}"/>
              </a:ext>
            </a:extLst>
          </p:cNvPr>
          <p:cNvSpPr/>
          <p:nvPr/>
        </p:nvSpPr>
        <p:spPr>
          <a:xfrm>
            <a:off x="407729" y="1662747"/>
            <a:ext cx="1027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customer met any of the criteria corresponding to risk each risk category should be marked as customer risk rating accordingly.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C9D94DD-6F7B-B242-A8AF-60B37ABC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73975"/>
              </p:ext>
            </p:extLst>
          </p:nvPr>
        </p:nvGraphicFramePr>
        <p:xfrm>
          <a:off x="875035" y="2425047"/>
          <a:ext cx="10277856" cy="370024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384112">
                  <a:extLst>
                    <a:ext uri="{9D8B030D-6E8A-4147-A177-3AD203B41FA5}">
                      <a16:colId xmlns:a16="http://schemas.microsoft.com/office/drawing/2014/main" val="1419926991"/>
                    </a:ext>
                  </a:extLst>
                </a:gridCol>
                <a:gridCol w="3509632">
                  <a:extLst>
                    <a:ext uri="{9D8B030D-6E8A-4147-A177-3AD203B41FA5}">
                      <a16:colId xmlns:a16="http://schemas.microsoft.com/office/drawing/2014/main" val="2440646495"/>
                    </a:ext>
                  </a:extLst>
                </a:gridCol>
                <a:gridCol w="3384112">
                  <a:extLst>
                    <a:ext uri="{9D8B030D-6E8A-4147-A177-3AD203B41FA5}">
                      <a16:colId xmlns:a16="http://schemas.microsoft.com/office/drawing/2014/main" val="2560170533"/>
                    </a:ext>
                  </a:extLst>
                </a:gridCol>
              </a:tblGrid>
              <a:tr h="271058">
                <a:tc>
                  <a:txBody>
                    <a:bodyPr/>
                    <a:lstStyle/>
                    <a:p>
                      <a:r>
                        <a:rPr lang="en-US" sz="1400"/>
                        <a:t>HIGH RISK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MEDIUM RISK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RISK</a:t>
                      </a:r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325220365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H1: </a:t>
                      </a:r>
                      <a:r>
                        <a:rPr lang="en-US" sz="1400"/>
                        <a:t>If there are more than 10 incoming or outgoing (INN | OUT) transaction in a month from high risk country.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M1:</a:t>
                      </a:r>
                      <a:r>
                        <a:rPr lang="en-US" sz="1400"/>
                        <a:t> If there more than 6 incoming or outgoing (INN | OUT) transaction in a month from high risk/Non-high country.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L1: </a:t>
                      </a:r>
                      <a:r>
                        <a:rPr lang="en-US" sz="1400"/>
                        <a:t>If there less than 10 incoming or outgoing (INN | OUT) transaction in a month from non-high-risk country.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513182192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H2: </a:t>
                      </a:r>
                      <a:r>
                        <a:rPr lang="en-US" sz="1400"/>
                        <a:t>If sum of all incoming(INN)  transaction is more than 1000$ in a month.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M2:</a:t>
                      </a:r>
                      <a:r>
                        <a:rPr lang="en-US" sz="1400"/>
                        <a:t> If sum of all incoming(INN)  transaction is more than 600$ and less than 1000$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L2: </a:t>
                      </a:r>
                      <a:r>
                        <a:rPr lang="en-US" sz="1400"/>
                        <a:t>If sum of all incoming(INN)  transaction is less than 600$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4005344360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H3:</a:t>
                      </a:r>
                      <a:r>
                        <a:rPr lang="en-US" sz="1400"/>
                        <a:t> If sum of all outgoing (OUT) transaction is more than 800$ in a month.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M3:</a:t>
                      </a:r>
                      <a:r>
                        <a:rPr lang="en-US" sz="1400"/>
                        <a:t> If sum of all outgoing (OUT) transaction is more than 500$ and less than 800$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L3: </a:t>
                      </a:r>
                      <a:r>
                        <a:rPr lang="en-US" sz="1400"/>
                        <a:t>If sum of all outgoing (OUT) transaction is less than 500$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256632812"/>
                  </a:ext>
                </a:extLst>
              </a:tr>
              <a:tr h="626125">
                <a:tc>
                  <a:txBody>
                    <a:bodyPr/>
                    <a:lstStyle/>
                    <a:p>
                      <a:r>
                        <a:rPr lang="en-US" sz="1400" b="1"/>
                        <a:t>H4:</a:t>
                      </a:r>
                      <a:r>
                        <a:rPr lang="en-US" sz="1400"/>
                        <a:t> If number of transaction in a day is more than 20.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M4:</a:t>
                      </a:r>
                      <a:r>
                        <a:rPr lang="en-US" sz="1400"/>
                        <a:t> If number of transaction in a day is more than 10 but less than 20.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L4:</a:t>
                      </a:r>
                      <a:r>
                        <a:rPr lang="en-US" sz="1400"/>
                        <a:t> If number of transaction in a day is less than 10.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247988696"/>
                  </a:ext>
                </a:extLst>
              </a:tr>
            </a:tbl>
          </a:graphicData>
        </a:graphic>
      </p:graphicFrame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10F5D19-0029-4BE1-9834-5580F306B355}"/>
              </a:ext>
            </a:extLst>
          </p:cNvPr>
          <p:cNvSpPr/>
          <p:nvPr/>
        </p:nvSpPr>
        <p:spPr>
          <a:xfrm flipH="1">
            <a:off x="0" y="-33338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FEB16-BE32-4C56-A549-BC936ACBE427}"/>
              </a:ext>
            </a:extLst>
          </p:cNvPr>
          <p:cNvSpPr/>
          <p:nvPr/>
        </p:nvSpPr>
        <p:spPr>
          <a:xfrm>
            <a:off x="179879" y="244073"/>
            <a:ext cx="7875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000">
                <a:solidFill>
                  <a:srgbClr val="FF0000"/>
                </a:solidFill>
                <a:latin typeface="Calibri" charset="0"/>
              </a:rPr>
              <a:t>Rules To Mark Customer Risk Rating: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31F3C29-0155-45F9-A2D6-5B6B7B28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EC949-E397-4731-A82D-0B2B7B90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F0D6C-8045-43D4-9568-A983156E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2D0DE-B57C-4A6F-92A5-7196238C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26931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C7F75A-9E87-7B47-A3D5-E5D7DC56AC69}"/>
              </a:ext>
            </a:extLst>
          </p:cNvPr>
          <p:cNvSpPr/>
          <p:nvPr/>
        </p:nvSpPr>
        <p:spPr>
          <a:xfrm>
            <a:off x="329183" y="1525102"/>
            <a:ext cx="10834117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Customer_info.csv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customer information like </a:t>
            </a:r>
            <a:r>
              <a:rPr lang="en-US" err="1">
                <a:solidFill>
                  <a:schemeClr val="bg1"/>
                </a:solidFill>
              </a:rPr>
              <a:t>customer_key</a:t>
            </a:r>
            <a:r>
              <a:rPr lang="en-US">
                <a:solidFill>
                  <a:schemeClr val="bg1"/>
                </a:solidFill>
              </a:rPr>
              <a:t> unique id of the customer , </a:t>
            </a:r>
            <a:r>
              <a:rPr lang="en-US" err="1">
                <a:solidFill>
                  <a:schemeClr val="bg1"/>
                </a:solidFill>
              </a:rPr>
              <a:t>customer_name</a:t>
            </a:r>
            <a:r>
              <a:rPr lang="en-US">
                <a:solidFill>
                  <a:schemeClr val="bg1"/>
                </a:solidFill>
              </a:rPr>
              <a:t> it is self explanatory </a:t>
            </a:r>
            <a:r>
              <a:rPr lang="en-US" err="1">
                <a:solidFill>
                  <a:schemeClr val="bg1"/>
                </a:solidFill>
              </a:rPr>
              <a:t>i.e</a:t>
            </a:r>
            <a:r>
              <a:rPr lang="en-US">
                <a:solidFill>
                  <a:schemeClr val="bg1"/>
                </a:solidFill>
              </a:rPr>
              <a:t> name of the customer, </a:t>
            </a:r>
            <a:r>
              <a:rPr lang="en-US" err="1">
                <a:solidFill>
                  <a:schemeClr val="bg1"/>
                </a:solidFill>
              </a:rPr>
              <a:t>customer_residential_country</a:t>
            </a:r>
            <a:r>
              <a:rPr lang="en-US">
                <a:solidFill>
                  <a:schemeClr val="bg1"/>
                </a:solidFill>
              </a:rPr>
              <a:t> where customer is currently residing.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Customer_account.csv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account information of a country like </a:t>
            </a:r>
            <a:r>
              <a:rPr lang="en-US" err="1">
                <a:solidFill>
                  <a:schemeClr val="bg1"/>
                </a:solidFill>
              </a:rPr>
              <a:t>customer_key</a:t>
            </a:r>
            <a:r>
              <a:rPr lang="en-US">
                <a:solidFill>
                  <a:schemeClr val="bg1"/>
                </a:solidFill>
              </a:rPr>
              <a:t> unique customer id, </a:t>
            </a:r>
            <a:r>
              <a:rPr lang="en-US" err="1">
                <a:solidFill>
                  <a:schemeClr val="bg1"/>
                </a:solidFill>
              </a:rPr>
              <a:t>account_key</a:t>
            </a:r>
            <a:r>
              <a:rPr lang="en-US">
                <a:solidFill>
                  <a:schemeClr val="bg1"/>
                </a:solidFill>
              </a:rPr>
              <a:t> unique account number of the customer, </a:t>
            </a:r>
            <a:r>
              <a:rPr lang="en-US" err="1">
                <a:solidFill>
                  <a:schemeClr val="bg1"/>
                </a:solidFill>
              </a:rPr>
              <a:t>account_open_date</a:t>
            </a:r>
            <a:r>
              <a:rPr lang="en-US">
                <a:solidFill>
                  <a:schemeClr val="bg1"/>
                </a:solidFill>
              </a:rPr>
              <a:t> on which the account has been opened.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Countries_info.csv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high risk countries codes in a column </a:t>
            </a:r>
            <a:r>
              <a:rPr lang="en-US" err="1">
                <a:solidFill>
                  <a:schemeClr val="bg1"/>
                </a:solidFill>
              </a:rPr>
              <a:t>country_code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Customer_transactions.csv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transaction details for each account. Column details: </a:t>
            </a:r>
            <a:r>
              <a:rPr lang="en-US" err="1">
                <a:solidFill>
                  <a:schemeClr val="bg1"/>
                </a:solidFill>
              </a:rPr>
              <a:t>Transfer_Key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Account_Key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Transaction_Amount</a:t>
            </a:r>
            <a:r>
              <a:rPr lang="en-US">
                <a:solidFill>
                  <a:schemeClr val="bg1"/>
                </a:solidFill>
              </a:rPr>
              <a:t>(in $), </a:t>
            </a:r>
            <a:r>
              <a:rPr lang="en-US" err="1">
                <a:solidFill>
                  <a:schemeClr val="bg1"/>
                </a:solidFill>
              </a:rPr>
              <a:t>Transaction_Type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Transaction_Origin</a:t>
            </a:r>
            <a:r>
              <a:rPr lang="en-US">
                <a:solidFill>
                  <a:schemeClr val="bg1"/>
                </a:solidFill>
              </a:rPr>
              <a:t>/Destination, </a:t>
            </a:r>
            <a:r>
              <a:rPr lang="en-US" err="1">
                <a:solidFill>
                  <a:schemeClr val="bg1"/>
                </a:solidFill>
              </a:rPr>
              <a:t>Transaction_Date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5965E0AA-2B22-4DE4-93D3-B3D58138FC1E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6A55009-349B-430E-B739-CD093BF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DAF62-7129-4B5E-A066-41DB9DDB2CED}"/>
              </a:ext>
            </a:extLst>
          </p:cNvPr>
          <p:cNvSpPr/>
          <p:nvPr/>
        </p:nvSpPr>
        <p:spPr>
          <a:xfrm>
            <a:off x="179879" y="244073"/>
            <a:ext cx="7154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1"/>
                </a:solidFill>
              </a:rPr>
              <a:t>Customer Data Details: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040CE-9BA2-468B-8C9B-0DD14242A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2225"/>
              </p:ext>
            </p:extLst>
          </p:nvPr>
        </p:nvGraphicFramePr>
        <p:xfrm>
          <a:off x="2223517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Macro-Enabled Worksheet" showAsIcon="1" r:id="rId6" imgW="914597" imgH="806406" progId="Excel.SheetMacroEnabled.12">
                  <p:embed/>
                </p:oleObj>
              </mc:Choice>
              <mc:Fallback>
                <p:oleObj name="Macro-Enabled Worksheet" showAsIcon="1" r:id="rId6" imgW="914597" imgH="806406" progId="Excel.SheetMacroEnabled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CF040CE-9BA2-468B-8C9B-0DD14242A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3517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8DB7BEA-FFCC-49F4-8FFD-2CC410D1B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7698"/>
              </p:ext>
            </p:extLst>
          </p:nvPr>
        </p:nvGraphicFramePr>
        <p:xfrm>
          <a:off x="819150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8" imgW="914597" imgH="806406" progId="Excel.SheetMacroEnabled.12">
                  <p:embed/>
                </p:oleObj>
              </mc:Choice>
              <mc:Fallback>
                <p:oleObj name="Macro-Enabled Worksheet" showAsIcon="1" r:id="rId8" imgW="914597" imgH="806406" progId="Excel.SheetMacroEnabled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8DB7BEA-FFCC-49F4-8FFD-2CC410D1B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9150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B4D7030-B90E-4B5C-8993-F13C00D9C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6145"/>
              </p:ext>
            </p:extLst>
          </p:nvPr>
        </p:nvGraphicFramePr>
        <p:xfrm>
          <a:off x="3627884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showAsIcon="1" r:id="rId10" imgW="914597" imgH="806406" progId="Excel.SheetMacroEnabled.12">
                  <p:embed/>
                </p:oleObj>
              </mc:Choice>
              <mc:Fallback>
                <p:oleObj name="Macro-Enabled Worksheet" showAsIcon="1" r:id="rId10" imgW="914597" imgH="806406" progId="Excel.SheetMacroEnabled.12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B4D7030-B90E-4B5C-8993-F13C00D9C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7884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8E96B35-8FBD-4BB3-915E-AD5F41CE2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69986"/>
              </p:ext>
            </p:extLst>
          </p:nvPr>
        </p:nvGraphicFramePr>
        <p:xfrm>
          <a:off x="4954905" y="533289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showAsIcon="1" r:id="rId12" imgW="914597" imgH="806406" progId="Excel.SheetMacroEnabled.12">
                  <p:embed/>
                </p:oleObj>
              </mc:Choice>
              <mc:Fallback>
                <p:oleObj name="Macro-Enabled Worksheet" showAsIcon="1" r:id="rId12" imgW="914597" imgH="806406" progId="Excel.SheetMacroEnabled.12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8E96B35-8FBD-4BB3-915E-AD5F41CE2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4905" y="5332898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7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D040FA8-7273-44A3-8676-757DB7D4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FC000F-6D80-460A-9384-67C44804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6203F0-D272-5544-90BB-82ADBBDC24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264" b="1"/>
          <a:stretch/>
        </p:blipFill>
        <p:spPr>
          <a:xfrm>
            <a:off x="6360166" y="1652459"/>
            <a:ext cx="5603701" cy="4987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B52506-5B2F-5C48-9B41-E11727F77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52729"/>
              </p:ext>
            </p:extLst>
          </p:nvPr>
        </p:nvGraphicFramePr>
        <p:xfrm>
          <a:off x="434843" y="5067925"/>
          <a:ext cx="2798464" cy="802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232">
                  <a:extLst>
                    <a:ext uri="{9D8B030D-6E8A-4147-A177-3AD203B41FA5}">
                      <a16:colId xmlns:a16="http://schemas.microsoft.com/office/drawing/2014/main" val="1380758512"/>
                    </a:ext>
                  </a:extLst>
                </a:gridCol>
                <a:gridCol w="1399232">
                  <a:extLst>
                    <a:ext uri="{9D8B030D-6E8A-4147-A177-3AD203B41FA5}">
                      <a16:colId xmlns:a16="http://schemas.microsoft.com/office/drawing/2014/main" val="155286803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OUTPUT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Customer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47902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Residential 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25509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Risk Rating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9073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Risk Rating Reason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79077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8305DAE-7F2F-C04A-8628-6B9F2565FADA}"/>
              </a:ext>
            </a:extLst>
          </p:cNvPr>
          <p:cNvSpPr/>
          <p:nvPr/>
        </p:nvSpPr>
        <p:spPr bwMode="auto">
          <a:xfrm>
            <a:off x="3678108" y="5741787"/>
            <a:ext cx="2347784" cy="256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criteria customer has met? H1</a:t>
            </a: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</a:rPr>
              <a:t>/M</a:t>
            </a: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2/L3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254808-756D-1A40-B36D-92CAA34995C0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3196880" y="5762333"/>
            <a:ext cx="481228" cy="107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B294E-BB8B-D141-99CD-C59BB02BBFD9}"/>
              </a:ext>
            </a:extLst>
          </p:cNvPr>
          <p:cNvSpPr/>
          <p:nvPr/>
        </p:nvSpPr>
        <p:spPr bwMode="auto">
          <a:xfrm>
            <a:off x="3678108" y="5487977"/>
            <a:ext cx="2051649" cy="141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HIGH/MEDIUM/LOW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D7498-3EAB-5044-B64C-D0CF285A3B88}"/>
              </a:ext>
            </a:extLst>
          </p:cNvPr>
          <p:cNvCxnSpPr/>
          <p:nvPr/>
        </p:nvCxnSpPr>
        <p:spPr bwMode="auto">
          <a:xfrm>
            <a:off x="3233307" y="5563144"/>
            <a:ext cx="43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FD1B9-47A9-4447-B3F1-264F240C2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56" y="1982572"/>
            <a:ext cx="5603701" cy="228977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</p:pic>
      <p:cxnSp>
        <p:nvCxnSpPr>
          <p:cNvPr id="26" name="Connector: Elbow 22">
            <a:extLst>
              <a:ext uri="{FF2B5EF4-FFF2-40B4-BE49-F238E27FC236}">
                <a16:creationId xmlns:a16="http://schemas.microsoft.com/office/drawing/2014/main" id="{8CC36BF1-B05F-B448-9A58-29B596D46FD7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rot="10800000" flipV="1">
            <a:off x="1834076" y="4467243"/>
            <a:ext cx="2869857" cy="6006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186DE4-B77F-E84C-868A-EDD00FFA09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3932" y="3429000"/>
            <a:ext cx="0" cy="1050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243E3-B785-2C4F-A13A-AA5097BA5C31}"/>
              </a:ext>
            </a:extLst>
          </p:cNvPr>
          <p:cNvSpPr/>
          <p:nvPr/>
        </p:nvSpPr>
        <p:spPr bwMode="auto">
          <a:xfrm>
            <a:off x="4502426" y="3101009"/>
            <a:ext cx="805070" cy="10933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(DB)</a:t>
            </a: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5E290866-AA89-44E3-8B27-19179EA1B4D7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BBD2CE6E-B46F-4B36-A031-F837BD6F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DB067BB-EBAE-4903-89BA-FFF4571CA1E6}"/>
              </a:ext>
            </a:extLst>
          </p:cNvPr>
          <p:cNvSpPr/>
          <p:nvPr/>
        </p:nvSpPr>
        <p:spPr>
          <a:xfrm>
            <a:off x="46115" y="701457"/>
            <a:ext cx="4858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</a:rPr>
              <a:t>Architecture Diagram: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BFDFE-A9E2-481E-A3F4-8125A445FEA8}"/>
              </a:ext>
            </a:extLst>
          </p:cNvPr>
          <p:cNvSpPr/>
          <p:nvPr/>
        </p:nvSpPr>
        <p:spPr>
          <a:xfrm>
            <a:off x="6227840" y="720507"/>
            <a:ext cx="560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</a:rPr>
              <a:t>Entity Relationship Diagram:</a:t>
            </a:r>
          </a:p>
        </p:txBody>
      </p:sp>
    </p:spTree>
    <p:extLst>
      <p:ext uri="{BB962C8B-B14F-4D97-AF65-F5344CB8AC3E}">
        <p14:creationId xmlns:p14="http://schemas.microsoft.com/office/powerpoint/2010/main" val="11837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EC949-E397-4731-A82D-0B2B7B90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F0D6C-8045-43D4-9568-A983156E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2D0DE-B57C-4A6F-92A5-7196238C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49" y="126931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C7F75A-9E87-7B47-A3D5-E5D7DC56AC69}"/>
              </a:ext>
            </a:extLst>
          </p:cNvPr>
          <p:cNvSpPr/>
          <p:nvPr/>
        </p:nvSpPr>
        <p:spPr>
          <a:xfrm>
            <a:off x="329183" y="1525102"/>
            <a:ext cx="10834117" cy="3582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Install the appropriate editors for languages of your choice. Ex: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Eclipse Editor for Java/C++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Visual Studio Code for C++/Python/.NET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PyCharm , Spyder for Python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Install any of the open-source databases. Ex: 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MySQL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MariaDB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SQLite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Install any of below Framework for Front-end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Javascript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or framework of your choice ex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                 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NodeJs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,  Angular 9+      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               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4. Need to upload the code base to GitHub repository, so that codes can be integrated with other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teammates.Public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Repository should be created and shared to team .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5965E0AA-2B22-4DE4-93D3-B3D58138FC1E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6A55009-349B-430E-B739-CD093BF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DAF62-7129-4B5E-A066-41DB9DDB2CED}"/>
              </a:ext>
            </a:extLst>
          </p:cNvPr>
          <p:cNvSpPr/>
          <p:nvPr/>
        </p:nvSpPr>
        <p:spPr>
          <a:xfrm>
            <a:off x="179879" y="244073"/>
            <a:ext cx="7154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1"/>
                </a:solidFill>
              </a:rPr>
              <a:t>Software Prerequisites:</a:t>
            </a:r>
          </a:p>
        </p:txBody>
      </p:sp>
    </p:spTree>
    <p:extLst>
      <p:ext uri="{BB962C8B-B14F-4D97-AF65-F5344CB8AC3E}">
        <p14:creationId xmlns:p14="http://schemas.microsoft.com/office/powerpoint/2010/main" val="4863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995F94-1828-4D4F-9F60-3CBA203F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F6315-C062-42A0-ABF5-5E6E212679FD}"/>
              </a:ext>
            </a:extLst>
          </p:cNvPr>
          <p:cNvSpPr/>
          <p:nvPr/>
        </p:nvSpPr>
        <p:spPr>
          <a:xfrm>
            <a:off x="182966" y="106972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 SCORING </a:t>
            </a:r>
            <a:r>
              <a:rPr lang="en-US" sz="40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CRITERIA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7AE46-354E-4037-81FC-12D5821D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83152"/>
              </p:ext>
            </p:extLst>
          </p:nvPr>
        </p:nvGraphicFramePr>
        <p:xfrm>
          <a:off x="3502492" y="1387785"/>
          <a:ext cx="4419100" cy="292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50">
                  <a:extLst>
                    <a:ext uri="{9D8B030D-6E8A-4147-A177-3AD203B41FA5}">
                      <a16:colId xmlns:a16="http://schemas.microsoft.com/office/drawing/2014/main" val="3882916217"/>
                    </a:ext>
                  </a:extLst>
                </a:gridCol>
                <a:gridCol w="2209550">
                  <a:extLst>
                    <a:ext uri="{9D8B030D-6E8A-4147-A177-3AD203B41FA5}">
                      <a16:colId xmlns:a16="http://schemas.microsoft.com/office/drawing/2014/main" val="3492329877"/>
                    </a:ext>
                  </a:extLst>
                </a:gridCol>
              </a:tblGrid>
              <a:tr h="621004">
                <a:tc>
                  <a:txBody>
                    <a:bodyPr/>
                    <a:lstStyle/>
                    <a:p>
                      <a:r>
                        <a:rPr lang="en-US"/>
                        <a:t>Screen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Weightage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4824"/>
                  </a:ext>
                </a:extLst>
              </a:tr>
              <a:tr h="381177">
                <a:tc>
                  <a:txBody>
                    <a:bodyPr/>
                    <a:lstStyle/>
                    <a:p>
                      <a:r>
                        <a:rPr lang="en-US" sz="14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2971"/>
                  </a:ext>
                </a:extLst>
              </a:tr>
              <a:tr h="709718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+ API /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3198"/>
                  </a:ext>
                </a:extLst>
              </a:tr>
              <a:tr h="709718">
                <a:tc>
                  <a:txBody>
                    <a:bodyPr/>
                    <a:lstStyle/>
                    <a:p>
                      <a:r>
                        <a:rPr lang="en-US" sz="1400"/>
                        <a:t>End to End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4314"/>
                  </a:ext>
                </a:extLst>
              </a:tr>
              <a:tr h="502717">
                <a:tc>
                  <a:txBody>
                    <a:bodyPr/>
                    <a:lstStyle/>
                    <a:p>
                      <a:r>
                        <a:rPr lang="en-US" sz="1400"/>
                        <a:t>Additional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04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481036-03D6-4BC6-9977-B26FB2F2E643}"/>
              </a:ext>
            </a:extLst>
          </p:cNvPr>
          <p:cNvSpPr/>
          <p:nvPr/>
        </p:nvSpPr>
        <p:spPr>
          <a:xfrm>
            <a:off x="1933574" y="476677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Additional Bonus points will be awarded for any extra implementation including but not limited to data validation, usability, user interface.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29A8C-31ED-48CA-8C16-E4B46504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8277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4876B222D484BB156C8CCC9451F94" ma:contentTypeVersion="11" ma:contentTypeDescription="Create a new document." ma:contentTypeScope="" ma:versionID="4b6c33ef28b3c2f3bc4cee15843298eb">
  <xsd:schema xmlns:xsd="http://www.w3.org/2001/XMLSchema" xmlns:xs="http://www.w3.org/2001/XMLSchema" xmlns:p="http://schemas.microsoft.com/office/2006/metadata/properties" xmlns:ns3="908f01de-faf6-4e3e-9c06-b8b433fc28b0" xmlns:ns4="5640c91d-996c-445a-9f93-f0deb9e811d3" targetNamespace="http://schemas.microsoft.com/office/2006/metadata/properties" ma:root="true" ma:fieldsID="2f0a9ceefba108ca583fb56c28d0abb1" ns3:_="" ns4:_="">
    <xsd:import namespace="908f01de-faf6-4e3e-9c06-b8b433fc28b0"/>
    <xsd:import namespace="5640c91d-996c-445a-9f93-f0deb9e811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01de-faf6-4e3e-9c06-b8b433fc28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0c91d-996c-445a-9f93-f0deb9e81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FEA569-5281-404C-98B5-AD05C64CD0D6}">
  <ds:schemaRefs>
    <ds:schemaRef ds:uri="908f01de-faf6-4e3e-9c06-b8b433fc28b0"/>
    <ds:schemaRef ds:uri="5640c91d-996c-445a-9f93-f0deb9e811d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68FA8BA-3A6B-435C-9C6F-59CD4F8DB7FE}">
  <ds:schemaRefs>
    <ds:schemaRef ds:uri="5640c91d-996c-445a-9f93-f0deb9e811d3"/>
    <ds:schemaRef ds:uri="908f01de-faf6-4e3e-9c06-b8b433fc28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2112</Words>
  <Application>Microsoft Macintosh PowerPoint</Application>
  <PresentationFormat>Widescreen</PresentationFormat>
  <Paragraphs>296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Black</vt:lpstr>
      <vt:lpstr>Avenir Light</vt:lpstr>
      <vt:lpstr>Avenir Medium</vt:lpstr>
      <vt:lpstr>Calibri</vt:lpstr>
      <vt:lpstr>Wingdings</vt:lpstr>
      <vt:lpstr>DBS Colour Theme</vt:lpstr>
      <vt:lpstr>Macro-Enabled Worksheet</vt:lpstr>
      <vt:lpstr>Challenges: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Koneru</dc:creator>
  <cp:lastModifiedBy>Dilip Raj BISHWOKARMA</cp:lastModifiedBy>
  <cp:revision>2</cp:revision>
  <dcterms:created xsi:type="dcterms:W3CDTF">2019-12-27T10:04:08Z</dcterms:created>
  <dcterms:modified xsi:type="dcterms:W3CDTF">2021-12-14T04:55:51Z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0x0101002304876B222D484BB156C8CCC9451F94</vt:lpwstr>
  </property>
</Properties>
</file>