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7" r:id="rId3"/>
    <p:sldId id="267" r:id="rId4"/>
    <p:sldId id="272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76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Click icon to add picture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Click icon to add picture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Click icon to add picture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A458E10-56AE-E443-A0D7-621DB7AE966A}" type="datetimeFigureOut">
              <a:rPr lang="en-US" smtClean="0"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405AA7-39AC-5C42-94C4-5A854F4345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brownlee/CleverAlgorithms" TargetMode="External"/><Relationship Id="rId3" Type="http://schemas.openxmlformats.org/officeDocument/2006/relationships/hyperlink" Target="http://www.CleverAlgorithms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Clever Algorithms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and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5422" y="5927466"/>
            <a:ext cx="23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Jason Brownlee, 2010</a:t>
            </a:r>
            <a:br>
              <a:rPr lang="en-US" sz="1200" dirty="0" smtClean="0"/>
            </a:br>
            <a:r>
              <a:rPr lang="en-US" sz="1200" dirty="0" smtClean="0"/>
              <a:t>http://</a:t>
            </a:r>
            <a:r>
              <a:rPr lang="en-US" sz="1200" dirty="0" err="1" smtClean="0"/>
              <a:t>www.CleverAlgorithms.com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The </a:t>
            </a:r>
            <a:r>
              <a:rPr lang="en-US" i="1" dirty="0" smtClean="0"/>
              <a:t>audience for the The Clever Algorithms Project are practitioners concerned or interested with the fields of Computational Intelligence and Biologically Inspired </a:t>
            </a:r>
            <a:r>
              <a:rPr lang="en-US" i="1" dirty="0" smtClean="0"/>
              <a:t>Computation.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Including:</a:t>
            </a:r>
          </a:p>
          <a:p>
            <a:pPr lvl="1"/>
            <a:r>
              <a:rPr lang="en-US" dirty="0" smtClean="0"/>
              <a:t>Research Scientists</a:t>
            </a:r>
          </a:p>
          <a:p>
            <a:pPr lvl="1"/>
            <a:r>
              <a:rPr lang="en-US" dirty="0" smtClean="0"/>
              <a:t>Engineers</a:t>
            </a:r>
          </a:p>
          <a:p>
            <a:pPr lvl="1"/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Interested Amateurs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Name</a:t>
            </a:r>
            <a:r>
              <a:rPr lang="en-US" dirty="0" smtClean="0"/>
              <a:t>: Canonical name, abbreviations and aliases </a:t>
            </a:r>
          </a:p>
          <a:p>
            <a:pPr lvl="1"/>
            <a:r>
              <a:rPr lang="en-US" b="1" dirty="0" smtClean="0"/>
              <a:t>Taxonomy</a:t>
            </a:r>
            <a:r>
              <a:rPr lang="en-US" dirty="0" smtClean="0"/>
              <a:t>: Lineage and </a:t>
            </a:r>
            <a:r>
              <a:rPr lang="en-US" dirty="0" smtClean="0"/>
              <a:t>locality in the field</a:t>
            </a:r>
          </a:p>
          <a:p>
            <a:pPr lvl="1"/>
            <a:r>
              <a:rPr lang="en-US" b="1" dirty="0" smtClean="0"/>
              <a:t>Inspiration</a:t>
            </a:r>
            <a:r>
              <a:rPr lang="en-US" dirty="0" smtClean="0"/>
              <a:t>: Motivating system</a:t>
            </a:r>
          </a:p>
          <a:p>
            <a:pPr lvl="1"/>
            <a:r>
              <a:rPr lang="en-US" b="1" dirty="0" smtClean="0"/>
              <a:t>Metaphor</a:t>
            </a:r>
            <a:r>
              <a:rPr lang="en-US" dirty="0" smtClean="0"/>
              <a:t>: Explanation </a:t>
            </a:r>
            <a:r>
              <a:rPr lang="en-US" dirty="0" smtClean="0"/>
              <a:t>via analogy</a:t>
            </a:r>
          </a:p>
          <a:p>
            <a:pPr lvl="1"/>
            <a:r>
              <a:rPr lang="en-US" b="1" dirty="0" smtClean="0"/>
              <a:t>Strategy</a:t>
            </a:r>
            <a:r>
              <a:rPr lang="en-US" dirty="0" smtClean="0"/>
              <a:t>: Problem solving plan</a:t>
            </a:r>
          </a:p>
          <a:p>
            <a:pPr lvl="1"/>
            <a:r>
              <a:rPr lang="en-US" b="1" dirty="0" smtClean="0"/>
              <a:t>Procedure</a:t>
            </a:r>
            <a:r>
              <a:rPr lang="en-US" dirty="0" smtClean="0"/>
              <a:t>:  Abstract computation</a:t>
            </a:r>
          </a:p>
          <a:p>
            <a:pPr lvl="1"/>
            <a:r>
              <a:rPr lang="en-US" b="1" dirty="0" smtClean="0"/>
              <a:t>Heuristics</a:t>
            </a:r>
            <a:r>
              <a:rPr lang="en-US" dirty="0" smtClean="0"/>
              <a:t>: Usage guidelines</a:t>
            </a:r>
          </a:p>
          <a:p>
            <a:pPr lvl="1"/>
            <a:r>
              <a:rPr lang="en-US" b="1" dirty="0" smtClean="0"/>
              <a:t>Code </a:t>
            </a:r>
            <a:r>
              <a:rPr lang="en-US" b="1" dirty="0" smtClean="0"/>
              <a:t>Listing</a:t>
            </a:r>
            <a:r>
              <a:rPr lang="en-US" dirty="0" smtClean="0"/>
              <a:t>: Operational realization</a:t>
            </a:r>
          </a:p>
          <a:p>
            <a:pPr lvl="1"/>
            <a:r>
              <a:rPr lang="en-US" b="1" dirty="0" smtClean="0"/>
              <a:t>References</a:t>
            </a:r>
            <a:r>
              <a:rPr lang="en-US" dirty="0" smtClean="0"/>
              <a:t>:</a:t>
            </a:r>
            <a:r>
              <a:rPr lang="en-US" dirty="0" smtClean="0"/>
              <a:t> Seeking a deeper </a:t>
            </a:r>
            <a:r>
              <a:rPr lang="en-US" dirty="0" smtClean="0"/>
              <a:t>understanding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Drawn from across the field of AI</a:t>
            </a:r>
          </a:p>
          <a:p>
            <a:pPr lvl="1"/>
            <a:r>
              <a:rPr lang="en-US" dirty="0" smtClean="0"/>
              <a:t>Machine Learning, Computational Intelligence, Meta-heuristics, Biologically Inspired Computation, Natural Computation, etc…</a:t>
            </a:r>
          </a:p>
          <a:p>
            <a:r>
              <a:rPr lang="en-US" dirty="0" smtClean="0"/>
              <a:t>Partitioned into Kingdoms (taxonomy)</a:t>
            </a:r>
          </a:p>
          <a:p>
            <a:pPr lvl="1"/>
            <a:r>
              <a:rPr lang="en-US" dirty="0" smtClean="0"/>
              <a:t>Stochastic, Probabilistic, Evolutionary, Swarm, Immune, Neural, Physical, etc...</a:t>
            </a:r>
          </a:p>
          <a:p>
            <a:r>
              <a:rPr lang="en-US" dirty="0" smtClean="0"/>
              <a:t>Hand pick </a:t>
            </a:r>
            <a:r>
              <a:rPr lang="en-US" b="1" u="sng" dirty="0" smtClean="0"/>
              <a:t>50 algorithms for description </a:t>
            </a:r>
            <a:endParaRPr lang="en-US" b="1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Random Search</a:t>
            </a:r>
          </a:p>
          <a:p>
            <a:r>
              <a:rPr lang="en-US" dirty="0" smtClean="0"/>
              <a:t>Hill Climbing</a:t>
            </a:r>
          </a:p>
          <a:p>
            <a:r>
              <a:rPr lang="en-US" dirty="0" smtClean="0"/>
              <a:t>Scatter Search</a:t>
            </a:r>
          </a:p>
          <a:p>
            <a:r>
              <a:rPr lang="en-US" dirty="0" smtClean="0"/>
              <a:t>Genetic Algorithm</a:t>
            </a:r>
          </a:p>
          <a:p>
            <a:r>
              <a:rPr lang="en-US" dirty="0" smtClean="0"/>
              <a:t>Genetic Programming</a:t>
            </a:r>
          </a:p>
          <a:p>
            <a:r>
              <a:rPr lang="en-US" dirty="0" smtClean="0"/>
              <a:t>Grammatical Evolution</a:t>
            </a:r>
          </a:p>
          <a:p>
            <a:r>
              <a:rPr lang="en-US" dirty="0" smtClean="0"/>
              <a:t>Gene Expression Programming</a:t>
            </a:r>
          </a:p>
          <a:p>
            <a:r>
              <a:rPr lang="en-US" dirty="0" smtClean="0"/>
              <a:t>Learning Classifier System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Simulated Annealing</a:t>
            </a:r>
          </a:p>
          <a:p>
            <a:r>
              <a:rPr lang="en-US" dirty="0" smtClean="0"/>
              <a:t>Ant Colony System</a:t>
            </a:r>
          </a:p>
          <a:p>
            <a:r>
              <a:rPr lang="en-US" dirty="0" smtClean="0"/>
              <a:t>Particle Swarm Optimization</a:t>
            </a:r>
          </a:p>
          <a:p>
            <a:r>
              <a:rPr lang="en-US" dirty="0" smtClean="0"/>
              <a:t>Bayesian Optimization Algorithm</a:t>
            </a:r>
          </a:p>
          <a:p>
            <a:r>
              <a:rPr lang="en-US" dirty="0" smtClean="0"/>
              <a:t>Population Based Incremental Learning</a:t>
            </a:r>
          </a:p>
          <a:p>
            <a:r>
              <a:rPr lang="en-US" dirty="0" smtClean="0"/>
              <a:t>Back Propagation</a:t>
            </a:r>
          </a:p>
          <a:p>
            <a:r>
              <a:rPr lang="en-US" dirty="0" smtClean="0"/>
              <a:t>Self Organizing Map</a:t>
            </a:r>
          </a:p>
          <a:p>
            <a:r>
              <a:rPr lang="en-US" dirty="0" smtClean="0"/>
              <a:t>Many more…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language for code listing?</a:t>
            </a:r>
          </a:p>
          <a:p>
            <a:pPr lvl="1"/>
            <a:r>
              <a:rPr lang="en-US" dirty="0" smtClean="0"/>
              <a:t>Selection criteria (imperative, interpreted, etc)</a:t>
            </a:r>
          </a:p>
          <a:p>
            <a:pPr lvl="1"/>
            <a:r>
              <a:rPr lang="en-US" dirty="0" smtClean="0"/>
              <a:t>Popularity metrics (# </a:t>
            </a:r>
            <a:r>
              <a:rPr lang="en-US" dirty="0" err="1" smtClean="0"/>
              <a:t>google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scholar, etc)</a:t>
            </a:r>
          </a:p>
          <a:p>
            <a:r>
              <a:rPr lang="en-US" dirty="0" smtClean="0"/>
              <a:t>Reduced to four scripting languages</a:t>
            </a:r>
          </a:p>
          <a:p>
            <a:pPr lvl="1"/>
            <a:r>
              <a:rPr lang="en-US" dirty="0" smtClean="0"/>
              <a:t>Python, Perl</a:t>
            </a:r>
          </a:p>
          <a:p>
            <a:pPr lvl="1"/>
            <a:r>
              <a:rPr lang="en-US" dirty="0" smtClean="0"/>
              <a:t>Ruby, </a:t>
            </a:r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smtClean="0"/>
              <a:t>Coded a ‘Genetic Algorithm’ in each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icked for aesthetics and conciseness: Ruby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released under Creative Commons</a:t>
            </a:r>
          </a:p>
          <a:p>
            <a:r>
              <a:rPr lang="en-US" dirty="0" smtClean="0"/>
              <a:t>All content developed online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repo: </a:t>
            </a:r>
            <a:r>
              <a:rPr lang="en-US" dirty="0" smtClean="0">
                <a:hlinkClick r:id="rId2"/>
              </a:rPr>
              <a:t>http://github.com/jbrownlee/</a:t>
            </a:r>
            <a:r>
              <a:rPr lang="en-US" dirty="0" smtClean="0">
                <a:hlinkClick r:id="rId2"/>
              </a:rPr>
              <a:t>CleverAlgorithms</a:t>
            </a:r>
            <a:endParaRPr lang="en-US" dirty="0" smtClean="0"/>
          </a:p>
          <a:p>
            <a:r>
              <a:rPr lang="en-US" dirty="0" smtClean="0"/>
              <a:t>All content release online:</a:t>
            </a:r>
          </a:p>
          <a:p>
            <a:pPr lvl="1"/>
            <a:r>
              <a:rPr lang="en-US" dirty="0" smtClean="0"/>
              <a:t>HTML/PDF: </a:t>
            </a:r>
            <a:r>
              <a:rPr lang="en-US" dirty="0" smtClean="0">
                <a:hlinkClick r:id="rId3"/>
              </a:rPr>
              <a:t>http://www.CleverAlgorithms.com</a:t>
            </a:r>
            <a:endParaRPr lang="en-US" dirty="0" smtClean="0"/>
          </a:p>
          <a:p>
            <a:r>
              <a:rPr lang="en-US" dirty="0" smtClean="0"/>
              <a:t>Print on demand book:</a:t>
            </a:r>
          </a:p>
          <a:p>
            <a:pPr lvl="1"/>
            <a:r>
              <a:rPr lang="en-US" dirty="0" smtClean="0"/>
              <a:t>Lulu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The Solution</a:t>
            </a:r>
          </a:p>
          <a:p>
            <a:r>
              <a:rPr lang="en-US" dirty="0" smtClean="0"/>
              <a:t>The Project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(for me…)</a:t>
            </a:r>
          </a:p>
          <a:p>
            <a:pPr lvl="1"/>
            <a:r>
              <a:rPr lang="en-US" dirty="0" smtClean="0"/>
              <a:t>Investigating mechanisms that underlie intelligence or intelligent behavior.</a:t>
            </a:r>
          </a:p>
          <a:p>
            <a:pPr lvl="1"/>
            <a:r>
              <a:rPr lang="en-US" dirty="0" smtClean="0"/>
              <a:t>Automation of intelligence for solving difficult problems with computers.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b="1" dirty="0" smtClean="0"/>
              <a:t>Neat AI</a:t>
            </a:r>
            <a:r>
              <a:rPr lang="en-US" dirty="0" smtClean="0"/>
              <a:t>: top down, symbolic, prescriptive (why), GOFAI</a:t>
            </a:r>
          </a:p>
          <a:p>
            <a:pPr lvl="1"/>
            <a:r>
              <a:rPr lang="en-US" b="1" dirty="0" smtClean="0"/>
              <a:t>Scruffy AI</a:t>
            </a:r>
            <a:r>
              <a:rPr lang="en-US" dirty="0" smtClean="0"/>
              <a:t>: bottom-up, sub-symbolic, descriptive (how), soft computing</a:t>
            </a:r>
          </a:p>
          <a:p>
            <a:r>
              <a:rPr lang="en-US" dirty="0" smtClean="0"/>
              <a:t>Interested in scruffy AI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Natural Computation</a:t>
            </a:r>
          </a:p>
          <a:p>
            <a:pPr lvl="1"/>
            <a:r>
              <a:rPr lang="en-US" dirty="0" smtClean="0"/>
              <a:t>Biologically-Inspired Computation: </a:t>
            </a:r>
            <a:r>
              <a:rPr lang="en-US" dirty="0" err="1" smtClean="0"/>
              <a:t>biomimicry</a:t>
            </a:r>
            <a:r>
              <a:rPr lang="en-US" dirty="0" smtClean="0"/>
              <a:t>, </a:t>
            </a:r>
            <a:r>
              <a:rPr lang="en-US" dirty="0" err="1" smtClean="0"/>
              <a:t>biomemetic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Computational Intelligence</a:t>
            </a:r>
          </a:p>
          <a:p>
            <a:pPr lvl="1"/>
            <a:r>
              <a:rPr lang="en-US" dirty="0" smtClean="0"/>
              <a:t>Swarm Intelligence</a:t>
            </a:r>
          </a:p>
          <a:p>
            <a:pPr lvl="1"/>
            <a:r>
              <a:rPr lang="en-US" dirty="0" smtClean="0"/>
              <a:t>Artificial Neural Networks</a:t>
            </a:r>
          </a:p>
          <a:p>
            <a:pPr lvl="1"/>
            <a:r>
              <a:rPr lang="en-US" dirty="0" smtClean="0"/>
              <a:t>Fuzzy Systems</a:t>
            </a:r>
          </a:p>
          <a:p>
            <a:pPr lvl="1"/>
            <a:r>
              <a:rPr lang="en-US" dirty="0" smtClean="0"/>
              <a:t>Evolutionary Computation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Meta-heuristics</a:t>
            </a:r>
          </a:p>
          <a:p>
            <a:pPr lvl="1"/>
            <a:r>
              <a:rPr lang="en-US" dirty="0" smtClean="0"/>
              <a:t>High-level strategies that guide an underling search process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Unconventional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Optimization</a:t>
            </a:r>
          </a:p>
          <a:p>
            <a:pPr lvl="1"/>
            <a:r>
              <a:rPr lang="en-US" dirty="0" smtClean="0"/>
              <a:t>Seek min/max of multi-modal, high-dimensional, non-linear, discontinuous cost function</a:t>
            </a:r>
          </a:p>
          <a:p>
            <a:r>
              <a:rPr lang="en-US" dirty="0" smtClean="0"/>
              <a:t>Function Approximation</a:t>
            </a:r>
          </a:p>
          <a:p>
            <a:pPr lvl="1"/>
            <a:r>
              <a:rPr lang="en-US" dirty="0" smtClean="0"/>
              <a:t>Seek approximation of </a:t>
            </a:r>
            <a:r>
              <a:rPr lang="en-US" dirty="0" smtClean="0"/>
              <a:t>multi-modal, high-dimensional, non-linear,</a:t>
            </a:r>
            <a:r>
              <a:rPr lang="en-US" dirty="0" smtClean="0"/>
              <a:t> discontinuous mapping of inputs to outputs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smtClean="0"/>
              <a:t>Black-Box </a:t>
            </a:r>
            <a:r>
              <a:rPr lang="en-US" dirty="0" smtClean="0"/>
              <a:t>Methods (little prior knowledge), Inductive, Stochastic, etc..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The </a:t>
            </a:r>
            <a:r>
              <a:rPr lang="en-US" i="1" dirty="0" smtClean="0"/>
              <a:t>communication of algorithmic techniques in the fields of Biologically Inspired Computation and Computational Intelligence is a difficult open problem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Algorithm </a:t>
            </a:r>
            <a:r>
              <a:rPr lang="en-US" dirty="0" smtClean="0"/>
              <a:t>d</a:t>
            </a:r>
            <a:r>
              <a:rPr lang="en-US" dirty="0" smtClean="0"/>
              <a:t>escriptions are: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Distributed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Poorly described algorithmic techniques in the fields of Biologically Inspired Computation and Computational Intelligence damage those fields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Poorly described algorithms result in:</a:t>
            </a:r>
          </a:p>
          <a:p>
            <a:pPr lvl="1"/>
            <a:r>
              <a:rPr lang="en-US" dirty="0" smtClean="0"/>
              <a:t>Inconsistent Interpretation</a:t>
            </a:r>
          </a:p>
          <a:p>
            <a:pPr lvl="1"/>
            <a:r>
              <a:rPr lang="en-US" dirty="0" smtClean="0"/>
              <a:t>Undue Algorithm Attrition</a:t>
            </a:r>
          </a:p>
          <a:p>
            <a:pPr lvl="1"/>
            <a:r>
              <a:rPr lang="en-US" dirty="0" smtClean="0"/>
              <a:t>Bad Science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A strategy to </a:t>
            </a:r>
            <a:r>
              <a:rPr lang="en-US" i="1" dirty="0" smtClean="0"/>
              <a:t>present complete algorithm descriptions in a consistent manner in a centralized location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Algorithm description: project </a:t>
            </a:r>
            <a:r>
              <a:rPr lang="en-US" dirty="0" smtClean="0"/>
              <a:t>o</a:t>
            </a:r>
            <a:r>
              <a:rPr lang="en-US" dirty="0" smtClean="0"/>
              <a:t>bjectives</a:t>
            </a:r>
          </a:p>
          <a:p>
            <a:pPr lvl="1"/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Centralization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Ambition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Clever Algorithms Project proposes a compendium of algorithm descriptions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ambition for the descriptions:</a:t>
            </a:r>
          </a:p>
          <a:p>
            <a:pPr lvl="1"/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Understandability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664</TotalTime>
  <Words>600</Words>
  <Application>Microsoft Macintosh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Expo</vt:lpstr>
      <vt:lpstr>Clever Algorithms Project</vt:lpstr>
      <vt:lpstr>Overview</vt:lpstr>
      <vt:lpstr>Background</vt:lpstr>
      <vt:lpstr>Sub Fields</vt:lpstr>
      <vt:lpstr>Unconventional Problem Solving</vt:lpstr>
      <vt:lpstr>The Problem</vt:lpstr>
      <vt:lpstr>The Effect</vt:lpstr>
      <vt:lpstr>The Solution</vt:lpstr>
      <vt:lpstr>The Ambition</vt:lpstr>
      <vt:lpstr>The Audience</vt:lpstr>
      <vt:lpstr>Algorithm Description Template</vt:lpstr>
      <vt:lpstr>Algorithms</vt:lpstr>
      <vt:lpstr>Algorithms: Examples</vt:lpstr>
      <vt:lpstr>Language Selection</vt:lpstr>
      <vt:lpstr>Content Accessibility</vt:lpstr>
      <vt:lpstr>Slide 16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Clever Algorithms Project</dc:title>
  <dc:creator>Jason Brownlee</dc:creator>
  <cp:lastModifiedBy>Jason Brownlee</cp:lastModifiedBy>
  <cp:revision>33</cp:revision>
  <dcterms:created xsi:type="dcterms:W3CDTF">2010-07-13T10:10:39Z</dcterms:created>
  <dcterms:modified xsi:type="dcterms:W3CDTF">2010-07-13T21:15:16Z</dcterms:modified>
</cp:coreProperties>
</file>