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67" r:id="rId4"/>
    <p:sldId id="271" r:id="rId5"/>
    <p:sldId id="272" r:id="rId6"/>
    <p:sldId id="273" r:id="rId7"/>
    <p:sldId id="259" r:id="rId8"/>
    <p:sldId id="260" r:id="rId9"/>
    <p:sldId id="261" r:id="rId10"/>
    <p:sldId id="262" r:id="rId11"/>
    <p:sldId id="263" r:id="rId12"/>
    <p:sldId id="264" r:id="rId13"/>
    <p:sldId id="265" r:id="rId14"/>
    <p:sldId id="266" r:id="rId15"/>
    <p:sldId id="268" r:id="rId16"/>
    <p:sldId id="269" r:id="rId17"/>
    <p:sldId id="294" r:id="rId18"/>
    <p:sldId id="270" r:id="rId19"/>
    <p:sldId id="274" r:id="rId20"/>
    <p:sldId id="284" r:id="rId21"/>
    <p:sldId id="285" r:id="rId22"/>
    <p:sldId id="286" r:id="rId23"/>
    <p:sldId id="287" r:id="rId24"/>
    <p:sldId id="288" r:id="rId25"/>
    <p:sldId id="289" r:id="rId26"/>
    <p:sldId id="290" r:id="rId27"/>
    <p:sldId id="291" r:id="rId28"/>
    <p:sldId id="292" r:id="rId29"/>
    <p:sldId id="29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8F1451AC-F98D-406C-B84A-3E88279402C9}" type="datetimeFigureOut">
              <a:rPr lang="en-US" smtClean="0"/>
              <a:pPr/>
              <a:t>12/21/2016</a:t>
            </a:fld>
            <a:endParaRPr lang="en-IN"/>
          </a:p>
        </p:txBody>
      </p:sp>
      <p:sp>
        <p:nvSpPr>
          <p:cNvPr id="17" name="Footer Placeholder 16"/>
          <p:cNvSpPr>
            <a:spLocks noGrp="1"/>
          </p:cNvSpPr>
          <p:nvPr>
            <p:ph type="ftr" sz="quarter" idx="11"/>
          </p:nvPr>
        </p:nvSpPr>
        <p:spPr/>
        <p:txBody>
          <a:bodyPr/>
          <a:lstStyle>
            <a:extLst/>
          </a:lstStyle>
          <a:p>
            <a:endParaRPr lang="en-IN"/>
          </a:p>
        </p:txBody>
      </p:sp>
      <p:sp>
        <p:nvSpPr>
          <p:cNvPr id="29" name="Slide Number Placeholder 28"/>
          <p:cNvSpPr>
            <a:spLocks noGrp="1"/>
          </p:cNvSpPr>
          <p:nvPr>
            <p:ph type="sldNum" sz="quarter" idx="12"/>
          </p:nvPr>
        </p:nvSpPr>
        <p:spPr/>
        <p:txBody>
          <a:bodyPr/>
          <a:lstStyle>
            <a:extLst/>
          </a:lstStyle>
          <a:p>
            <a:fld id="{8DF9EB5B-9E73-4FF7-B654-5CEE82082CA1}" type="slidenum">
              <a:rPr lang="en-IN" smtClean="0"/>
              <a:pPr/>
              <a:t>‹#›</a:t>
            </a:fld>
            <a:endParaRPr lang="en-I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1451AC-F98D-406C-B84A-3E88279402C9}" type="datetimeFigureOut">
              <a:rPr lang="en-US" smtClean="0"/>
              <a:pPr/>
              <a:t>12/21/2016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DF9EB5B-9E73-4FF7-B654-5CEE82082CA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1451AC-F98D-406C-B84A-3E88279402C9}" type="datetimeFigureOut">
              <a:rPr lang="en-US" smtClean="0"/>
              <a:pPr/>
              <a:t>12/21/2016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DF9EB5B-9E73-4FF7-B654-5CEE82082CA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1451AC-F98D-406C-B84A-3E88279402C9}" type="datetimeFigureOut">
              <a:rPr lang="en-US" smtClean="0"/>
              <a:pPr/>
              <a:t>12/21/2016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DF9EB5B-9E73-4FF7-B654-5CEE82082CA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F1451AC-F98D-406C-B84A-3E88279402C9}" type="datetimeFigureOut">
              <a:rPr lang="en-US" smtClean="0"/>
              <a:pPr/>
              <a:t>12/21/2016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DF9EB5B-9E73-4FF7-B654-5CEE82082CA1}" type="slidenum">
              <a:rPr lang="en-IN" smtClean="0"/>
              <a:pPr/>
              <a:t>‹#›</a:t>
            </a:fld>
            <a:endParaRPr lang="en-IN"/>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1451AC-F98D-406C-B84A-3E88279402C9}" type="datetimeFigureOut">
              <a:rPr lang="en-US" smtClean="0"/>
              <a:pPr/>
              <a:t>12/21/2016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DF9EB5B-9E73-4FF7-B654-5CEE82082CA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F1451AC-F98D-406C-B84A-3E88279402C9}" type="datetimeFigureOut">
              <a:rPr lang="en-US" smtClean="0"/>
              <a:pPr/>
              <a:t>12/21/2016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DF9EB5B-9E73-4FF7-B654-5CEE82082CA1}" type="slidenum">
              <a:rPr lang="en-IN" smtClean="0"/>
              <a:pPr/>
              <a:t>‹#›</a:t>
            </a:fld>
            <a:endParaRPr lang="en-I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F1451AC-F98D-406C-B84A-3E88279402C9}" type="datetimeFigureOut">
              <a:rPr lang="en-US" smtClean="0"/>
              <a:pPr/>
              <a:t>12/21/2016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DF9EB5B-9E73-4FF7-B654-5CEE82082CA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F1451AC-F98D-406C-B84A-3E88279402C9}" type="datetimeFigureOut">
              <a:rPr lang="en-US" smtClean="0"/>
              <a:pPr/>
              <a:t>12/21/2016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8DF9EB5B-9E73-4FF7-B654-5CEE82082CA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1451AC-F98D-406C-B84A-3E88279402C9}" type="datetimeFigureOut">
              <a:rPr lang="en-US" smtClean="0"/>
              <a:pPr/>
              <a:t>12/21/2016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DF9EB5B-9E73-4FF7-B654-5CEE82082CA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8F1451AC-F98D-406C-B84A-3E88279402C9}" type="datetimeFigureOut">
              <a:rPr lang="en-US" smtClean="0"/>
              <a:pPr/>
              <a:t>12/21/2016</a:t>
            </a:fld>
            <a:endParaRPr lang="en-IN"/>
          </a:p>
        </p:txBody>
      </p:sp>
      <p:sp>
        <p:nvSpPr>
          <p:cNvPr id="6" name="Footer Placeholder 5"/>
          <p:cNvSpPr>
            <a:spLocks noGrp="1"/>
          </p:cNvSpPr>
          <p:nvPr>
            <p:ph type="ftr" sz="quarter" idx="11"/>
          </p:nvPr>
        </p:nvSpPr>
        <p:spPr>
          <a:xfrm>
            <a:off x="914400" y="55499"/>
            <a:ext cx="5562600" cy="365125"/>
          </a:xfrm>
        </p:spPr>
        <p:txBody>
          <a:bodyPr/>
          <a:lstStyle>
            <a:extLst/>
          </a:lstStyle>
          <a:p>
            <a:endParaRPr lang="en-IN"/>
          </a:p>
        </p:txBody>
      </p:sp>
      <p:sp>
        <p:nvSpPr>
          <p:cNvPr id="7" name="Slide Number Placeholder 6"/>
          <p:cNvSpPr>
            <a:spLocks noGrp="1"/>
          </p:cNvSpPr>
          <p:nvPr>
            <p:ph type="sldNum" sz="quarter" idx="12"/>
          </p:nvPr>
        </p:nvSpPr>
        <p:spPr>
          <a:xfrm>
            <a:off x="8610600" y="55499"/>
            <a:ext cx="457200" cy="365125"/>
          </a:xfrm>
        </p:spPr>
        <p:txBody>
          <a:bodyPr/>
          <a:lstStyle>
            <a:extLst/>
          </a:lstStyle>
          <a:p>
            <a:fld id="{8DF9EB5B-9E73-4FF7-B654-5CEE82082CA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8F1451AC-F98D-406C-B84A-3E88279402C9}" type="datetimeFigureOut">
              <a:rPr lang="en-US" smtClean="0"/>
              <a:pPr/>
              <a:t>12/21/2016</a:t>
            </a:fld>
            <a:endParaRPr lang="en-IN"/>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IN"/>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8DF9EB5B-9E73-4FF7-B654-5CEE82082CA1}"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357298"/>
            <a:ext cx="7772400" cy="1975104"/>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IN" dirty="0" smtClean="0">
                <a:effectLst>
                  <a:glow rad="139700">
                    <a:schemeClr val="accent6">
                      <a:satMod val="175000"/>
                      <a:alpha val="40000"/>
                    </a:schemeClr>
                  </a:glow>
                  <a:reflection blurRad="12700" stA="34000" endA="740" endPos="53000" dir="5400000" sy="-100000" algn="bl" rotWithShape="0"/>
                </a:effectLst>
              </a:rPr>
              <a:t>MAKING OF 3D HOLOWGRAMS FROM YOUR PHONE</a:t>
            </a:r>
            <a:endParaRPr lang="en-IN" dirty="0">
              <a:effectLst>
                <a:glow rad="139700">
                  <a:schemeClr val="accent6">
                    <a:satMod val="175000"/>
                    <a:alpha val="40000"/>
                  </a:schemeClr>
                </a:glow>
                <a:reflection blurRad="12700" stA="34000" endA="740" endPos="53000" dir="5400000" sy="-100000" algn="bl" rotWithShape="0"/>
              </a:effectLst>
            </a:endParaRPr>
          </a:p>
        </p:txBody>
      </p:sp>
      <p:sp>
        <p:nvSpPr>
          <p:cNvPr id="3" name="Subtitle 2"/>
          <p:cNvSpPr>
            <a:spLocks noGrp="1"/>
          </p:cNvSpPr>
          <p:nvPr>
            <p:ph type="subTitle" idx="1"/>
          </p:nvPr>
        </p:nvSpPr>
        <p:spPr>
          <a:xfrm>
            <a:off x="1371600" y="4143380"/>
            <a:ext cx="7772400" cy="1508760"/>
          </a:xfrm>
        </p:spPr>
        <p:txBody>
          <a:bodyPr>
            <a:normAutofit/>
          </a:bodyPr>
          <a:lstStyle/>
          <a:p>
            <a:pPr algn="r"/>
            <a:r>
              <a:rPr lang="en-IN" sz="3200" b="1" dirty="0" smtClean="0">
                <a:solidFill>
                  <a:schemeClr val="accent3"/>
                </a:solidFill>
              </a:rPr>
              <a:t>BY BATCH </a:t>
            </a:r>
            <a:r>
              <a:rPr lang="en-IN" sz="4000" b="1" dirty="0" smtClean="0">
                <a:solidFill>
                  <a:schemeClr val="accent3"/>
                </a:solidFill>
              </a:rPr>
              <a:t>11</a:t>
            </a:r>
            <a:endParaRPr lang="en-IN" sz="3200" b="1" dirty="0">
              <a:solidFill>
                <a:schemeClr val="accent3"/>
              </a:solidFill>
            </a:endParaRPr>
          </a:p>
        </p:txBody>
      </p:sp>
      <p:sp>
        <p:nvSpPr>
          <p:cNvPr id="4" name="Rectangle 3"/>
          <p:cNvSpPr/>
          <p:nvPr/>
        </p:nvSpPr>
        <p:spPr>
          <a:xfrm>
            <a:off x="2240849" y="2967335"/>
            <a:ext cx="184730" cy="923330"/>
          </a:xfrm>
          <a:prstGeom prst="rect">
            <a:avLst/>
          </a:prstGeom>
          <a:noFill/>
        </p:spPr>
        <p:txBody>
          <a:bodyPr wrap="none" lIns="91440" tIns="45720" rIns="91440" bIns="45720">
            <a:spAutoFit/>
          </a:bodyPr>
          <a:lstStyle/>
          <a:p>
            <a:pPr algn="ct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MAKE HOLOGRAM</a:t>
            </a:r>
            <a:endParaRPr lang="en-IN" dirty="0"/>
          </a:p>
        </p:txBody>
      </p:sp>
      <p:sp>
        <p:nvSpPr>
          <p:cNvPr id="3" name="Content Placeholder 2"/>
          <p:cNvSpPr>
            <a:spLocks noGrp="1"/>
          </p:cNvSpPr>
          <p:nvPr>
            <p:ph idx="1"/>
          </p:nvPr>
        </p:nvSpPr>
        <p:spPr/>
        <p:txBody>
          <a:bodyPr/>
          <a:lstStyle/>
          <a:p>
            <a:pPr>
              <a:buNone/>
            </a:pPr>
            <a:r>
              <a:rPr lang="en-IN" dirty="0" smtClean="0"/>
              <a:t>1) Sketch out a basic trapezoid shape on the graph paper using the dimensions 1cm,3.5cm,6cm.</a:t>
            </a:r>
            <a:endParaRPr lang="en-IN" dirty="0"/>
          </a:p>
        </p:txBody>
      </p:sp>
      <p:pic>
        <p:nvPicPr>
          <p:cNvPr id="6" name="Picture 5" descr="20161218203247.jpg"/>
          <p:cNvPicPr>
            <a:picLocks noChangeAspect="1"/>
          </p:cNvPicPr>
          <p:nvPr/>
        </p:nvPicPr>
        <p:blipFill>
          <a:blip r:embed="rId2"/>
          <a:stretch>
            <a:fillRect/>
          </a:stretch>
        </p:blipFill>
        <p:spPr>
          <a:xfrm>
            <a:off x="1571604" y="3643314"/>
            <a:ext cx="6143668" cy="27336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MAKE HOLOGRAM</a:t>
            </a:r>
            <a:endParaRPr lang="en-IN" dirty="0"/>
          </a:p>
        </p:txBody>
      </p:sp>
      <p:sp>
        <p:nvSpPr>
          <p:cNvPr id="3" name="Content Placeholder 2"/>
          <p:cNvSpPr>
            <a:spLocks noGrp="1"/>
          </p:cNvSpPr>
          <p:nvPr>
            <p:ph idx="1"/>
          </p:nvPr>
        </p:nvSpPr>
        <p:spPr/>
        <p:txBody>
          <a:bodyPr/>
          <a:lstStyle/>
          <a:p>
            <a:pPr>
              <a:buNone/>
            </a:pPr>
            <a:r>
              <a:rPr lang="en-IN" dirty="0" smtClean="0"/>
              <a:t>2) Snap off the shallow sides of the CD case and carefully trace around the paper template to cut the shape into the transparent plastic. Repeat four times.</a:t>
            </a:r>
            <a:endParaRPr lang="en-IN" dirty="0"/>
          </a:p>
        </p:txBody>
      </p:sp>
      <p:pic>
        <p:nvPicPr>
          <p:cNvPr id="4" name="Picture 3" descr="20161218203259.jpg"/>
          <p:cNvPicPr>
            <a:picLocks noChangeAspect="1"/>
          </p:cNvPicPr>
          <p:nvPr/>
        </p:nvPicPr>
        <p:blipFill>
          <a:blip r:embed="rId2"/>
          <a:stretch>
            <a:fillRect/>
          </a:stretch>
        </p:blipFill>
        <p:spPr>
          <a:xfrm>
            <a:off x="2071670" y="3857628"/>
            <a:ext cx="5072098" cy="2733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MAKE HOLOGRAM</a:t>
            </a:r>
            <a:endParaRPr lang="en-IN" dirty="0"/>
          </a:p>
        </p:txBody>
      </p:sp>
      <p:sp>
        <p:nvSpPr>
          <p:cNvPr id="3" name="Content Placeholder 2"/>
          <p:cNvSpPr>
            <a:spLocks noGrp="1"/>
          </p:cNvSpPr>
          <p:nvPr>
            <p:ph idx="1"/>
          </p:nvPr>
        </p:nvSpPr>
        <p:spPr/>
        <p:txBody>
          <a:bodyPr/>
          <a:lstStyle/>
          <a:p>
            <a:pPr>
              <a:buNone/>
            </a:pPr>
            <a:r>
              <a:rPr lang="en-IN" dirty="0" smtClean="0"/>
              <a:t>3) Tape the four shapes together, with the longest sides facing the top of the structure.</a:t>
            </a:r>
            <a:endParaRPr lang="en-IN" dirty="0"/>
          </a:p>
        </p:txBody>
      </p:sp>
      <p:pic>
        <p:nvPicPr>
          <p:cNvPr id="4" name="Picture 3" descr="20161218203308.jpg"/>
          <p:cNvPicPr>
            <a:picLocks noChangeAspect="1"/>
          </p:cNvPicPr>
          <p:nvPr/>
        </p:nvPicPr>
        <p:blipFill>
          <a:blip r:embed="rId2"/>
          <a:stretch>
            <a:fillRect/>
          </a:stretch>
        </p:blipFill>
        <p:spPr>
          <a:xfrm>
            <a:off x="1500166" y="3000372"/>
            <a:ext cx="6500858" cy="32861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MAKE HOLOGRAM</a:t>
            </a:r>
            <a:endParaRPr lang="en-IN" dirty="0"/>
          </a:p>
        </p:txBody>
      </p:sp>
      <p:sp>
        <p:nvSpPr>
          <p:cNvPr id="3" name="Content Placeholder 2"/>
          <p:cNvSpPr>
            <a:spLocks noGrp="1"/>
          </p:cNvSpPr>
          <p:nvPr>
            <p:ph idx="1"/>
          </p:nvPr>
        </p:nvSpPr>
        <p:spPr/>
        <p:txBody>
          <a:bodyPr/>
          <a:lstStyle/>
          <a:p>
            <a:pPr>
              <a:buNone/>
            </a:pPr>
            <a:r>
              <a:rPr lang="en-IN" dirty="0" smtClean="0"/>
              <a:t>4) Select the holograph-specific video you’d like to project.</a:t>
            </a:r>
          </a:p>
          <a:p>
            <a:pPr>
              <a:buNone/>
            </a:pPr>
            <a:r>
              <a:rPr lang="en-IN" dirty="0" smtClean="0"/>
              <a:t>     The following image is an best example.</a:t>
            </a:r>
            <a:endParaRPr lang="en-IN" dirty="0"/>
          </a:p>
        </p:txBody>
      </p:sp>
      <p:pic>
        <p:nvPicPr>
          <p:cNvPr id="4" name="Picture 3" descr="20161218203322.jpg"/>
          <p:cNvPicPr>
            <a:picLocks noChangeAspect="1"/>
          </p:cNvPicPr>
          <p:nvPr/>
        </p:nvPicPr>
        <p:blipFill>
          <a:blip r:embed="rId2"/>
          <a:stretch>
            <a:fillRect/>
          </a:stretch>
        </p:blipFill>
        <p:spPr>
          <a:xfrm>
            <a:off x="1428728" y="3643314"/>
            <a:ext cx="6143668" cy="321468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MAKE HOLOGRAM</a:t>
            </a:r>
            <a:endParaRPr lang="en-IN" dirty="0"/>
          </a:p>
        </p:txBody>
      </p:sp>
      <p:sp>
        <p:nvSpPr>
          <p:cNvPr id="3" name="Content Placeholder 2"/>
          <p:cNvSpPr>
            <a:spLocks noGrp="1"/>
          </p:cNvSpPr>
          <p:nvPr>
            <p:ph idx="1"/>
          </p:nvPr>
        </p:nvSpPr>
        <p:spPr/>
        <p:txBody>
          <a:bodyPr/>
          <a:lstStyle/>
          <a:p>
            <a:pPr>
              <a:buNone/>
            </a:pPr>
            <a:r>
              <a:rPr lang="en-IN" dirty="0" smtClean="0"/>
              <a:t>5) Place the shape over a video playing on your smart phone to create a mirrored, 3D hologram.</a:t>
            </a:r>
            <a:endParaRPr lang="en-IN" dirty="0"/>
          </a:p>
        </p:txBody>
      </p:sp>
      <p:pic>
        <p:nvPicPr>
          <p:cNvPr id="4" name="Picture 3" descr="20161218203341.jpg"/>
          <p:cNvPicPr>
            <a:picLocks noChangeAspect="1"/>
          </p:cNvPicPr>
          <p:nvPr/>
        </p:nvPicPr>
        <p:blipFill>
          <a:blip r:embed="rId2"/>
          <a:stretch>
            <a:fillRect/>
          </a:stretch>
        </p:blipFill>
        <p:spPr>
          <a:xfrm>
            <a:off x="1785918" y="3571876"/>
            <a:ext cx="5643602" cy="300039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PRINCIPLE</a:t>
            </a:r>
            <a:endParaRPr lang="en-IN" dirty="0"/>
          </a:p>
        </p:txBody>
      </p:sp>
      <p:sp>
        <p:nvSpPr>
          <p:cNvPr id="3" name="Content Placeholder 2"/>
          <p:cNvSpPr>
            <a:spLocks noGrp="1"/>
          </p:cNvSpPr>
          <p:nvPr>
            <p:ph idx="1"/>
          </p:nvPr>
        </p:nvSpPr>
        <p:spPr/>
        <p:txBody>
          <a:bodyPr>
            <a:noAutofit/>
          </a:bodyPr>
          <a:lstStyle/>
          <a:p>
            <a:r>
              <a:rPr lang="en-IN" sz="2800" dirty="0" smtClean="0"/>
              <a:t>The basic principle of holography is to create the image using two simultaneous beams of light, that interfere with each other to form a complex image on a suitable photographic film.</a:t>
            </a:r>
          </a:p>
          <a:p>
            <a:r>
              <a:rPr lang="en-IN" sz="2800" dirty="0" smtClean="0"/>
              <a:t>These two beams of light are created by splitting a light source in two with one source reflecting light from the object to be photographed on the film and the other falling directly on it from the source. </a:t>
            </a:r>
          </a:p>
          <a:p>
            <a:r>
              <a:rPr lang="en-IN" sz="2800" dirty="0" smtClean="0"/>
              <a:t>The image developed in this way is the hologram.</a:t>
            </a:r>
          </a:p>
          <a:p>
            <a:endParaRPr lang="en-I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28604"/>
            <a:ext cx="7772400" cy="5926956"/>
          </a:xfrm>
        </p:spPr>
        <p:txBody>
          <a:bodyPr/>
          <a:lstStyle/>
          <a:p>
            <a:r>
              <a:rPr lang="en-IN" sz="2800" dirty="0" smtClean="0"/>
              <a:t>The light source used for holography is usually a laser light.</a:t>
            </a:r>
          </a:p>
          <a:p>
            <a:r>
              <a:rPr lang="en-IN" dirty="0" smtClean="0"/>
              <a:t>When light from any source falls on the film hologram, it changes this light to reconstruct the light pattern of original object, creating a three dimensional image.</a:t>
            </a:r>
            <a:r>
              <a:rPr lang="en-IN" sz="3200" dirty="0" smtClean="0"/>
              <a:t> </a:t>
            </a:r>
            <a:endParaRPr lang="en-IN"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0"/>
            <a:ext cx="9144000" cy="685800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IMPORTANCE AND NEED</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Rapidly growing technology.</a:t>
            </a:r>
          </a:p>
          <a:p>
            <a:r>
              <a:rPr lang="en-IN" dirty="0" smtClean="0"/>
              <a:t>Project large-scale, high-resolution images onto free space.</a:t>
            </a:r>
          </a:p>
          <a:p>
            <a:r>
              <a:rPr lang="en-IN" dirty="0" smtClean="0"/>
              <a:t>Accommodate multiple viewers independently and simultaneously.</a:t>
            </a:r>
          </a:p>
          <a:p>
            <a:r>
              <a:rPr lang="en-IN" dirty="0" smtClean="0"/>
              <a:t>Create tremendous effects on a all fields of life including business, education, science, art and healthcare.</a:t>
            </a:r>
          </a:p>
          <a:p>
            <a:r>
              <a:rPr lang="en-IN" dirty="0" smtClean="0"/>
              <a:t>Enabling viewing and manipulation of virtual 3D objects in 3D space without the need for special viewing goggles or headgear.</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57158" y="1351672"/>
            <a:ext cx="8786842" cy="5506328"/>
          </a:xfrm>
        </p:spPr>
        <p:txBody>
          <a:bodyPr>
            <a:normAutofit/>
          </a:bodyPr>
          <a:lstStyle/>
          <a:p>
            <a:pPr>
              <a:buFont typeface="Wingdings" pitchFamily="2" charset="2"/>
              <a:buChar char="v"/>
            </a:pPr>
            <a:r>
              <a:rPr lang="en-IN" dirty="0" smtClean="0"/>
              <a:t> INTRODUCTION</a:t>
            </a:r>
          </a:p>
          <a:p>
            <a:pPr>
              <a:buFont typeface="Wingdings" pitchFamily="2" charset="2"/>
              <a:buChar char="v"/>
            </a:pPr>
            <a:r>
              <a:rPr lang="en-IN" dirty="0" smtClean="0"/>
              <a:t>HISTORY</a:t>
            </a:r>
          </a:p>
          <a:p>
            <a:pPr>
              <a:buFont typeface="Wingdings" pitchFamily="2" charset="2"/>
              <a:buChar char="v"/>
            </a:pPr>
            <a:r>
              <a:rPr lang="en-IN" dirty="0" smtClean="0"/>
              <a:t> WHAT IS HOLOWGRAM</a:t>
            </a:r>
          </a:p>
          <a:p>
            <a:pPr>
              <a:buFont typeface="Wingdings" pitchFamily="2" charset="2"/>
              <a:buChar char="v"/>
            </a:pPr>
            <a:r>
              <a:rPr lang="en-IN" dirty="0" smtClean="0"/>
              <a:t> HOW TO MAKE HOLOWGRAM</a:t>
            </a:r>
          </a:p>
          <a:p>
            <a:pPr>
              <a:buFont typeface="Wingdings" pitchFamily="2" charset="2"/>
              <a:buChar char="v"/>
            </a:pPr>
            <a:r>
              <a:rPr lang="en-IN" dirty="0" smtClean="0"/>
              <a:t> WORKING PRINCIPLE</a:t>
            </a:r>
          </a:p>
          <a:p>
            <a:pPr>
              <a:buFont typeface="Wingdings" pitchFamily="2" charset="2"/>
              <a:buChar char="v"/>
            </a:pPr>
            <a:r>
              <a:rPr lang="en-IN" dirty="0" smtClean="0"/>
              <a:t>IMPORANCE AND NEED</a:t>
            </a:r>
          </a:p>
          <a:p>
            <a:pPr>
              <a:buFont typeface="Wingdings" pitchFamily="2" charset="2"/>
              <a:buChar char="v"/>
            </a:pPr>
            <a:r>
              <a:rPr lang="en-IN" dirty="0" smtClean="0"/>
              <a:t>APPLICATIONS</a:t>
            </a:r>
          </a:p>
          <a:p>
            <a:pPr>
              <a:buFont typeface="Wingdings" pitchFamily="2" charset="2"/>
              <a:buChar char="v"/>
            </a:pPr>
            <a:r>
              <a:rPr lang="en-IN" dirty="0" smtClean="0"/>
              <a:t>FUTURE SCOPE</a:t>
            </a:r>
          </a:p>
          <a:p>
            <a:pPr>
              <a:buFont typeface="Wingdings" pitchFamily="2" charset="2"/>
              <a:buChar char="v"/>
            </a:pPr>
            <a:r>
              <a:rPr lang="en-IN" dirty="0" smtClean="0"/>
              <a:t>CONCLUSION</a:t>
            </a:r>
            <a:endParaRPr lang="en-IN" dirty="0"/>
          </a:p>
        </p:txBody>
      </p:sp>
      <p:sp>
        <p:nvSpPr>
          <p:cNvPr id="3" name="Title 2"/>
          <p:cNvSpPr>
            <a:spLocks noGrp="1"/>
          </p:cNvSpPr>
          <p:nvPr>
            <p:ph type="title"/>
          </p:nvPr>
        </p:nvSpPr>
        <p:spPr/>
        <p:txBody>
          <a:bodyPr/>
          <a:lstStyle/>
          <a:p>
            <a:r>
              <a:rPr lang="en-IN" dirty="0" smtClean="0"/>
              <a:t>CONCEPTS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0" y="0"/>
            <a:ext cx="9144000" cy="685799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0" y="0"/>
            <a:ext cx="9144000" cy="6857999"/>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0" y="0"/>
            <a:ext cx="9144000" cy="6857999"/>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0" y="0"/>
            <a:ext cx="9144000" cy="6857999"/>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0" y="0"/>
            <a:ext cx="9144000" cy="6857999"/>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0" y="0"/>
            <a:ext cx="9144000" cy="685799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Barcodes naidu\20161209130827.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INTRODUCTION</a:t>
            </a:r>
            <a:br>
              <a:rPr lang="en-IN" dirty="0" smtClean="0"/>
            </a:br>
            <a:endParaRPr lang="en-IN" dirty="0"/>
          </a:p>
        </p:txBody>
      </p:sp>
      <p:sp>
        <p:nvSpPr>
          <p:cNvPr id="3" name="Content Placeholder 2"/>
          <p:cNvSpPr>
            <a:spLocks noGrp="1"/>
          </p:cNvSpPr>
          <p:nvPr>
            <p:ph idx="1"/>
          </p:nvPr>
        </p:nvSpPr>
        <p:spPr/>
        <p:txBody>
          <a:bodyPr>
            <a:noAutofit/>
          </a:bodyPr>
          <a:lstStyle/>
          <a:p>
            <a:r>
              <a:rPr lang="en-IN" sz="2400" dirty="0" smtClean="0"/>
              <a:t>The word “holography” is made up of two Greek words: ‘HOLOS’ means ‘WHOLE’....and....’GRAPHY’ means ‘WRITING’.</a:t>
            </a:r>
          </a:p>
          <a:p>
            <a:r>
              <a:rPr lang="en-IN" sz="2400" dirty="0" smtClean="0"/>
              <a:t>Technical term for holography is wave front reconstruction.</a:t>
            </a:r>
          </a:p>
          <a:p>
            <a:r>
              <a:rPr lang="en-IN" sz="2400" dirty="0" smtClean="0"/>
              <a:t>At the begining stage the light scattered by an object is recorded and later reconstructed, so that a 3D impression is created as though the object is right in front of our eyes.</a:t>
            </a:r>
          </a:p>
          <a:p>
            <a:r>
              <a:rPr lang="en-IN" sz="2400" dirty="0" smtClean="0"/>
              <a:t>Here the image changes as the position and orientation of the viewing systems changes.</a:t>
            </a:r>
          </a:p>
          <a:p>
            <a:pPr>
              <a:buNone/>
            </a:pP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1214422"/>
            <a:ext cx="7772400" cy="4572000"/>
          </a:xfrm>
        </p:spPr>
        <p:txBody>
          <a:bodyPr>
            <a:normAutofit lnSpcReduction="10000"/>
          </a:bodyPr>
          <a:lstStyle/>
          <a:p>
            <a:r>
              <a:rPr lang="en-IN" sz="3200" dirty="0" smtClean="0"/>
              <a:t>Records phase of the object.</a:t>
            </a:r>
          </a:p>
          <a:p>
            <a:r>
              <a:rPr lang="en-IN" sz="3200" dirty="0" smtClean="0"/>
              <a:t>Records our three dimensional world on a two dimensional recording medium.</a:t>
            </a:r>
          </a:p>
          <a:p>
            <a:r>
              <a:rPr lang="en-IN" sz="3200" dirty="0" smtClean="0"/>
              <a:t>Can be seen using naked eyes.</a:t>
            </a:r>
          </a:p>
          <a:p>
            <a:r>
              <a:rPr lang="en-IN" sz="3200" dirty="0" smtClean="0"/>
              <a:t>Demonstrates complete parallax and depth-of-field.</a:t>
            </a:r>
          </a:p>
          <a:p>
            <a:r>
              <a:rPr lang="en-IN" sz="3200" dirty="0" smtClean="0"/>
              <a:t>Image floats in free space.</a:t>
            </a:r>
          </a:p>
          <a:p>
            <a:r>
              <a:rPr lang="en-IN" sz="3200" dirty="0" smtClean="0"/>
              <a:t>Can also be used to optically store, retrieve, and process information.</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57158" y="1351672"/>
            <a:ext cx="8786842" cy="5506328"/>
          </a:xfrm>
        </p:spPr>
        <p:txBody>
          <a:bodyPr>
            <a:noAutofit/>
          </a:bodyPr>
          <a:lstStyle/>
          <a:p>
            <a:pPr>
              <a:buFont typeface="Wingdings" pitchFamily="2" charset="2"/>
              <a:buChar char="Ø"/>
            </a:pPr>
            <a:r>
              <a:rPr lang="en-IN" sz="2800" dirty="0" smtClean="0"/>
              <a:t> Holography is the science and practice of making </a:t>
            </a:r>
            <a:r>
              <a:rPr lang="en-IN" sz="2800" u="sng" dirty="0" smtClean="0">
                <a:solidFill>
                  <a:srgbClr val="00B050"/>
                </a:solidFill>
              </a:rPr>
              <a:t>HOLOGRAM</a:t>
            </a:r>
            <a:r>
              <a:rPr lang="en-IN" sz="2800" u="sng" dirty="0" smtClean="0"/>
              <a:t>.</a:t>
            </a:r>
          </a:p>
          <a:p>
            <a:pPr>
              <a:buFont typeface="Wingdings" pitchFamily="2" charset="2"/>
              <a:buChar char="Ø"/>
            </a:pPr>
            <a:r>
              <a:rPr lang="en-IN" sz="2800" dirty="0" smtClean="0"/>
              <a:t>Typically a hologram is a photographic recording of light field, rather than an image formed by a lens, and it is used to display a fully THREE-DIMEMENTIONAL IMAGE of the holographed subject.</a:t>
            </a:r>
          </a:p>
          <a:p>
            <a:pPr>
              <a:buFont typeface="Wingdings" pitchFamily="2" charset="2"/>
              <a:buChar char="Ø"/>
            </a:pPr>
            <a:r>
              <a:rPr lang="en-IN" sz="2800" dirty="0" smtClean="0"/>
              <a:t> This 3D image is seen without any aid of special glasses or other intermediate optics.</a:t>
            </a:r>
          </a:p>
          <a:p>
            <a:pPr>
              <a:buFont typeface="Wingdings" pitchFamily="2" charset="2"/>
              <a:buChar char="Ø"/>
            </a:pPr>
            <a:r>
              <a:rPr lang="en-IN" sz="2800" dirty="0" smtClean="0"/>
              <a:t> The hologram itself is not an image and it is usually unintelligible when viewed under diffuse ambient light.</a:t>
            </a:r>
          </a:p>
          <a:p>
            <a:pPr>
              <a:buFont typeface="Wingdings" pitchFamily="2" charset="2"/>
              <a:buChar char="Ø"/>
            </a:pPr>
            <a:endParaRPr lang="en-IN" sz="2800" dirty="0"/>
          </a:p>
        </p:txBody>
      </p:sp>
      <p:sp>
        <p:nvSpPr>
          <p:cNvPr id="3" name="Title 2"/>
          <p:cNvSpPr>
            <a:spLocks noGrp="1"/>
          </p:cNvSpPr>
          <p:nvPr>
            <p:ph type="title"/>
          </p:nvPr>
        </p:nvSpPr>
        <p:spPr/>
        <p:txBody>
          <a:bodyPr/>
          <a:lstStyle/>
          <a:p>
            <a:r>
              <a:rPr lang="en-IN" dirty="0" smtClean="0"/>
              <a:t>HOLOGRAPHY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57158" y="1351672"/>
            <a:ext cx="8786842" cy="5506328"/>
          </a:xfrm>
        </p:spPr>
        <p:txBody>
          <a:bodyPr>
            <a:normAutofit/>
          </a:bodyPr>
          <a:lstStyle/>
          <a:p>
            <a:pPr>
              <a:buFont typeface="Wingdings" pitchFamily="2" charset="2"/>
              <a:buChar char="Ø"/>
            </a:pPr>
            <a:r>
              <a:rPr lang="en-IN" sz="2800" dirty="0" smtClean="0"/>
              <a:t> It is an encoding light field as an interface pattern of seemingly random variations in the opacity, density, or surface profile of the photographic medium.</a:t>
            </a:r>
          </a:p>
          <a:p>
            <a:pPr>
              <a:buFont typeface="Wingdings" pitchFamily="2" charset="2"/>
              <a:buChar char="Ø"/>
            </a:pPr>
            <a:r>
              <a:rPr lang="en-IN" sz="2800" dirty="0" smtClean="0"/>
              <a:t>When suitable light, the interference pattern diffracts the light into a reproduction of the original light field and the objects that were in it appear to still be there, exhibiting visual depth cues such as parallax and perspective that change realistically with any change in the relative position of the observer.</a:t>
            </a:r>
          </a:p>
          <a:p>
            <a:pPr>
              <a:buFont typeface="Wingdings" pitchFamily="2" charset="2"/>
              <a:buChar char="Ø"/>
            </a:pPr>
            <a:r>
              <a:rPr lang="en-IN" sz="2800" dirty="0" smtClean="0"/>
              <a:t>Finally a hologram is a physical structure that diffracts light into an image</a:t>
            </a:r>
            <a:endParaRPr lang="en-IN" sz="2800" dirty="0"/>
          </a:p>
        </p:txBody>
      </p:sp>
      <p:sp>
        <p:nvSpPr>
          <p:cNvPr id="3" name="Title 2"/>
          <p:cNvSpPr>
            <a:spLocks noGrp="1"/>
          </p:cNvSpPr>
          <p:nvPr>
            <p:ph type="title"/>
          </p:nvPr>
        </p:nvSpPr>
        <p:spPr/>
        <p:txBody>
          <a:bodyPr/>
          <a:lstStyle/>
          <a:p>
            <a:r>
              <a:rPr lang="en-IN" dirty="0" smtClean="0"/>
              <a:t>HOLOGRAPHY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57158" y="1351672"/>
            <a:ext cx="8786842" cy="5220600"/>
          </a:xfrm>
        </p:spPr>
        <p:txBody>
          <a:bodyPr>
            <a:noAutofit/>
          </a:bodyPr>
          <a:lstStyle/>
          <a:p>
            <a:r>
              <a:rPr lang="en-IN" sz="2400" dirty="0" smtClean="0"/>
              <a:t>Follow the simple steps to turn your smart phone into a 3D hologram projector.</a:t>
            </a:r>
          </a:p>
          <a:p>
            <a:r>
              <a:rPr lang="en-IN" sz="3200" b="1" i="1" u="sng" dirty="0" smtClean="0">
                <a:solidFill>
                  <a:schemeClr val="tx2">
                    <a:lumMod val="50000"/>
                  </a:schemeClr>
                </a:solidFill>
              </a:rPr>
              <a:t>APPARATUS:</a:t>
            </a:r>
          </a:p>
          <a:p>
            <a:pPr marL="512064" indent="-457200">
              <a:buFont typeface="Arial" pitchFamily="34" charset="0"/>
              <a:buChar char="•"/>
            </a:pPr>
            <a:r>
              <a:rPr lang="en-IN" sz="2400" dirty="0" smtClean="0">
                <a:solidFill>
                  <a:schemeClr val="tx1"/>
                </a:solidFill>
              </a:rPr>
              <a:t>Graph paper.</a:t>
            </a:r>
          </a:p>
          <a:p>
            <a:pPr marL="512064" indent="-457200">
              <a:buFont typeface="Arial" pitchFamily="34" charset="0"/>
              <a:buChar char="•"/>
            </a:pPr>
            <a:r>
              <a:rPr lang="en-IN" sz="2400" dirty="0" smtClean="0">
                <a:solidFill>
                  <a:schemeClr val="tx1"/>
                </a:solidFill>
              </a:rPr>
              <a:t> A CD case.</a:t>
            </a:r>
          </a:p>
          <a:p>
            <a:pPr marL="512064" indent="-457200">
              <a:buFont typeface="Arial" pitchFamily="34" charset="0"/>
              <a:buChar char="•"/>
            </a:pPr>
            <a:r>
              <a:rPr lang="en-IN" sz="2400" dirty="0" smtClean="0">
                <a:solidFill>
                  <a:schemeClr val="tx1"/>
                </a:solidFill>
              </a:rPr>
              <a:t>A pen.</a:t>
            </a:r>
          </a:p>
          <a:p>
            <a:pPr marL="512064" indent="-457200">
              <a:buFont typeface="Arial" pitchFamily="34" charset="0"/>
              <a:buChar char="•"/>
            </a:pPr>
            <a:r>
              <a:rPr lang="en-IN" sz="2400" dirty="0" smtClean="0">
                <a:solidFill>
                  <a:schemeClr val="tx1"/>
                </a:solidFill>
              </a:rPr>
              <a:t>A Pair of scissors.</a:t>
            </a:r>
          </a:p>
          <a:p>
            <a:pPr marL="512064" indent="-457200">
              <a:buFont typeface="Arial" pitchFamily="34" charset="0"/>
              <a:buChar char="•"/>
            </a:pPr>
            <a:r>
              <a:rPr lang="en-IN" sz="2400" dirty="0" smtClean="0">
                <a:solidFill>
                  <a:schemeClr val="tx1"/>
                </a:solidFill>
              </a:rPr>
              <a:t>Sellotape or superglue.</a:t>
            </a:r>
          </a:p>
          <a:p>
            <a:pPr marL="512064" indent="-457200">
              <a:buFont typeface="Arial" pitchFamily="34" charset="0"/>
              <a:buChar char="•"/>
            </a:pPr>
            <a:r>
              <a:rPr lang="en-IN" sz="2400" dirty="0" smtClean="0">
                <a:solidFill>
                  <a:schemeClr val="tx1"/>
                </a:solidFill>
              </a:rPr>
              <a:t>A Craft knife or glass cutter.</a:t>
            </a:r>
          </a:p>
          <a:p>
            <a:pPr marL="512064" indent="-457200">
              <a:buFont typeface="Arial" pitchFamily="34" charset="0"/>
              <a:buChar char="•"/>
            </a:pPr>
            <a:r>
              <a:rPr lang="en-IN" sz="2400" dirty="0" smtClean="0">
                <a:solidFill>
                  <a:schemeClr val="tx1"/>
                </a:solidFill>
              </a:rPr>
              <a:t>Your smartphone.</a:t>
            </a:r>
          </a:p>
        </p:txBody>
      </p:sp>
      <p:sp>
        <p:nvSpPr>
          <p:cNvPr id="3" name="Title 2"/>
          <p:cNvSpPr>
            <a:spLocks noGrp="1"/>
          </p:cNvSpPr>
          <p:nvPr>
            <p:ph type="title"/>
          </p:nvPr>
        </p:nvSpPr>
        <p:spPr/>
        <p:txBody>
          <a:bodyPr/>
          <a:lstStyle/>
          <a:p>
            <a:r>
              <a:rPr lang="en-IN" dirty="0" smtClean="0"/>
              <a:t>HOW TO MAKE HOLOGRAMS</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237</TotalTime>
  <Words>722</Words>
  <Application>Microsoft Office PowerPoint</Application>
  <PresentationFormat>On-screen Show (4:3)</PresentationFormat>
  <Paragraphs>65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Metro</vt:lpstr>
      <vt:lpstr>MAKING OF 3D HOLOWGRAMS FROM YOUR PHONE</vt:lpstr>
      <vt:lpstr>CONCEPTS</vt:lpstr>
      <vt:lpstr>INTRODUCTION </vt:lpstr>
      <vt:lpstr>Slide 4</vt:lpstr>
      <vt:lpstr>Slide 5</vt:lpstr>
      <vt:lpstr>Slide 6</vt:lpstr>
      <vt:lpstr>HOLOGRAPHY</vt:lpstr>
      <vt:lpstr>HOLOGRAPHY</vt:lpstr>
      <vt:lpstr>HOW TO MAKE HOLOGRAMS</vt:lpstr>
      <vt:lpstr>HOW TO MAKE HOLOGRAM</vt:lpstr>
      <vt:lpstr>HOW TO MAKE HOLOGRAM</vt:lpstr>
      <vt:lpstr>HOW TO MAKE HOLOGRAM</vt:lpstr>
      <vt:lpstr>HOW TO MAKE HOLOGRAM</vt:lpstr>
      <vt:lpstr>HOW TO MAKE HOLOGRAM</vt:lpstr>
      <vt:lpstr>WORKING PRINCIPLE</vt:lpstr>
      <vt:lpstr>Slide 16</vt:lpstr>
      <vt:lpstr>Slide 17</vt:lpstr>
      <vt:lpstr>IMPORTANCE AND NEED</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OF 3D HOLLOW GRAM FROM YOUR PHONE</dc:title>
  <dc:creator>hp</dc:creator>
  <cp:lastModifiedBy>hp</cp:lastModifiedBy>
  <cp:revision>46</cp:revision>
  <dcterms:created xsi:type="dcterms:W3CDTF">2016-12-18T13:19:55Z</dcterms:created>
  <dcterms:modified xsi:type="dcterms:W3CDTF">2016-12-21T14:25:39Z</dcterms:modified>
</cp:coreProperties>
</file>