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2.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205345"/>
            <a:ext cx="9144000" cy="1594068"/>
          </a:xfrm>
        </p:spPr>
        <p:txBody>
          <a:bodyPr>
            <a:normAutofit/>
          </a:bodyPr>
          <a:lstStyle/>
          <a:p>
            <a:pPr algn="ctr"/>
            <a:r>
              <a:rPr lang="en-US" b="1" dirty="0" smtClean="0">
                <a:solidFill>
                  <a:schemeClr val="accent5">
                    <a:lumMod val="60000"/>
                    <a:lumOff val="40000"/>
                  </a:schemeClr>
                </a:solidFill>
                <a:latin typeface="Arial"/>
                <a:cs typeface="Arial"/>
              </a:rPr>
              <a:t>CREDIT-CARD-FRAUD-DETECTION  </a:t>
            </a:r>
            <a:endParaRPr lang="en-US" b="1"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3" name="TextBox 2"/>
          <p:cNvSpPr txBox="1"/>
          <p:nvPr/>
        </p:nvSpPr>
        <p:spPr>
          <a:xfrm>
            <a:off x="-534648" y="912957"/>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5"/>
                </a:solidFill>
                <a:latin typeface="Arial"/>
                <a:cs typeface="Arial"/>
              </a:rPr>
              <a:t>CAPSTONE</a:t>
            </a:r>
            <a:r>
              <a:rPr lang="en-US" sz="3200" b="1" dirty="0" smtClean="0">
                <a:solidFill>
                  <a:schemeClr val="accent5"/>
                </a:solidFill>
                <a:latin typeface="Arial"/>
                <a:cs typeface="Arial"/>
              </a:rPr>
              <a:t>  PROJECT</a:t>
            </a:r>
            <a:endParaRPr lang="en-US" sz="3200" b="1" dirty="0">
              <a:solidFill>
                <a:schemeClr val="accent5"/>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ANISH JOVIN A</a:t>
            </a:r>
          </a:p>
          <a:p>
            <a:r>
              <a:rPr lang="en-US" sz="2000" b="1" dirty="0" smtClean="0">
                <a:solidFill>
                  <a:schemeClr val="accent1">
                    <a:lumMod val="75000"/>
                  </a:schemeClr>
                </a:solidFill>
                <a:latin typeface="Arial"/>
                <a:cs typeface="Arial"/>
              </a:rPr>
              <a:t>CARE COLLEGE OF ENGINEERING </a:t>
            </a:r>
          </a:p>
          <a:p>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7" name="Content Placeholder 6"/>
          <p:cNvSpPr>
            <a:spLocks noGrp="1"/>
          </p:cNvSpPr>
          <p:nvPr>
            <p:ph idx="1"/>
          </p:nvPr>
        </p:nvSpPr>
        <p:spPr/>
        <p:txBody>
          <a:bodyPr/>
          <a:lstStyle/>
          <a:p>
            <a:pPr marL="0" indent="0">
              <a:buNone/>
            </a:pPr>
            <a:endParaRPr lang="en-US" dirty="0" smtClean="0">
              <a:hlinkClick r:id="rId2"/>
            </a:endParaRPr>
          </a:p>
          <a:p>
            <a:r>
              <a:rPr lang="en-US" dirty="0" smtClean="0">
                <a:hlinkClick r:id="rId2"/>
              </a:rPr>
              <a:t> https</a:t>
            </a:r>
            <a:r>
              <a:rPr lang="en-US" dirty="0">
                <a:hlinkClick r:id="rId2"/>
              </a:rPr>
              <a:t>://</a:t>
            </a:r>
            <a:r>
              <a:rPr lang="en-US" dirty="0" smtClean="0">
                <a:hlinkClick r:id="rId2"/>
              </a:rPr>
              <a:t>www.irjet.net/archives/V5/i11/IRJET-V5I11304.pdf</a:t>
            </a:r>
            <a:endParaRPr lang="en-US" dirty="0"/>
          </a:p>
          <a:p>
            <a:r>
              <a:rPr lang="en-US" dirty="0" smtClean="0">
                <a:hlinkClick r:id="rId3"/>
              </a:rPr>
              <a:t> https</a:t>
            </a:r>
            <a:r>
              <a:rPr lang="en-US" dirty="0">
                <a:hlinkClick r:id="rId3"/>
              </a:rPr>
              <a:t>://</a:t>
            </a:r>
            <a:r>
              <a:rPr lang="en-US" dirty="0" smtClean="0">
                <a:hlinkClick r:id="rId3"/>
              </a:rPr>
              <a:t>acadpubl.eu/jsi/2018-118-7-9/articles/7/31.pdf</a:t>
            </a:r>
            <a:endParaRPr lang="en-US" dirty="0" smtClean="0"/>
          </a:p>
          <a:p>
            <a:r>
              <a:rPr lang="en-US" dirty="0" smtClean="0">
                <a:hlinkClick r:id="rId4"/>
              </a:rPr>
              <a:t> https</a:t>
            </a:r>
            <a:r>
              <a:rPr lang="en-US" dirty="0">
                <a:hlinkClick r:id="rId4"/>
              </a:rPr>
              <a:t>://</a:t>
            </a:r>
            <a:r>
              <a:rPr lang="en-US" dirty="0" smtClean="0">
                <a:hlinkClick r:id="rId4"/>
              </a:rPr>
              <a:t>arxiv.org/pdf/1811.02196.pdf</a:t>
            </a:r>
            <a:endParaRPr lang="en-US" dirty="0" smtClean="0"/>
          </a:p>
          <a:p>
            <a:r>
              <a:rPr lang="en-US" dirty="0" smtClean="0">
                <a:hlinkClick r:id="rId5"/>
              </a:rPr>
              <a:t> https</a:t>
            </a:r>
            <a:r>
              <a:rPr lang="en-US" dirty="0">
                <a:hlinkClick r:id="rId5"/>
              </a:rPr>
              <a:t>://</a:t>
            </a:r>
            <a:r>
              <a:rPr lang="en-US" dirty="0" smtClean="0">
                <a:hlinkClick r:id="rId5"/>
              </a:rPr>
              <a:t>towardsdatascience.com/anomaly-detection-with-isolation-forest-visualization-23cd75c281e2</a:t>
            </a:r>
            <a:endParaRPr lang="en-US" dirty="0" smtClean="0"/>
          </a:p>
          <a:p>
            <a:endParaRPr lang="en-US"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8504"/>
          </a:xfrm>
        </p:spPr>
        <p:txBody>
          <a:bodyPr>
            <a:normAutofit/>
          </a:bodyPr>
          <a:lstStyle/>
          <a:p>
            <a:pPr marL="305435" indent="-305435"/>
            <a:r>
              <a:rPr lang="en-US" sz="1800" b="1" dirty="0"/>
              <a:t>The credit card fraud detection problem involves identifying fraudulent transactions made using credit cards. Fraudulent transactions can lead to financial losses for both cardholders and financial institutions, making it crucial to develop effective detection methods</a:t>
            </a:r>
            <a:r>
              <a:rPr lang="en-US" sz="1800" b="1" dirty="0" smtClean="0"/>
              <a:t>.</a:t>
            </a:r>
          </a:p>
          <a:p>
            <a:pPr marL="305435" indent="-305435"/>
            <a:r>
              <a:rPr lang="en-US" sz="1800" b="1" dirty="0"/>
              <a:t>Given a dataset containing credit card transactions, the task is to develop a machine learning model that can accurately distinguish between legitimate and fraudulent transactions. The model should be able to generalize well to unseen data and provide real-time or near-real-time detection to prevent fraudulent transactions from being processed</a:t>
            </a:r>
            <a:r>
              <a:rPr lang="en-US" sz="1800" dirty="0"/>
              <a:t>.</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a:t>Data Collection and </a:t>
            </a:r>
            <a:r>
              <a:rPr lang="en-US" sz="1800" b="1" dirty="0" smtClean="0"/>
              <a:t>Exploration</a:t>
            </a:r>
          </a:p>
          <a:p>
            <a:pPr marL="305435" indent="-305435"/>
            <a:r>
              <a:rPr lang="en-US" sz="1800" b="1" dirty="0"/>
              <a:t>Data </a:t>
            </a:r>
            <a:r>
              <a:rPr lang="en-US" sz="1800" b="1" dirty="0" smtClean="0"/>
              <a:t>Preprocessing</a:t>
            </a:r>
          </a:p>
          <a:p>
            <a:pPr marL="305435" indent="-305435"/>
            <a:r>
              <a:rPr lang="en-US" sz="1800" b="1" dirty="0"/>
              <a:t>Feature </a:t>
            </a:r>
            <a:r>
              <a:rPr lang="en-US" sz="1800" b="1" dirty="0" smtClean="0"/>
              <a:t>Engineering</a:t>
            </a:r>
          </a:p>
          <a:p>
            <a:pPr marL="305435" indent="-305435"/>
            <a:r>
              <a:rPr lang="en-US" sz="1800" b="1" dirty="0"/>
              <a:t>Model </a:t>
            </a:r>
            <a:r>
              <a:rPr lang="en-US" sz="1800" b="1" dirty="0" smtClean="0"/>
              <a:t>Selection</a:t>
            </a:r>
          </a:p>
          <a:p>
            <a:pPr marL="305435" indent="-305435"/>
            <a:r>
              <a:rPr lang="en-US" sz="1800" b="1" dirty="0"/>
              <a:t>Model Training and </a:t>
            </a:r>
            <a:r>
              <a:rPr lang="en-US" sz="1800" b="1" dirty="0" smtClean="0"/>
              <a:t>Evaluation</a:t>
            </a:r>
          </a:p>
          <a:p>
            <a:pPr marL="305435" indent="-305435"/>
            <a:r>
              <a:rPr lang="en-US" sz="1800" b="1" dirty="0" smtClean="0"/>
              <a:t>Deployment</a:t>
            </a:r>
          </a:p>
          <a:p>
            <a:pPr marL="305435" indent="-305435"/>
            <a:r>
              <a:rPr lang="en-US" sz="1800" b="1" dirty="0"/>
              <a:t>Continuous </a:t>
            </a:r>
            <a:r>
              <a:rPr lang="en-US" sz="1800" b="1" dirty="0" smtClean="0"/>
              <a:t>Improvement</a:t>
            </a:r>
          </a:p>
          <a:p>
            <a:pPr marL="305435" indent="-305435"/>
            <a:r>
              <a:rPr lang="en-US" sz="1800" b="1" dirty="0"/>
              <a:t>Regulatory Compliance and Security</a:t>
            </a:r>
            <a:endParaRPr lang="en-IN" sz="18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83813"/>
            <a:ext cx="11029615" cy="4673324"/>
          </a:xfrm>
        </p:spPr>
        <p:txBody>
          <a:bodyPr/>
          <a:lstStyle/>
          <a:p>
            <a:pPr marL="0" indent="0">
              <a:buNone/>
            </a:pPr>
            <a:endParaRPr lang="en-US" b="1" dirty="0" smtClean="0"/>
          </a:p>
          <a:p>
            <a:r>
              <a:rPr lang="en-US" sz="1800" b="1" dirty="0" smtClean="0"/>
              <a:t>Data </a:t>
            </a:r>
            <a:r>
              <a:rPr lang="en-US" sz="1800" b="1" dirty="0"/>
              <a:t>Collection and </a:t>
            </a:r>
            <a:r>
              <a:rPr lang="en-US" sz="1800" b="1" dirty="0" smtClean="0"/>
              <a:t>Preprocessing</a:t>
            </a:r>
            <a:endParaRPr lang="en-US" sz="1800" dirty="0" smtClean="0"/>
          </a:p>
          <a:p>
            <a:r>
              <a:rPr lang="en-US" sz="1800" b="1" dirty="0"/>
              <a:t>Feature </a:t>
            </a:r>
            <a:r>
              <a:rPr lang="en-US" sz="1800" b="1" dirty="0" smtClean="0"/>
              <a:t>Engineering</a:t>
            </a:r>
            <a:endParaRPr lang="en-US" sz="1800" dirty="0" smtClean="0"/>
          </a:p>
          <a:p>
            <a:r>
              <a:rPr lang="en-US" sz="1800" b="1" dirty="0"/>
              <a:t>Data </a:t>
            </a:r>
            <a:r>
              <a:rPr lang="en-US" sz="1800" b="1" dirty="0" smtClean="0"/>
              <a:t>Splitting</a:t>
            </a:r>
          </a:p>
          <a:p>
            <a:r>
              <a:rPr lang="en-US" sz="1800" b="1" dirty="0"/>
              <a:t>Model </a:t>
            </a:r>
            <a:r>
              <a:rPr lang="en-US" sz="1800" b="1" dirty="0" smtClean="0"/>
              <a:t>Evaluation</a:t>
            </a:r>
            <a:endParaRPr lang="en-US" sz="1800" dirty="0" smtClean="0"/>
          </a:p>
          <a:p>
            <a:r>
              <a:rPr lang="en-US" sz="1800" b="1" dirty="0"/>
              <a:t>Model </a:t>
            </a:r>
            <a:r>
              <a:rPr lang="en-US" sz="1800" b="1" dirty="0" smtClean="0"/>
              <a:t>Deployment</a:t>
            </a:r>
            <a:endParaRPr lang="en-US" sz="1800" dirty="0" smtClean="0"/>
          </a:p>
          <a:p>
            <a:r>
              <a:rPr lang="en-US" sz="1800" b="1" dirty="0"/>
              <a:t>Post-Deployment </a:t>
            </a:r>
            <a:r>
              <a:rPr lang="en-US" sz="1800" b="1" dirty="0" smtClean="0"/>
              <a:t>Monitoring</a:t>
            </a:r>
            <a:endParaRPr lang="en-US" sz="1800" dirty="0" smtClean="0"/>
          </a:p>
          <a:p>
            <a:r>
              <a:rPr lang="en-US" sz="1800" b="1" dirty="0"/>
              <a:t>Fraud Investigation and Feedback </a:t>
            </a:r>
            <a:r>
              <a:rPr lang="en-US" sz="1800" b="1" dirty="0" smtClean="0"/>
              <a:t>Loop</a:t>
            </a:r>
          </a:p>
          <a:p>
            <a:r>
              <a:rPr lang="en-US" sz="1800" b="1" dirty="0"/>
              <a:t>Regulatory </a:t>
            </a:r>
            <a:r>
              <a:rPr lang="en-US" sz="1800" b="1" dirty="0" smtClean="0"/>
              <a:t>Compliance</a:t>
            </a:r>
            <a:endParaRPr lang="en-US" sz="1800" dirty="0" smtClean="0"/>
          </a:p>
          <a:p>
            <a:r>
              <a:rPr lang="en-US" sz="1800" b="1" dirty="0"/>
              <a:t>Continuous </a:t>
            </a:r>
            <a:r>
              <a:rPr lang="en-US" sz="1800" b="1" dirty="0" smtClean="0"/>
              <a:t>Improvement</a:t>
            </a:r>
          </a:p>
          <a:p>
            <a:endParaRPr lang="en-US" dirty="0" smtClean="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06826"/>
            <a:ext cx="11029615" cy="4673324"/>
          </a:xfrm>
        </p:spPr>
        <p:txBody>
          <a:bodyPr/>
          <a:lstStyle/>
          <a:p>
            <a:pPr marL="305435" indent="-305435"/>
            <a:r>
              <a:rPr lang="en-US" sz="1800" b="1" dirty="0"/>
              <a:t>Random Forest </a:t>
            </a:r>
            <a:r>
              <a:rPr lang="en-US" sz="1800" b="1" dirty="0" smtClean="0"/>
              <a:t>Algorithm</a:t>
            </a:r>
            <a:endParaRPr lang="en-US" sz="1800" b="1" dirty="0"/>
          </a:p>
          <a:p>
            <a:pPr marL="305435" indent="-305435"/>
            <a:r>
              <a:rPr lang="en-US" sz="1800" b="1" dirty="0" smtClean="0"/>
              <a:t>Hyper parameter Tuning</a:t>
            </a:r>
            <a:endParaRPr lang="en-US" sz="1800" dirty="0" smtClean="0"/>
          </a:p>
          <a:p>
            <a:pPr marL="305435" indent="-305435"/>
            <a:r>
              <a:rPr lang="en-US" sz="1800" b="1" dirty="0"/>
              <a:t>Data </a:t>
            </a:r>
            <a:r>
              <a:rPr lang="en-US" sz="1800" b="1" dirty="0" smtClean="0"/>
              <a:t>Preparation</a:t>
            </a:r>
            <a:endParaRPr lang="en-US" sz="1800" dirty="0" smtClean="0"/>
          </a:p>
          <a:p>
            <a:pPr marL="305435" indent="-305435"/>
            <a:r>
              <a:rPr lang="en-US" sz="1800" b="1" dirty="0"/>
              <a:t>Model </a:t>
            </a:r>
            <a:r>
              <a:rPr lang="en-US" sz="1800" b="1" dirty="0" smtClean="0"/>
              <a:t>Serialization</a:t>
            </a:r>
            <a:endParaRPr lang="en-US" sz="1800" dirty="0" smtClean="0"/>
          </a:p>
          <a:p>
            <a:pPr marL="305435" indent="-305435"/>
            <a:r>
              <a:rPr lang="en-US" sz="1800" b="1" dirty="0"/>
              <a:t>API </a:t>
            </a:r>
            <a:r>
              <a:rPr lang="en-US" sz="1800" b="1" dirty="0" smtClean="0"/>
              <a:t>Development</a:t>
            </a:r>
            <a:endParaRPr lang="en-US" sz="1800" dirty="0" smtClean="0"/>
          </a:p>
          <a:p>
            <a:pPr marL="305435" indent="-305435"/>
            <a:r>
              <a:rPr lang="en-US" sz="1800" b="1" dirty="0" smtClean="0"/>
              <a:t>Integration</a:t>
            </a:r>
          </a:p>
          <a:p>
            <a:pPr marL="305435" indent="-305435"/>
            <a:r>
              <a:rPr lang="en-US" sz="1800" b="1" dirty="0" smtClean="0"/>
              <a:t>Monitoring</a:t>
            </a:r>
            <a:endParaRPr lang="en-US" sz="1800" dirty="0" smtClean="0"/>
          </a:p>
          <a:p>
            <a:pPr marL="305435" indent="-305435"/>
            <a:r>
              <a:rPr lang="en-US" sz="1800" b="1" dirty="0" smtClean="0"/>
              <a:t>Security</a:t>
            </a:r>
            <a:endParaRPr lang="en-US" sz="1800" dirty="0" smtClean="0"/>
          </a:p>
          <a:p>
            <a:pPr marL="305435" indent="-305435"/>
            <a:r>
              <a:rPr lang="en-US" sz="1800" b="1" dirty="0" smtClean="0"/>
              <a:t>Compliance</a:t>
            </a:r>
            <a:endParaRPr lang="en-US" sz="1800" dirty="0" smtClean="0"/>
          </a:p>
          <a:p>
            <a:pPr marL="305435" indent="-305435"/>
            <a:r>
              <a:rPr lang="en-US" sz="1800" b="1" dirty="0"/>
              <a:t>Feedback </a:t>
            </a:r>
            <a:r>
              <a:rPr lang="en-US" sz="1800" b="1" dirty="0" smtClean="0"/>
              <a:t>Loop</a:t>
            </a:r>
            <a:endParaRPr lang="en-US" sz="1800" dirty="0" smtClean="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51129" y="2005309"/>
            <a:ext cx="4974488" cy="4118400"/>
          </a:xfrm>
        </p:spPr>
        <p:txBody>
          <a:bodyPr>
            <a:noAutofit/>
          </a:bodyPr>
          <a:lstStyle/>
          <a:p>
            <a:r>
              <a:rPr lang="en-US" sz="1800" b="1" dirty="0"/>
              <a:t>The results of a credit card fraud detection system can vary based on several factors, including the quality of the data, the effectiveness of the algorithm, and the deployment </a:t>
            </a:r>
            <a:r>
              <a:rPr lang="en-US" sz="1800" b="1" dirty="0" smtClean="0"/>
              <a:t>environment</a:t>
            </a:r>
          </a:p>
          <a:p>
            <a:endParaRPr lang="en-IN" sz="1800" b="1" dirty="0" smtClean="0"/>
          </a:p>
          <a:p>
            <a:r>
              <a:rPr lang="en-US" sz="1800" b="1" dirty="0"/>
              <a:t>Ideally, a credit card fraud detection system should achieve high precision and recall, indicating that it can accurately identify fraudulent transactions while minimizing false positives and negatives. However, achieving a balance between these metrics is often challenging due to the imbalanced nature of fraud detection datasets.</a:t>
            </a:r>
            <a:endParaRPr lang="en-IN" sz="1800" b="1" dirty="0"/>
          </a:p>
        </p:txBody>
      </p:sp>
      <p:pic>
        <p:nvPicPr>
          <p:cNvPr id="1026" name="Picture 2" descr="credit4"/>
          <p:cNvPicPr>
            <a:picLocks noChangeAspect="1" noChangeArrowheads="1"/>
          </p:cNvPicPr>
          <p:nvPr/>
        </p:nvPicPr>
        <p:blipFill rotWithShape="1">
          <a:blip r:embed="rId2">
            <a:extLst>
              <a:ext uri="{28A0092B-C50C-407E-A947-70E740481C1C}">
                <a14:useLocalDpi xmlns:a14="http://schemas.microsoft.com/office/drawing/2010/main" val="0"/>
              </a:ext>
            </a:extLst>
          </a:blip>
          <a:srcRect l="-285" t="29126" r="285" b="-485"/>
          <a:stretch/>
        </p:blipFill>
        <p:spPr bwMode="auto">
          <a:xfrm>
            <a:off x="6880874" y="2105891"/>
            <a:ext cx="4862946" cy="250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dirty="0"/>
              <a:t>In conclusion, credit card fraud detection is a critical task for financial institutions and consumers alike. A robust fraud detection system can help prevent financial losses, protect cardholders' assets, and maintain trust in the payment </a:t>
            </a:r>
            <a:r>
              <a:rPr lang="en-US" sz="1800" dirty="0" smtClean="0"/>
              <a:t>ecosystem</a:t>
            </a:r>
          </a:p>
          <a:p>
            <a:pPr marL="305435" indent="-305435"/>
            <a:r>
              <a:rPr lang="en-US" sz="1800" b="1" dirty="0" smtClean="0"/>
              <a:t>Approach</a:t>
            </a:r>
          </a:p>
          <a:p>
            <a:pPr marL="305435" indent="-305435"/>
            <a:r>
              <a:rPr lang="en-US" sz="1800" b="1" dirty="0" smtClean="0"/>
              <a:t>Algorithm</a:t>
            </a:r>
          </a:p>
          <a:p>
            <a:pPr marL="305435" indent="-305435"/>
            <a:r>
              <a:rPr lang="en-US" sz="1800" b="1" dirty="0" smtClean="0"/>
              <a:t>Deployment</a:t>
            </a:r>
          </a:p>
          <a:p>
            <a:pPr marL="305435" indent="-305435"/>
            <a:r>
              <a:rPr lang="en-US" sz="1800" b="1" dirty="0" smtClean="0"/>
              <a:t>Results</a:t>
            </a:r>
          </a:p>
          <a:p>
            <a:pPr marL="305435" indent="-305435"/>
            <a:r>
              <a:rPr lang="en-US" sz="1800" b="1" dirty="0" smtClean="0"/>
              <a:t>Outcomes</a:t>
            </a:r>
          </a:p>
          <a:p>
            <a:pPr marL="305435" indent="-305435"/>
            <a:r>
              <a:rPr lang="en-US" sz="1800" dirty="0"/>
              <a:t>In summary, a well-designed and implemented credit card fraud detection system can significantly mitigate the risks associated with fraudulent transactions, protect both financial institutions and consumers, and uphold the integrity of the payment ecosystem</a:t>
            </a:r>
            <a:r>
              <a:rPr lang="en-US" sz="1800" b="1" dirty="0"/>
              <a:t>.</a:t>
            </a:r>
            <a:endParaRPr lang="en-US" sz="1800" b="1" dirty="0" smtClean="0"/>
          </a:p>
          <a:p>
            <a:pPr marL="305435" indent="-305435"/>
            <a:endParaRPr lang="en-IN" sz="2000" dirty="0"/>
          </a:p>
        </p:txBody>
      </p:sp>
      <p:pic>
        <p:nvPicPr>
          <p:cNvPr id="3074" name="Picture 2" descr="credit3"/>
          <p:cNvPicPr>
            <a:picLocks noChangeAspect="1" noChangeArrowheads="1"/>
          </p:cNvPicPr>
          <p:nvPr/>
        </p:nvPicPr>
        <p:blipFill rotWithShape="1">
          <a:blip r:embed="rId2">
            <a:extLst>
              <a:ext uri="{28A0092B-C50C-407E-A947-70E740481C1C}">
                <a14:useLocalDpi xmlns:a14="http://schemas.microsoft.com/office/drawing/2010/main" val="0"/>
              </a:ext>
            </a:extLst>
          </a:blip>
          <a:srcRect t="16535"/>
          <a:stretch/>
        </p:blipFill>
        <p:spPr bwMode="auto">
          <a:xfrm>
            <a:off x="5458691" y="2036619"/>
            <a:ext cx="4957908" cy="246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61740" y="2092037"/>
            <a:ext cx="11029615" cy="4271240"/>
          </a:xfrm>
        </p:spPr>
        <p:txBody>
          <a:bodyPr>
            <a:normAutofit fontScale="85000" lnSpcReduction="10000"/>
          </a:bodyPr>
          <a:lstStyle/>
          <a:p>
            <a:pPr marL="0" indent="0">
              <a:buNone/>
            </a:pPr>
            <a:r>
              <a:rPr lang="en-US" sz="2100" dirty="0"/>
              <a:t>The future of credit card fraud detection holds promising opportunities for advancement and </a:t>
            </a:r>
            <a:r>
              <a:rPr lang="en-US" sz="2100" dirty="0" smtClean="0"/>
              <a:t>innovation</a:t>
            </a:r>
          </a:p>
          <a:p>
            <a:r>
              <a:rPr lang="en-US" sz="1900" b="1" dirty="0"/>
              <a:t>Advanced Machine Learning </a:t>
            </a:r>
            <a:r>
              <a:rPr lang="en-US" sz="1900" b="1" dirty="0" smtClean="0"/>
              <a:t>Techniques</a:t>
            </a:r>
            <a:endParaRPr lang="en-US" sz="1900" dirty="0" smtClean="0"/>
          </a:p>
          <a:p>
            <a:r>
              <a:rPr lang="en-US" sz="1900" b="1" dirty="0"/>
              <a:t>Anomaly </a:t>
            </a:r>
            <a:r>
              <a:rPr lang="en-US" sz="1900" b="1" dirty="0" smtClean="0"/>
              <a:t>Detection</a:t>
            </a:r>
          </a:p>
          <a:p>
            <a:r>
              <a:rPr lang="en-US" sz="1900" b="1" dirty="0"/>
              <a:t>Behavioral </a:t>
            </a:r>
            <a:r>
              <a:rPr lang="en-US" sz="1900" b="1" dirty="0" smtClean="0"/>
              <a:t>Biometrics</a:t>
            </a:r>
          </a:p>
          <a:p>
            <a:r>
              <a:rPr lang="en-US" sz="1900" b="1" dirty="0"/>
              <a:t>Real-Time </a:t>
            </a:r>
            <a:r>
              <a:rPr lang="en-US" sz="1900" b="1" dirty="0" smtClean="0"/>
              <a:t>Monitoring</a:t>
            </a:r>
          </a:p>
          <a:p>
            <a:r>
              <a:rPr lang="en-US" sz="1900" b="1" dirty="0"/>
              <a:t>Graph </a:t>
            </a:r>
            <a:r>
              <a:rPr lang="en-US" sz="1900" b="1" dirty="0" smtClean="0"/>
              <a:t>Analytics</a:t>
            </a:r>
          </a:p>
          <a:p>
            <a:r>
              <a:rPr lang="en-US" sz="1900" b="1" dirty="0"/>
              <a:t>Explainable </a:t>
            </a:r>
            <a:r>
              <a:rPr lang="en-US" sz="1900" b="1" dirty="0" smtClean="0"/>
              <a:t>AI</a:t>
            </a:r>
          </a:p>
          <a:p>
            <a:r>
              <a:rPr lang="en-US" sz="1900" b="1" dirty="0"/>
              <a:t>Adversarial Defense </a:t>
            </a:r>
            <a:r>
              <a:rPr lang="en-US" sz="1900" b="1" dirty="0" smtClean="0"/>
              <a:t>Mechanisms</a:t>
            </a:r>
          </a:p>
          <a:p>
            <a:r>
              <a:rPr lang="en-US" sz="1900" b="1" dirty="0"/>
              <a:t>Regulatory </a:t>
            </a:r>
            <a:r>
              <a:rPr lang="en-US" sz="1900" b="1" dirty="0" smtClean="0"/>
              <a:t>Compliance</a:t>
            </a:r>
          </a:p>
          <a:p>
            <a:pPr marL="0" indent="0">
              <a:buNone/>
            </a:pPr>
            <a:r>
              <a:rPr lang="en-US" sz="1900" dirty="0"/>
              <a:t>the future of credit card fraud detection lies in leveraging advanced technologies, fostering collaboration, and prioritizing security and transparency to stay ahead of evolving fraud threats and protect the integrity of the financial ecosystem.</a:t>
            </a:r>
            <a:endParaRPr lang="en-US" sz="1900" b="1" dirty="0" smtClean="0"/>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9162bd5b-4ed9-4da3-b376-05204580ba3f"/>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c0fa2617-96bd-425d-8578-e93563fe37c5"/>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459</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CREDIT-CARD-FRAUD-DETECTION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Sudharsan R.</cp:lastModifiedBy>
  <cp:revision>29</cp:revision>
  <dcterms:created xsi:type="dcterms:W3CDTF">2021-05-26T16:50:10Z</dcterms:created>
  <dcterms:modified xsi:type="dcterms:W3CDTF">2024-04-12T06:31:34Z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