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92" y="-13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 u="heavy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 u="heavy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 u="heavy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640" y="786129"/>
            <a:ext cx="692911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 u="heavy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1977644"/>
            <a:ext cx="5730240" cy="516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64" y="1051062"/>
            <a:ext cx="3336036" cy="14696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52240" y="1237615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4052" y="1406649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4" h="10794">
                <a:moveTo>
                  <a:pt x="43676" y="0"/>
                </a:moveTo>
                <a:lnTo>
                  <a:pt x="0" y="0"/>
                </a:lnTo>
                <a:lnTo>
                  <a:pt x="0" y="10543"/>
                </a:lnTo>
                <a:lnTo>
                  <a:pt x="43676" y="10543"/>
                </a:lnTo>
                <a:lnTo>
                  <a:pt x="43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7691" y="3019806"/>
            <a:ext cx="2675381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algn="ctr">
              <a:lnSpc>
                <a:spcPts val="142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SIX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WEE</a:t>
            </a:r>
            <a:r>
              <a:rPr sz="1200" b="1" spc="-10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SU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spc="-20" dirty="0">
                <a:latin typeface="Times New Roman"/>
                <a:cs typeface="Times New Roman"/>
              </a:rPr>
              <a:t>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R="61594"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205740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S</a:t>
            </a:r>
            <a:r>
              <a:rPr sz="1400" b="1" i="1" dirty="0">
                <a:latin typeface="Times New Roman"/>
                <a:cs typeface="Times New Roman"/>
              </a:rPr>
              <a:t>tu</a:t>
            </a:r>
            <a:r>
              <a:rPr sz="1400" b="1" i="1" spc="-10" dirty="0">
                <a:latin typeface="Times New Roman"/>
                <a:cs typeface="Times New Roman"/>
              </a:rPr>
              <a:t>d</a:t>
            </a:r>
            <a:r>
              <a:rPr sz="1400" b="1" i="1" dirty="0">
                <a:latin typeface="Times New Roman"/>
                <a:cs typeface="Times New Roman"/>
              </a:rPr>
              <a:t>e</a:t>
            </a:r>
            <a:r>
              <a:rPr sz="1400" b="1" i="1" spc="-15" dirty="0">
                <a:latin typeface="Times New Roman"/>
                <a:cs typeface="Times New Roman"/>
              </a:rPr>
              <a:t>n</a:t>
            </a:r>
            <a:r>
              <a:rPr sz="1400" b="1" i="1" dirty="0">
                <a:latin typeface="Times New Roman"/>
                <a:cs typeface="Times New Roman"/>
              </a:rPr>
              <a:t>t</a:t>
            </a:r>
            <a:r>
              <a:rPr sz="1400" b="1" i="1" spc="-10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Atte</a:t>
            </a:r>
            <a:r>
              <a:rPr sz="1400" b="1" i="1" spc="-15" dirty="0">
                <a:latin typeface="Times New Roman"/>
                <a:cs typeface="Times New Roman"/>
              </a:rPr>
              <a:t>n</a:t>
            </a:r>
            <a:r>
              <a:rPr sz="1400" b="1" i="1" spc="-10" dirty="0">
                <a:latin typeface="Times New Roman"/>
                <a:cs typeface="Times New Roman"/>
              </a:rPr>
              <a:t>da</a:t>
            </a:r>
            <a:r>
              <a:rPr sz="1400" b="1" i="1" dirty="0">
                <a:latin typeface="Times New Roman"/>
                <a:cs typeface="Times New Roman"/>
              </a:rPr>
              <a:t>n</a:t>
            </a:r>
            <a:r>
              <a:rPr sz="1400" b="1" i="1" spc="-15" dirty="0">
                <a:latin typeface="Times New Roman"/>
                <a:cs typeface="Times New Roman"/>
              </a:rPr>
              <a:t>c</a:t>
            </a:r>
            <a:r>
              <a:rPr sz="1400" b="1" i="1" dirty="0">
                <a:latin typeface="Times New Roman"/>
                <a:cs typeface="Times New Roman"/>
              </a:rPr>
              <a:t>e</a:t>
            </a:r>
            <a:r>
              <a:rPr sz="1400" b="1" i="1" spc="-4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Mark</a:t>
            </a:r>
            <a:r>
              <a:rPr sz="1400" b="1" i="1" spc="-10" dirty="0">
                <a:latin typeface="Times New Roman"/>
                <a:cs typeface="Times New Roman"/>
              </a:rPr>
              <a:t>i</a:t>
            </a:r>
            <a:r>
              <a:rPr sz="1400" b="1" i="1" spc="-15" dirty="0">
                <a:latin typeface="Times New Roman"/>
                <a:cs typeface="Times New Roman"/>
              </a:rPr>
              <a:t>n</a:t>
            </a:r>
            <a:r>
              <a:rPr sz="1400" b="1" i="1" dirty="0">
                <a:latin typeface="Times New Roman"/>
                <a:cs typeface="Times New Roman"/>
              </a:rPr>
              <a:t>g  </a:t>
            </a:r>
            <a:r>
              <a:rPr sz="1400" b="1" i="1" spc="-5" dirty="0">
                <a:latin typeface="Times New Roman"/>
                <a:cs typeface="Times New Roman"/>
              </a:rPr>
              <a:t>System</a:t>
            </a:r>
            <a:r>
              <a:rPr sz="1400" b="1" i="1" spc="-4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using</a:t>
            </a:r>
            <a:r>
              <a:rPr sz="1400" b="1" i="1" spc="-6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OpenCV</a:t>
            </a:r>
            <a:r>
              <a:rPr sz="1400" b="1" i="1" spc="-7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(Python)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Submitted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5451" y="5230409"/>
            <a:ext cx="3749549" cy="1469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lang="en-US" sz="1200" b="1" spc="-110" dirty="0">
                <a:latin typeface="Times New Roman"/>
                <a:cs typeface="Times New Roman"/>
              </a:rPr>
              <a:t>Anish </a:t>
            </a:r>
            <a:r>
              <a:rPr lang="en-US" sz="1200" b="1" spc="-110" dirty="0" err="1">
                <a:latin typeface="Times New Roman"/>
                <a:cs typeface="Times New Roman"/>
              </a:rPr>
              <a:t>pathak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  <a:p>
            <a:pPr marL="13335" algn="ctr">
              <a:lnSpc>
                <a:spcPct val="100000"/>
              </a:lnSpc>
              <a:spcBef>
                <a:spcPts val="905"/>
              </a:spcBef>
            </a:pPr>
            <a:r>
              <a:rPr sz="1200" b="1" spc="-5" dirty="0">
                <a:latin typeface="Times New Roman"/>
                <a:cs typeface="Times New Roman"/>
              </a:rPr>
              <a:t>Registration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No.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12013516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Program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Advance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Structure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Algorithms</a:t>
            </a:r>
            <a:endParaRPr sz="1200" dirty="0">
              <a:latin typeface="Times New Roman"/>
              <a:cs typeface="Times New Roman"/>
            </a:endParaRPr>
          </a:p>
          <a:p>
            <a:pPr marR="69215" algn="ctr">
              <a:lnSpc>
                <a:spcPct val="100000"/>
              </a:lnSpc>
              <a:spcBef>
                <a:spcPts val="1090"/>
              </a:spcBef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Guidance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2242" y="7368920"/>
            <a:ext cx="2830830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Cha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an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Mukher</a:t>
            </a:r>
            <a:r>
              <a:rPr sz="1200" b="1" dirty="0">
                <a:latin typeface="Times New Roman"/>
                <a:cs typeface="Times New Roman"/>
              </a:rPr>
              <a:t>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82550" marR="5080" indent="-70485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School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Computer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Science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5" dirty="0">
                <a:latin typeface="Times New Roman"/>
                <a:cs typeface="Times New Roman"/>
              </a:rPr>
              <a:t> Engineering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Lovely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Professional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University,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Phagwara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Jun</a:t>
            </a:r>
            <a:r>
              <a:rPr sz="1200" spc="-5" dirty="0">
                <a:latin typeface="Times New Roman"/>
                <a:cs typeface="Times New Roman"/>
              </a:rPr>
              <a:t>e-J</a:t>
            </a:r>
            <a:r>
              <a:rPr sz="1200" spc="-2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1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944" y="709929"/>
            <a:ext cx="4511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pc="-10" dirty="0"/>
              <a:t>GUI	Window1</a:t>
            </a:r>
            <a:r>
              <a:rPr spc="-25" dirty="0"/>
              <a:t> </a:t>
            </a:r>
            <a:r>
              <a:rPr spc="-10" dirty="0"/>
              <a:t>(Home</a:t>
            </a:r>
            <a:r>
              <a:rPr dirty="0"/>
              <a:t> </a:t>
            </a:r>
            <a:r>
              <a:rPr spc="-15" dirty="0"/>
              <a:t>Page):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944" y="1557273"/>
            <a:ext cx="59601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240" indent="51435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sz="1800" b="1" i="1" spc="-5" dirty="0">
                <a:latin typeface="Calibri"/>
                <a:cs typeface="Calibri"/>
              </a:rPr>
              <a:t>This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</a:t>
            </a:r>
            <a:r>
              <a:rPr sz="1800" b="1" i="1" spc="-5" dirty="0">
                <a:latin typeface="Calibri"/>
                <a:cs typeface="Calibri"/>
              </a:rPr>
              <a:t>our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first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screen when </a:t>
            </a:r>
            <a:r>
              <a:rPr sz="1800" b="1" i="1" dirty="0">
                <a:latin typeface="Calibri"/>
                <a:cs typeface="Calibri"/>
              </a:rPr>
              <a:t>program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start.All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these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GUI	</a:t>
            </a:r>
            <a:r>
              <a:rPr sz="1800" b="1" i="1" spc="-10" dirty="0">
                <a:latin typeface="Calibri"/>
                <a:cs typeface="Calibri"/>
              </a:rPr>
              <a:t>windows</a:t>
            </a:r>
            <a:r>
              <a:rPr sz="1800" b="1" i="1" spc="-5" dirty="0">
                <a:latin typeface="Calibri"/>
                <a:cs typeface="Calibri"/>
              </a:rPr>
              <a:t> 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</a:t>
            </a:r>
            <a:r>
              <a:rPr sz="1800" b="1" i="1" spc="-5" dirty="0">
                <a:latin typeface="Calibri"/>
                <a:cs typeface="Calibri"/>
              </a:rPr>
              <a:t>created using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Tkinter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library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python.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51435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An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Form</a:t>
            </a:r>
            <a:r>
              <a:rPr sz="1800" b="1" i="1" spc="-5" dirty="0">
                <a:latin typeface="Calibri"/>
                <a:cs typeface="Calibri"/>
              </a:rPr>
              <a:t> Icon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present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there inside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page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along</a:t>
            </a:r>
            <a:r>
              <a:rPr sz="1800" b="1" i="1" spc="-5" dirty="0">
                <a:latin typeface="Calibri"/>
                <a:cs typeface="Calibri"/>
              </a:rPr>
              <a:t> with some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buttons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mentioned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below;-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100" y="2928569"/>
            <a:ext cx="12230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Contains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(i)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Calibri"/>
                <a:cs typeface="Calibri"/>
              </a:rPr>
              <a:t>(ii)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004" y="2928569"/>
            <a:ext cx="29768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'Register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new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entry'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40" dirty="0">
                <a:latin typeface="Calibri"/>
                <a:cs typeface="Calibri"/>
              </a:rPr>
              <a:t>'Take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Attendance'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8066" y="3477895"/>
            <a:ext cx="4465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indent="-414655">
              <a:lnSpc>
                <a:spcPct val="100000"/>
              </a:lnSpc>
              <a:spcBef>
                <a:spcPts val="100"/>
              </a:spcBef>
              <a:buAutoNum type="romanLcParenBoth" startAt="3"/>
              <a:tabLst>
                <a:tab pos="427355" algn="l"/>
              </a:tabLst>
            </a:pPr>
            <a:r>
              <a:rPr sz="1800" b="1" i="1" spc="-5" dirty="0">
                <a:latin typeface="Calibri"/>
                <a:cs typeface="Calibri"/>
              </a:rPr>
              <a:t>'View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</a:t>
            </a:r>
            <a:r>
              <a:rPr sz="1800" b="1" i="1" spc="-10" dirty="0">
                <a:latin typeface="Calibri"/>
                <a:cs typeface="Calibri"/>
              </a:rPr>
              <a:t> Form'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  <a:p>
            <a:pPr marL="475615" indent="-463550">
              <a:lnSpc>
                <a:spcPct val="100000"/>
              </a:lnSpc>
              <a:buAutoNum type="romanLcParenBoth" startAt="3"/>
              <a:tabLst>
                <a:tab pos="475615" algn="l"/>
                <a:tab pos="476250" algn="l"/>
              </a:tabLst>
            </a:pPr>
            <a:r>
              <a:rPr sz="1800" b="1" i="1" spc="-5" dirty="0">
                <a:latin typeface="Calibri"/>
                <a:cs typeface="Calibri"/>
              </a:rPr>
              <a:t>'Delete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record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</a:t>
            </a:r>
            <a:r>
              <a:rPr sz="1800" b="1" i="1" spc="-10" dirty="0">
                <a:latin typeface="Calibri"/>
                <a:cs typeface="Calibri"/>
              </a:rPr>
              <a:t> Form'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  <a:p>
            <a:pPr marL="471805" indent="-459740">
              <a:lnSpc>
                <a:spcPct val="100000"/>
              </a:lnSpc>
              <a:buAutoNum type="romanLcParenBoth" startAt="3"/>
              <a:tabLst>
                <a:tab pos="471805" algn="l"/>
                <a:tab pos="472440" algn="l"/>
              </a:tabLst>
            </a:pPr>
            <a:r>
              <a:rPr sz="1800" b="1" i="1" spc="-5" dirty="0">
                <a:latin typeface="Calibri"/>
                <a:cs typeface="Calibri"/>
              </a:rPr>
              <a:t>'Exit'-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This will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terminate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5061203"/>
            <a:ext cx="58674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52476"/>
            <a:ext cx="6229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045" algn="l"/>
              </a:tabLst>
            </a:pPr>
            <a:r>
              <a:rPr spc="-10" dirty="0"/>
              <a:t>GUI	Window2</a:t>
            </a:r>
            <a:r>
              <a:rPr spc="5" dirty="0"/>
              <a:t> </a:t>
            </a:r>
            <a:r>
              <a:rPr spc="-15" dirty="0"/>
              <a:t>(Register</a:t>
            </a:r>
            <a:r>
              <a:rPr spc="40" dirty="0"/>
              <a:t> </a:t>
            </a:r>
            <a:r>
              <a:rPr spc="-10" dirty="0"/>
              <a:t>for</a:t>
            </a:r>
            <a:r>
              <a:rPr spc="-5" dirty="0"/>
              <a:t> New </a:t>
            </a:r>
            <a:r>
              <a:rPr dirty="0"/>
              <a:t>Entry)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00073"/>
            <a:ext cx="653097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 indent="5143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This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window </a:t>
            </a:r>
            <a:r>
              <a:rPr sz="1800" b="1" i="1" spc="-5" dirty="0">
                <a:latin typeface="Calibri"/>
                <a:cs typeface="Calibri"/>
              </a:rPr>
              <a:t>will open </a:t>
            </a:r>
            <a:r>
              <a:rPr sz="1800" b="1" i="1" spc="-10" dirty="0">
                <a:latin typeface="Calibri"/>
                <a:cs typeface="Calibri"/>
              </a:rPr>
              <a:t>after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clicking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'Register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new</a:t>
            </a:r>
            <a:r>
              <a:rPr sz="1800" b="1" i="1" dirty="0">
                <a:latin typeface="Calibri"/>
                <a:cs typeface="Calibri"/>
              </a:rPr>
              <a:t> entry'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dirty="0">
                <a:latin typeface="Calibri"/>
                <a:cs typeface="Calibri"/>
              </a:rPr>
              <a:t> Home </a:t>
            </a:r>
            <a:r>
              <a:rPr sz="1800" b="1" i="1" spc="-5" dirty="0">
                <a:latin typeface="Calibri"/>
                <a:cs typeface="Calibri"/>
              </a:rPr>
              <a:t>page)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007744" marR="1915795" indent="-890269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Contains </a:t>
            </a:r>
            <a:r>
              <a:rPr sz="1800" b="1" i="1" dirty="0">
                <a:latin typeface="Calibri"/>
                <a:cs typeface="Calibri"/>
              </a:rPr>
              <a:t>-(i)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-10" dirty="0">
                <a:latin typeface="Calibri"/>
                <a:cs typeface="Calibri"/>
              </a:rPr>
              <a:t> for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'Name'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" dirty="0">
                <a:latin typeface="Calibri"/>
                <a:cs typeface="Calibri"/>
              </a:rPr>
              <a:t> Label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field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(ii)'Capture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Image'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07314" indent="10477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Purpose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 If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'Capture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Image'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 </a:t>
            </a:r>
            <a:r>
              <a:rPr sz="1800" b="1" i="1" spc="-10" dirty="0">
                <a:latin typeface="Calibri"/>
                <a:cs typeface="Calibri"/>
              </a:rPr>
              <a:t>clicked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WebCam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automatically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opened[using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OpenCV </a:t>
            </a:r>
            <a:r>
              <a:rPr sz="1800" b="1" i="1" dirty="0">
                <a:latin typeface="Calibri"/>
                <a:cs typeface="Calibri"/>
              </a:rPr>
              <a:t>library]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takes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photo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presents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that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</a:t>
            </a:r>
            <a:r>
              <a:rPr sz="1800" b="1" i="1" spc="-5" dirty="0">
                <a:latin typeface="Calibri"/>
                <a:cs typeface="Calibri"/>
              </a:rPr>
              <a:t> on screen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236854" indent="5143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receive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message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select </a:t>
            </a:r>
            <a:r>
              <a:rPr sz="1800" b="1" i="1" spc="-40" dirty="0">
                <a:latin typeface="Calibri"/>
                <a:cs typeface="Calibri"/>
              </a:rPr>
              <a:t>'Take</a:t>
            </a:r>
            <a:r>
              <a:rPr sz="1800" b="1" i="1" dirty="0">
                <a:latin typeface="Calibri"/>
                <a:cs typeface="Calibri"/>
              </a:rPr>
              <a:t> Another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Photo'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or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'Continue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with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this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photo'[using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messageBox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function]</a:t>
            </a:r>
            <a:endParaRPr sz="1800">
              <a:latin typeface="Calibri"/>
              <a:cs typeface="Calibri"/>
            </a:endParaRPr>
          </a:p>
          <a:p>
            <a:pPr marL="12700" marR="5080" indent="786130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If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clicks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first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option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,then</a:t>
            </a:r>
            <a:r>
              <a:rPr sz="1800" b="1" i="1" dirty="0">
                <a:latin typeface="Calibri"/>
                <a:cs typeface="Calibri"/>
              </a:rPr>
              <a:t> 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current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page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reload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again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without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saving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anything or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else</a:t>
            </a:r>
            <a:r>
              <a:rPr sz="1800" b="1" i="1" dirty="0">
                <a:latin typeface="Calibri"/>
                <a:cs typeface="Calibri"/>
              </a:rPr>
              <a:t> if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selects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second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then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‘name’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data</a:t>
            </a:r>
            <a:r>
              <a:rPr sz="1800" b="1" i="1" spc="5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saved</a:t>
            </a:r>
            <a:r>
              <a:rPr sz="1800" b="1" i="1" spc="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new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row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entry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48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get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captured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</a:t>
            </a:r>
            <a:r>
              <a:rPr sz="1800" b="1" i="1" spc="-5" dirty="0">
                <a:latin typeface="Calibri"/>
                <a:cs typeface="Calibri"/>
              </a:rPr>
              <a:t> 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saved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with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‘jpg’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extension </a:t>
            </a:r>
            <a:r>
              <a:rPr sz="1800" b="1" i="1" dirty="0">
                <a:latin typeface="Calibri"/>
                <a:cs typeface="Calibri"/>
              </a:rPr>
              <a:t>in a </a:t>
            </a:r>
            <a:r>
              <a:rPr sz="1800" b="1" i="1" spc="-5" dirty="0">
                <a:latin typeface="Calibri"/>
                <a:cs typeface="Calibri"/>
              </a:rPr>
              <a:t>new directory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named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‘Image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Dataset’.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{There will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a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end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return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Home </a:t>
            </a:r>
            <a:r>
              <a:rPr sz="1800" b="1" i="1" spc="-5" dirty="0">
                <a:latin typeface="Calibri"/>
                <a:cs typeface="Calibri"/>
              </a:rPr>
              <a:t>Page}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A perso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0EB9AEA6-AD6E-5E87-9DC7-E916AD5B6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" y="6172200"/>
            <a:ext cx="6942773" cy="33782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633171"/>
            <a:ext cx="6210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GUI</a:t>
            </a:r>
            <a:r>
              <a:rPr spc="-20" dirty="0"/>
              <a:t> </a:t>
            </a:r>
            <a:r>
              <a:rPr spc="-5" dirty="0"/>
              <a:t>based </a:t>
            </a:r>
            <a:r>
              <a:rPr spc="-10" dirty="0"/>
              <a:t>Window3</a:t>
            </a:r>
            <a:r>
              <a:rPr spc="-15" dirty="0"/>
              <a:t> </a:t>
            </a:r>
            <a:r>
              <a:rPr spc="-50" dirty="0"/>
              <a:t>(Take</a:t>
            </a:r>
            <a:r>
              <a:rPr spc="10" dirty="0"/>
              <a:t> </a:t>
            </a:r>
            <a:r>
              <a:rPr spc="-10" dirty="0"/>
              <a:t>Attendance)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481073"/>
            <a:ext cx="68072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 indent="5143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This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window </a:t>
            </a:r>
            <a:r>
              <a:rPr sz="1800" b="1" i="1" spc="-5" dirty="0">
                <a:latin typeface="Calibri"/>
                <a:cs typeface="Calibri"/>
              </a:rPr>
              <a:t>will open </a:t>
            </a:r>
            <a:r>
              <a:rPr sz="1800" b="1" i="1" spc="-10" dirty="0">
                <a:latin typeface="Calibri"/>
                <a:cs typeface="Calibri"/>
              </a:rPr>
              <a:t>after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clicking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40" dirty="0">
                <a:latin typeface="Calibri"/>
                <a:cs typeface="Calibri"/>
              </a:rPr>
              <a:t>'Take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Home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page)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45085" indent="51435">
              <a:lnSpc>
                <a:spcPct val="100000"/>
              </a:lnSpc>
              <a:tabLst>
                <a:tab pos="1469390" algn="l"/>
              </a:tabLst>
            </a:pPr>
            <a:r>
              <a:rPr sz="1800" b="1" i="1" spc="-5" dirty="0">
                <a:latin typeface="Calibri"/>
                <a:cs typeface="Calibri"/>
              </a:rPr>
              <a:t>Contains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(i)	User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5" dirty="0">
                <a:latin typeface="Calibri"/>
                <a:cs typeface="Calibri"/>
              </a:rPr>
              <a:t>Label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field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create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new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‘date’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file)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[Tkcalender </a:t>
            </a:r>
            <a:r>
              <a:rPr sz="1800" b="1" i="1" dirty="0">
                <a:latin typeface="Calibri"/>
                <a:cs typeface="Calibri"/>
              </a:rPr>
              <a:t>library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used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take</a:t>
            </a:r>
            <a:r>
              <a:rPr sz="1800" b="1" i="1" dirty="0">
                <a:latin typeface="Calibri"/>
                <a:cs typeface="Calibri"/>
              </a:rPr>
              <a:t> input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calender]</a:t>
            </a:r>
            <a:endParaRPr sz="1800">
              <a:latin typeface="Calibri"/>
              <a:cs typeface="Calibri"/>
            </a:endParaRPr>
          </a:p>
          <a:p>
            <a:pPr marL="12700" marR="137160" indent="628015">
              <a:lnSpc>
                <a:spcPct val="100000"/>
              </a:lnSpc>
              <a:spcBef>
                <a:spcPts val="5"/>
              </a:spcBef>
              <a:buAutoNum type="romanLcParenBoth" startAt="2"/>
              <a:tabLst>
                <a:tab pos="1051560" algn="l"/>
                <a:tab pos="1052195" algn="l"/>
              </a:tabLst>
            </a:pP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'time'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5" dirty="0">
                <a:latin typeface="Calibri"/>
                <a:cs typeface="Calibri"/>
              </a:rPr>
              <a:t>Label field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(for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time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uptill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which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form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remain </a:t>
            </a:r>
            <a:r>
              <a:rPr sz="1800" b="1" i="1" spc="-5" dirty="0">
                <a:latin typeface="Calibri"/>
                <a:cs typeface="Calibri"/>
              </a:rPr>
              <a:t>open)</a:t>
            </a:r>
            <a:endParaRPr sz="1800">
              <a:latin typeface="Calibri"/>
              <a:cs typeface="Calibri"/>
            </a:endParaRPr>
          </a:p>
          <a:p>
            <a:pPr marL="12700" marR="5080" indent="628015" algn="just">
              <a:lnSpc>
                <a:spcPct val="100000"/>
              </a:lnSpc>
              <a:buAutoNum type="romanLcParenBoth" startAt="2"/>
              <a:tabLst>
                <a:tab pos="1003935" algn="l"/>
              </a:tabLst>
            </a:pPr>
            <a:r>
              <a:rPr sz="1800" b="1" i="1" spc="-10" dirty="0">
                <a:latin typeface="Calibri"/>
                <a:cs typeface="Calibri"/>
              </a:rPr>
              <a:t>'Start </a:t>
            </a:r>
            <a:r>
              <a:rPr sz="1800" b="1" i="1" spc="-15" dirty="0">
                <a:latin typeface="Calibri"/>
                <a:cs typeface="Calibri"/>
              </a:rPr>
              <a:t>Attendance' </a:t>
            </a:r>
            <a:r>
              <a:rPr sz="1800" b="1" i="1" spc="-10" dirty="0">
                <a:latin typeface="Calibri"/>
                <a:cs typeface="Calibri"/>
              </a:rPr>
              <a:t>button.(If </a:t>
            </a:r>
            <a:r>
              <a:rPr sz="1800" b="1" i="1" spc="-5" dirty="0">
                <a:latin typeface="Calibri"/>
                <a:cs typeface="Calibri"/>
              </a:rPr>
              <a:t>user clicks </a:t>
            </a:r>
            <a:r>
              <a:rPr sz="1800" b="1" i="1" dirty="0">
                <a:latin typeface="Calibri"/>
                <a:cs typeface="Calibri"/>
              </a:rPr>
              <a:t>this, </a:t>
            </a:r>
            <a:r>
              <a:rPr sz="1800" b="1" i="1" spc="-20" dirty="0">
                <a:latin typeface="Calibri"/>
                <a:cs typeface="Calibri"/>
              </a:rPr>
              <a:t>WebCam </a:t>
            </a:r>
            <a:r>
              <a:rPr sz="1800" b="1" i="1" spc="-5" dirty="0">
                <a:latin typeface="Calibri"/>
                <a:cs typeface="Calibri"/>
              </a:rPr>
              <a:t>will get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opened </a:t>
            </a:r>
            <a:r>
              <a:rPr sz="1800" b="1" i="1" spc="-10" dirty="0">
                <a:latin typeface="Calibri"/>
                <a:cs typeface="Calibri"/>
              </a:rPr>
              <a:t>for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-5" dirty="0">
                <a:latin typeface="Calibri"/>
                <a:cs typeface="Calibri"/>
              </a:rPr>
              <a:t>specified </a:t>
            </a:r>
            <a:r>
              <a:rPr sz="1800" b="1" i="1" dirty="0">
                <a:latin typeface="Calibri"/>
                <a:cs typeface="Calibri"/>
              </a:rPr>
              <a:t>time 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particular </a:t>
            </a:r>
            <a:r>
              <a:rPr sz="1800" b="1" i="1" spc="-5" dirty="0">
                <a:latin typeface="Calibri"/>
                <a:cs typeface="Calibri"/>
              </a:rPr>
              <a:t>person will </a:t>
            </a:r>
            <a:r>
              <a:rPr sz="1800" b="1" i="1" dirty="0">
                <a:latin typeface="Calibri"/>
                <a:cs typeface="Calibri"/>
              </a:rPr>
              <a:t>be </a:t>
            </a:r>
            <a:r>
              <a:rPr sz="1800" b="1" i="1" spc="-10" dirty="0">
                <a:latin typeface="Calibri"/>
                <a:cs typeface="Calibri"/>
              </a:rPr>
              <a:t>marked </a:t>
            </a:r>
            <a:r>
              <a:rPr sz="1800" b="1" i="1" spc="-5" dirty="0">
                <a:latin typeface="Calibri"/>
                <a:cs typeface="Calibri"/>
              </a:rPr>
              <a:t> present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updated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accordingly.)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{There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at 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return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Home</a:t>
            </a:r>
            <a:r>
              <a:rPr sz="1800" b="1" i="1" spc="-5" dirty="0">
                <a:latin typeface="Calibri"/>
                <a:cs typeface="Calibri"/>
              </a:rPr>
              <a:t> Page}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A picture containing text, screenshot, person&#10;&#10;Description automatically generated">
            <a:extLst>
              <a:ext uri="{FF2B5EF4-FFF2-40B4-BE49-F238E27FC236}">
                <a16:creationId xmlns:a16="http://schemas.microsoft.com/office/drawing/2014/main" id="{649BAAAC-2FA3-CD8D-C4A1-0A8D04941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77564"/>
            <a:ext cx="6210300" cy="36167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1167129"/>
            <a:ext cx="6126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045" algn="l"/>
              </a:tabLst>
            </a:pPr>
            <a:r>
              <a:rPr spc="-10" dirty="0"/>
              <a:t>GUI	Window4(View</a:t>
            </a:r>
            <a:r>
              <a:rPr spc="30" dirty="0"/>
              <a:t> </a:t>
            </a:r>
            <a:r>
              <a:rPr spc="-15" dirty="0"/>
              <a:t>Attendance</a:t>
            </a:r>
            <a:r>
              <a:rPr spc="15" dirty="0"/>
              <a:t> </a:t>
            </a:r>
            <a:r>
              <a:rPr spc="-25" dirty="0"/>
              <a:t>Form)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014473"/>
            <a:ext cx="60737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690" indent="52069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This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window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 </a:t>
            </a:r>
            <a:r>
              <a:rPr sz="1800" b="1" i="1" spc="-10" dirty="0">
                <a:latin typeface="Calibri"/>
                <a:cs typeface="Calibri"/>
              </a:rPr>
              <a:t>after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clicking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'View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Form'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 </a:t>
            </a:r>
            <a:r>
              <a:rPr sz="1800" b="1" i="1" dirty="0">
                <a:latin typeface="Calibri"/>
                <a:cs typeface="Calibri"/>
              </a:rPr>
              <a:t>Home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52069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Purpose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 </a:t>
            </a:r>
            <a:r>
              <a:rPr sz="1800" b="1" i="1" spc="-5" dirty="0">
                <a:latin typeface="Calibri"/>
                <a:cs typeface="Calibri"/>
              </a:rPr>
              <a:t>This </a:t>
            </a:r>
            <a:r>
              <a:rPr sz="1800" b="1" i="1" spc="-10" dirty="0">
                <a:latin typeface="Calibri"/>
                <a:cs typeface="Calibri"/>
              </a:rPr>
              <a:t>window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will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just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show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contents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-5" dirty="0">
                <a:latin typeface="Calibri"/>
                <a:cs typeface="Calibri"/>
              </a:rPr>
              <a:t> file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screen.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{There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at the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return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dirty="0">
                <a:latin typeface="Calibri"/>
                <a:cs typeface="Calibri"/>
              </a:rPr>
              <a:t> Home</a:t>
            </a:r>
            <a:r>
              <a:rPr sz="1800" b="1" i="1" spc="-5" dirty="0">
                <a:latin typeface="Calibri"/>
                <a:cs typeface="Calibri"/>
              </a:rPr>
              <a:t> Page}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1" y="5032247"/>
            <a:ext cx="613409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6129"/>
            <a:ext cx="5801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045" algn="l"/>
              </a:tabLst>
            </a:pPr>
            <a:r>
              <a:rPr spc="-10" dirty="0"/>
              <a:t>GUI	Window5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('Delete</a:t>
            </a:r>
            <a:r>
              <a:rPr spc="25" dirty="0"/>
              <a:t> </a:t>
            </a:r>
            <a:r>
              <a:rPr spc="-15" dirty="0"/>
              <a:t>record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10" dirty="0"/>
              <a:t>Attendance</a:t>
            </a:r>
            <a:r>
              <a:rPr spc="-55" dirty="0"/>
              <a:t> </a:t>
            </a:r>
            <a:r>
              <a:rPr spc="-25" dirty="0"/>
              <a:t>Form’)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60193"/>
            <a:ext cx="6687820" cy="688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92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This </a:t>
            </a:r>
            <a:r>
              <a:rPr sz="1800" b="1" i="1" spc="-10" dirty="0">
                <a:latin typeface="Calibri"/>
                <a:cs typeface="Calibri"/>
              </a:rPr>
              <a:t>window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will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after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clicking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'Delete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record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15" dirty="0">
                <a:latin typeface="Calibri"/>
                <a:cs typeface="Calibri"/>
              </a:rPr>
              <a:t>Attendance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Form' button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Home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64135" algn="just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Contains</a:t>
            </a:r>
            <a:r>
              <a:rPr sz="1800" b="1" i="1" dirty="0">
                <a:latin typeface="Calibri"/>
                <a:cs typeface="Calibri"/>
              </a:rPr>
              <a:t> -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(i)  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'Delete </a:t>
            </a:r>
            <a:r>
              <a:rPr sz="1800" b="1" i="1" dirty="0">
                <a:latin typeface="Calibri"/>
                <a:cs typeface="Calibri"/>
              </a:rPr>
              <a:t>a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record'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button(Removing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row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Calibri"/>
                <a:cs typeface="Calibri"/>
              </a:rPr>
              <a:t>the particular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'name'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file)</a:t>
            </a:r>
            <a:endParaRPr sz="1800">
              <a:latin typeface="Calibri"/>
              <a:cs typeface="Calibri"/>
            </a:endParaRPr>
          </a:p>
          <a:p>
            <a:pPr marL="12700" marR="318770" indent="995044" algn="just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{ </a:t>
            </a:r>
            <a:r>
              <a:rPr sz="1800" b="1" i="1" spc="-5" dirty="0">
                <a:latin typeface="Calibri"/>
                <a:cs typeface="Calibri"/>
              </a:rPr>
              <a:t>After </a:t>
            </a:r>
            <a:r>
              <a:rPr sz="1800" b="1" i="1" dirty="0">
                <a:latin typeface="Calibri"/>
                <a:cs typeface="Calibri"/>
              </a:rPr>
              <a:t>clicking this, a </a:t>
            </a:r>
            <a:r>
              <a:rPr sz="1800" b="1" i="1" spc="-5" dirty="0">
                <a:latin typeface="Calibri"/>
                <a:cs typeface="Calibri"/>
              </a:rPr>
              <a:t>message </a:t>
            </a:r>
            <a:r>
              <a:rPr sz="1800" b="1" i="1" spc="-15" dirty="0">
                <a:latin typeface="Calibri"/>
                <a:cs typeface="Calibri"/>
              </a:rPr>
              <a:t>box </a:t>
            </a:r>
            <a:r>
              <a:rPr sz="1800" b="1" i="1" dirty="0">
                <a:latin typeface="Calibri"/>
                <a:cs typeface="Calibri"/>
              </a:rPr>
              <a:t>will </a:t>
            </a:r>
            <a:r>
              <a:rPr sz="1800" b="1" i="1" spc="-5" dirty="0">
                <a:latin typeface="Calibri"/>
                <a:cs typeface="Calibri"/>
              </a:rPr>
              <a:t>appear </a:t>
            </a:r>
            <a:r>
              <a:rPr sz="1800" b="1" i="1" spc="-15" dirty="0">
                <a:latin typeface="Calibri"/>
                <a:cs typeface="Calibri"/>
              </a:rPr>
              <a:t>to </a:t>
            </a:r>
            <a:r>
              <a:rPr sz="1800" b="1" i="1" spc="-5" dirty="0">
                <a:latin typeface="Calibri"/>
                <a:cs typeface="Calibri"/>
              </a:rPr>
              <a:t>specify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'name' </a:t>
            </a:r>
            <a:r>
              <a:rPr sz="1800" b="1" i="1" spc="-10" dirty="0">
                <a:latin typeface="Calibri"/>
                <a:cs typeface="Calibri"/>
              </a:rPr>
              <a:t>for </a:t>
            </a:r>
            <a:r>
              <a:rPr sz="1800" b="1" i="1" spc="-5" dirty="0">
                <a:latin typeface="Calibri"/>
                <a:cs typeface="Calibri"/>
              </a:rPr>
              <a:t>deletion.On hitting 'enter' ,particular 'name'row will get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deleted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-5" dirty="0">
                <a:latin typeface="Calibri"/>
                <a:cs typeface="Calibri"/>
              </a:rPr>
              <a:t> file}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628015">
              <a:lnSpc>
                <a:spcPct val="100000"/>
              </a:lnSpc>
              <a:buAutoNum type="romanLcParenBoth" startAt="2"/>
              <a:tabLst>
                <a:tab pos="1051560" algn="l"/>
                <a:tab pos="1052195" algn="l"/>
              </a:tabLst>
            </a:pPr>
            <a:r>
              <a:rPr sz="1800" b="1" i="1" spc="-5" dirty="0">
                <a:latin typeface="Calibri"/>
                <a:cs typeface="Calibri"/>
              </a:rPr>
              <a:t>'Delete </a:t>
            </a:r>
            <a:r>
              <a:rPr sz="1800" b="1" i="1" dirty="0">
                <a:latin typeface="Calibri"/>
                <a:cs typeface="Calibri"/>
              </a:rPr>
              <a:t>a </a:t>
            </a:r>
            <a:r>
              <a:rPr sz="1800" b="1" i="1" spc="-5" dirty="0">
                <a:latin typeface="Calibri"/>
                <a:cs typeface="Calibri"/>
              </a:rPr>
              <a:t>specific date's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record'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button(Removing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entries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particular </a:t>
            </a:r>
            <a:r>
              <a:rPr sz="1800" b="1" i="1" spc="-5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  <a:p>
            <a:pPr marL="12700" marR="171450" indent="995044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{After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clicking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this,a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message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box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appear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specify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deletion.On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hitting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'enter'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,particular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get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deleted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-5" dirty="0">
                <a:latin typeface="Calibri"/>
                <a:cs typeface="Calibri"/>
              </a:rPr>
              <a:t> file}</a:t>
            </a:r>
            <a:endParaRPr sz="1800">
              <a:latin typeface="Calibri"/>
              <a:cs typeface="Calibri"/>
            </a:endParaRPr>
          </a:p>
          <a:p>
            <a:pPr marL="902969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**Note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 </a:t>
            </a:r>
            <a:r>
              <a:rPr sz="1800" b="1" i="1" spc="-10" dirty="0">
                <a:latin typeface="Calibri"/>
                <a:cs typeface="Calibri"/>
              </a:rPr>
              <a:t>tkcalender </a:t>
            </a:r>
            <a:r>
              <a:rPr sz="1800" b="1" i="1" spc="-5" dirty="0">
                <a:latin typeface="Calibri"/>
                <a:cs typeface="Calibri"/>
              </a:rPr>
              <a:t>needs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take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728345" indent="628015">
              <a:lnSpc>
                <a:spcPct val="100000"/>
              </a:lnSpc>
              <a:buAutoNum type="romanLcParenBoth" startAt="3"/>
              <a:tabLst>
                <a:tab pos="1055370" algn="l"/>
              </a:tabLst>
            </a:pPr>
            <a:r>
              <a:rPr sz="1800" b="1" i="1" spc="-10" dirty="0">
                <a:latin typeface="Calibri"/>
                <a:cs typeface="Calibri"/>
              </a:rPr>
              <a:t>'ClearAttendanceRecord'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 </a:t>
            </a:r>
            <a:r>
              <a:rPr sz="1800" b="1" i="1" spc="-5" dirty="0">
                <a:latin typeface="Calibri"/>
                <a:cs typeface="Calibri"/>
              </a:rPr>
              <a:t>This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delete</a:t>
            </a:r>
            <a:r>
              <a:rPr sz="1800" b="1" i="1" dirty="0">
                <a:latin typeface="Calibri"/>
                <a:cs typeface="Calibri"/>
              </a:rPr>
              <a:t> all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records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except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names.</a:t>
            </a:r>
            <a:endParaRPr sz="1800">
              <a:latin typeface="Calibri"/>
              <a:cs typeface="Calibri"/>
            </a:endParaRPr>
          </a:p>
          <a:p>
            <a:pPr marL="902969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{Message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displayed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successful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deletion}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tabLst>
                <a:tab pos="1130935" algn="l"/>
              </a:tabLst>
            </a:pPr>
            <a:r>
              <a:rPr sz="1800" b="1" i="1" dirty="0">
                <a:latin typeface="Calibri"/>
                <a:cs typeface="Calibri"/>
              </a:rPr>
              <a:t>(iV)	</a:t>
            </a:r>
            <a:r>
              <a:rPr sz="1800" b="1" i="1" spc="-10" dirty="0">
                <a:latin typeface="Calibri"/>
                <a:cs typeface="Calibri"/>
              </a:rPr>
              <a:t>'ClearAttendanceForm'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 </a:t>
            </a:r>
            <a:r>
              <a:rPr sz="1800" b="1" i="1" spc="-5" dirty="0">
                <a:latin typeface="Calibri"/>
                <a:cs typeface="Calibri"/>
              </a:rPr>
              <a:t>This 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make</a:t>
            </a:r>
            <a:r>
              <a:rPr sz="1800" b="1" i="1" dirty="0">
                <a:latin typeface="Calibri"/>
                <a:cs typeface="Calibri"/>
              </a:rPr>
              <a:t> the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-5" dirty="0">
                <a:latin typeface="Calibri"/>
                <a:cs typeface="Calibri"/>
              </a:rPr>
              <a:t> file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  <a:p>
            <a:pPr marL="95631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{Message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displayed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successful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deletion}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{There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at 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end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return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Home</a:t>
            </a:r>
            <a:r>
              <a:rPr sz="1800" b="1" i="1" spc="-5" dirty="0">
                <a:latin typeface="Calibri"/>
                <a:cs typeface="Calibri"/>
              </a:rPr>
              <a:t> Page}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2438400"/>
            <a:ext cx="585825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80771"/>
            <a:ext cx="7015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Working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5" dirty="0"/>
              <a:t>Attendance</a:t>
            </a:r>
            <a:r>
              <a:rPr spc="10" dirty="0"/>
              <a:t> </a:t>
            </a:r>
            <a:r>
              <a:rPr spc="-10" dirty="0"/>
              <a:t>Marking</a:t>
            </a:r>
            <a:r>
              <a:rPr spc="30" dirty="0"/>
              <a:t> </a:t>
            </a:r>
            <a:r>
              <a:rPr spc="-10" dirty="0"/>
              <a:t>Algorithm:-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28673"/>
            <a:ext cx="7057390" cy="825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 indent="104775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alibri"/>
                <a:cs typeface="Calibri"/>
              </a:rPr>
              <a:t>(We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have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OpenCV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library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python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imported face-recognition </a:t>
            </a:r>
            <a:r>
              <a:rPr sz="1800" b="1" i="1" dirty="0">
                <a:latin typeface="Calibri"/>
                <a:cs typeface="Calibri"/>
              </a:rPr>
              <a:t> module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run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our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algorithm.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The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face-recognition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module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has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some </a:t>
            </a:r>
            <a:r>
              <a:rPr sz="1800" b="1" i="1" dirty="0">
                <a:latin typeface="Calibri"/>
                <a:cs typeface="Calibri"/>
              </a:rPr>
              <a:t> inbuilt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which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find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</a:t>
            </a:r>
            <a:r>
              <a:rPr sz="1800" b="1" i="1" dirty="0">
                <a:latin typeface="Calibri"/>
                <a:cs typeface="Calibri"/>
              </a:rPr>
              <a:t> 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best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match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facial </a:t>
            </a:r>
            <a:r>
              <a:rPr sz="1800" b="1" i="1" dirty="0">
                <a:latin typeface="Calibri"/>
                <a:cs typeface="Calibri"/>
              </a:rPr>
              <a:t>image </a:t>
            </a:r>
            <a:r>
              <a:rPr sz="1800" b="1" i="1" spc="-5" dirty="0">
                <a:latin typeface="Calibri"/>
                <a:cs typeface="Calibri"/>
              </a:rPr>
              <a:t>from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existing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list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'Images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DataSet'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with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live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WebCam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 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'P'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respect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that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person's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name</a:t>
            </a:r>
            <a:r>
              <a:rPr sz="1800" b="1" i="1" dirty="0">
                <a:latin typeface="Calibri"/>
                <a:cs typeface="Calibri"/>
              </a:rPr>
              <a:t> 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b="1" i="1" spc="-10" dirty="0">
                <a:latin typeface="Calibri"/>
                <a:cs typeface="Calibri"/>
              </a:rPr>
              <a:t>Face</a:t>
            </a:r>
            <a:r>
              <a:rPr sz="1800" b="1" i="1" spc="-5" dirty="0">
                <a:latin typeface="Calibri"/>
                <a:cs typeface="Calibri"/>
              </a:rPr>
              <a:t> encodings() function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 encode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all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faces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present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dataset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and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store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list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objects.</a:t>
            </a:r>
            <a:endParaRPr sz="1800">
              <a:latin typeface="Calibri"/>
              <a:cs typeface="Calibri"/>
            </a:endParaRPr>
          </a:p>
          <a:p>
            <a:pPr marL="12700" marR="386715" indent="104775">
              <a:lnSpc>
                <a:spcPct val="100000"/>
              </a:lnSpc>
            </a:pPr>
            <a:r>
              <a:rPr sz="1800" b="1" i="1" spc="-10" dirty="0">
                <a:latin typeface="Calibri"/>
                <a:cs typeface="Calibri"/>
              </a:rPr>
              <a:t>Face </a:t>
            </a:r>
            <a:r>
              <a:rPr sz="1800" b="1" i="1" dirty="0">
                <a:latin typeface="Calibri"/>
                <a:cs typeface="Calibri"/>
              </a:rPr>
              <a:t>dis()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another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which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take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webCam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parameter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" dirty="0">
                <a:latin typeface="Calibri"/>
                <a:cs typeface="Calibri"/>
              </a:rPr>
              <a:t> 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give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 </a:t>
            </a:r>
            <a:r>
              <a:rPr sz="1800" b="1" i="1" spc="-5" dirty="0">
                <a:latin typeface="Calibri"/>
                <a:cs typeface="Calibri"/>
              </a:rPr>
              <a:t>numerical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value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how</a:t>
            </a:r>
            <a:r>
              <a:rPr sz="1800" b="1" i="1" spc="-5" dirty="0">
                <a:latin typeface="Calibri"/>
                <a:cs typeface="Calibri"/>
              </a:rPr>
              <a:t> much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webCam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5" dirty="0">
                <a:latin typeface="Calibri"/>
                <a:cs typeface="Calibri"/>
              </a:rPr>
              <a:t> different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-10" dirty="0">
                <a:latin typeface="Calibri"/>
                <a:cs typeface="Calibri"/>
              </a:rPr>
              <a:t>list</a:t>
            </a:r>
            <a:r>
              <a:rPr sz="1800" b="1" i="1" spc="-5" dirty="0">
                <a:latin typeface="Calibri"/>
                <a:cs typeface="Calibri"/>
              </a:rPr>
              <a:t> of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known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images(Images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dataset).</a:t>
            </a:r>
            <a:endParaRPr sz="1800">
              <a:latin typeface="Calibri"/>
              <a:cs typeface="Calibri"/>
            </a:endParaRPr>
          </a:p>
          <a:p>
            <a:pPr marL="12700" marR="126364" indent="5143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Lesser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value,more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accurate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our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webcam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 </a:t>
            </a:r>
            <a:r>
              <a:rPr sz="1800" b="1" i="1" spc="-5" dirty="0">
                <a:latin typeface="Calibri"/>
                <a:cs typeface="Calibri"/>
              </a:rPr>
              <a:t>would </a:t>
            </a:r>
            <a:r>
              <a:rPr sz="1800" b="1" i="1" dirty="0">
                <a:latin typeface="Calibri"/>
                <a:cs typeface="Calibri"/>
              </a:rPr>
              <a:t>be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identical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 </a:t>
            </a:r>
            <a:r>
              <a:rPr sz="1800" b="1" i="1" spc="-5" dirty="0">
                <a:latin typeface="Calibri"/>
                <a:cs typeface="Calibri"/>
              </a:rPr>
              <a:t>present</a:t>
            </a:r>
            <a:r>
              <a:rPr sz="1800" b="1" i="1" dirty="0">
                <a:latin typeface="Calibri"/>
                <a:cs typeface="Calibri"/>
              </a:rPr>
              <a:t> in image train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b="1" i="1" dirty="0">
                <a:latin typeface="Calibri"/>
                <a:cs typeface="Calibri"/>
              </a:rPr>
              <a:t>As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this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returns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numpy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array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numerical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values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(numerical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value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each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matching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process</a:t>
            </a:r>
            <a:r>
              <a:rPr sz="1800" b="1" i="1" dirty="0">
                <a:latin typeface="Calibri"/>
                <a:cs typeface="Calibri"/>
              </a:rPr>
              <a:t> ),</a:t>
            </a:r>
            <a:endParaRPr sz="1800">
              <a:latin typeface="Calibri"/>
              <a:cs typeface="Calibri"/>
            </a:endParaRPr>
          </a:p>
          <a:p>
            <a:pPr marL="12700" marR="5080" indent="10477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we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just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need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print</a:t>
            </a:r>
            <a:r>
              <a:rPr sz="1800" b="1" i="1" dirty="0">
                <a:latin typeface="Calibri"/>
                <a:cs typeface="Calibri"/>
              </a:rPr>
              <a:t> 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name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that image </a:t>
            </a:r>
            <a:r>
              <a:rPr sz="1800" b="1" i="1" spc="-5" dirty="0">
                <a:latin typeface="Calibri"/>
                <a:cs typeface="Calibri"/>
              </a:rPr>
              <a:t>which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has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-10" dirty="0">
                <a:latin typeface="Calibri"/>
                <a:cs typeface="Calibri"/>
              </a:rPr>
              <a:t>least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value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that </a:t>
            </a:r>
            <a:r>
              <a:rPr sz="1800" b="1" i="1" spc="-5" dirty="0">
                <a:latin typeface="Calibri"/>
                <a:cs typeface="Calibri"/>
              </a:rPr>
              <a:t>numpy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array.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Requirements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dirty="0">
                <a:latin typeface="Calibri"/>
                <a:cs typeface="Calibri"/>
              </a:rPr>
              <a:t> algorithm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367030" indent="-354965">
              <a:lnSpc>
                <a:spcPct val="100000"/>
              </a:lnSpc>
              <a:buAutoNum type="romanLcParenBoth"/>
              <a:tabLst>
                <a:tab pos="367030" algn="l"/>
                <a:tab pos="367665" algn="l"/>
              </a:tabLst>
            </a:pPr>
            <a:r>
              <a:rPr sz="1800" b="1" i="1" dirty="0">
                <a:latin typeface="Calibri"/>
                <a:cs typeface="Calibri"/>
              </a:rPr>
              <a:t>Images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Dataset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(WebCam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or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Testing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Dataset)</a:t>
            </a:r>
            <a:endParaRPr sz="1800">
              <a:latin typeface="Calibri"/>
              <a:cs typeface="Calibri"/>
            </a:endParaRPr>
          </a:p>
          <a:p>
            <a:pPr marL="370205" indent="-358140">
              <a:lnSpc>
                <a:spcPct val="100000"/>
              </a:lnSpc>
              <a:buAutoNum type="romanLcParenBoth"/>
              <a:tabLst>
                <a:tab pos="370840" algn="l"/>
              </a:tabLst>
            </a:pP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take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attendance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(Button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clicking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"Start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Attendance")</a:t>
            </a:r>
            <a:endParaRPr sz="1800">
              <a:latin typeface="Calibri"/>
              <a:cs typeface="Calibri"/>
            </a:endParaRPr>
          </a:p>
          <a:p>
            <a:pPr marL="374015" indent="-361950">
              <a:lnSpc>
                <a:spcPct val="100000"/>
              </a:lnSpc>
              <a:buAutoNum type="romanLcParenBoth"/>
              <a:tabLst>
                <a:tab pos="374650" algn="l"/>
              </a:tabLst>
            </a:pP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also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give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current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attendance</a:t>
            </a:r>
            <a:r>
              <a:rPr sz="1800" b="1" i="1" dirty="0">
                <a:latin typeface="Calibri"/>
                <a:cs typeface="Calibri"/>
              </a:rPr>
              <a:t> marking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display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name(date) </a:t>
            </a:r>
            <a:r>
              <a:rPr sz="1800" b="1" i="1" dirty="0">
                <a:latin typeface="Calibri"/>
                <a:cs typeface="Calibri"/>
              </a:rPr>
              <a:t>at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top.</a:t>
            </a:r>
            <a:endParaRPr sz="18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AutoNum type="romanLcParenBoth" startAt="4"/>
              <a:tabLst>
                <a:tab pos="424815" algn="l"/>
              </a:tabLst>
            </a:pP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time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close 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camera so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late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entries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absentees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can</a:t>
            </a:r>
            <a:r>
              <a:rPr sz="1800" b="1" i="1" dirty="0">
                <a:latin typeface="Calibri"/>
                <a:cs typeface="Calibri"/>
              </a:rPr>
              <a:t> be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marked </a:t>
            </a:r>
            <a:r>
              <a:rPr sz="1800" b="1" i="1" spc="-5" dirty="0">
                <a:latin typeface="Calibri"/>
                <a:cs typeface="Calibri"/>
              </a:rPr>
              <a:t>absent.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Purpose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 marR="26670" indent="5143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Student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</a:t>
            </a:r>
            <a:r>
              <a:rPr sz="1800" b="1" i="1" spc="-5" dirty="0">
                <a:latin typeface="Calibri"/>
                <a:cs typeface="Calibri"/>
              </a:rPr>
              <a:t>identified</a:t>
            </a:r>
            <a:r>
              <a:rPr sz="1800" b="1" i="1" dirty="0">
                <a:latin typeface="Calibri"/>
                <a:cs typeface="Calibri"/>
              </a:rPr>
              <a:t> as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'P'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or 'A'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basis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existing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data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result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</a:t>
            </a:r>
            <a:r>
              <a:rPr sz="1800" b="1" i="1" spc="-5" dirty="0">
                <a:latin typeface="Calibri"/>
                <a:cs typeface="Calibri"/>
              </a:rPr>
              <a:t>transferred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 </a:t>
            </a:r>
            <a:r>
              <a:rPr sz="1800" b="1" i="1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Managing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0" dirty="0"/>
              <a:t> CSV file</a:t>
            </a:r>
            <a:r>
              <a:rPr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15" dirty="0"/>
              <a:t>store</a:t>
            </a:r>
            <a:r>
              <a:rPr spc="35" dirty="0"/>
              <a:t> </a:t>
            </a:r>
            <a:r>
              <a:rPr spc="-10" dirty="0"/>
              <a:t>updated </a:t>
            </a:r>
            <a:r>
              <a:rPr u="none" spc="-605" dirty="0"/>
              <a:t> </a:t>
            </a:r>
            <a:r>
              <a:rPr spc="-15" dirty="0"/>
              <a:t>Attendance</a:t>
            </a:r>
            <a:r>
              <a:rPr spc="20" dirty="0"/>
              <a:t> </a:t>
            </a:r>
            <a:r>
              <a:rPr spc="-10" dirty="0"/>
              <a:t>data: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2060193"/>
            <a:ext cx="6881495" cy="715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 indent="51435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When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click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'Start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Attendance'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button,Attendance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marking </a:t>
            </a:r>
            <a:r>
              <a:rPr sz="1800" b="1" i="1" dirty="0">
                <a:latin typeface="Calibri"/>
                <a:cs typeface="Calibri"/>
              </a:rPr>
              <a:t> algorithm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will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run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 mark </a:t>
            </a:r>
            <a:r>
              <a:rPr sz="1800" b="1" i="1" spc="-10" dirty="0">
                <a:latin typeface="Calibri"/>
                <a:cs typeface="Calibri"/>
              </a:rPr>
              <a:t>attendance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persons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store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 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 </a:t>
            </a:r>
            <a:r>
              <a:rPr sz="1800" b="1" i="1" spc="-10" dirty="0">
                <a:latin typeface="Calibri"/>
                <a:cs typeface="Calibri"/>
              </a:rPr>
              <a:t>CSV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2700" marR="5080" indent="313690">
              <a:lnSpc>
                <a:spcPct val="100000"/>
              </a:lnSpc>
            </a:pPr>
            <a:r>
              <a:rPr sz="1800" b="1" i="1" spc="-40" dirty="0">
                <a:latin typeface="Calibri"/>
                <a:cs typeface="Calibri"/>
              </a:rPr>
              <a:t>We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have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-5" dirty="0">
                <a:latin typeface="Calibri"/>
                <a:cs typeface="Calibri"/>
              </a:rPr>
              <a:t> file(basically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attendance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students)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real </a:t>
            </a:r>
            <a:r>
              <a:rPr sz="1800" b="1" i="1" dirty="0">
                <a:latin typeface="Calibri"/>
                <a:cs typeface="Calibri"/>
              </a:rPr>
              <a:t> time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after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each </a:t>
            </a:r>
            <a:r>
              <a:rPr sz="1800" b="1" i="1" spc="-10" dirty="0">
                <a:latin typeface="Calibri"/>
                <a:cs typeface="Calibri"/>
              </a:rPr>
              <a:t>face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recognition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,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example, </a:t>
            </a:r>
            <a:r>
              <a:rPr sz="1800" b="1" i="1" dirty="0">
                <a:latin typeface="Calibri"/>
                <a:cs typeface="Calibri"/>
              </a:rPr>
              <a:t>if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person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'X'</a:t>
            </a:r>
            <a:r>
              <a:rPr sz="1800" b="1" i="1" dirty="0">
                <a:latin typeface="Calibri"/>
                <a:cs typeface="Calibri"/>
              </a:rPr>
              <a:t> is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identified </a:t>
            </a:r>
            <a:r>
              <a:rPr sz="1800" b="1" i="1" dirty="0">
                <a:latin typeface="Calibri"/>
                <a:cs typeface="Calibri"/>
              </a:rPr>
              <a:t> as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'P'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,we </a:t>
            </a:r>
            <a:r>
              <a:rPr sz="1800" b="1" i="1" spc="-5" dirty="0">
                <a:latin typeface="Calibri"/>
                <a:cs typeface="Calibri"/>
              </a:rPr>
              <a:t>will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our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 </a:t>
            </a:r>
            <a:r>
              <a:rPr sz="1800" b="1" i="1" spc="-10" dirty="0">
                <a:latin typeface="Calibri"/>
                <a:cs typeface="Calibri"/>
              </a:rPr>
              <a:t>by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marking 'P'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dirty="0">
                <a:latin typeface="Calibri"/>
                <a:cs typeface="Calibri"/>
              </a:rPr>
              <a:t> with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respect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X's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process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continues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each person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present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on</a:t>
            </a:r>
            <a:r>
              <a:rPr sz="1800" b="1" i="1" dirty="0">
                <a:latin typeface="Calibri"/>
                <a:cs typeface="Calibri"/>
              </a:rPr>
              <a:t> that </a:t>
            </a:r>
            <a:r>
              <a:rPr sz="1800" b="1" i="1" spc="-5" dirty="0">
                <a:latin typeface="Calibri"/>
                <a:cs typeface="Calibri"/>
              </a:rPr>
              <a:t>date </a:t>
            </a:r>
            <a:r>
              <a:rPr sz="1800" b="1" i="1" dirty="0">
                <a:latin typeface="Calibri"/>
                <a:cs typeface="Calibri"/>
              </a:rPr>
              <a:t>and the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time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uptill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which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</a:t>
            </a:r>
            <a:r>
              <a:rPr sz="1800" b="1" i="1" spc="-5" dirty="0">
                <a:latin typeface="Calibri"/>
                <a:cs typeface="Calibri"/>
              </a:rPr>
              <a:t>form/webcam</a:t>
            </a:r>
            <a:r>
              <a:rPr sz="1800" b="1" i="1" dirty="0">
                <a:latin typeface="Calibri"/>
                <a:cs typeface="Calibri"/>
              </a:rPr>
              <a:t> remains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Requirements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315595" indent="-252095">
              <a:lnSpc>
                <a:spcPct val="100000"/>
              </a:lnSpc>
              <a:buAutoNum type="romanLcParenBoth"/>
              <a:tabLst>
                <a:tab pos="316230" algn="l"/>
              </a:tabLst>
            </a:pPr>
            <a:r>
              <a:rPr sz="1800" b="1" i="1" spc="-15" dirty="0">
                <a:latin typeface="Calibri"/>
                <a:cs typeface="Calibri"/>
              </a:rPr>
              <a:t>Attendance</a:t>
            </a:r>
            <a:r>
              <a:rPr sz="1800" b="1" i="1" dirty="0">
                <a:latin typeface="Calibri"/>
                <a:cs typeface="Calibri"/>
              </a:rPr>
              <a:t> marking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algorithm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identify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for</a:t>
            </a:r>
            <a:r>
              <a:rPr sz="1800" b="1" i="1" spc="5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which name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needs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 </a:t>
            </a:r>
            <a:r>
              <a:rPr sz="1800" b="1" i="1" spc="-5" dirty="0">
                <a:latin typeface="Calibri"/>
                <a:cs typeface="Calibri"/>
              </a:rPr>
              <a:t>updated.('P'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or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'A')</a:t>
            </a:r>
            <a:endParaRPr sz="1800">
              <a:latin typeface="Calibri"/>
              <a:cs typeface="Calibri"/>
            </a:endParaRPr>
          </a:p>
          <a:p>
            <a:pPr marL="370840" indent="-307340">
              <a:lnSpc>
                <a:spcPct val="100000"/>
              </a:lnSpc>
              <a:buAutoNum type="romanLcParenBoth" startAt="2"/>
              <a:tabLst>
                <a:tab pos="371475" algn="l"/>
              </a:tabLst>
            </a:pPr>
            <a:r>
              <a:rPr sz="1800" b="1" i="1" spc="-5" dirty="0">
                <a:latin typeface="Calibri"/>
                <a:cs typeface="Calibri"/>
              </a:rPr>
              <a:t>Current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date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update</a:t>
            </a:r>
            <a:r>
              <a:rPr sz="1800" b="1" i="1" dirty="0">
                <a:latin typeface="Calibri"/>
                <a:cs typeface="Calibri"/>
              </a:rPr>
              <a:t> the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respective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17475" algn="just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Purpose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 marR="223520" algn="just">
              <a:lnSpc>
                <a:spcPct val="100000"/>
              </a:lnSpc>
              <a:buAutoNum type="romanLcParenBoth"/>
              <a:tabLst>
                <a:tab pos="421005" algn="l"/>
              </a:tabLst>
            </a:pPr>
            <a:r>
              <a:rPr sz="1800" b="1" i="1" spc="-70" dirty="0">
                <a:latin typeface="Calibri"/>
                <a:cs typeface="Calibri"/>
              </a:rPr>
              <a:t>To </a:t>
            </a:r>
            <a:r>
              <a:rPr sz="1800" b="1" i="1" spc="-15" dirty="0">
                <a:latin typeface="Calibri"/>
                <a:cs typeface="Calibri"/>
              </a:rPr>
              <a:t>store </a:t>
            </a:r>
            <a:r>
              <a:rPr sz="1800" b="1" i="1" spc="-10" dirty="0">
                <a:latin typeface="Calibri"/>
                <a:cs typeface="Calibri"/>
              </a:rPr>
              <a:t>data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10" dirty="0">
                <a:latin typeface="Calibri"/>
                <a:cs typeface="Calibri"/>
              </a:rPr>
              <a:t>database(CSV </a:t>
            </a:r>
            <a:r>
              <a:rPr sz="1800" b="1" i="1" spc="-5" dirty="0">
                <a:latin typeface="Calibri"/>
                <a:cs typeface="Calibri"/>
              </a:rPr>
              <a:t>file) </a:t>
            </a:r>
            <a:r>
              <a:rPr sz="1800" b="1" i="1" dirty="0">
                <a:latin typeface="Calibri"/>
                <a:cs typeface="Calibri"/>
              </a:rPr>
              <a:t>and </a:t>
            </a:r>
            <a:r>
              <a:rPr sz="1800" b="1" i="1" spc="-5" dirty="0">
                <a:latin typeface="Calibri"/>
                <a:cs typeface="Calibri"/>
              </a:rPr>
              <a:t>perform some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operations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such </a:t>
            </a:r>
            <a:r>
              <a:rPr sz="1800" b="1" i="1" dirty="0">
                <a:latin typeface="Calibri"/>
                <a:cs typeface="Calibri"/>
              </a:rPr>
              <a:t>as </a:t>
            </a:r>
            <a:r>
              <a:rPr sz="1800" b="1" i="1" spc="-5" dirty="0">
                <a:latin typeface="Calibri"/>
                <a:cs typeface="Calibri"/>
              </a:rPr>
              <a:t>arranging names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5" dirty="0">
                <a:latin typeface="Calibri"/>
                <a:cs typeface="Calibri"/>
              </a:rPr>
              <a:t>ascending order after registration of </a:t>
            </a:r>
            <a:r>
              <a:rPr sz="1800" b="1" i="1" dirty="0">
                <a:latin typeface="Calibri"/>
                <a:cs typeface="Calibri"/>
              </a:rPr>
              <a:t>each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new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entry.</a:t>
            </a:r>
            <a:endParaRPr sz="1800">
              <a:latin typeface="Calibri"/>
              <a:cs typeface="Calibri"/>
            </a:endParaRPr>
          </a:p>
          <a:p>
            <a:pPr marL="424180" indent="-412115">
              <a:lnSpc>
                <a:spcPct val="100000"/>
              </a:lnSpc>
              <a:buAutoNum type="romanLcParenBoth"/>
              <a:tabLst>
                <a:tab pos="424180" algn="l"/>
                <a:tab pos="424815" algn="l"/>
              </a:tabLst>
            </a:pPr>
            <a:r>
              <a:rPr sz="1800" b="1" i="1" spc="-5" dirty="0">
                <a:latin typeface="Calibri"/>
                <a:cs typeface="Calibri"/>
              </a:rPr>
              <a:t>deleteDate()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remove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any</a:t>
            </a:r>
            <a:r>
              <a:rPr sz="1800" b="1" i="1" spc="-5" dirty="0">
                <a:latin typeface="Calibri"/>
                <a:cs typeface="Calibri"/>
              </a:rPr>
              <a:t> specific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'date'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" dirty="0">
                <a:latin typeface="Calibri"/>
                <a:cs typeface="Calibri"/>
              </a:rPr>
              <a:t> table.</a:t>
            </a:r>
            <a:endParaRPr sz="1800">
              <a:latin typeface="Calibri"/>
              <a:cs typeface="Calibri"/>
            </a:endParaRPr>
          </a:p>
          <a:p>
            <a:pPr marL="12700" marR="388620">
              <a:lnSpc>
                <a:spcPct val="100000"/>
              </a:lnSpc>
              <a:buAutoNum type="romanLcParenBoth"/>
              <a:tabLst>
                <a:tab pos="427990" algn="l"/>
              </a:tabLst>
            </a:pPr>
            <a:r>
              <a:rPr sz="1800" b="1" i="1" spc="-10" dirty="0">
                <a:latin typeface="Calibri"/>
                <a:cs typeface="Calibri"/>
              </a:rPr>
              <a:t>clearAttendanceForm()</a:t>
            </a:r>
            <a:r>
              <a:rPr sz="1800" b="1" i="1" spc="-5" dirty="0">
                <a:latin typeface="Calibri"/>
                <a:cs typeface="Calibri"/>
              </a:rPr>
              <a:t> function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clear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all </a:t>
            </a:r>
            <a:r>
              <a:rPr sz="1800" b="1" i="1" spc="-5" dirty="0">
                <a:latin typeface="Calibri"/>
                <a:cs typeface="Calibri"/>
              </a:rPr>
              <a:t>records </a:t>
            </a:r>
            <a:r>
              <a:rPr sz="1800" b="1" i="1" dirty="0">
                <a:latin typeface="Calibri"/>
                <a:cs typeface="Calibri"/>
              </a:rPr>
              <a:t>in </a:t>
            </a:r>
            <a:r>
              <a:rPr sz="1800" b="1" i="1" spc="-5" dirty="0">
                <a:latin typeface="Calibri"/>
                <a:cs typeface="Calibri"/>
              </a:rPr>
              <a:t>file </a:t>
            </a:r>
            <a:r>
              <a:rPr sz="1800" b="1" i="1" spc="-20" dirty="0">
                <a:latin typeface="Calibri"/>
                <a:cs typeface="Calibri"/>
              </a:rPr>
              <a:t>except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names.</a:t>
            </a:r>
            <a:endParaRPr sz="1800">
              <a:latin typeface="Calibri"/>
              <a:cs typeface="Calibri"/>
            </a:endParaRPr>
          </a:p>
          <a:p>
            <a:pPr marL="529590" indent="-466090">
              <a:lnSpc>
                <a:spcPct val="100000"/>
              </a:lnSpc>
              <a:buAutoNum type="romanLcParenBoth"/>
              <a:tabLst>
                <a:tab pos="528955" algn="l"/>
                <a:tab pos="530225" algn="l"/>
              </a:tabLst>
            </a:pPr>
            <a:r>
              <a:rPr sz="1800" b="1" i="1" dirty="0">
                <a:latin typeface="Calibri"/>
                <a:cs typeface="Calibri"/>
              </a:rPr>
              <a:t>clearAll()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clear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whole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csv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2700" marR="435609" indent="51435">
              <a:lnSpc>
                <a:spcPct val="100000"/>
              </a:lnSpc>
              <a:buAutoNum type="romanLcParenBoth"/>
              <a:tabLst>
                <a:tab pos="524510" algn="l"/>
                <a:tab pos="525145" algn="l"/>
              </a:tabLst>
            </a:pPr>
            <a:r>
              <a:rPr sz="1800" b="1" i="1" spc="-5" dirty="0">
                <a:latin typeface="Calibri"/>
                <a:cs typeface="Calibri"/>
              </a:rPr>
              <a:t>deleteName()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to</a:t>
            </a:r>
            <a:r>
              <a:rPr sz="1800" b="1" i="1" dirty="0">
                <a:latin typeface="Calibri"/>
                <a:cs typeface="Calibri"/>
              </a:rPr>
              <a:t> remove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any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specific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row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(deleting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all </a:t>
            </a:r>
            <a:r>
              <a:rPr sz="1800" b="1" i="1" spc="-39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records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 person)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4695"/>
            <a:ext cx="5145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This</a:t>
            </a:r>
            <a:r>
              <a:rPr sz="2400" spc="-10" dirty="0"/>
              <a:t> </a:t>
            </a:r>
            <a:r>
              <a:rPr sz="2400" spc="-5" dirty="0"/>
              <a:t>is </a:t>
            </a:r>
            <a:r>
              <a:rPr sz="2400" spc="-10" dirty="0"/>
              <a:t>how</a:t>
            </a:r>
            <a:r>
              <a:rPr sz="2400" spc="-25" dirty="0"/>
              <a:t> </a:t>
            </a:r>
            <a:r>
              <a:rPr sz="2400" spc="-10" dirty="0"/>
              <a:t>CSV </a:t>
            </a:r>
            <a:r>
              <a:rPr sz="2400" spc="-5" dirty="0"/>
              <a:t>file</a:t>
            </a:r>
            <a:r>
              <a:rPr sz="2400" dirty="0"/>
              <a:t> will</a:t>
            </a:r>
            <a:r>
              <a:rPr sz="2400" spc="-20" dirty="0"/>
              <a:t> </a:t>
            </a:r>
            <a:r>
              <a:rPr sz="2400" dirty="0"/>
              <a:t>look</a:t>
            </a:r>
            <a:r>
              <a:rPr sz="2400" spc="-5" dirty="0"/>
              <a:t> </a:t>
            </a:r>
            <a:r>
              <a:rPr sz="2400" spc="-10" dirty="0"/>
              <a:t>like</a:t>
            </a:r>
            <a:r>
              <a:rPr sz="2400" spc="-5" dirty="0"/>
              <a:t> </a:t>
            </a:r>
            <a:r>
              <a:rPr sz="2400" dirty="0"/>
              <a:t>after</a:t>
            </a:r>
            <a:endParaRPr sz="2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/>
              <a:t>adding</a:t>
            </a:r>
            <a:r>
              <a:rPr sz="2400" spc="-40" dirty="0"/>
              <a:t> </a:t>
            </a:r>
            <a:r>
              <a:rPr sz="2400" spc="-5" dirty="0"/>
              <a:t>some</a:t>
            </a:r>
            <a:r>
              <a:rPr sz="2400" spc="5" dirty="0"/>
              <a:t> </a:t>
            </a:r>
            <a:r>
              <a:rPr sz="2400" spc="-10" dirty="0"/>
              <a:t>records</a:t>
            </a:r>
            <a:r>
              <a:rPr sz="2400" spc="10" dirty="0"/>
              <a:t> </a:t>
            </a:r>
            <a:r>
              <a:rPr sz="2400" spc="-10" dirty="0"/>
              <a:t>into</a:t>
            </a:r>
            <a:r>
              <a:rPr sz="2400" spc="-20" dirty="0"/>
              <a:t> </a:t>
            </a:r>
            <a:r>
              <a:rPr sz="2400" spc="-5" dirty="0"/>
              <a:t>it</a:t>
            </a:r>
            <a:r>
              <a:rPr sz="2400" dirty="0"/>
              <a:t> </a:t>
            </a:r>
            <a:r>
              <a:rPr sz="2400" spc="-15" dirty="0"/>
              <a:t>:-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7240" y="1977644"/>
          <a:ext cx="5730875" cy="516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31">
                <a:tc>
                  <a:txBody>
                    <a:bodyPr/>
                    <a:lstStyle/>
                    <a:p>
                      <a:pPr marL="105410">
                        <a:lnSpc>
                          <a:spcPts val="1710"/>
                        </a:lnSpc>
                        <a:tabLst>
                          <a:tab pos="868044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29-06-2022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710"/>
                        </a:lnSpc>
                        <a:tabLst>
                          <a:tab pos="1370965" algn="l"/>
                          <a:tab pos="16332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28-06-2022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|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26-06-2022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77533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Anish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8897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9099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	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Kritika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546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8610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	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76517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Likhita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934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8991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	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94805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Mehvish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8610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6730" algn="l"/>
                          <a:tab pos="10820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|	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Siddharth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884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30860" algn="l"/>
                          <a:tab pos="110617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|	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208">
                <a:tc>
                  <a:txBody>
                    <a:bodyPr/>
                    <a:lstStyle/>
                    <a:p>
                      <a:pPr>
                        <a:lnSpc>
                          <a:spcPts val="2150"/>
                        </a:lnSpc>
                        <a:spcBef>
                          <a:spcPts val="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Tush(both)|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ts val="2150"/>
                        </a:lnSpc>
                        <a:spcBef>
                          <a:spcPts val="95"/>
                        </a:spcBef>
                        <a:tabLst>
                          <a:tab pos="9340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50"/>
                        </a:lnSpc>
                        <a:spcBef>
                          <a:spcPts val="95"/>
                        </a:spcBef>
                        <a:tabLst>
                          <a:tab pos="579755" algn="l"/>
                          <a:tab pos="115506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	|	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77240" y="7395070"/>
            <a:ext cx="5730240" cy="0"/>
          </a:xfrm>
          <a:custGeom>
            <a:avLst/>
            <a:gdLst/>
            <a:ahLst/>
            <a:cxnLst/>
            <a:rect l="l" t="t" r="r" b="b"/>
            <a:pathLst>
              <a:path w="5730240">
                <a:moveTo>
                  <a:pt x="0" y="0"/>
                </a:moveTo>
                <a:lnTo>
                  <a:pt x="5730240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40" y="7669771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10">
                <a:moveTo>
                  <a:pt x="0" y="0"/>
                </a:moveTo>
                <a:lnTo>
                  <a:pt x="1375257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7669530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2655" algn="l"/>
                <a:tab pos="1393190" algn="l"/>
              </a:tabLst>
            </a:pPr>
            <a:r>
              <a:rPr sz="1800" dirty="0">
                <a:latin typeface="Calibri"/>
                <a:cs typeface="Calibri"/>
              </a:rPr>
              <a:t>Us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an	|	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860" y="766953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6880" y="7669530"/>
            <a:ext cx="615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570" algn="l"/>
              </a:tabLst>
            </a:pPr>
            <a:r>
              <a:rPr sz="1800" dirty="0">
                <a:latin typeface="Calibri"/>
                <a:cs typeface="Calibri"/>
              </a:rPr>
              <a:t>P	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6658" y="7669530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546" y="371094"/>
            <a:ext cx="44062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-10" dirty="0">
                <a:solidFill>
                  <a:srgbClr val="17365D"/>
                </a:solidFill>
              </a:rPr>
              <a:t>Testing</a:t>
            </a:r>
            <a:r>
              <a:rPr sz="2600" u="none" spc="-5" dirty="0">
                <a:solidFill>
                  <a:srgbClr val="17365D"/>
                </a:solidFill>
              </a:rPr>
              <a:t> </a:t>
            </a:r>
            <a:r>
              <a:rPr sz="2600" u="none" spc="5" dirty="0">
                <a:solidFill>
                  <a:srgbClr val="17365D"/>
                </a:solidFill>
              </a:rPr>
              <a:t>and</a:t>
            </a:r>
            <a:r>
              <a:rPr sz="2600" u="none" spc="25" dirty="0">
                <a:solidFill>
                  <a:srgbClr val="17365D"/>
                </a:solidFill>
              </a:rPr>
              <a:t> </a:t>
            </a:r>
            <a:r>
              <a:rPr sz="2600" u="none" spc="10" dirty="0">
                <a:solidFill>
                  <a:srgbClr val="17365D"/>
                </a:solidFill>
              </a:rPr>
              <a:t>validation</a:t>
            </a:r>
            <a:r>
              <a:rPr sz="2600" u="none" spc="55" dirty="0">
                <a:solidFill>
                  <a:srgbClr val="17365D"/>
                </a:solidFill>
              </a:rPr>
              <a:t> </a:t>
            </a:r>
            <a:r>
              <a:rPr sz="2600" u="none" spc="10" dirty="0">
                <a:solidFill>
                  <a:srgbClr val="17365D"/>
                </a:solidFill>
              </a:rPr>
              <a:t>check</a:t>
            </a:r>
            <a:r>
              <a:rPr sz="2600" u="heavy" spc="10" dirty="0">
                <a:solidFill>
                  <a:srgbClr val="17365D"/>
                </a:solidFill>
                <a:uFill>
                  <a:solidFill>
                    <a:srgbClr val="17365D"/>
                  </a:solidFill>
                </a:uFill>
              </a:rPr>
              <a:t>: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731519" y="940349"/>
            <a:ext cx="5980430" cy="13335"/>
          </a:xfrm>
          <a:custGeom>
            <a:avLst/>
            <a:gdLst/>
            <a:ahLst/>
            <a:cxnLst/>
            <a:rect l="l" t="t" r="r" b="b"/>
            <a:pathLst>
              <a:path w="5980430" h="13334">
                <a:moveTo>
                  <a:pt x="5980176" y="0"/>
                </a:moveTo>
                <a:lnTo>
                  <a:pt x="0" y="0"/>
                </a:lnTo>
                <a:lnTo>
                  <a:pt x="0" y="13166"/>
                </a:lnTo>
                <a:lnTo>
                  <a:pt x="5980176" y="13166"/>
                </a:lnTo>
                <a:lnTo>
                  <a:pt x="5980176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855" y="1262888"/>
            <a:ext cx="216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Registering</a:t>
            </a:r>
            <a:r>
              <a:rPr sz="1600" b="1" i="1" spc="-7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new</a:t>
            </a:r>
            <a:r>
              <a:rPr sz="1600" b="1" i="1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user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855" y="5694679"/>
            <a:ext cx="2087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Markin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600" b="1" i="1" spc="-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at</a:t>
            </a:r>
            <a:r>
              <a:rPr sz="1600" b="1" i="1" spc="-25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endan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9" name="Picture 8" descr="A perso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09149EA3-37FA-0AE5-DEFA-272E4503E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8" y="1551774"/>
            <a:ext cx="6341559" cy="3364141"/>
          </a:xfrm>
          <a:prstGeom prst="rect">
            <a:avLst/>
          </a:prstGeom>
        </p:spPr>
      </p:pic>
      <p:pic>
        <p:nvPicPr>
          <p:cNvPr id="11" name="Picture 10" descr="A picture containing text, screenshot, person&#10;&#10;Description automatically generated">
            <a:extLst>
              <a:ext uri="{FF2B5EF4-FFF2-40B4-BE49-F238E27FC236}">
                <a16:creationId xmlns:a16="http://schemas.microsoft.com/office/drawing/2014/main" id="{C8049D9C-548A-766C-C124-247974C24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8" y="6186815"/>
            <a:ext cx="6341560" cy="3693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5907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1067561"/>
            <a:ext cx="21291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D</a:t>
            </a:r>
            <a:r>
              <a:rPr sz="2600" spc="-30" dirty="0"/>
              <a:t>E</a:t>
            </a:r>
            <a:r>
              <a:rPr sz="2600" dirty="0"/>
              <a:t>CLAR</a:t>
            </a:r>
            <a:r>
              <a:rPr sz="2600" spc="-225" dirty="0"/>
              <a:t>A</a:t>
            </a:r>
            <a:r>
              <a:rPr sz="2600" spc="-10" dirty="0"/>
              <a:t>T</a:t>
            </a:r>
            <a:r>
              <a:rPr sz="2600" spc="-15" dirty="0"/>
              <a:t>I</a:t>
            </a:r>
            <a:r>
              <a:rPr sz="2600" spc="-5" dirty="0"/>
              <a:t>ON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472434" y="1575053"/>
            <a:ext cx="3175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latin typeface="Arial MT"/>
                <a:cs typeface="Arial MT"/>
              </a:rPr>
              <a:t>1.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2091334"/>
            <a:ext cx="6781800" cy="3886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81280" algn="just">
              <a:lnSpc>
                <a:spcPct val="144000"/>
              </a:lnSpc>
              <a:spcBef>
                <a:spcPts val="90"/>
              </a:spcBef>
            </a:pPr>
            <a:r>
              <a:rPr sz="2200" b="1" i="1" spc="-5" dirty="0">
                <a:latin typeface="Calibri"/>
                <a:cs typeface="Calibri"/>
              </a:rPr>
              <a:t>I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hereby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declare</a:t>
            </a:r>
            <a:r>
              <a:rPr sz="2200" b="1" i="1" spc="-5" dirty="0">
                <a:latin typeface="Calibri"/>
                <a:cs typeface="Calibri"/>
              </a:rPr>
              <a:t> that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I</a:t>
            </a:r>
            <a:r>
              <a:rPr sz="2200" b="1" i="1" dirty="0">
                <a:latin typeface="Calibri"/>
                <a:cs typeface="Calibri"/>
              </a:rPr>
              <a:t> have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completed</a:t>
            </a:r>
            <a:r>
              <a:rPr sz="2200" b="1" i="1" spc="-10" dirty="0">
                <a:latin typeface="Calibri"/>
                <a:cs typeface="Calibri"/>
              </a:rPr>
              <a:t> </a:t>
            </a:r>
            <a:r>
              <a:rPr sz="2200" b="1" i="1" spc="-25" dirty="0">
                <a:latin typeface="Calibri"/>
                <a:cs typeface="Calibri"/>
              </a:rPr>
              <a:t>my</a:t>
            </a:r>
            <a:r>
              <a:rPr sz="2200" b="1" i="1" spc="-2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six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weeks </a:t>
            </a:r>
            <a:r>
              <a:rPr sz="2200" b="1" i="1" spc="-10" dirty="0">
                <a:latin typeface="Calibri"/>
                <a:cs typeface="Calibri"/>
              </a:rPr>
              <a:t> summer training </a:t>
            </a:r>
            <a:r>
              <a:rPr sz="2200" b="1" i="1" spc="-5" dirty="0">
                <a:latin typeface="Calibri"/>
                <a:cs typeface="Calibri"/>
              </a:rPr>
              <a:t>at </a:t>
            </a:r>
            <a:r>
              <a:rPr sz="2200" b="1" i="1" spc="-15" dirty="0">
                <a:latin typeface="Calibri"/>
                <a:cs typeface="Calibri"/>
              </a:rPr>
              <a:t>EXETELLON </a:t>
            </a:r>
            <a:r>
              <a:rPr sz="2200" b="1" i="1" spc="-5" dirty="0">
                <a:latin typeface="Calibri"/>
                <a:cs typeface="Calibri"/>
              </a:rPr>
              <a:t>from </a:t>
            </a:r>
            <a:r>
              <a:rPr sz="2200" b="1" i="1" dirty="0">
                <a:latin typeface="Calibri"/>
                <a:cs typeface="Calibri"/>
              </a:rPr>
              <a:t>28</a:t>
            </a:r>
            <a:r>
              <a:rPr sz="2175" b="1" i="1" baseline="26819" dirty="0">
                <a:latin typeface="Calibri"/>
                <a:cs typeface="Calibri"/>
              </a:rPr>
              <a:t>th </a:t>
            </a:r>
            <a:r>
              <a:rPr sz="2200" b="1" i="1" dirty="0">
                <a:latin typeface="Calibri"/>
                <a:cs typeface="Calibri"/>
              </a:rPr>
              <a:t>of </a:t>
            </a:r>
            <a:r>
              <a:rPr sz="2200" b="1" i="1" spc="-5" dirty="0">
                <a:latin typeface="Calibri"/>
                <a:cs typeface="Calibri"/>
              </a:rPr>
              <a:t>June </a:t>
            </a:r>
            <a:r>
              <a:rPr sz="2200" b="1" i="1" spc="-15" dirty="0">
                <a:latin typeface="Calibri"/>
                <a:cs typeface="Calibri"/>
              </a:rPr>
              <a:t>to</a:t>
            </a:r>
            <a:r>
              <a:rPr sz="2200" b="1" i="1" spc="46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29</a:t>
            </a:r>
            <a:r>
              <a:rPr sz="2175" b="1" i="1" spc="-15" baseline="26819" dirty="0">
                <a:latin typeface="Calibri"/>
                <a:cs typeface="Calibri"/>
              </a:rPr>
              <a:t>th </a:t>
            </a:r>
            <a:r>
              <a:rPr sz="2175" b="1" i="1" spc="-7" baseline="26819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 </a:t>
            </a:r>
            <a:r>
              <a:rPr sz="2200" b="1" i="1" spc="-5" dirty="0">
                <a:latin typeface="Calibri"/>
                <a:cs typeface="Calibri"/>
              </a:rPr>
              <a:t>July under the </a:t>
            </a:r>
            <a:r>
              <a:rPr sz="2200" b="1" i="1" spc="-10" dirty="0">
                <a:latin typeface="Calibri"/>
                <a:cs typeface="Calibri"/>
              </a:rPr>
              <a:t>guidance </a:t>
            </a:r>
            <a:r>
              <a:rPr sz="2200" b="1" i="1" dirty="0">
                <a:latin typeface="Calibri"/>
                <a:cs typeface="Calibri"/>
              </a:rPr>
              <a:t>of </a:t>
            </a:r>
            <a:r>
              <a:rPr sz="2200" b="1" i="1" spc="-5" dirty="0">
                <a:latin typeface="Calibri"/>
                <a:cs typeface="Calibri"/>
              </a:rPr>
              <a:t>Chandan </a:t>
            </a:r>
            <a:r>
              <a:rPr sz="2200" b="1" i="1" spc="-10" dirty="0">
                <a:latin typeface="Calibri"/>
                <a:cs typeface="Calibri"/>
              </a:rPr>
              <a:t>Mukherjee. </a:t>
            </a:r>
            <a:r>
              <a:rPr sz="2200" b="1" i="1" spc="-5" dirty="0">
                <a:latin typeface="Calibri"/>
                <a:cs typeface="Calibri"/>
              </a:rPr>
              <a:t>I have </a:t>
            </a:r>
            <a:r>
              <a:rPr sz="2200" b="1" i="1" spc="-484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declared </a:t>
            </a:r>
            <a:r>
              <a:rPr sz="2200" b="1" i="1" spc="-5" dirty="0">
                <a:latin typeface="Calibri"/>
                <a:cs typeface="Calibri"/>
              </a:rPr>
              <a:t>that I have </a:t>
            </a:r>
            <a:r>
              <a:rPr sz="2200" b="1" i="1" spc="-10" dirty="0">
                <a:latin typeface="Calibri"/>
                <a:cs typeface="Calibri"/>
              </a:rPr>
              <a:t>work with </a:t>
            </a:r>
            <a:r>
              <a:rPr sz="2200" b="1" i="1" spc="-5" dirty="0">
                <a:latin typeface="Calibri"/>
                <a:cs typeface="Calibri"/>
              </a:rPr>
              <a:t>full </a:t>
            </a:r>
            <a:r>
              <a:rPr sz="2200" b="1" i="1" spc="-10" dirty="0">
                <a:latin typeface="Calibri"/>
                <a:cs typeface="Calibri"/>
              </a:rPr>
              <a:t>dedication</a:t>
            </a:r>
            <a:r>
              <a:rPr sz="2200" b="1" i="1" spc="-5" dirty="0">
                <a:latin typeface="Calibri"/>
                <a:cs typeface="Calibri"/>
              </a:rPr>
              <a:t> during 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these </a:t>
            </a:r>
            <a:r>
              <a:rPr sz="2200" b="1" i="1" spc="-10" dirty="0">
                <a:latin typeface="Calibri"/>
                <a:cs typeface="Calibri"/>
              </a:rPr>
              <a:t>six </a:t>
            </a:r>
            <a:r>
              <a:rPr sz="2200" b="1" i="1" spc="-15" dirty="0">
                <a:latin typeface="Calibri"/>
                <a:cs typeface="Calibri"/>
              </a:rPr>
              <a:t>weeks </a:t>
            </a:r>
            <a:r>
              <a:rPr sz="2200" b="1" i="1" dirty="0">
                <a:latin typeface="Calibri"/>
                <a:cs typeface="Calibri"/>
              </a:rPr>
              <a:t>of </a:t>
            </a:r>
            <a:r>
              <a:rPr sz="2200" b="1" i="1" spc="-5" dirty="0">
                <a:latin typeface="Calibri"/>
                <a:cs typeface="Calibri"/>
              </a:rPr>
              <a:t>training and </a:t>
            </a:r>
            <a:r>
              <a:rPr sz="2200" b="1" i="1" spc="-25" dirty="0">
                <a:latin typeface="Calibri"/>
                <a:cs typeface="Calibri"/>
              </a:rPr>
              <a:t>my </a:t>
            </a:r>
            <a:r>
              <a:rPr sz="2200" b="1" i="1" spc="-5" dirty="0">
                <a:latin typeface="Calibri"/>
                <a:cs typeface="Calibri"/>
              </a:rPr>
              <a:t>learning </a:t>
            </a:r>
            <a:r>
              <a:rPr sz="2200" b="1" i="1" spc="-20" dirty="0">
                <a:latin typeface="Calibri"/>
                <a:cs typeface="Calibri"/>
              </a:rPr>
              <a:t>outcomes </a:t>
            </a:r>
            <a:r>
              <a:rPr sz="2200" b="1" i="1" spc="-1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fulfill</a:t>
            </a:r>
            <a:r>
              <a:rPr sz="2200" b="1" i="1" spc="-5" dirty="0">
                <a:latin typeface="Calibri"/>
                <a:cs typeface="Calibri"/>
              </a:rPr>
              <a:t> the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requirements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training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for</a:t>
            </a:r>
            <a:r>
              <a:rPr sz="2200" b="1" i="1" spc="-5" dirty="0">
                <a:latin typeface="Calibri"/>
                <a:cs typeface="Calibri"/>
              </a:rPr>
              <a:t> the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award</a:t>
            </a:r>
            <a:r>
              <a:rPr sz="2200" b="1" i="1" dirty="0">
                <a:latin typeface="Calibri"/>
                <a:cs typeface="Calibri"/>
              </a:rPr>
              <a:t> of 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degree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45" dirty="0">
                <a:latin typeface="Calibri"/>
                <a:cs typeface="Calibri"/>
              </a:rPr>
              <a:t>BTech,</a:t>
            </a:r>
            <a:r>
              <a:rPr sz="2200" b="1" i="1" spc="-4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Lovely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Professional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University, </a:t>
            </a:r>
            <a:r>
              <a:rPr sz="2200" b="1" i="1" spc="-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Phagwara.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598" y="6919086"/>
            <a:ext cx="2124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latin typeface="Calibri"/>
                <a:cs typeface="Calibri"/>
              </a:rPr>
              <a:t>Date: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5" dirty="0">
                <a:latin typeface="Calibri"/>
                <a:cs typeface="Calibri"/>
              </a:rPr>
              <a:t>17</a:t>
            </a:r>
            <a:r>
              <a:rPr sz="1950" b="1" i="1" spc="7" baseline="27777" dirty="0">
                <a:latin typeface="Calibri"/>
                <a:cs typeface="Calibri"/>
              </a:rPr>
              <a:t>th</a:t>
            </a:r>
            <a:r>
              <a:rPr sz="1950" b="1" i="1" spc="82" baseline="27777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July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2022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380" y="6337941"/>
            <a:ext cx="3048000" cy="9417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140"/>
              </a:spcBef>
            </a:pPr>
            <a:r>
              <a:rPr lang="en-US" sz="2000" b="1" i="1" spc="-10" dirty="0">
                <a:latin typeface="Times New Roman"/>
                <a:cs typeface="Times New Roman"/>
              </a:rPr>
              <a:t>Anish Pathak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b="1" i="1" spc="-15" dirty="0">
                <a:latin typeface="Calibri"/>
                <a:cs typeface="Calibri"/>
              </a:rPr>
              <a:t>Registration</a:t>
            </a:r>
            <a:r>
              <a:rPr sz="2200" b="1" i="1" spc="-3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no:</a:t>
            </a:r>
            <a:r>
              <a:rPr sz="2200" b="1" i="1" spc="-40" dirty="0">
                <a:latin typeface="Calibri"/>
                <a:cs typeface="Calibri"/>
              </a:rPr>
              <a:t> </a:t>
            </a:r>
            <a:r>
              <a:rPr lang="en-US" sz="2200" b="1" i="1" spc="-15" dirty="0">
                <a:latin typeface="Calibri"/>
                <a:cs typeface="Calibri"/>
              </a:rPr>
              <a:t>12013516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638800"/>
            <a:ext cx="6246876" cy="3828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143000"/>
            <a:ext cx="6246876" cy="34838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531" y="636523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End</a:t>
            </a:r>
            <a:r>
              <a:rPr sz="1800" b="1" i="1" spc="-8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2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su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lt: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900174"/>
            <a:ext cx="2299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Deleting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data</a:t>
            </a:r>
            <a:r>
              <a:rPr sz="16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1600" b="1" i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b="1" i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user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55" y="2590800"/>
            <a:ext cx="65532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484123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End</a:t>
            </a:r>
            <a:r>
              <a:rPr sz="1800" b="1" i="1" spc="-8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2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su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lt: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6210300" cy="3354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6210300" cy="42458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646" y="826389"/>
            <a:ext cx="2571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Deleting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records</a:t>
            </a:r>
            <a:r>
              <a:rPr sz="1600" b="1" i="1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b="1" i="1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date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291" y="1219179"/>
            <a:ext cx="5980430" cy="12065"/>
          </a:xfrm>
          <a:custGeom>
            <a:avLst/>
            <a:gdLst/>
            <a:ahLst/>
            <a:cxnLst/>
            <a:rect l="l" t="t" r="r" b="b"/>
            <a:pathLst>
              <a:path w="5980430" h="12065">
                <a:moveTo>
                  <a:pt x="5980176" y="0"/>
                </a:moveTo>
                <a:lnTo>
                  <a:pt x="0" y="0"/>
                </a:lnTo>
                <a:lnTo>
                  <a:pt x="0" y="11704"/>
                </a:lnTo>
                <a:lnTo>
                  <a:pt x="5980176" y="11704"/>
                </a:lnTo>
                <a:lnTo>
                  <a:pt x="5980176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6233159" cy="46131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484123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End</a:t>
            </a:r>
            <a:r>
              <a:rPr sz="1800" b="1" i="1" spc="-8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2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su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lt: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6324600" cy="3429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410200"/>
            <a:ext cx="6324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581" y="1322324"/>
            <a:ext cx="2459355" cy="4457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tkinter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import*</a:t>
            </a:r>
            <a:endParaRPr sz="1000">
              <a:latin typeface="Calibri"/>
              <a:cs typeface="Calibri"/>
            </a:endParaRPr>
          </a:p>
          <a:p>
            <a:pPr marL="12700" marR="610870">
              <a:lnSpc>
                <a:spcPts val="2100"/>
              </a:lnSpc>
              <a:spcBef>
                <a:spcPts val="160"/>
              </a:spcBef>
            </a:pP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tkinter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ttk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PIL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PIL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Image,ImageTk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tkinter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as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 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tkinter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*</a:t>
            </a:r>
            <a:endParaRPr sz="1000">
              <a:latin typeface="Calibri"/>
              <a:cs typeface="Calibri"/>
            </a:endParaRPr>
          </a:p>
          <a:p>
            <a:pPr marL="12700" marR="663575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from tkinter import messagebox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tkcalendar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Calendar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2390"/>
              </a:lnSpc>
            </a:pP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tkcalendar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DateEntry</a:t>
            </a:r>
            <a:r>
              <a:rPr sz="1000" b="1" spc="5" dirty="0">
                <a:latin typeface="Calibri"/>
                <a:cs typeface="Calibri"/>
              </a:rPr>
              <a:t> import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csv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pandas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as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pd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00" b="1" spc="15" dirty="0">
                <a:latin typeface="Calibri"/>
                <a:cs typeface="Calibri"/>
              </a:rPr>
              <a:t>imp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spc="10" dirty="0">
                <a:latin typeface="Calibri"/>
                <a:cs typeface="Calibri"/>
              </a:rPr>
              <a:t>rt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</a:t>
            </a:r>
            <a:r>
              <a:rPr sz="1000" b="1" spc="10" dirty="0">
                <a:latin typeface="Calibri"/>
                <a:cs typeface="Calibri"/>
              </a:rPr>
              <a:t>u</a:t>
            </a:r>
            <a:r>
              <a:rPr sz="1000" b="1" spc="15" dirty="0">
                <a:latin typeface="Calibri"/>
                <a:cs typeface="Calibri"/>
              </a:rPr>
              <a:t>mpy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10" dirty="0">
                <a:latin typeface="Calibri"/>
                <a:cs typeface="Calibri"/>
              </a:rPr>
              <a:t>s np</a:t>
            </a:r>
            <a:endParaRPr sz="1000">
              <a:latin typeface="Calibri"/>
              <a:cs typeface="Calibri"/>
            </a:endParaRPr>
          </a:p>
          <a:p>
            <a:pPr marL="13970" marR="500380" indent="-1905">
              <a:lnSpc>
                <a:spcPts val="2310"/>
              </a:lnSpc>
              <a:spcBef>
                <a:spcPts val="254"/>
              </a:spcBef>
            </a:pPr>
            <a:r>
              <a:rPr sz="1000" b="1" spc="10" dirty="0">
                <a:latin typeface="Calibri"/>
                <a:cs typeface="Calibri"/>
              </a:rPr>
              <a:t>import </a:t>
            </a:r>
            <a:r>
              <a:rPr sz="1000" b="1" spc="5" dirty="0">
                <a:latin typeface="Calibri"/>
                <a:cs typeface="Calibri"/>
              </a:rPr>
              <a:t>face_recognition as face_rec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os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b="1" spc="15" dirty="0">
                <a:latin typeface="Calibri"/>
                <a:cs typeface="Calibri"/>
              </a:rPr>
              <a:t>imp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spc="10" dirty="0">
                <a:latin typeface="Calibri"/>
                <a:cs typeface="Calibri"/>
              </a:rPr>
              <a:t>rt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pytt</a:t>
            </a:r>
            <a:r>
              <a:rPr sz="1000" b="1" spc="5" dirty="0">
                <a:latin typeface="Calibri"/>
                <a:cs typeface="Calibri"/>
              </a:rPr>
              <a:t>s</a:t>
            </a:r>
            <a:r>
              <a:rPr sz="1000" b="1" spc="15" dirty="0">
                <a:latin typeface="Calibri"/>
                <a:cs typeface="Calibri"/>
              </a:rPr>
              <a:t>x3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15" dirty="0">
                <a:latin typeface="Calibri"/>
                <a:cs typeface="Calibri"/>
              </a:rPr>
              <a:t>imp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spc="10" dirty="0">
                <a:latin typeface="Calibri"/>
                <a:cs typeface="Calibri"/>
              </a:rPr>
              <a:t>rt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time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datetime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datetime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tkinter.simpledialog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askstring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from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tkinter.messagebox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import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showinfo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7155560"/>
            <a:ext cx="2729230" cy="1568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register():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takePhoto(name):</a:t>
            </a:r>
            <a:endParaRPr sz="10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with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open('Attendance.csv','a',newline='')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as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f:</a:t>
            </a:r>
            <a:endParaRPr sz="1000">
              <a:latin typeface="Calibri"/>
              <a:cs typeface="Calibri"/>
            </a:endParaRPr>
          </a:p>
          <a:p>
            <a:pPr marL="312420" marR="1066800">
              <a:lnSpc>
                <a:spcPct val="177000"/>
              </a:lnSpc>
            </a:pPr>
            <a:r>
              <a:rPr sz="1000" b="1" spc="10" dirty="0">
                <a:latin typeface="Calibri"/>
                <a:cs typeface="Calibri"/>
              </a:rPr>
              <a:t>writer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csv.writer(f)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w</a:t>
            </a:r>
            <a:r>
              <a:rPr sz="1000" b="1" spc="10" dirty="0">
                <a:latin typeface="Calibri"/>
                <a:cs typeface="Calibri"/>
              </a:rPr>
              <a:t>riter.w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10" dirty="0">
                <a:latin typeface="Calibri"/>
                <a:cs typeface="Calibri"/>
              </a:rPr>
              <a:t>te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15" dirty="0">
                <a:latin typeface="Calibri"/>
                <a:cs typeface="Calibri"/>
              </a:rPr>
              <a:t>ow</a:t>
            </a:r>
            <a:r>
              <a:rPr sz="1000" b="1" spc="10" dirty="0">
                <a:latin typeface="Calibri"/>
                <a:cs typeface="Calibri"/>
              </a:rPr>
              <a:t>([</a:t>
            </a:r>
            <a:r>
              <a:rPr sz="1000" b="1" dirty="0">
                <a:latin typeface="Calibri"/>
                <a:cs typeface="Calibri"/>
              </a:rPr>
              <a:t>n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25" dirty="0">
                <a:latin typeface="Calibri"/>
                <a:cs typeface="Calibri"/>
              </a:rPr>
              <a:t>m</a:t>
            </a:r>
            <a:r>
              <a:rPr sz="1000" b="1" spc="10" dirty="0">
                <a:latin typeface="Calibri"/>
                <a:cs typeface="Calibri"/>
              </a:rPr>
              <a:t>e])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480771"/>
            <a:ext cx="600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005" algn="l"/>
                <a:tab pos="5993765" algn="l"/>
              </a:tabLst>
            </a:pPr>
            <a:r>
              <a:rPr u="sng" spc="-5" dirty="0">
                <a:solidFill>
                  <a:srgbClr val="17365D"/>
                </a:solidFill>
                <a:uFill>
                  <a:solidFill>
                    <a:srgbClr val="4F81BB"/>
                  </a:solidFill>
                </a:uFill>
              </a:rPr>
              <a:t> 	Code: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416" y="1055928"/>
            <a:ext cx="3693795" cy="7677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b="1" spc="10" dirty="0">
                <a:latin typeface="Calibri"/>
                <a:cs typeface="Calibri"/>
              </a:rPr>
              <a:t>df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pd.read_csv('Attendance.csv')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b="1" spc="5" dirty="0">
                <a:latin typeface="Calibri"/>
                <a:cs typeface="Calibri"/>
              </a:rPr>
              <a:t>df=df.sort_values(by=['Name'])</a:t>
            </a:r>
            <a:r>
              <a:rPr sz="1000" b="1" spc="2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df.fillna('Not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Joined',inplace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True)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df.to_csv('Attendance.csv',index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False)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2713990"/>
            <a:ext cx="2788920" cy="231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voice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pyttsx3.init()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fl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15" dirty="0">
                <a:latin typeface="Calibri"/>
                <a:cs typeface="Calibri"/>
              </a:rPr>
              <a:t>g</a:t>
            </a:r>
            <a:r>
              <a:rPr sz="1000" b="1" spc="-5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Fals</a:t>
            </a:r>
            <a:r>
              <a:rPr sz="1000" b="1" spc="1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cap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cv2.VideoCapture(0)</a:t>
            </a:r>
            <a:endParaRPr sz="1000">
              <a:latin typeface="Calibri"/>
              <a:cs typeface="Calibri"/>
            </a:endParaRPr>
          </a:p>
          <a:p>
            <a:pPr marL="44450" marR="1457325" indent="-29209">
              <a:lnSpc>
                <a:spcPts val="4240"/>
              </a:lnSpc>
              <a:spcBef>
                <a:spcPts val="645"/>
              </a:spcBef>
            </a:pPr>
            <a:r>
              <a:rPr sz="1000" b="1" spc="10" dirty="0">
                <a:latin typeface="Calibri"/>
                <a:cs typeface="Calibri"/>
              </a:rPr>
              <a:t>start_time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time.time()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while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True:</a:t>
            </a:r>
            <a:endParaRPr sz="1000">
              <a:latin typeface="Calibri"/>
              <a:cs typeface="Calibri"/>
            </a:endParaRPr>
          </a:p>
          <a:p>
            <a:pPr marL="133350">
              <a:lnSpc>
                <a:spcPct val="100000"/>
              </a:lnSpc>
              <a:spcBef>
                <a:spcPts val="875"/>
              </a:spcBef>
            </a:pPr>
            <a:r>
              <a:rPr sz="1000" b="1" spc="10" dirty="0">
                <a:latin typeface="Calibri"/>
                <a:cs typeface="Calibri"/>
              </a:rPr>
              <a:t>ret,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frame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cap.read()</a:t>
            </a:r>
            <a:r>
              <a:rPr sz="1000" b="1" spc="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cv2.imshow('img',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frame)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461" y="5939789"/>
            <a:ext cx="4757420" cy="1762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key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cv2.waitKey(1)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if(flag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False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and</a:t>
            </a:r>
            <a:r>
              <a:rPr sz="1000" b="1" spc="5" dirty="0">
                <a:latin typeface="Calibri"/>
                <a:cs typeface="Calibri"/>
              </a:rPr>
              <a:t> (time.time()-start_time&gt;4)):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32715" marR="969644" indent="-1905">
              <a:lnSpc>
                <a:spcPct val="200000"/>
              </a:lnSpc>
            </a:pPr>
            <a:r>
              <a:rPr sz="1000" b="1" spc="5" dirty="0">
                <a:latin typeface="Calibri"/>
                <a:cs typeface="Calibri"/>
              </a:rPr>
              <a:t>voice.say("Press 'Enter', </a:t>
            </a:r>
            <a:r>
              <a:rPr sz="1000" b="1" spc="10" dirty="0">
                <a:latin typeface="Calibri"/>
                <a:cs typeface="Calibri"/>
              </a:rPr>
              <a:t>to capture the image") voice.runAndWait()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flag=True</a:t>
            </a:r>
            <a:endParaRPr sz="10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#messagebox.showinfo("Message"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,"Press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'Enter'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to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capture the image")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#flag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True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732" y="8895994"/>
            <a:ext cx="61595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if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key==13: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732" y="833119"/>
            <a:ext cx="4758055" cy="2399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img_name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"TrainedImages/{}.jpg".format(name)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9539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cv2.imwrite(img_name,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frame)</a:t>
            </a:r>
            <a:endParaRPr sz="1000">
              <a:latin typeface="Calibri"/>
              <a:cs typeface="Calibri"/>
            </a:endParaRPr>
          </a:p>
          <a:p>
            <a:pPr marL="129539">
              <a:lnSpc>
                <a:spcPct val="100000"/>
              </a:lnSpc>
              <a:spcBef>
                <a:spcPts val="660"/>
              </a:spcBef>
            </a:pPr>
            <a:r>
              <a:rPr sz="1000" b="1" spc="5" dirty="0">
                <a:latin typeface="Calibri"/>
                <a:cs typeface="Calibri"/>
              </a:rPr>
              <a:t>voice.say("{}'s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Image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Succesfully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Saved!".format(name))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voice.runAndWait()</a:t>
            </a:r>
            <a:endParaRPr sz="1000">
              <a:latin typeface="Calibri"/>
              <a:cs typeface="Calibri"/>
            </a:endParaRPr>
          </a:p>
          <a:p>
            <a:pPr marL="129539" marR="5080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messagebox.showinfo("Image Saved", </a:t>
            </a:r>
            <a:r>
              <a:rPr sz="1000" b="1" spc="5" dirty="0">
                <a:latin typeface="Calibri"/>
                <a:cs typeface="Calibri"/>
              </a:rPr>
              <a:t>"{}'s </a:t>
            </a:r>
            <a:r>
              <a:rPr sz="1000" b="1" spc="10" dirty="0">
                <a:latin typeface="Calibri"/>
                <a:cs typeface="Calibri"/>
              </a:rPr>
              <a:t>Image Succesfully </a:t>
            </a:r>
            <a:r>
              <a:rPr sz="1000" b="1" spc="5" dirty="0">
                <a:latin typeface="Calibri"/>
                <a:cs typeface="Calibri"/>
              </a:rPr>
              <a:t>Saved!".format(name))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root.destroy()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break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Calibri"/>
              <a:cs typeface="Calibri"/>
            </a:endParaRPr>
          </a:p>
          <a:p>
            <a:pPr marL="160655" marR="3881120" indent="-148590">
              <a:lnSpc>
                <a:spcPct val="244200"/>
              </a:lnSpc>
            </a:pPr>
            <a:r>
              <a:rPr sz="1000" b="1" spc="5" dirty="0">
                <a:latin typeface="Calibri"/>
                <a:cs typeface="Calibri"/>
              </a:rPr>
              <a:t>if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key==ord('q'):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break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860" y="4058157"/>
            <a:ext cx="1386205" cy="4546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cap.release()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cv2.destroyAllWindows()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988" y="5323128"/>
            <a:ext cx="3310254" cy="4978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b="1" spc="10" dirty="0">
                <a:latin typeface="Calibri"/>
                <a:cs typeface="Calibri"/>
              </a:rPr>
              <a:t>root=tk.Tk()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root.geometry("1390x790")</a:t>
            </a:r>
            <a:r>
              <a:rPr sz="1000" b="1" spc="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root.title("Register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</a:t>
            </a:r>
            <a:r>
              <a:rPr sz="1000" b="1" spc="10" dirty="0">
                <a:latin typeface="Calibri"/>
                <a:cs typeface="Calibri"/>
              </a:rPr>
              <a:t> Entry")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988" y="6200647"/>
            <a:ext cx="96583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root['bg']="cyan"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9463" y="7273543"/>
            <a:ext cx="6062980" cy="974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title_lbl=Label(root,text="REGISTER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20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ENTRY",font=("times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roman",35,"bold"),bg="black",fg="yellow")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title_lbl.place(x=0,y=15,width=1390,height=60)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main_frame=Frame(root,bd=2) 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main_frame.place(x=150,y=150,width=670,height=430)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1075486"/>
            <a:ext cx="4778375" cy="65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014">
              <a:lnSpc>
                <a:spcPct val="113999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class_student_frame=LabelFrame(main_frame,bd=2,relief=RIDGE,text="Class</a:t>
            </a:r>
            <a:r>
              <a:rPr sz="1000" b="1" spc="10" dirty="0">
                <a:latin typeface="Calibri"/>
                <a:cs typeface="Calibri"/>
              </a:rPr>
              <a:t> Student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information",font=("times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roman",12,"bold"))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class_student_frame.place(x=30,y=50,width=600,height=350)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2324150"/>
            <a:ext cx="4737100" cy="143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014">
              <a:lnSpc>
                <a:spcPct val="113999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student_name_label=Label(class_student_frame,text="Student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Name:",font=("times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5" dirty="0">
                <a:latin typeface="Calibri"/>
                <a:cs typeface="Calibri"/>
              </a:rPr>
              <a:t>roman",12,"bold"))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student_name_label.place(x=20,y=50,width=250,height=30)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32715" marR="422275">
              <a:lnSpc>
                <a:spcPct val="176000"/>
              </a:lnSpc>
              <a:spcBef>
                <a:spcPts val="675"/>
              </a:spcBef>
            </a:pPr>
            <a:r>
              <a:rPr sz="1000" b="1" spc="5" dirty="0">
                <a:latin typeface="Calibri"/>
                <a:cs typeface="Calibri"/>
              </a:rPr>
              <a:t>studentId_entry=ttk.Entry(class_student_frame,width=20,font=("times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 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roman",12,"bold"))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studentId_entry.place(x=240,y=50,width=240,height=30)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4405376"/>
            <a:ext cx="5251450" cy="1432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btn_frame=Frame(class_student_frame,bd=2,relief=RIDGE,bg="white")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btn_frame.place(x=200,y=200,width=200,height=35)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12700" marR="5080" indent="120014">
              <a:lnSpc>
                <a:spcPct val="112999"/>
              </a:lnSpc>
            </a:pPr>
            <a:r>
              <a:rPr sz="1000" b="1" spc="5" dirty="0">
                <a:latin typeface="Calibri"/>
                <a:cs typeface="Calibri"/>
              </a:rPr>
              <a:t>save_btn=Button(btn_frame,text="Capture Image",width=21,font=("times new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roman",12,"bold"),command=lambda:takePhoto(studentId_entry.get()),bg="yellow",fg="black")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save_btn.grid(row=0,column=1,padx=2)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146" y="6511544"/>
            <a:ext cx="8915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root.mainloop()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2445766"/>
            <a:ext cx="3209290" cy="1492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takeAttendance():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startAttendance(date,time1):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251460" marR="5080">
              <a:lnSpc>
                <a:spcPct val="177000"/>
              </a:lnSpc>
              <a:spcBef>
                <a:spcPts val="665"/>
              </a:spcBef>
            </a:pPr>
            <a:r>
              <a:rPr sz="1000" b="1" spc="10" dirty="0">
                <a:latin typeface="Calibri"/>
                <a:cs typeface="Calibri"/>
              </a:rPr>
              <a:t>df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pd.read_csv("Attendance.csv")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df.insert(1,date,'')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df.to_csv("Attendance.csv",index=False)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5133847"/>
            <a:ext cx="3726179" cy="3746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engine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pyttsx3.init()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</a:t>
            </a:r>
            <a:r>
              <a:rPr sz="1000" b="1" spc="5" dirty="0">
                <a:latin typeface="Calibri"/>
                <a:cs typeface="Calibri"/>
              </a:rPr>
              <a:t>esize</a:t>
            </a:r>
            <a:r>
              <a:rPr sz="1000" b="1" spc="10" dirty="0">
                <a:latin typeface="Calibri"/>
                <a:cs typeface="Calibri"/>
              </a:rPr>
              <a:t>(img,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size</a:t>
            </a:r>
            <a:r>
              <a:rPr sz="1000" b="1" spc="10" dirty="0">
                <a:latin typeface="Calibri"/>
                <a:cs typeface="Calibri"/>
              </a:rPr>
              <a:t>)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130175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width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int(img.shape[1]*size)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height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int(img.shape[0]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*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size)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13335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dimension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(width,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height)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libri"/>
              <a:cs typeface="Calibri"/>
            </a:endParaRPr>
          </a:p>
          <a:p>
            <a:pPr marL="13335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return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cv2.resize(img,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dimension,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interpolation=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cv2.INTER_AREA)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alibri"/>
              <a:cs typeface="Calibri"/>
            </a:endParaRPr>
          </a:p>
          <a:p>
            <a:pPr marL="13970" marR="2468880">
              <a:lnSpc>
                <a:spcPct val="252000"/>
              </a:lnSpc>
            </a:pPr>
            <a:r>
              <a:rPr sz="1000" b="1" spc="10" dirty="0">
                <a:latin typeface="Calibri"/>
                <a:cs typeface="Calibri"/>
              </a:rPr>
              <a:t>path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'TrainedImages'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studentImg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[] 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studentName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0" dirty="0">
                <a:latin typeface="Calibri"/>
                <a:cs typeface="Calibri"/>
              </a:rPr>
              <a:t> []</a:t>
            </a:r>
            <a:endParaRPr sz="1000">
              <a:latin typeface="Calibri"/>
              <a:cs typeface="Calibri"/>
            </a:endParaRPr>
          </a:p>
          <a:p>
            <a:pPr marL="133350" marR="1528445" indent="-88900">
              <a:lnSpc>
                <a:spcPct val="184200"/>
              </a:lnSpc>
              <a:spcBef>
                <a:spcPts val="815"/>
              </a:spcBef>
            </a:pPr>
            <a:r>
              <a:rPr sz="1000" b="1" spc="10" dirty="0">
                <a:latin typeface="Calibri"/>
                <a:cs typeface="Calibri"/>
              </a:rPr>
              <a:t>myList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os.listdir(path)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for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cl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myList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: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if(os.path.splitext(cl)[1]!='.jpg'):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25209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continue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2F3B0A4-098A-B105-3878-BE66B39B9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6" y="2598209"/>
            <a:ext cx="7003387" cy="51741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461" y="743508"/>
            <a:ext cx="2452370" cy="7861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3970" marR="5080" indent="-1905">
              <a:lnSpc>
                <a:spcPct val="168500"/>
              </a:lnSpc>
              <a:spcBef>
                <a:spcPts val="15"/>
              </a:spcBef>
            </a:pPr>
            <a:r>
              <a:rPr sz="1000" b="1" spc="10" dirty="0">
                <a:latin typeface="Calibri"/>
                <a:cs typeface="Calibri"/>
              </a:rPr>
              <a:t>curimg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cv2.imread(f'{path}/{cl}')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studentImg.append(curimg)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studentName.append(os.path.splitext(cl)[0])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860" y="2713990"/>
            <a:ext cx="5421630" cy="445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971290" algn="r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findEncoding(images)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  <a:spcBef>
                <a:spcPts val="840"/>
              </a:spcBef>
            </a:pPr>
            <a:r>
              <a:rPr sz="1000" b="1" spc="10" dirty="0">
                <a:latin typeface="Calibri"/>
                <a:cs typeface="Calibri"/>
              </a:rPr>
              <a:t>imgEncodings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[]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for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img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images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libri"/>
              <a:cs typeface="Calibri"/>
            </a:endParaRPr>
          </a:p>
          <a:p>
            <a:pPr marR="3954779" algn="r">
              <a:lnSpc>
                <a:spcPct val="100000"/>
              </a:lnSpc>
            </a:pPr>
            <a:r>
              <a:rPr sz="1000" b="1" spc="15" dirty="0">
                <a:latin typeface="Calibri"/>
                <a:cs typeface="Calibri"/>
              </a:rPr>
              <a:t>img</a:t>
            </a:r>
            <a:r>
              <a:rPr sz="1000" b="1" spc="-5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resize(img,</a:t>
            </a:r>
            <a:r>
              <a:rPr sz="1000" b="1" spc="-6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0.50)</a:t>
            </a:r>
            <a:endParaRPr sz="100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img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cv2.cvtColor(img,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cv2.COLOR_BGR2RGB)  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encodeimg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face_rec.face_encodings(img)[0]</a:t>
            </a:r>
            <a:endParaRPr sz="1000">
              <a:latin typeface="Calibri"/>
              <a:cs typeface="Calibri"/>
            </a:endParaRPr>
          </a:p>
          <a:p>
            <a:pPr marL="131445" marR="3303270" indent="116839">
              <a:lnSpc>
                <a:spcPts val="2390"/>
              </a:lnSpc>
            </a:pPr>
            <a:r>
              <a:rPr sz="1000" b="1" spc="5" dirty="0">
                <a:latin typeface="Calibri"/>
                <a:cs typeface="Calibri"/>
              </a:rPr>
              <a:t>imgEncodings.append(encodeimg)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return</a:t>
            </a:r>
            <a:r>
              <a:rPr sz="1000" b="1" spc="-6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imgEnc</a:t>
            </a:r>
            <a:r>
              <a:rPr sz="1000" b="1" spc="10" dirty="0">
                <a:latin typeface="Calibri"/>
                <a:cs typeface="Calibri"/>
              </a:rPr>
              <a:t>o</a:t>
            </a:r>
            <a:r>
              <a:rPr sz="1000" b="1" spc="15" dirty="0">
                <a:latin typeface="Calibri"/>
                <a:cs typeface="Calibri"/>
              </a:rPr>
              <a:t>d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dirty="0">
                <a:latin typeface="Calibri"/>
                <a:cs typeface="Calibri"/>
              </a:rPr>
              <a:t>n</a:t>
            </a:r>
            <a:r>
              <a:rPr sz="1000" b="1" spc="5" dirty="0">
                <a:latin typeface="Calibri"/>
                <a:cs typeface="Calibri"/>
              </a:rPr>
              <a:t>gs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MarkAttendence(name):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df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pd.read_csv('Attendance.csv')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l=df.index[df['Name']==name].tolist()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if(df.at[l[0],date]!='P'):</a:t>
            </a:r>
            <a:endParaRPr sz="1000">
              <a:latin typeface="Calibri"/>
              <a:cs typeface="Calibri"/>
            </a:endParaRPr>
          </a:p>
          <a:p>
            <a:pPr marL="248920" marR="711835">
              <a:lnSpc>
                <a:spcPct val="244000"/>
              </a:lnSpc>
              <a:spcBef>
                <a:spcPts val="780"/>
              </a:spcBef>
            </a:pPr>
            <a:r>
              <a:rPr sz="1000" b="1" spc="10" dirty="0">
                <a:latin typeface="Calibri"/>
                <a:cs typeface="Calibri"/>
              </a:rPr>
              <a:t>statment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str(name </a:t>
            </a:r>
            <a:r>
              <a:rPr sz="1000" b="1" spc="15" dirty="0">
                <a:latin typeface="Calibri"/>
                <a:cs typeface="Calibri"/>
              </a:rPr>
              <a:t>+ </a:t>
            </a:r>
            <a:r>
              <a:rPr sz="1000" b="1" spc="10" dirty="0">
                <a:latin typeface="Calibri"/>
                <a:cs typeface="Calibri"/>
              </a:rPr>
              <a:t>", </a:t>
            </a:r>
            <a:r>
              <a:rPr sz="1000" b="1" spc="15" dirty="0">
                <a:latin typeface="Calibri"/>
                <a:cs typeface="Calibri"/>
              </a:rPr>
              <a:t>"+ </a:t>
            </a:r>
            <a:r>
              <a:rPr sz="1000" b="1" spc="10" dirty="0">
                <a:latin typeface="Calibri"/>
                <a:cs typeface="Calibri"/>
              </a:rPr>
              <a:t>" </a:t>
            </a:r>
            <a:r>
              <a:rPr sz="1000" b="1" spc="15" dirty="0">
                <a:latin typeface="Calibri"/>
                <a:cs typeface="Calibri"/>
              </a:rPr>
              <a:t>you </a:t>
            </a:r>
            <a:r>
              <a:rPr sz="1000" b="1" spc="10" dirty="0">
                <a:latin typeface="Calibri"/>
                <a:cs typeface="Calibri"/>
              </a:rPr>
              <a:t>are " </a:t>
            </a:r>
            <a:r>
              <a:rPr sz="1000" b="1" spc="15" dirty="0">
                <a:latin typeface="Calibri"/>
                <a:cs typeface="Calibri"/>
              </a:rPr>
              <a:t>+ </a:t>
            </a:r>
            <a:r>
              <a:rPr sz="1000" b="1" spc="10" dirty="0">
                <a:latin typeface="Calibri"/>
                <a:cs typeface="Calibri"/>
              </a:rPr>
              <a:t>" marked present") engine.say(statment)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engine.runAndWait()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#messagebox.showinfo("Attendance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Marked"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,"{}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,Marked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Present!".format(name))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df.at[l[0],date]=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'P' 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df.to_csv('Attendance.csv',index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False)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1908175"/>
            <a:ext cx="2130425" cy="713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EncodeList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findEncoding(studentImg)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start_time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time.time()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3251961"/>
            <a:ext cx="5318125" cy="5735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vid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cv2.VideoCapture(0)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5" dirty="0">
                <a:latin typeface="Calibri"/>
                <a:cs typeface="Calibri"/>
              </a:rPr>
              <a:t>wh</a:t>
            </a:r>
            <a:r>
              <a:rPr sz="1000" b="1" spc="-5" dirty="0">
                <a:latin typeface="Calibri"/>
                <a:cs typeface="Calibri"/>
              </a:rPr>
              <a:t>i</a:t>
            </a:r>
            <a:r>
              <a:rPr sz="1000" b="1" spc="10" dirty="0">
                <a:latin typeface="Calibri"/>
                <a:cs typeface="Calibri"/>
              </a:rPr>
              <a:t>le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True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success,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frame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vid.read()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Smaller_frames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cv2.resize(frame,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(0,0),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None,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0.25,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0.25)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000" b="1" spc="5" dirty="0">
                <a:latin typeface="Calibri"/>
                <a:cs typeface="Calibri"/>
              </a:rPr>
              <a:t>facesInFrame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face_rec.face_locations(Smaller_frames)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encodeFacesInFrame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face_rec.face_encodings(Smaller_frames,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facesInFrame)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250190" marR="1263015" indent="-117475">
              <a:lnSpc>
                <a:spcPct val="176000"/>
              </a:lnSpc>
              <a:spcBef>
                <a:spcPts val="665"/>
              </a:spcBef>
            </a:pPr>
            <a:r>
              <a:rPr sz="1000" b="1" spc="5" dirty="0">
                <a:latin typeface="Calibri"/>
                <a:cs typeface="Calibri"/>
              </a:rPr>
              <a:t>for </a:t>
            </a:r>
            <a:r>
              <a:rPr sz="1000" b="1" spc="10" dirty="0">
                <a:latin typeface="Calibri"/>
                <a:cs typeface="Calibri"/>
              </a:rPr>
              <a:t>encodeFace, </a:t>
            </a:r>
            <a:r>
              <a:rPr sz="1000" b="1" spc="5" dirty="0">
                <a:latin typeface="Calibri"/>
                <a:cs typeface="Calibri"/>
              </a:rPr>
              <a:t>faceloc </a:t>
            </a:r>
            <a:r>
              <a:rPr sz="1000" b="1" spc="10" dirty="0">
                <a:latin typeface="Calibri"/>
                <a:cs typeface="Calibri"/>
              </a:rPr>
              <a:t>in zip(encodeFacesInFrame, </a:t>
            </a:r>
            <a:r>
              <a:rPr sz="1000" b="1" spc="5" dirty="0">
                <a:latin typeface="Calibri"/>
                <a:cs typeface="Calibri"/>
              </a:rPr>
              <a:t>facesInFrame) : </a:t>
            </a:r>
            <a:r>
              <a:rPr sz="1000" b="1" spc="10" dirty="0">
                <a:latin typeface="Calibri"/>
                <a:cs typeface="Calibri"/>
              </a:rPr>
              <a:t> matches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face_rec.compare_faces(EncodeList, </a:t>
            </a:r>
            <a:r>
              <a:rPr sz="1000" b="1" spc="10" dirty="0">
                <a:latin typeface="Calibri"/>
                <a:cs typeface="Calibri"/>
              </a:rPr>
              <a:t>encodeFace)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facedis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face_rec.face_distance(EncodeList, </a:t>
            </a:r>
            <a:r>
              <a:rPr sz="1000" b="1" spc="10" dirty="0">
                <a:latin typeface="Calibri"/>
                <a:cs typeface="Calibri"/>
              </a:rPr>
              <a:t>encodeFace)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matchIndex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np.argmin(facedis)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790"/>
              </a:spcBef>
            </a:pPr>
            <a:r>
              <a:rPr sz="1000" b="1" spc="5" dirty="0">
                <a:latin typeface="Calibri"/>
                <a:cs typeface="Calibri"/>
              </a:rPr>
              <a:t>if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matches[matchIndex]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000" b="1" spc="5" dirty="0">
                <a:latin typeface="Calibri"/>
                <a:cs typeface="Calibri"/>
              </a:rPr>
              <a:t>name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studentName[matchIndex]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y1,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x2,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y2,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x1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faceloc</a:t>
            </a:r>
            <a:endParaRPr sz="1000">
              <a:latin typeface="Calibri"/>
              <a:cs typeface="Calibri"/>
            </a:endParaRPr>
          </a:p>
          <a:p>
            <a:pPr marL="368935" marR="1723389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y1, x2, y2, </a:t>
            </a:r>
            <a:r>
              <a:rPr sz="1000" b="1" spc="15" dirty="0">
                <a:latin typeface="Calibri"/>
                <a:cs typeface="Calibri"/>
              </a:rPr>
              <a:t>x1 = y1*4, x2*4, y2*4, x1*4 </a:t>
            </a:r>
            <a:r>
              <a:rPr sz="1000" b="1" spc="5" dirty="0">
                <a:latin typeface="Calibri"/>
                <a:cs typeface="Calibri"/>
              </a:rPr>
              <a:t>cv2.rectangle(frame,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(x1,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y1),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(x2,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y2),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(0,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255,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0),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3)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cv2.rectangle(frame,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(x1,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y2-25),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(x2,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y2),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(0, 255,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0),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cv2.FILLED)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cv2.putText(frame,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name,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(x1+6,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y2-6),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cv2.FONT_HERSHEY_COMPLEX,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1,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(255,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255,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255),2)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MarkAttendence(name)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461" y="1101090"/>
            <a:ext cx="1467485" cy="454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cv2.imshow('video',frame)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key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cv2.waitKey(1)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0786" y="2122728"/>
            <a:ext cx="3061970" cy="2110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1460" marR="5080" indent="-119380">
              <a:lnSpc>
                <a:spcPct val="155000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if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(key==ord('q')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or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(time.time()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- </a:t>
            </a:r>
            <a:r>
              <a:rPr sz="1000" b="1" spc="10" dirty="0">
                <a:latin typeface="Calibri"/>
                <a:cs typeface="Calibri"/>
              </a:rPr>
              <a:t>start_time)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&gt;</a:t>
            </a:r>
            <a:r>
              <a:rPr sz="1000" b="1" spc="10" dirty="0">
                <a:latin typeface="Calibri"/>
                <a:cs typeface="Calibri"/>
              </a:rPr>
              <a:t> time1):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df=pd.read_csv('Attendance.csv')</a:t>
            </a:r>
            <a:endParaRPr sz="1000">
              <a:latin typeface="Calibri"/>
              <a:cs typeface="Calibri"/>
            </a:endParaRPr>
          </a:p>
          <a:p>
            <a:pPr marL="251460" marR="609600">
              <a:lnSpc>
                <a:spcPts val="2110"/>
              </a:lnSpc>
              <a:spcBef>
                <a:spcPts val="215"/>
              </a:spcBef>
            </a:pPr>
            <a:r>
              <a:rPr sz="1000" b="1" spc="5" dirty="0">
                <a:latin typeface="Calibri"/>
                <a:cs typeface="Calibri"/>
              </a:rPr>
              <a:t>df.fillna('A',inplace=True)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df.to_csv('Attendance.csv',index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False)</a:t>
            </a:r>
            <a:endParaRPr sz="10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695"/>
              </a:spcBef>
            </a:pPr>
            <a:r>
              <a:rPr sz="1000" b="1" spc="10" dirty="0">
                <a:latin typeface="Calibri"/>
                <a:cs typeface="Calibri"/>
              </a:rPr>
              <a:t>break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13970" marR="1678939" indent="-1905">
              <a:lnSpc>
                <a:spcPct val="176000"/>
              </a:lnSpc>
            </a:pPr>
            <a:r>
              <a:rPr sz="1000" b="1" spc="5" dirty="0">
                <a:latin typeface="Calibri"/>
                <a:cs typeface="Calibri"/>
              </a:rPr>
              <a:t>vid.release()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cv2.destroyAllWindows()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988" y="5133847"/>
            <a:ext cx="1737995" cy="1243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root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tk.Tk()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60"/>
              </a:spcBef>
            </a:pPr>
            <a:r>
              <a:rPr sz="1000" b="1" spc="10" dirty="0">
                <a:latin typeface="Calibri"/>
                <a:cs typeface="Calibri"/>
              </a:rPr>
              <a:t>roo</a:t>
            </a:r>
            <a:r>
              <a:rPr sz="1000" b="1" spc="5" dirty="0">
                <a:latin typeface="Calibri"/>
                <a:cs typeface="Calibri"/>
              </a:rPr>
              <a:t>t.titl</a:t>
            </a:r>
            <a:r>
              <a:rPr sz="1000" b="1" spc="10" dirty="0">
                <a:latin typeface="Calibri"/>
                <a:cs typeface="Calibri"/>
              </a:rPr>
              <a:t>e(</a:t>
            </a:r>
            <a:r>
              <a:rPr sz="1000" b="1" dirty="0">
                <a:latin typeface="Calibri"/>
                <a:cs typeface="Calibri"/>
              </a:rPr>
              <a:t>"</a:t>
            </a:r>
            <a:r>
              <a:rPr sz="1000" b="1" spc="1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A</a:t>
            </a:r>
            <a:r>
              <a:rPr sz="1000" b="1" spc="15" dirty="0">
                <a:latin typeface="Calibri"/>
                <a:cs typeface="Calibri"/>
              </a:rPr>
              <a:t>KE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A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spc="1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E</a:t>
            </a:r>
            <a:r>
              <a:rPr sz="1000" b="1" spc="20" dirty="0">
                <a:latin typeface="Calibri"/>
                <a:cs typeface="Calibri"/>
              </a:rPr>
              <a:t>N</a:t>
            </a:r>
            <a:r>
              <a:rPr sz="1000" b="1" spc="15" dirty="0">
                <a:latin typeface="Calibri"/>
                <a:cs typeface="Calibri"/>
              </a:rPr>
              <a:t>D</a:t>
            </a:r>
            <a:r>
              <a:rPr sz="1000" b="1" dirty="0">
                <a:latin typeface="Calibri"/>
                <a:cs typeface="Calibri"/>
              </a:rPr>
              <a:t>E</a:t>
            </a:r>
            <a:r>
              <a:rPr sz="1000" b="1" spc="20" dirty="0">
                <a:latin typeface="Calibri"/>
                <a:cs typeface="Calibri"/>
              </a:rPr>
              <a:t>N</a:t>
            </a:r>
            <a:r>
              <a:rPr sz="1000" b="1" spc="5" dirty="0">
                <a:latin typeface="Calibri"/>
                <a:cs typeface="Calibri"/>
              </a:rPr>
              <a:t>C</a:t>
            </a:r>
            <a:r>
              <a:rPr sz="1000" b="1" dirty="0">
                <a:latin typeface="Calibri"/>
                <a:cs typeface="Calibri"/>
              </a:rPr>
              <a:t>E</a:t>
            </a:r>
            <a:r>
              <a:rPr sz="1000" b="1" spc="5" dirty="0">
                <a:latin typeface="Calibri"/>
                <a:cs typeface="Calibri"/>
              </a:rPr>
              <a:t>")  root.geometry("800x700")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5" dirty="0">
                <a:latin typeface="Calibri"/>
                <a:cs typeface="Calibri"/>
              </a:rPr>
              <a:t>root['bg']="pink"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591" y="6993432"/>
            <a:ext cx="3646170" cy="647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014">
              <a:lnSpc>
                <a:spcPct val="112000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title_lbl=Label(root,text="TAKE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ATTENDANCE",font=("times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roman",35,"bold"),bg="black",fg="yellow")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title_lbl.place(x=0,y=0,width=800,height=60)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591" y="8236381"/>
            <a:ext cx="3875404" cy="9124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5740" indent="120014">
              <a:lnSpc>
                <a:spcPct val="113999"/>
              </a:lnSpc>
              <a:spcBef>
                <a:spcPts val="90"/>
              </a:spcBef>
            </a:pPr>
            <a:r>
              <a:rPr sz="1000" b="1" spc="10" dirty="0">
                <a:latin typeface="Calibri"/>
                <a:cs typeface="Calibri"/>
              </a:rPr>
              <a:t>date_label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tk.Label(root, text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'Select </a:t>
            </a:r>
            <a:r>
              <a:rPr sz="1000" b="1" spc="10" dirty="0">
                <a:latin typeface="Calibri"/>
                <a:cs typeface="Calibri"/>
              </a:rPr>
              <a:t>Date </a:t>
            </a:r>
            <a:r>
              <a:rPr sz="1000" b="1" spc="5" dirty="0">
                <a:latin typeface="Calibri"/>
                <a:cs typeface="Calibri"/>
              </a:rPr>
              <a:t>', font=('calibre',20,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'bold'),bg="blue",fg="yellow").place(x=75,y=70)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610"/>
              </a:spcBef>
            </a:pPr>
            <a:r>
              <a:rPr sz="1000" b="1" spc="5" dirty="0">
                <a:latin typeface="Calibri"/>
                <a:cs typeface="Calibri"/>
              </a:rPr>
              <a:t>cal</a:t>
            </a:r>
            <a:r>
              <a:rPr sz="1000" b="1" spc="15" dirty="0">
                <a:latin typeface="Calibri"/>
                <a:cs typeface="Calibri"/>
              </a:rPr>
              <a:t> 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Calendar(root,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selectmode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'day',date_pattern='dd/mm/yyyy')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988" y="833119"/>
            <a:ext cx="3658870" cy="454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cal=DateEntry(root,selectmode='day',date_pattern='dd/mm/yyyy')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cal.pack(pady</a:t>
            </a:r>
            <a:r>
              <a:rPr sz="1000" b="1" spc="-5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80)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0988" y="2176398"/>
            <a:ext cx="4064635" cy="454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date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tk.Entry(root,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font=("times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5" dirty="0">
                <a:latin typeface="Calibri"/>
                <a:cs typeface="Calibri"/>
              </a:rPr>
              <a:t>roman",20),bg="cyan",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='26')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date.pack(pady</a:t>
            </a:r>
            <a:r>
              <a:rPr sz="1000" b="1" spc="-6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1)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988" y="3268726"/>
            <a:ext cx="2334895" cy="958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</a:t>
            </a:r>
            <a:r>
              <a:rPr sz="1000" b="1" spc="15" dirty="0">
                <a:latin typeface="Calibri"/>
                <a:cs typeface="Calibri"/>
              </a:rPr>
              <a:t>r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15" dirty="0">
                <a:latin typeface="Calibri"/>
                <a:cs typeface="Calibri"/>
              </a:rPr>
              <a:t>d_d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10" dirty="0">
                <a:latin typeface="Calibri"/>
                <a:cs typeface="Calibri"/>
              </a:rPr>
              <a:t>te(</a:t>
            </a:r>
            <a:r>
              <a:rPr sz="1000" b="1" dirty="0">
                <a:latin typeface="Calibri"/>
                <a:cs typeface="Calibri"/>
              </a:rPr>
              <a:t>)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131445" marR="476250">
              <a:lnSpc>
                <a:spcPct val="155000"/>
              </a:lnSpc>
              <a:spcBef>
                <a:spcPts val="275"/>
              </a:spcBef>
            </a:pPr>
            <a:r>
              <a:rPr sz="1000" b="1" spc="10" dirty="0">
                <a:latin typeface="Calibri"/>
                <a:cs typeface="Calibri"/>
              </a:rPr>
              <a:t>dt= cal.get_date() 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str_dt=dt.strftime("%d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20" dirty="0">
                <a:latin typeface="Calibri"/>
                <a:cs typeface="Calibri"/>
              </a:rPr>
              <a:t>%B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%Y")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date.delete(0,END)</a:t>
            </a:r>
            <a:r>
              <a:rPr sz="1000" b="1" spc="2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date.insert(0,str_dt)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988" y="4606797"/>
            <a:ext cx="4180840" cy="455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Button(root,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"Select Date",font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=(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'calibre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15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bold'),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command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grad_date,bg="green",fg="yellow",width=15).pack(pady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591" y="5913551"/>
            <a:ext cx="5109210" cy="1430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90269" indent="118745">
              <a:lnSpc>
                <a:spcPct val="113999"/>
              </a:lnSpc>
              <a:spcBef>
                <a:spcPts val="90"/>
              </a:spcBef>
            </a:pPr>
            <a:r>
              <a:rPr sz="1000" b="1" spc="10" dirty="0">
                <a:latin typeface="Calibri"/>
                <a:cs typeface="Calibri"/>
              </a:rPr>
              <a:t>Duration_label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tk.Label(root, text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 </a:t>
            </a:r>
            <a:r>
              <a:rPr sz="1000" b="1" spc="10" dirty="0">
                <a:latin typeface="Calibri"/>
                <a:cs typeface="Calibri"/>
              </a:rPr>
              <a:t>Duration(in min) </a:t>
            </a:r>
            <a:r>
              <a:rPr sz="1000" b="1" spc="5" dirty="0">
                <a:latin typeface="Calibri"/>
                <a:cs typeface="Calibri"/>
              </a:rPr>
              <a:t>', font=('calibre',20,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'bold'),width=15,bg="blue",fg="yellow")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Duration_label.pack(pady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50)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31445" marR="5080">
              <a:lnSpc>
                <a:spcPct val="176000"/>
              </a:lnSpc>
              <a:spcBef>
                <a:spcPts val="675"/>
              </a:spcBef>
            </a:pPr>
            <a:r>
              <a:rPr sz="1000" b="1" spc="10" dirty="0">
                <a:latin typeface="Calibri"/>
                <a:cs typeface="Calibri"/>
              </a:rPr>
              <a:t>Duration_entry</a:t>
            </a:r>
            <a:r>
              <a:rPr sz="1000" b="1" spc="15" dirty="0">
                <a:latin typeface="Calibri"/>
                <a:cs typeface="Calibri"/>
              </a:rPr>
              <a:t> 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tk.Entry(root,</a:t>
            </a:r>
            <a:r>
              <a:rPr sz="1000" b="1" spc="5" dirty="0">
                <a:latin typeface="Calibri"/>
                <a:cs typeface="Calibri"/>
              </a:rPr>
              <a:t> font=('calibre',15,'normal'),bg="cyan",fg="green",width=20)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Duration_entry.pack(pady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1)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591" y="8211997"/>
            <a:ext cx="4177665" cy="553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014">
              <a:lnSpc>
                <a:spcPct val="113999"/>
              </a:lnSpc>
              <a:spcBef>
                <a:spcPts val="90"/>
              </a:spcBef>
            </a:pPr>
            <a:r>
              <a:rPr sz="1000" b="1" spc="10" dirty="0">
                <a:latin typeface="Calibri"/>
                <a:cs typeface="Calibri"/>
              </a:rPr>
              <a:t>Button(root, text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"Start Attendance", font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'calibre </a:t>
            </a:r>
            <a:r>
              <a:rPr sz="1000" b="1" spc="15" dirty="0">
                <a:latin typeface="Calibri"/>
                <a:cs typeface="Calibri"/>
              </a:rPr>
              <a:t>15 </a:t>
            </a:r>
            <a:r>
              <a:rPr sz="1000" b="1" spc="10" dirty="0">
                <a:latin typeface="Calibri"/>
                <a:cs typeface="Calibri"/>
              </a:rPr>
              <a:t>bold',command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lambda:startAttendance(date.get(),int(Duration_entry.get())*60)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,width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000" b="1" spc="5" dirty="0">
                <a:latin typeface="Calibri"/>
                <a:cs typeface="Calibri"/>
              </a:rPr>
              <a:t>=25,bg="green",fg="yellow").place(x=250,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y=500)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819962"/>
            <a:ext cx="3550920" cy="5238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35"/>
              </a:spcBef>
            </a:pPr>
            <a:r>
              <a:rPr sz="1000" b="1" spc="10" dirty="0">
                <a:latin typeface="Calibri"/>
                <a:cs typeface="Calibri"/>
              </a:rPr>
              <a:t>Button(root,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</a:t>
            </a:r>
            <a:r>
              <a:rPr sz="1000" b="1" spc="15" dirty="0">
                <a:latin typeface="Calibri"/>
                <a:cs typeface="Calibri"/>
              </a:rPr>
              <a:t> 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"Home",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font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'calibre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15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bold',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  <a:spcBef>
                <a:spcPts val="110"/>
              </a:spcBef>
            </a:pPr>
            <a:r>
              <a:rPr sz="1000" b="1" spc="5" dirty="0">
                <a:latin typeface="Calibri"/>
                <a:cs typeface="Calibri"/>
              </a:rPr>
              <a:t>=15,bg="green",fg="yellow",command=root.destroy).place(x=66, </a:t>
            </a:r>
            <a:r>
              <a:rPr sz="1000" b="1" spc="10" dirty="0">
                <a:latin typeface="Calibri"/>
                <a:cs typeface="Calibri"/>
              </a:rPr>
              <a:t> y=650)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146" y="2049271"/>
            <a:ext cx="8915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root.mainloop()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4231894"/>
            <a:ext cx="3879215" cy="38119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view():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alibri"/>
              <a:cs typeface="Calibri"/>
            </a:endParaRPr>
          </a:p>
          <a:p>
            <a:pPr marL="283845" marR="1121410" indent="-152400">
              <a:lnSpc>
                <a:spcPct val="252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def clear_data():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tv1.delete(*tv1.get_children())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return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None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root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0" dirty="0">
                <a:latin typeface="Calibri"/>
                <a:cs typeface="Calibri"/>
              </a:rPr>
              <a:t> tk.Tk() 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root.title("Attendandance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Form")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132715" marR="703580">
              <a:lnSpc>
                <a:spcPct val="176200"/>
              </a:lnSpc>
            </a:pPr>
            <a:r>
              <a:rPr sz="1000" b="1" spc="10" dirty="0">
                <a:latin typeface="Calibri"/>
                <a:cs typeface="Calibri"/>
              </a:rPr>
              <a:t>root.geometry("1400x800")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root.pack_propagate(False)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root.resizable(0,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root['bg']="cyan"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 marR="5080" indent="120014">
              <a:lnSpc>
                <a:spcPct val="113999"/>
              </a:lnSpc>
            </a:pPr>
            <a:r>
              <a:rPr sz="1000" b="1" spc="10" dirty="0">
                <a:latin typeface="Calibri"/>
                <a:cs typeface="Calibri"/>
              </a:rPr>
              <a:t>frame0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tk.Label(root,text="ATTENDANCE FORM",font=("times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roman",40,"bold"),bg="black",fg="yellow")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frame0.place(x=0,y=15,width=1400,height=70)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988" y="833119"/>
            <a:ext cx="3065780" cy="454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frame1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tk.LabelFrame(root,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text="Attendannce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Data")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frame1.place(x=45,y=180,height=400,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width=1300)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0988" y="2176398"/>
            <a:ext cx="4119245" cy="2065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latin typeface="Calibri"/>
                <a:cs typeface="Calibri"/>
              </a:rPr>
              <a:t>tv1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ttk.Treeview(frame1)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tv1.place(relheight=1,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relwidth=1)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771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treescrolly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tk.Scrollbar(frame1, orient="vertical", command=tv1.yview) </a:t>
            </a:r>
            <a:r>
              <a:rPr sz="1000" b="1" spc="10" dirty="0">
                <a:latin typeface="Calibri"/>
                <a:cs typeface="Calibri"/>
              </a:rPr>
              <a:t> treescrollx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tk.Scrollbar(frame1, orient="horizontal", </a:t>
            </a:r>
            <a:r>
              <a:rPr sz="1000" b="1" spc="10" dirty="0">
                <a:latin typeface="Calibri"/>
                <a:cs typeface="Calibri"/>
              </a:rPr>
              <a:t>command=tv1.xview)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tv1.configure(xscrollcommand=treescrollx.set,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yscrollcommand=treescrolly.set)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treescrollx.pack(side="bottom",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fill="x")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5" dirty="0">
                <a:latin typeface="Calibri"/>
                <a:cs typeface="Calibri"/>
              </a:rPr>
              <a:t>treescrolly.pack(side="right",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fill="y")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4838242"/>
            <a:ext cx="4323080" cy="1687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014">
              <a:lnSpc>
                <a:spcPct val="113999"/>
              </a:lnSpc>
              <a:spcBef>
                <a:spcPts val="90"/>
              </a:spcBef>
            </a:pPr>
            <a:r>
              <a:rPr sz="1000" b="1" spc="10" dirty="0">
                <a:latin typeface="Calibri"/>
                <a:cs typeface="Calibri"/>
              </a:rPr>
              <a:t>excel_filename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r"C:\Users\bhart\OneDrive - </a:t>
            </a:r>
            <a:r>
              <a:rPr sz="1000" b="1" spc="10" dirty="0">
                <a:latin typeface="Calibri"/>
                <a:cs typeface="Calibri"/>
              </a:rPr>
              <a:t>Lovely </a:t>
            </a:r>
            <a:r>
              <a:rPr sz="1000" b="1" spc="5" dirty="0">
                <a:latin typeface="Calibri"/>
                <a:cs typeface="Calibri"/>
              </a:rPr>
              <a:t>Professional </a:t>
            </a:r>
            <a:r>
              <a:rPr sz="1000" b="1" spc="10" dirty="0">
                <a:latin typeface="Calibri"/>
                <a:cs typeface="Calibri"/>
              </a:rPr>
              <a:t> University\Documents\PythonCode\Face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Recognition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System\Attendance.csv"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df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pd.read_csv(excel_filename)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clear_data()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tv1["column"]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list(df.columns)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tv1["show"]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"headings"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988" y="7366558"/>
            <a:ext cx="4834255" cy="5194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000" b="1" spc="5" dirty="0">
                <a:latin typeface="Calibri"/>
                <a:cs typeface="Calibri"/>
              </a:rPr>
              <a:t>for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col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tv1["columns"]:</a:t>
            </a:r>
            <a:endParaRPr sz="10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  <a:spcBef>
                <a:spcPts val="745"/>
              </a:spcBef>
            </a:pPr>
            <a:r>
              <a:rPr sz="1000" b="1" spc="5" dirty="0">
                <a:latin typeface="Calibri"/>
                <a:cs typeface="Calibri"/>
              </a:rPr>
              <a:t>tv1.column(col,anchor=tk.CENTER,stretch=tk.NO,width=150)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tv1.heading(col,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text=col)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0988" y="8879535"/>
            <a:ext cx="176339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df_rows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df.to_numpy().tolist()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988" y="833119"/>
            <a:ext cx="1922780" cy="454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for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row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df_rows: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tv1.insert("",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"end",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values=row)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2176653"/>
            <a:ext cx="4228465" cy="104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>
              <a:lnSpc>
                <a:spcPct val="103000"/>
              </a:lnSpc>
              <a:spcBef>
                <a:spcPts val="95"/>
              </a:spcBef>
            </a:pPr>
            <a:r>
              <a:rPr sz="1000" b="1" spc="10" dirty="0">
                <a:latin typeface="Calibri"/>
                <a:cs typeface="Calibri"/>
              </a:rPr>
              <a:t>Button(root, text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"Home", font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'arial </a:t>
            </a:r>
            <a:r>
              <a:rPr sz="1000" b="1" spc="15" dirty="0">
                <a:latin typeface="Calibri"/>
                <a:cs typeface="Calibri"/>
              </a:rPr>
              <a:t>15 </a:t>
            </a:r>
            <a:r>
              <a:rPr sz="1000" b="1" spc="10" dirty="0">
                <a:latin typeface="Calibri"/>
                <a:cs typeface="Calibri"/>
              </a:rPr>
              <a:t>bold', 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root.destroy,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b="1" spc="5" dirty="0">
                <a:latin typeface="Calibri"/>
                <a:cs typeface="Calibri"/>
              </a:rPr>
              <a:t>=25,bg="red",fg="black").place(x=450,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y=700)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root.mainloop()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6113145"/>
            <a:ext cx="4218305" cy="9950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529965" algn="r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 de</a:t>
            </a:r>
            <a:r>
              <a:rPr sz="1000" b="1" spc="5" dirty="0">
                <a:latin typeface="Calibri"/>
                <a:cs typeface="Calibri"/>
              </a:rPr>
              <a:t>l</a:t>
            </a:r>
            <a:r>
              <a:rPr sz="1000" b="1" dirty="0">
                <a:latin typeface="Calibri"/>
                <a:cs typeface="Calibri"/>
              </a:rPr>
              <a:t>et</a:t>
            </a:r>
            <a:r>
              <a:rPr sz="1000" b="1" spc="10" dirty="0">
                <a:latin typeface="Calibri"/>
                <a:cs typeface="Calibri"/>
              </a:rPr>
              <a:t>e(</a:t>
            </a:r>
            <a:r>
              <a:rPr sz="1000" b="1" dirty="0">
                <a:latin typeface="Calibri"/>
                <a:cs typeface="Calibri"/>
              </a:rPr>
              <a:t>)</a:t>
            </a:r>
            <a:r>
              <a:rPr sz="1000" b="1" spc="5" dirty="0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R="3519804" algn="r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root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T</a:t>
            </a:r>
            <a:r>
              <a:rPr sz="1000" b="1" spc="10" dirty="0">
                <a:latin typeface="Calibri"/>
                <a:cs typeface="Calibri"/>
              </a:rPr>
              <a:t>k()</a:t>
            </a:r>
            <a:endParaRPr sz="10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660"/>
              </a:spcBef>
            </a:pPr>
            <a:r>
              <a:rPr sz="1000" b="1" spc="5" dirty="0">
                <a:latin typeface="Calibri"/>
                <a:cs typeface="Calibri"/>
              </a:rPr>
              <a:t>root.geometry('1080x680')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root.resizable(9,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1) 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root.config(bg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'#1BB1D9')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root.title('Delete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Record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Attendance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Form')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591" y="8774379"/>
            <a:ext cx="3208655" cy="373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0014">
              <a:lnSpc>
                <a:spcPct val="113999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title_lbl=Label(root,text="DELETE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RECORD",font=("times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roman",35,"bold"),bg="black",fg="yellow")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988" y="833119"/>
            <a:ext cx="257302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title_lbl.place(x=0,y=20,width=1080,height=60)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1559737"/>
            <a:ext cx="5460365" cy="22739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75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deleteUserRecord():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660"/>
              </a:spcBef>
            </a:pPr>
            <a:r>
              <a:rPr sz="1000" b="1" spc="15" dirty="0">
                <a:latin typeface="Calibri"/>
                <a:cs typeface="Calibri"/>
              </a:rPr>
              <a:t>name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askstring('Delete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record',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'Enter </a:t>
            </a:r>
            <a:r>
              <a:rPr sz="1000" b="1" spc="10" dirty="0">
                <a:latin typeface="Calibri"/>
                <a:cs typeface="Calibri"/>
              </a:rPr>
              <a:t>the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name </a:t>
            </a:r>
            <a:r>
              <a:rPr sz="1000" b="1" spc="10" dirty="0">
                <a:latin typeface="Calibri"/>
                <a:cs typeface="Calibri"/>
              </a:rPr>
              <a:t>of the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student')</a:t>
            </a:r>
            <a:endParaRPr sz="1000">
              <a:latin typeface="Calibri"/>
              <a:cs typeface="Calibri"/>
            </a:endParaRPr>
          </a:p>
          <a:p>
            <a:pPr marL="251460" marR="2141220" indent="2540">
              <a:lnSpc>
                <a:spcPct val="177000"/>
              </a:lnSpc>
            </a:pPr>
            <a:r>
              <a:rPr sz="1000" b="1" spc="10" dirty="0">
                <a:latin typeface="Calibri"/>
                <a:cs typeface="Calibri"/>
              </a:rPr>
              <a:t>df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pd.read_csv("Attendance.csv", </a:t>
            </a:r>
            <a:r>
              <a:rPr sz="1000" b="1" spc="10" dirty="0">
                <a:latin typeface="Calibri"/>
                <a:cs typeface="Calibri"/>
              </a:rPr>
              <a:t>index_col </a:t>
            </a:r>
            <a:r>
              <a:rPr sz="1000" b="1" spc="15" dirty="0">
                <a:latin typeface="Calibri"/>
                <a:cs typeface="Calibri"/>
              </a:rPr>
              <a:t>="Name" </a:t>
            </a:r>
            <a:r>
              <a:rPr sz="1000" b="1" spc="10" dirty="0">
                <a:latin typeface="Calibri"/>
                <a:cs typeface="Calibri"/>
              </a:rPr>
              <a:t>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df.drop([name],inplace=True)</a:t>
            </a:r>
            <a:endParaRPr sz="1000">
              <a:latin typeface="Calibri"/>
              <a:cs typeface="Calibri"/>
            </a:endParaRPr>
          </a:p>
          <a:p>
            <a:pPr marL="250190" marR="1078865" indent="1270">
              <a:lnSpc>
                <a:spcPct val="175000"/>
              </a:lnSpc>
              <a:spcBef>
                <a:spcPts val="210"/>
              </a:spcBef>
            </a:pPr>
            <a:r>
              <a:rPr sz="1000" b="1" spc="5" dirty="0">
                <a:latin typeface="Calibri"/>
                <a:cs typeface="Calibri"/>
              </a:rPr>
              <a:t>df.to_csv("Attendance.csv")</a:t>
            </a:r>
            <a:r>
              <a:rPr sz="1000" b="1" spc="10" dirty="0">
                <a:latin typeface="Calibri"/>
                <a:cs typeface="Calibri"/>
              </a:rPr>
              <a:t> os.remove(r"C:\Users\bhart\OneDrive </a:t>
            </a:r>
            <a:r>
              <a:rPr sz="1000" b="1" spc="5" dirty="0">
                <a:latin typeface="Calibri"/>
                <a:cs typeface="Calibri"/>
              </a:rPr>
              <a:t>- </a:t>
            </a:r>
            <a:r>
              <a:rPr sz="1000" b="1" spc="10" dirty="0">
                <a:latin typeface="Calibri"/>
                <a:cs typeface="Calibri"/>
              </a:rPr>
              <a:t>Lovely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Professional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b="1" spc="10" dirty="0">
                <a:latin typeface="Calibri"/>
                <a:cs typeface="Calibri"/>
              </a:rPr>
              <a:t>University\Documents\PythonCode\Face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Recognition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System\TrainedImages\{}.jpg".format(name))</a:t>
            </a:r>
            <a:endParaRPr sz="100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  <a:spcBef>
                <a:spcPts val="660"/>
              </a:spcBef>
            </a:pPr>
            <a:r>
              <a:rPr sz="1000" b="1" spc="5" dirty="0">
                <a:latin typeface="Calibri"/>
                <a:cs typeface="Calibri"/>
              </a:rPr>
              <a:t>messagebox.showinfo("Deleted","Record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deleted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successfully!")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root.destroy()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988" y="4420921"/>
            <a:ext cx="4587875" cy="346582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deleteDateRecord():</a:t>
            </a:r>
            <a:endParaRPr sz="10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date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askstring('Delete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a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date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record',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'Enter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the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date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DD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Month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YYYY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format')</a:t>
            </a:r>
            <a:endParaRPr sz="1000">
              <a:latin typeface="Calibri"/>
              <a:cs typeface="Calibri"/>
            </a:endParaRPr>
          </a:p>
          <a:p>
            <a:pPr marL="131445" marR="1393825" indent="1270">
              <a:lnSpc>
                <a:spcPts val="2110"/>
              </a:lnSpc>
              <a:spcBef>
                <a:spcPts val="215"/>
              </a:spcBef>
            </a:pPr>
            <a:r>
              <a:rPr sz="1000" b="1" spc="10" dirty="0">
                <a:latin typeface="Calibri"/>
                <a:cs typeface="Calibri"/>
              </a:rPr>
              <a:t>df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pd.read_csv("Attendance.csv", </a:t>
            </a:r>
            <a:r>
              <a:rPr sz="1000" b="1" spc="10" dirty="0">
                <a:latin typeface="Calibri"/>
                <a:cs typeface="Calibri"/>
              </a:rPr>
              <a:t>index_col </a:t>
            </a:r>
            <a:r>
              <a:rPr sz="1000" b="1" spc="15" dirty="0">
                <a:latin typeface="Calibri"/>
                <a:cs typeface="Calibri"/>
              </a:rPr>
              <a:t>="Name" </a:t>
            </a:r>
            <a:r>
              <a:rPr sz="1000" b="1" spc="10" dirty="0">
                <a:latin typeface="Calibri"/>
                <a:cs typeface="Calibri"/>
              </a:rPr>
              <a:t>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df=df.drop([date],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axis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1)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df.to_csv("Attendance.csv")</a:t>
            </a:r>
            <a:endParaRPr sz="1000">
              <a:latin typeface="Calibri"/>
              <a:cs typeface="Calibri"/>
            </a:endParaRPr>
          </a:p>
          <a:p>
            <a:pPr marL="161925" marR="937894" indent="-32384">
              <a:lnSpc>
                <a:spcPts val="2300"/>
              </a:lnSpc>
              <a:spcBef>
                <a:spcPts val="45"/>
              </a:spcBef>
            </a:pPr>
            <a:r>
              <a:rPr sz="1000" b="1" spc="5" dirty="0">
                <a:latin typeface="Calibri"/>
                <a:cs typeface="Calibri"/>
              </a:rPr>
              <a:t>messagebox.showinfo("Deleted","Record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deleted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successfully!")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root.destroy()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clearAttendanceData():</a:t>
            </a:r>
            <a:endParaRPr sz="100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  <a:spcBef>
                <a:spcPts val="660"/>
              </a:spcBef>
            </a:pPr>
            <a:r>
              <a:rPr sz="1000" b="1" spc="10" dirty="0">
                <a:latin typeface="Calibri"/>
                <a:cs typeface="Calibri"/>
              </a:rPr>
              <a:t>df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pd.read_csv("Attendance.csv"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29539" marR="2195830" indent="2540">
              <a:lnSpc>
                <a:spcPts val="2120"/>
              </a:lnSpc>
              <a:spcBef>
                <a:spcPts val="215"/>
              </a:spcBef>
            </a:pPr>
            <a:r>
              <a:rPr sz="1000" b="1" spc="5" dirty="0">
                <a:latin typeface="Calibri"/>
                <a:cs typeface="Calibri"/>
              </a:rPr>
              <a:t>df1=df['Name']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df1.to_csv("Attendance.csv",index=False)</a:t>
            </a:r>
            <a:endParaRPr sz="1000">
              <a:latin typeface="Calibri"/>
              <a:cs typeface="Calibri"/>
            </a:endParaRPr>
          </a:p>
          <a:p>
            <a:pPr marL="129539" marR="937894">
              <a:lnSpc>
                <a:spcPts val="2120"/>
              </a:lnSpc>
            </a:pPr>
            <a:r>
              <a:rPr sz="1000" b="1" spc="10" dirty="0">
                <a:latin typeface="Calibri"/>
                <a:cs typeface="Calibri"/>
              </a:rPr>
              <a:t>messagebox.showinfo("Deleted","Record deleted successfully!")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root.destroy()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988" y="8799677"/>
            <a:ext cx="11861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def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clearAllRecords():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833119"/>
            <a:ext cx="6233795" cy="19297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with</a:t>
            </a:r>
            <a:r>
              <a:rPr sz="1000" b="1" spc="5" dirty="0">
                <a:latin typeface="Calibri"/>
                <a:cs typeface="Calibri"/>
              </a:rPr>
              <a:t> open('Attendance.csv','w')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as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f:</a:t>
            </a:r>
            <a:endParaRPr sz="100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  <a:spcBef>
                <a:spcPts val="840"/>
              </a:spcBef>
            </a:pPr>
            <a:r>
              <a:rPr sz="1000" b="1" spc="5" dirty="0">
                <a:latin typeface="Calibri"/>
                <a:cs typeface="Calibri"/>
              </a:rPr>
              <a:t>writer=csv.writer(f)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writer.writerow(['Name'])</a:t>
            </a:r>
            <a:endParaRPr sz="1000">
              <a:latin typeface="Calibri"/>
              <a:cs typeface="Calibri"/>
            </a:endParaRPr>
          </a:p>
          <a:p>
            <a:pPr marL="12700" marR="5080" indent="356235">
              <a:lnSpc>
                <a:spcPct val="113999"/>
              </a:lnSpc>
              <a:spcBef>
                <a:spcPts val="685"/>
              </a:spcBef>
            </a:pPr>
            <a:r>
              <a:rPr sz="1000" b="1" spc="5" dirty="0">
                <a:latin typeface="Calibri"/>
                <a:cs typeface="Calibri"/>
              </a:rPr>
              <a:t>dir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r"C:\Users\bhart\OneDrive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-</a:t>
            </a:r>
            <a:r>
              <a:rPr sz="1000" b="1" spc="10" dirty="0">
                <a:latin typeface="Calibri"/>
                <a:cs typeface="Calibri"/>
              </a:rPr>
              <a:t> Lovely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Professional </a:t>
            </a:r>
            <a:r>
              <a:rPr sz="1000" b="1" spc="10" dirty="0">
                <a:latin typeface="Calibri"/>
                <a:cs typeface="Calibri"/>
              </a:rPr>
              <a:t>University\Documents\PythonCode\Face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Recognition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System\TrainedImages"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for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os.listdir(dir):</a:t>
            </a:r>
            <a:endParaRPr sz="100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  <a:spcBef>
                <a:spcPts val="660"/>
              </a:spcBef>
            </a:pPr>
            <a:r>
              <a:rPr sz="1000" b="1" dirty="0">
                <a:latin typeface="Calibri"/>
                <a:cs typeface="Calibri"/>
              </a:rPr>
              <a:t>if</a:t>
            </a:r>
            <a:r>
              <a:rPr sz="1000" b="1" spc="10" dirty="0">
                <a:latin typeface="Calibri"/>
                <a:cs typeface="Calibri"/>
              </a:rPr>
              <a:t>(f</a:t>
            </a:r>
            <a:r>
              <a:rPr sz="1000" b="1" spc="5" dirty="0">
                <a:latin typeface="Calibri"/>
                <a:cs typeface="Calibri"/>
              </a:rPr>
              <a:t>[-</a:t>
            </a:r>
            <a:r>
              <a:rPr sz="1000" b="1" spc="10" dirty="0">
                <a:latin typeface="Calibri"/>
                <a:cs typeface="Calibri"/>
              </a:rPr>
              <a:t>4:</a:t>
            </a:r>
            <a:r>
              <a:rPr sz="1000" b="1" spc="-5" dirty="0">
                <a:latin typeface="Calibri"/>
                <a:cs typeface="Calibri"/>
              </a:rPr>
              <a:t>]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=</a:t>
            </a:r>
            <a:r>
              <a:rPr sz="1000" b="1" spc="-10" dirty="0">
                <a:latin typeface="Calibri"/>
                <a:cs typeface="Calibri"/>
              </a:rPr>
              <a:t>'</a:t>
            </a:r>
            <a:r>
              <a:rPr sz="1000" b="1" dirty="0">
                <a:latin typeface="Calibri"/>
                <a:cs typeface="Calibri"/>
              </a:rPr>
              <a:t>.</a:t>
            </a:r>
            <a:r>
              <a:rPr sz="1000" b="1" spc="-10" dirty="0">
                <a:latin typeface="Calibri"/>
                <a:cs typeface="Calibri"/>
              </a:rPr>
              <a:t>j</a:t>
            </a:r>
            <a:r>
              <a:rPr sz="1000" b="1" spc="15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g'</a:t>
            </a:r>
            <a:r>
              <a:rPr sz="1000" b="1" spc="5" dirty="0">
                <a:latin typeface="Calibri"/>
                <a:cs typeface="Calibri"/>
              </a:rPr>
              <a:t>):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os.</a:t>
            </a:r>
            <a:r>
              <a:rPr sz="1000" b="1" spc="15" dirty="0">
                <a:latin typeface="Calibri"/>
                <a:cs typeface="Calibri"/>
              </a:rPr>
              <a:t>r</a:t>
            </a:r>
            <a:r>
              <a:rPr sz="1000" b="1" spc="10" dirty="0">
                <a:latin typeface="Calibri"/>
                <a:cs typeface="Calibri"/>
              </a:rPr>
              <a:t>emove(o</a:t>
            </a:r>
            <a:r>
              <a:rPr sz="1000" b="1" dirty="0">
                <a:latin typeface="Calibri"/>
                <a:cs typeface="Calibri"/>
              </a:rPr>
              <a:t>s</a:t>
            </a:r>
            <a:r>
              <a:rPr sz="1000" b="1" spc="5" dirty="0">
                <a:latin typeface="Calibri"/>
                <a:cs typeface="Calibri"/>
              </a:rPr>
              <a:t>.pa</a:t>
            </a:r>
            <a:r>
              <a:rPr sz="1000" b="1" spc="10" dirty="0">
                <a:latin typeface="Calibri"/>
                <a:cs typeface="Calibri"/>
              </a:rPr>
              <a:t>th</a:t>
            </a:r>
            <a:r>
              <a:rPr sz="1000" b="1" spc="-10" dirty="0">
                <a:latin typeface="Calibri"/>
                <a:cs typeface="Calibri"/>
              </a:rPr>
              <a:t>.</a:t>
            </a:r>
            <a:r>
              <a:rPr sz="1000" b="1" spc="5" dirty="0">
                <a:latin typeface="Calibri"/>
                <a:cs typeface="Calibri"/>
              </a:rPr>
              <a:t>jo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15" dirty="0">
                <a:latin typeface="Calibri"/>
                <a:cs typeface="Calibri"/>
              </a:rPr>
              <a:t>n</a:t>
            </a:r>
            <a:r>
              <a:rPr sz="1000" b="1" spc="-5" dirty="0">
                <a:latin typeface="Calibri"/>
                <a:cs typeface="Calibri"/>
              </a:rPr>
              <a:t>(</a:t>
            </a:r>
            <a:r>
              <a:rPr sz="1000" b="1" spc="15" dirty="0">
                <a:latin typeface="Calibri"/>
                <a:cs typeface="Calibri"/>
              </a:rPr>
              <a:t>d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5" dirty="0">
                <a:latin typeface="Calibri"/>
                <a:cs typeface="Calibri"/>
              </a:rPr>
              <a:t>r,</a:t>
            </a:r>
            <a:r>
              <a:rPr sz="1000" b="1" spc="-6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f))</a:t>
            </a:r>
            <a:endParaRPr sz="1000">
              <a:latin typeface="Calibri"/>
              <a:cs typeface="Calibri"/>
            </a:endParaRPr>
          </a:p>
          <a:p>
            <a:pPr marL="268605" marR="2226945" indent="219075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messagebox.showinfo("Deleted","Record deleted </a:t>
            </a:r>
            <a:r>
              <a:rPr sz="1000" b="1" spc="5" dirty="0">
                <a:latin typeface="Calibri"/>
                <a:cs typeface="Calibri"/>
              </a:rPr>
              <a:t>successfully!")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root.destroy()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5549315"/>
            <a:ext cx="4688840" cy="2132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31800" indent="120014">
              <a:lnSpc>
                <a:spcPct val="113999"/>
              </a:lnSpc>
              <a:spcBef>
                <a:spcPts val="90"/>
              </a:spcBef>
            </a:pPr>
            <a:r>
              <a:rPr sz="1000" b="1" spc="10" dirty="0">
                <a:latin typeface="Calibri"/>
                <a:cs typeface="Calibri"/>
              </a:rPr>
              <a:t>Button(root, text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"Delete </a:t>
            </a:r>
            <a:r>
              <a:rPr sz="1000" b="1" spc="15" dirty="0">
                <a:latin typeface="Calibri"/>
                <a:cs typeface="Calibri"/>
              </a:rPr>
              <a:t>a </a:t>
            </a:r>
            <a:r>
              <a:rPr sz="1000" b="1" spc="10" dirty="0">
                <a:latin typeface="Calibri"/>
                <a:cs typeface="Calibri"/>
              </a:rPr>
              <a:t>user record", font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'arial </a:t>
            </a:r>
            <a:r>
              <a:rPr sz="1000" b="1" spc="15" dirty="0">
                <a:latin typeface="Calibri"/>
                <a:cs typeface="Calibri"/>
              </a:rPr>
              <a:t>15 </a:t>
            </a:r>
            <a:r>
              <a:rPr sz="1000" b="1" spc="10" dirty="0">
                <a:latin typeface="Calibri"/>
                <a:cs typeface="Calibri"/>
              </a:rPr>
              <a:t>bold', 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deleteUserRecord,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r>
              <a:rPr sz="1000" b="1" spc="5" dirty="0">
                <a:latin typeface="Calibri"/>
                <a:cs typeface="Calibri"/>
              </a:rPr>
              <a:t> =25,bg="blue",fg="yellow").place(x=350,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y=150)</a:t>
            </a:r>
            <a:endParaRPr sz="10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865"/>
              </a:spcBef>
            </a:pPr>
            <a:r>
              <a:rPr sz="1000" b="1" spc="10" dirty="0">
                <a:latin typeface="Calibri"/>
                <a:cs typeface="Calibri"/>
              </a:rPr>
              <a:t>Button(root,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"Delete</a:t>
            </a:r>
            <a:r>
              <a:rPr sz="1000" b="1" spc="15" dirty="0">
                <a:latin typeface="Calibri"/>
                <a:cs typeface="Calibri"/>
              </a:rPr>
              <a:t> a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specific </a:t>
            </a:r>
            <a:r>
              <a:rPr sz="1000" b="1" spc="10" dirty="0">
                <a:latin typeface="Calibri"/>
                <a:cs typeface="Calibri"/>
              </a:rPr>
              <a:t>date's record",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font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'arial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15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bold',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command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deleteDateRecord,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=25,bg="blue",fg="yellow").place(x=350,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y=250)</a:t>
            </a:r>
            <a:endParaRPr sz="10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865"/>
              </a:spcBef>
            </a:pPr>
            <a:r>
              <a:rPr sz="1000" b="1" spc="10" dirty="0">
                <a:latin typeface="Calibri"/>
                <a:cs typeface="Calibri"/>
              </a:rPr>
              <a:t>Button(root,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"Clear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Attendance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Record",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font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'arial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15 </a:t>
            </a:r>
            <a:r>
              <a:rPr sz="1000" b="1" spc="10" dirty="0">
                <a:latin typeface="Calibri"/>
                <a:cs typeface="Calibri"/>
              </a:rPr>
              <a:t>bold',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command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clearAttendanceData,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=25,bg="blue",fg="yellow").place(x=350,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y=350)</a:t>
            </a:r>
            <a:endParaRPr sz="1000">
              <a:latin typeface="Calibri"/>
              <a:cs typeface="Calibri"/>
            </a:endParaRPr>
          </a:p>
          <a:p>
            <a:pPr marL="12700" marR="279400" indent="120014">
              <a:lnSpc>
                <a:spcPct val="113999"/>
              </a:lnSpc>
              <a:spcBef>
                <a:spcPts val="700"/>
              </a:spcBef>
            </a:pPr>
            <a:r>
              <a:rPr sz="1000" b="1" spc="10" dirty="0">
                <a:latin typeface="Calibri"/>
                <a:cs typeface="Calibri"/>
              </a:rPr>
              <a:t>Button(root, text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"Clear Attendance Form", font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'arial </a:t>
            </a:r>
            <a:r>
              <a:rPr sz="1000" b="1" spc="15" dirty="0">
                <a:latin typeface="Calibri"/>
                <a:cs typeface="Calibri"/>
              </a:rPr>
              <a:t>15 </a:t>
            </a:r>
            <a:r>
              <a:rPr sz="1000" b="1" spc="10" dirty="0">
                <a:latin typeface="Calibri"/>
                <a:cs typeface="Calibri"/>
              </a:rPr>
              <a:t>bold', 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clearAllRecords,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=25,bg="blue",fg="yellow").place(x=350,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y=450)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</a:pPr>
            <a:r>
              <a:rPr sz="1000" b="1" spc="10" dirty="0">
                <a:latin typeface="Calibri"/>
                <a:cs typeface="Calibri"/>
              </a:rPr>
              <a:t>Button(root,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text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"Home",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font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'arial</a:t>
            </a:r>
            <a:r>
              <a:rPr sz="1000" b="1" spc="15" dirty="0">
                <a:latin typeface="Calibri"/>
                <a:cs typeface="Calibri"/>
              </a:rPr>
              <a:t> 15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bold',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command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root.destroy,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width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b="1" spc="5" dirty="0">
                <a:latin typeface="Calibri"/>
                <a:cs typeface="Calibri"/>
              </a:rPr>
              <a:t>=25,bg="red",fg="black").place(x=350,</a:t>
            </a:r>
            <a:r>
              <a:rPr sz="1000" b="1" spc="-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y=550)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988" y="833119"/>
            <a:ext cx="8915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root.mainloop()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2713990"/>
            <a:ext cx="5492115" cy="1213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root=tk.Tk()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b="1" spc="5" dirty="0">
                <a:latin typeface="Calibri"/>
                <a:cs typeface="Calibri"/>
              </a:rPr>
              <a:t>root.geometry("1530x790+0+0") 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root.title("Attendance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Marking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System")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76000"/>
              </a:lnSpc>
              <a:spcBef>
                <a:spcPts val="630"/>
              </a:spcBef>
            </a:pPr>
            <a:r>
              <a:rPr sz="1000" b="1" spc="5" dirty="0">
                <a:latin typeface="Calibri"/>
                <a:cs typeface="Calibri"/>
              </a:rPr>
              <a:t>img=PIL.Image.open(r"GUI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Images\HomePage.jpg") img=img.resize((1390,790),PIL.Image.ANTIALIAS) </a:t>
            </a:r>
            <a:r>
              <a:rPr sz="1000" b="1" spc="10" dirty="0">
                <a:latin typeface="Calibri"/>
                <a:cs typeface="Calibri"/>
              </a:rPr>
              <a:t> photoimg=ImageTk.PhotoImage(img)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5402071"/>
            <a:ext cx="4693285" cy="1424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bg_img=Label(root,image=photoimg)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bg_img.place(x=0,y=0,width=1390,height=790)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</a:pPr>
            <a:r>
              <a:rPr sz="1000" b="1" spc="5" dirty="0">
                <a:latin typeface="Calibri"/>
                <a:cs typeface="Calibri"/>
              </a:rPr>
              <a:t>title_lbl=Label(bg_img,text="STUDENT </a:t>
            </a:r>
            <a:r>
              <a:rPr sz="1000" b="1" spc="15" dirty="0">
                <a:latin typeface="Calibri"/>
                <a:cs typeface="Calibri"/>
              </a:rPr>
              <a:t>ATTENDANCE MARKING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SYSTEM",font=("times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5" dirty="0">
                <a:latin typeface="Calibri"/>
                <a:cs typeface="Calibri"/>
              </a:rPr>
              <a:t>roman",40,"bold"),bg="cyan",fg="red")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title_lbl.place(x=0,y=5,width=1390,height=60)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591" y="7456169"/>
            <a:ext cx="4099560" cy="1480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img1=PIL.Image.open(r"GUI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Images\s1.png")</a:t>
            </a:r>
            <a:endParaRPr sz="1000">
              <a:latin typeface="Calibri"/>
              <a:cs typeface="Calibri"/>
            </a:endParaRPr>
          </a:p>
          <a:p>
            <a:pPr marL="12700" marR="1380490">
              <a:lnSpc>
                <a:spcPts val="2100"/>
              </a:lnSpc>
              <a:spcBef>
                <a:spcPts val="160"/>
              </a:spcBef>
            </a:pPr>
            <a:r>
              <a:rPr sz="1000" b="1" spc="5" dirty="0">
                <a:latin typeface="Calibri"/>
                <a:cs typeface="Calibri"/>
              </a:rPr>
              <a:t>img1=img1.resize((220,220),PIL.Image.ANTIALIAS)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photoimg1=ImageTk.PhotoImage(img1)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b1=Button(bg_img,image=photoimg1,command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register,cursor="hand2")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b1.place(x=200,y=100,width=220,height=220)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75741"/>
            <a:ext cx="26860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none" spc="-20" dirty="0">
                <a:solidFill>
                  <a:srgbClr val="17365D"/>
                </a:solidFill>
              </a:rPr>
              <a:t>Table</a:t>
            </a:r>
            <a:r>
              <a:rPr sz="2600" u="none" spc="-30" dirty="0">
                <a:solidFill>
                  <a:srgbClr val="17365D"/>
                </a:solidFill>
              </a:rPr>
              <a:t> </a:t>
            </a:r>
            <a:r>
              <a:rPr sz="2600" u="none" dirty="0">
                <a:solidFill>
                  <a:srgbClr val="17365D"/>
                </a:solidFill>
              </a:rPr>
              <a:t>of </a:t>
            </a:r>
            <a:r>
              <a:rPr sz="2600" u="none" spc="5" dirty="0">
                <a:solidFill>
                  <a:srgbClr val="17365D"/>
                </a:solidFill>
              </a:rPr>
              <a:t>Contents: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896111" y="1351767"/>
            <a:ext cx="5981700" cy="12065"/>
          </a:xfrm>
          <a:custGeom>
            <a:avLst/>
            <a:gdLst/>
            <a:ahLst/>
            <a:cxnLst/>
            <a:rect l="l" t="t" r="r" b="b"/>
            <a:pathLst>
              <a:path w="5981700" h="12065">
                <a:moveTo>
                  <a:pt x="5981699" y="0"/>
                </a:moveTo>
                <a:lnTo>
                  <a:pt x="0" y="0"/>
                </a:lnTo>
                <a:lnTo>
                  <a:pt x="0" y="11704"/>
                </a:lnTo>
                <a:lnTo>
                  <a:pt x="5981699" y="11704"/>
                </a:lnTo>
                <a:lnTo>
                  <a:pt x="598169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6917416"/>
            <a:ext cx="5981700" cy="12065"/>
          </a:xfrm>
          <a:custGeom>
            <a:avLst/>
            <a:gdLst/>
            <a:ahLst/>
            <a:cxnLst/>
            <a:rect l="l" t="t" r="r" b="b"/>
            <a:pathLst>
              <a:path w="5981700" h="12065">
                <a:moveTo>
                  <a:pt x="5981700" y="0"/>
                </a:moveTo>
                <a:lnTo>
                  <a:pt x="0" y="0"/>
                </a:lnTo>
                <a:lnTo>
                  <a:pt x="0" y="11703"/>
                </a:lnTo>
                <a:lnTo>
                  <a:pt x="5981700" y="11703"/>
                </a:lnTo>
                <a:lnTo>
                  <a:pt x="5981700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196" y="1767967"/>
            <a:ext cx="1987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Calibri"/>
                <a:cs typeface="Calibri"/>
              </a:rPr>
              <a:t>Ackn</a:t>
            </a:r>
            <a:r>
              <a:rPr sz="2000" b="1" i="1" spc="-15" dirty="0">
                <a:latin typeface="Calibri"/>
                <a:cs typeface="Calibri"/>
              </a:rPr>
              <a:t>o</a:t>
            </a:r>
            <a:r>
              <a:rPr sz="2000" b="1" i="1" spc="-20" dirty="0">
                <a:latin typeface="Calibri"/>
                <a:cs typeface="Calibri"/>
              </a:rPr>
              <a:t>w</a:t>
            </a:r>
            <a:r>
              <a:rPr sz="2000" b="1" i="1" dirty="0">
                <a:latin typeface="Calibri"/>
                <a:cs typeface="Calibri"/>
              </a:rPr>
              <a:t>led</a:t>
            </a:r>
            <a:r>
              <a:rPr sz="2000" b="1" i="1" spc="-10" dirty="0">
                <a:latin typeface="Calibri"/>
                <a:cs typeface="Calibri"/>
              </a:rPr>
              <a:t>g</a:t>
            </a:r>
            <a:r>
              <a:rPr sz="2000" b="1" i="1" spc="-2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me</a:t>
            </a:r>
            <a:r>
              <a:rPr sz="2000" b="1" i="1" spc="-30" dirty="0">
                <a:latin typeface="Calibri"/>
                <a:cs typeface="Calibri"/>
              </a:rPr>
              <a:t>n</a:t>
            </a:r>
            <a:r>
              <a:rPr sz="2000" b="1" i="1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196" y="2265045"/>
            <a:ext cx="3396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Calibri"/>
                <a:cs typeface="Calibri"/>
              </a:rPr>
              <a:t>Introduction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&amp;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Project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Objective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196" y="2813685"/>
            <a:ext cx="3699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latin typeface="Calibri"/>
                <a:cs typeface="Calibri"/>
              </a:rPr>
              <a:t>Hardware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/Software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196" y="3360801"/>
            <a:ext cx="3467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latin typeface="Calibri"/>
                <a:cs typeface="Calibri"/>
              </a:rPr>
              <a:t>Application</a:t>
            </a:r>
            <a:r>
              <a:rPr sz="2000" b="1" i="1" spc="-9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workflow(Flowchart)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196" y="3909440"/>
            <a:ext cx="2414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alibri"/>
                <a:cs typeface="Calibri"/>
              </a:rPr>
              <a:t>Modu</a:t>
            </a:r>
            <a:r>
              <a:rPr sz="2000" b="1" i="1" spc="-15" dirty="0">
                <a:latin typeface="Calibri"/>
                <a:cs typeface="Calibri"/>
              </a:rPr>
              <a:t>lari</a:t>
            </a:r>
            <a:r>
              <a:rPr sz="2000" b="1" i="1" spc="-45" dirty="0">
                <a:latin typeface="Calibri"/>
                <a:cs typeface="Calibri"/>
              </a:rPr>
              <a:t>z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15" dirty="0">
                <a:latin typeface="Calibri"/>
                <a:cs typeface="Calibri"/>
              </a:rPr>
              <a:t>tio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5" dirty="0">
                <a:latin typeface="Calibri"/>
                <a:cs typeface="Calibri"/>
              </a:rPr>
              <a:t>e</a:t>
            </a:r>
            <a:r>
              <a:rPr sz="2000" b="1" i="1" spc="-25" dirty="0">
                <a:latin typeface="Calibri"/>
                <a:cs typeface="Calibri"/>
              </a:rPr>
              <a:t>t</a:t>
            </a:r>
            <a:r>
              <a:rPr sz="2000" b="1" i="1" dirty="0">
                <a:latin typeface="Calibri"/>
                <a:cs typeface="Calibri"/>
              </a:rPr>
              <a:t>ai</a:t>
            </a:r>
            <a:r>
              <a:rPr sz="2000" b="1" i="1" spc="-20" dirty="0">
                <a:latin typeface="Calibri"/>
                <a:cs typeface="Calibri"/>
              </a:rPr>
              <a:t>l</a:t>
            </a:r>
            <a:r>
              <a:rPr sz="2000" b="1" i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196" y="4446270"/>
            <a:ext cx="302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5" dirty="0">
                <a:latin typeface="Calibri"/>
                <a:cs typeface="Calibri"/>
              </a:rPr>
              <a:t>Testing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spc="-15" dirty="0">
                <a:latin typeface="Calibri"/>
                <a:cs typeface="Calibri"/>
              </a:rPr>
              <a:t>Validation</a:t>
            </a:r>
            <a:r>
              <a:rPr sz="2000" b="1" i="1" spc="-9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Check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196" y="4929377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196" y="5285079"/>
            <a:ext cx="3216910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i="1" dirty="0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b="1" i="1" spc="-5" dirty="0">
                <a:latin typeface="Calibri"/>
                <a:cs typeface="Calibri"/>
              </a:rPr>
              <a:t>Future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Scope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of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Improvements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3026" y="1740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3026" y="2218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4390" y="275158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4390" y="33559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5302" y="3909440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9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5" dirty="0">
                <a:latin typeface="Calibri"/>
                <a:cs typeface="Calibri"/>
              </a:rPr>
              <a:t>1</a:t>
            </a:r>
            <a:r>
              <a:rPr sz="1800" b="1" i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0691" y="4451730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19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5" dirty="0">
                <a:latin typeface="Calibri"/>
                <a:cs typeface="Calibri"/>
              </a:rPr>
              <a:t>2</a:t>
            </a:r>
            <a:r>
              <a:rPr sz="1800" b="1" i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096" y="4985130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25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5" dirty="0">
                <a:latin typeface="Calibri"/>
                <a:cs typeface="Calibri"/>
              </a:rPr>
              <a:t>4</a:t>
            </a:r>
            <a:r>
              <a:rPr sz="1800" b="1" i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1209" y="543712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4</a:t>
            </a:r>
            <a:r>
              <a:rPr sz="1800" b="1" i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5302" y="590016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4</a:t>
            </a:r>
            <a:r>
              <a:rPr sz="1800" b="1" i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4934" y="945260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Page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1075486"/>
            <a:ext cx="4243070" cy="65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b1_1=Button(bg_img,text="Register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5" dirty="0">
                <a:latin typeface="Calibri"/>
                <a:cs typeface="Calibri"/>
              </a:rPr>
              <a:t>Entry",cursor="hand2",font=("times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roman",15,"bold"),command=register,bg="black",fg="yellow")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b1_1.place(x=200,y=300,width=220,height=40)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2539035"/>
            <a:ext cx="5982335" cy="2589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263265">
              <a:lnSpc>
                <a:spcPct val="155000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img2=PIL.Image.open(r"GUI Images\att.png")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img2=img2.resize((220,220),PIL.Image.ANTIALIAS)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photoimg2=ImageTk.PhotoImage(img2)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12700" marR="1431925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b2=Button(bg_img,image=photoimg2,command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10" dirty="0">
                <a:latin typeface="Calibri"/>
                <a:cs typeface="Calibri"/>
              </a:rPr>
              <a:t>takeAttendance,cursor="hand2")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b2.place(x=600,y=100,width=220,height=220)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  <a:spcBef>
                <a:spcPts val="610"/>
              </a:spcBef>
            </a:pPr>
            <a:r>
              <a:rPr sz="1000" b="1" spc="5" dirty="0">
                <a:latin typeface="Calibri"/>
                <a:cs typeface="Calibri"/>
              </a:rPr>
              <a:t>b2_1=Button(bg_img,text="Take</a:t>
            </a:r>
            <a:r>
              <a:rPr sz="1000" b="1" spc="10" dirty="0">
                <a:latin typeface="Calibri"/>
                <a:cs typeface="Calibri"/>
              </a:rPr>
              <a:t> Attendance",command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takeAttendance,cursor="hand2",font=("times</a:t>
            </a:r>
            <a:r>
              <a:rPr sz="1000" b="1" spc="1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roman",15,"bold"),bg="black",fg="yellow")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b2_1.place(x=600,y=300,width=220,height=40)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6554470"/>
            <a:ext cx="5360670" cy="2495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latin typeface="Calibri"/>
                <a:cs typeface="Calibri"/>
              </a:rPr>
              <a:t>img4=PIL.Image.open(r"GUI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Images\td.jpg")</a:t>
            </a:r>
            <a:endParaRPr sz="1000">
              <a:latin typeface="Calibri"/>
              <a:cs typeface="Calibri"/>
            </a:endParaRPr>
          </a:p>
          <a:p>
            <a:pPr marL="12700" marR="2641600">
              <a:lnSpc>
                <a:spcPts val="2100"/>
              </a:lnSpc>
              <a:spcBef>
                <a:spcPts val="165"/>
              </a:spcBef>
            </a:pPr>
            <a:r>
              <a:rPr sz="1000" b="1" spc="5" dirty="0">
                <a:latin typeface="Calibri"/>
                <a:cs typeface="Calibri"/>
              </a:rPr>
              <a:t>img4=img4.resize((220,220),PIL.Image.ANTIALIAS)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photoimg4=ImageTk.PhotoImage(img4)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2700" marR="1492885">
              <a:lnSpc>
                <a:spcPct val="176000"/>
              </a:lnSpc>
            </a:pPr>
            <a:r>
              <a:rPr sz="1000" b="1" spc="5" dirty="0">
                <a:latin typeface="Calibri"/>
                <a:cs typeface="Calibri"/>
              </a:rPr>
              <a:t>b4=Button(bg_img,image=photoimg4,command=view,cursor="hand2") 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b4.place(x=200,y=400,width=220,height=220)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</a:pPr>
            <a:r>
              <a:rPr sz="1000" b="1" spc="5" dirty="0">
                <a:latin typeface="Calibri"/>
                <a:cs typeface="Calibri"/>
              </a:rPr>
              <a:t>b4_1=Button(bg_img,text="View </a:t>
            </a:r>
            <a:r>
              <a:rPr sz="1000" b="1" spc="10" dirty="0">
                <a:latin typeface="Calibri"/>
                <a:cs typeface="Calibri"/>
              </a:rPr>
              <a:t>Attendance",command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view,cursor="hand2",font=("times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-2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roman",15,"bold"),bg="black",fg="yellow")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5" dirty="0">
                <a:latin typeface="Calibri"/>
                <a:cs typeface="Calibri"/>
              </a:rPr>
              <a:t>b4_1.place(x=200,y=600,width=220,height=40)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1559737"/>
            <a:ext cx="4866640" cy="2589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47570">
              <a:lnSpc>
                <a:spcPct val="155000"/>
              </a:lnSpc>
              <a:spcBef>
                <a:spcPts val="90"/>
              </a:spcBef>
            </a:pPr>
            <a:r>
              <a:rPr sz="1000" b="1" spc="5" dirty="0">
                <a:latin typeface="Calibri"/>
                <a:cs typeface="Calibri"/>
              </a:rPr>
              <a:t>img5=PIL.Image.open(r"GUI </a:t>
            </a:r>
            <a:r>
              <a:rPr sz="1000" b="1" spc="10" dirty="0">
                <a:latin typeface="Calibri"/>
                <a:cs typeface="Calibri"/>
              </a:rPr>
              <a:t>Images\delete.jpg") 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img5=img5.resize((220,220),PIL.Image.ANTIALIAS)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photoimg5=ImageTk.PhotoImage(img5)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12700" marR="842010">
              <a:lnSpc>
                <a:spcPct val="176000"/>
              </a:lnSpc>
            </a:pPr>
            <a:r>
              <a:rPr sz="1000" b="1" spc="10" dirty="0">
                <a:latin typeface="Calibri"/>
                <a:cs typeface="Calibri"/>
              </a:rPr>
              <a:t>b5=Button(bg_img,image=photoimg5,command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= </a:t>
            </a:r>
            <a:r>
              <a:rPr sz="1000" b="1" spc="5" dirty="0">
                <a:latin typeface="Calibri"/>
                <a:cs typeface="Calibri"/>
              </a:rPr>
              <a:t>delete,cursor="hand2")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b5.place(x=600,y=400,width=220,height=220)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  <a:spcBef>
                <a:spcPts val="610"/>
              </a:spcBef>
            </a:pPr>
            <a:r>
              <a:rPr sz="1000" b="1" spc="10" dirty="0">
                <a:latin typeface="Calibri"/>
                <a:cs typeface="Calibri"/>
              </a:rPr>
              <a:t>b5_1=Button(bg_img,text="Delete",command</a:t>
            </a:r>
            <a:r>
              <a:rPr sz="1000" b="1" spc="15" dirty="0">
                <a:latin typeface="Calibri"/>
                <a:cs typeface="Calibri"/>
              </a:rPr>
              <a:t> =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delete,cursor="hand2",font=("times </a:t>
            </a:r>
            <a:r>
              <a:rPr sz="1000" b="1" spc="15" dirty="0">
                <a:latin typeface="Calibri"/>
                <a:cs typeface="Calibri"/>
              </a:rPr>
              <a:t>new </a:t>
            </a:r>
            <a:r>
              <a:rPr sz="1000" b="1" spc="-2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roman",15,"bold"),bg="black",fg="yellow")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Calibri"/>
                <a:cs typeface="Calibri"/>
              </a:rPr>
              <a:t>b5_1.place(x=600,y=600,width=220,height=40)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591" y="5307329"/>
            <a:ext cx="8915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latin typeface="Calibri"/>
                <a:cs typeface="Calibri"/>
              </a:rPr>
              <a:t>root.mainloop()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957833"/>
            <a:ext cx="699071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Before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development of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this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project. There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were many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loopholes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process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of</a:t>
            </a:r>
            <a:r>
              <a:rPr sz="1800" b="1" i="1" spc="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taking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attendance</a:t>
            </a:r>
            <a:r>
              <a:rPr sz="1800" b="1" i="1" spc="-4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using</a:t>
            </a:r>
            <a:r>
              <a:rPr sz="1800" b="1" i="1" spc="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old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method</a:t>
            </a:r>
            <a:r>
              <a:rPr sz="1800" b="1" i="1" spc="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which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caused many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troubles to most of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institutions.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Therefore,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facial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recognition  feature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embedded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attendance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monitoring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system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can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not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only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ensure</a:t>
            </a:r>
            <a:r>
              <a:rPr sz="1800" b="1" i="1" spc="-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attendance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be</a:t>
            </a:r>
            <a:r>
              <a:rPr sz="1800" b="1" i="1" spc="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taken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accurately</a:t>
            </a:r>
            <a:r>
              <a:rPr sz="1800" b="1" i="1" spc="35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and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also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eliminated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flaws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previous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system.</a:t>
            </a:r>
            <a:r>
              <a:rPr sz="1800" b="1" i="1" spc="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By</a:t>
            </a:r>
            <a:r>
              <a:rPr sz="1800" b="1" i="1" spc="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using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technology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to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conquer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defects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cannot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merely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save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resources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but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also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reduces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human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intervention</a:t>
            </a:r>
            <a:r>
              <a:rPr sz="1800" b="1" i="1" spc="-4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whole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process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by</a:t>
            </a:r>
            <a:r>
              <a:rPr sz="1800" b="1" i="1" spc="4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handling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all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complicated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task to</a:t>
            </a:r>
            <a:r>
              <a:rPr sz="1800" b="1" i="1" spc="38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machine.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only cost to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this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solution</a:t>
            </a:r>
            <a:r>
              <a:rPr sz="1800" b="1" i="1" spc="-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is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have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sufficient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space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store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all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faces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into</a:t>
            </a:r>
            <a:r>
              <a:rPr sz="1800" b="1" i="1" spc="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database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storage. 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Fortunately,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there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is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such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existence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of</a:t>
            </a:r>
            <a:r>
              <a:rPr sz="1800" b="1" i="1" spc="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micro-SD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that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can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compensate with the volume of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data. In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this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project,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 </a:t>
            </a:r>
            <a:r>
              <a:rPr sz="1800" b="1" i="1" spc="-38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face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database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is</a:t>
            </a:r>
            <a:r>
              <a:rPr sz="1800" b="1" i="1" spc="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successfully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built.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Apart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from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that,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face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recognizing</a:t>
            </a:r>
            <a:r>
              <a:rPr sz="1800" b="1" i="1" spc="-3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system</a:t>
            </a:r>
            <a:r>
              <a:rPr sz="1800" b="1" i="1" spc="4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is</a:t>
            </a:r>
            <a:r>
              <a:rPr sz="1800" b="1" i="1" spc="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also</a:t>
            </a:r>
            <a:r>
              <a:rPr sz="1800" b="1" i="1" spc="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working</a:t>
            </a:r>
            <a:r>
              <a:rPr sz="1800" b="1" i="1" spc="7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well.At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end,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system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not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only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resolve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troubles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that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exist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old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model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but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also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provide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convenience</a:t>
            </a:r>
            <a:r>
              <a:rPr sz="1800" b="1" i="1" spc="-5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10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user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access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information</a:t>
            </a:r>
            <a:r>
              <a:rPr sz="1800" b="1" i="1" spc="3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collected</a:t>
            </a:r>
            <a:r>
              <a:rPr sz="1800" b="1" i="1" spc="-4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by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mailing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attendance</a:t>
            </a:r>
            <a:r>
              <a:rPr sz="1800" b="1" i="1" spc="-3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sheet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respected</a:t>
            </a:r>
            <a:r>
              <a:rPr sz="1800" b="1" i="1" spc="-3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faculty.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3385" y="208864"/>
            <a:ext cx="1863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dirty="0">
                <a:solidFill>
                  <a:srgbClr val="17365D"/>
                </a:solidFill>
              </a:rPr>
              <a:t>Conclusion: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745215"/>
            <a:ext cx="5981700" cy="12065"/>
          </a:xfrm>
          <a:custGeom>
            <a:avLst/>
            <a:gdLst/>
            <a:ahLst/>
            <a:cxnLst/>
            <a:rect l="l" t="t" r="r" b="b"/>
            <a:pathLst>
              <a:path w="5981700" h="12065">
                <a:moveTo>
                  <a:pt x="5981700" y="0"/>
                </a:moveTo>
                <a:lnTo>
                  <a:pt x="0" y="0"/>
                </a:lnTo>
                <a:lnTo>
                  <a:pt x="0" y="11704"/>
                </a:lnTo>
                <a:lnTo>
                  <a:pt x="5981700" y="11704"/>
                </a:lnTo>
                <a:lnTo>
                  <a:pt x="5981700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96" y="448183"/>
            <a:ext cx="44704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dirty="0">
                <a:solidFill>
                  <a:srgbClr val="17365D"/>
                </a:solidFill>
              </a:rPr>
              <a:t>Future</a:t>
            </a:r>
            <a:r>
              <a:rPr sz="2600" u="none" spc="25" dirty="0">
                <a:solidFill>
                  <a:srgbClr val="17365D"/>
                </a:solidFill>
              </a:rPr>
              <a:t> </a:t>
            </a:r>
            <a:r>
              <a:rPr sz="2600" u="none" dirty="0">
                <a:solidFill>
                  <a:srgbClr val="17365D"/>
                </a:solidFill>
              </a:rPr>
              <a:t>scope</a:t>
            </a:r>
            <a:r>
              <a:rPr sz="2600" u="none" spc="15" dirty="0">
                <a:solidFill>
                  <a:srgbClr val="17365D"/>
                </a:solidFill>
              </a:rPr>
              <a:t> </a:t>
            </a:r>
            <a:r>
              <a:rPr sz="2600" u="none" spc="-5" dirty="0">
                <a:solidFill>
                  <a:srgbClr val="17365D"/>
                </a:solidFill>
              </a:rPr>
              <a:t>of</a:t>
            </a:r>
            <a:r>
              <a:rPr sz="2600" u="none" spc="40" dirty="0">
                <a:solidFill>
                  <a:srgbClr val="17365D"/>
                </a:solidFill>
              </a:rPr>
              <a:t> </a:t>
            </a:r>
            <a:r>
              <a:rPr sz="2600" u="none" dirty="0">
                <a:solidFill>
                  <a:srgbClr val="17365D"/>
                </a:solidFill>
              </a:rPr>
              <a:t>improvement: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609600" y="990579"/>
            <a:ext cx="5981700" cy="12065"/>
          </a:xfrm>
          <a:custGeom>
            <a:avLst/>
            <a:gdLst/>
            <a:ahLst/>
            <a:cxnLst/>
            <a:rect l="l" t="t" r="r" b="b"/>
            <a:pathLst>
              <a:path w="5981700" h="12065">
                <a:moveTo>
                  <a:pt x="5981700" y="0"/>
                </a:moveTo>
                <a:lnTo>
                  <a:pt x="0" y="0"/>
                </a:lnTo>
                <a:lnTo>
                  <a:pt x="0" y="11704"/>
                </a:lnTo>
                <a:lnTo>
                  <a:pt x="5981700" y="11704"/>
                </a:lnTo>
                <a:lnTo>
                  <a:pt x="5981700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1491" y="1420864"/>
            <a:ext cx="589915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600" b="1" i="1" spc="-45" dirty="0">
                <a:solidFill>
                  <a:srgbClr val="365F91"/>
                </a:solidFill>
                <a:latin typeface="Cambria"/>
                <a:cs typeface="Cambria"/>
              </a:rPr>
              <a:t>We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certainly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 do</a:t>
            </a:r>
            <a:r>
              <a:rPr sz="16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hope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5" dirty="0">
                <a:solidFill>
                  <a:srgbClr val="365F91"/>
                </a:solidFill>
                <a:latin typeface="Cambria"/>
                <a:cs typeface="Cambria"/>
              </a:rPr>
              <a:t>to</a:t>
            </a:r>
            <a:r>
              <a:rPr sz="1600" b="1" i="1" spc="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expand</a:t>
            </a:r>
            <a:r>
              <a:rPr sz="1600" b="1" i="1" spc="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600" b="1" i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introduce</a:t>
            </a:r>
            <a:r>
              <a:rPr sz="1600" b="1" i="1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new</a:t>
            </a:r>
            <a:r>
              <a:rPr sz="1600" b="1" i="1" spc="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6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enhanced </a:t>
            </a:r>
            <a:r>
              <a:rPr sz="1600" b="1" i="1" spc="-3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versions of this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attendance marking system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as current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project is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only</a:t>
            </a:r>
            <a:r>
              <a:rPr sz="1600" b="1" i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built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 with</a:t>
            </a:r>
            <a:r>
              <a:rPr sz="1600" b="1" i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fundamental</a:t>
            </a:r>
            <a:r>
              <a:rPr sz="16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functionality</a:t>
            </a:r>
            <a:r>
              <a:rPr sz="16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600" b="1" i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i="1" spc="-10" dirty="0">
                <a:solidFill>
                  <a:srgbClr val="365F91"/>
                </a:solidFill>
                <a:latin typeface="Cambria"/>
                <a:cs typeface="Cambria"/>
              </a:rPr>
              <a:t>features.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236" y="3075558"/>
            <a:ext cx="5516880" cy="248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Some</a:t>
            </a:r>
            <a:r>
              <a:rPr sz="1800" b="1" i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likely</a:t>
            </a:r>
            <a:r>
              <a:rPr sz="1800" b="1" i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developments</a:t>
            </a:r>
            <a:r>
              <a:rPr sz="1800" b="1" i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in</a:t>
            </a:r>
            <a:r>
              <a:rPr sz="1800" b="1" i="1" spc="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this</a:t>
            </a:r>
            <a:r>
              <a:rPr sz="1800" b="1" i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programme</a:t>
            </a:r>
            <a:r>
              <a:rPr sz="1800" b="1" i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can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be:</a:t>
            </a:r>
            <a:endParaRPr sz="1800">
              <a:latin typeface="Cambria"/>
              <a:cs typeface="Cambria"/>
            </a:endParaRPr>
          </a:p>
          <a:p>
            <a:pPr marL="1155065" indent="-229235">
              <a:lnSpc>
                <a:spcPct val="100000"/>
              </a:lnSpc>
              <a:spcBef>
                <a:spcPts val="1295"/>
              </a:spcBef>
              <a:buFont typeface="Symbol"/>
              <a:buChar char=""/>
              <a:tabLst>
                <a:tab pos="1155700" algn="l"/>
              </a:tabLst>
            </a:pP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Better</a:t>
            </a:r>
            <a:r>
              <a:rPr sz="1800" b="1" i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user</a:t>
            </a:r>
            <a:r>
              <a:rPr sz="1800" b="1" i="1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interface</a:t>
            </a:r>
            <a:r>
              <a:rPr sz="18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(UI)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experiences</a:t>
            </a:r>
            <a:endParaRPr sz="1800">
              <a:latin typeface="Cambria"/>
              <a:cs typeface="Cambria"/>
            </a:endParaRPr>
          </a:p>
          <a:p>
            <a:pPr marL="1155065" marR="688975" indent="-228600">
              <a:lnSpc>
                <a:spcPts val="2290"/>
              </a:lnSpc>
              <a:spcBef>
                <a:spcPts val="40"/>
              </a:spcBef>
              <a:buClr>
                <a:srgbClr val="365F91"/>
              </a:buClr>
              <a:buFont typeface="Symbol"/>
              <a:buChar char=""/>
              <a:tabLst>
                <a:tab pos="1199515" algn="l"/>
                <a:tab pos="1200150" algn="l"/>
              </a:tabLst>
            </a:pPr>
            <a:r>
              <a:rPr dirty="0"/>
              <a:t>	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further functionality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for database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manipulation</a:t>
            </a:r>
            <a:r>
              <a:rPr sz="1800" b="1" i="1" spc="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800" b="1" i="1" spc="-20" dirty="0">
                <a:solidFill>
                  <a:srgbClr val="365F91"/>
                </a:solidFill>
                <a:latin typeface="Cambria"/>
                <a:cs typeface="Cambria"/>
              </a:rPr>
              <a:t> record</a:t>
            </a:r>
            <a:r>
              <a:rPr sz="1800" b="1" i="1" spc="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extraction</a:t>
            </a:r>
            <a:endParaRPr sz="1800">
              <a:latin typeface="Cambria"/>
              <a:cs typeface="Cambria"/>
            </a:endParaRPr>
          </a:p>
          <a:p>
            <a:pPr marL="1199515" indent="-27368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1199515" algn="l"/>
                <a:tab pos="1200150" algn="l"/>
              </a:tabLst>
            </a:pP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processing</a:t>
            </a:r>
            <a:r>
              <a:rPr sz="1800" b="1" i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enormous</a:t>
            </a:r>
            <a:r>
              <a:rPr sz="18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amounts</a:t>
            </a:r>
            <a:r>
              <a:rPr sz="1800" b="1" i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  <a:p>
            <a:pPr marL="1155065" marR="5080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1155700" algn="l"/>
              </a:tabLst>
            </a:pP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arranging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the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names, discovering present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percentage,identifying faces correctly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with </a:t>
            </a:r>
            <a:r>
              <a:rPr sz="1800" b="1" i="1" spc="-3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more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better</a:t>
            </a:r>
            <a:r>
              <a:rPr sz="1800" b="1" i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accuracy</a:t>
            </a:r>
            <a:r>
              <a:rPr sz="1800" b="1" i="1" spc="3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etc.,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609471"/>
            <a:ext cx="28600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5" dirty="0">
                <a:solidFill>
                  <a:srgbClr val="17365D"/>
                </a:solidFill>
              </a:rPr>
              <a:t>Acknowledgement: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896111" y="2084873"/>
            <a:ext cx="5981700" cy="13335"/>
          </a:xfrm>
          <a:custGeom>
            <a:avLst/>
            <a:gdLst/>
            <a:ahLst/>
            <a:cxnLst/>
            <a:rect l="l" t="t" r="r" b="b"/>
            <a:pathLst>
              <a:path w="5981700" h="13335">
                <a:moveTo>
                  <a:pt x="5981699" y="0"/>
                </a:moveTo>
                <a:lnTo>
                  <a:pt x="0" y="0"/>
                </a:lnTo>
                <a:lnTo>
                  <a:pt x="0" y="13166"/>
                </a:lnTo>
                <a:lnTo>
                  <a:pt x="5981699" y="13166"/>
                </a:lnTo>
                <a:lnTo>
                  <a:pt x="598169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6375" y="2662199"/>
            <a:ext cx="5821680" cy="5247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17000"/>
              </a:lnSpc>
              <a:spcBef>
                <a:spcPts val="105"/>
              </a:spcBef>
            </a:pP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I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35" dirty="0">
                <a:solidFill>
                  <a:srgbClr val="2D5294"/>
                </a:solidFill>
                <a:latin typeface="Calibri"/>
                <a:cs typeface="Calibri"/>
              </a:rPr>
              <a:t>take</a:t>
            </a:r>
            <a:r>
              <a:rPr sz="2200" b="1" i="1" spc="-3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this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opportunity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to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express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5" dirty="0">
                <a:solidFill>
                  <a:srgbClr val="2D5294"/>
                </a:solidFill>
                <a:latin typeface="Calibri"/>
                <a:cs typeface="Calibri"/>
              </a:rPr>
              <a:t>my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profound 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gratitude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and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deep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regards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to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5" dirty="0">
                <a:solidFill>
                  <a:srgbClr val="2D5294"/>
                </a:solidFill>
                <a:latin typeface="Calibri"/>
                <a:cs typeface="Calibri"/>
              </a:rPr>
              <a:t>my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faculty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(Chandan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Mukherjee)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for his </a:t>
            </a:r>
            <a:r>
              <a:rPr sz="2200" b="1" i="1" spc="-25" dirty="0">
                <a:solidFill>
                  <a:srgbClr val="2D5294"/>
                </a:solidFill>
                <a:latin typeface="Calibri"/>
                <a:cs typeface="Calibri"/>
              </a:rPr>
              <a:t>exemplary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guidance,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monitoring,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and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constant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encouragement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throughout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the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course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of</a:t>
            </a:r>
            <a:r>
              <a:rPr sz="2200" b="1" i="1" spc="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this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project.</a:t>
            </a:r>
            <a:r>
              <a:rPr sz="2200" b="1" i="1" spc="48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The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blessing,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help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and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guidance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given</a:t>
            </a:r>
            <a:r>
              <a:rPr sz="2200" b="1" i="1" spc="47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by</a:t>
            </a:r>
            <a:r>
              <a:rPr sz="2200" b="1" i="1" spc="48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him/her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time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to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time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shall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carry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me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a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long</a:t>
            </a:r>
            <a:r>
              <a:rPr sz="2200" b="1" i="1" spc="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way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in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the </a:t>
            </a:r>
            <a:r>
              <a:rPr sz="2200" b="1" i="1" spc="-484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journey</a:t>
            </a:r>
            <a:r>
              <a:rPr sz="2200" b="1" i="1" spc="-4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of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life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on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which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I</a:t>
            </a:r>
            <a:r>
              <a:rPr sz="2200" b="1" i="1" spc="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am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about</a:t>
            </a:r>
            <a:r>
              <a:rPr sz="2200" b="1" i="1" spc="-3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to</a:t>
            </a:r>
            <a:r>
              <a:rPr sz="2200" b="1" i="1" spc="10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embark.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17000"/>
              </a:lnSpc>
              <a:spcBef>
                <a:spcPts val="1355"/>
              </a:spcBef>
            </a:pP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I am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obliged </a:t>
            </a:r>
            <a:r>
              <a:rPr sz="2200" b="1" i="1" spc="-20" dirty="0">
                <a:solidFill>
                  <a:srgbClr val="2D5294"/>
                </a:solidFill>
                <a:latin typeface="Calibri"/>
                <a:cs typeface="Calibri"/>
              </a:rPr>
              <a:t>to </a:t>
            </a:r>
            <a:r>
              <a:rPr sz="2200" b="1" i="1" spc="-25" dirty="0">
                <a:solidFill>
                  <a:srgbClr val="2D5294"/>
                </a:solidFill>
                <a:latin typeface="Calibri"/>
                <a:cs typeface="Calibri"/>
              </a:rPr>
              <a:t>my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project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team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members for 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the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valuable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information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provided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by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them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in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their </a:t>
            </a:r>
            <a:r>
              <a:rPr sz="2200" b="1" i="1" spc="-484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respective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fields.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I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am</a:t>
            </a:r>
            <a:r>
              <a:rPr sz="2200" b="1" i="1" spc="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grateful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for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 their 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cooperation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during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the</a:t>
            </a:r>
            <a:r>
              <a:rPr sz="2200" b="1" i="1" spc="-1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D5294"/>
                </a:solidFill>
                <a:latin typeface="Calibri"/>
                <a:cs typeface="Calibri"/>
              </a:rPr>
              <a:t>period</a:t>
            </a:r>
            <a:r>
              <a:rPr sz="2200" b="1" i="1" spc="-4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D5294"/>
                </a:solidFill>
                <a:latin typeface="Calibri"/>
                <a:cs typeface="Calibri"/>
              </a:rPr>
              <a:t>of</a:t>
            </a:r>
            <a:r>
              <a:rPr sz="2200" b="1" i="1" spc="5" dirty="0">
                <a:solidFill>
                  <a:srgbClr val="2D5294"/>
                </a:solidFill>
                <a:latin typeface="Calibri"/>
                <a:cs typeface="Calibri"/>
              </a:rPr>
              <a:t> </a:t>
            </a:r>
            <a:r>
              <a:rPr sz="2200" b="1" i="1" spc="-25" dirty="0">
                <a:solidFill>
                  <a:srgbClr val="2D5294"/>
                </a:solidFill>
                <a:latin typeface="Calibri"/>
                <a:cs typeface="Calibri"/>
              </a:rPr>
              <a:t>my</a:t>
            </a:r>
            <a:r>
              <a:rPr sz="2200" b="1" i="1" spc="-10" dirty="0">
                <a:solidFill>
                  <a:srgbClr val="2D5294"/>
                </a:solidFill>
                <a:latin typeface="Calibri"/>
                <a:cs typeface="Calibri"/>
              </a:rPr>
              <a:t> assignment.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75741"/>
            <a:ext cx="58966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none" spc="10" dirty="0">
                <a:solidFill>
                  <a:srgbClr val="17365D"/>
                </a:solidFill>
              </a:rPr>
              <a:t>INTRODUCTION</a:t>
            </a:r>
            <a:r>
              <a:rPr sz="2600" u="none" dirty="0">
                <a:solidFill>
                  <a:srgbClr val="17365D"/>
                </a:solidFill>
              </a:rPr>
              <a:t> &amp;</a:t>
            </a:r>
            <a:r>
              <a:rPr sz="2600" u="none" spc="20" dirty="0">
                <a:solidFill>
                  <a:srgbClr val="17365D"/>
                </a:solidFill>
              </a:rPr>
              <a:t> </a:t>
            </a:r>
            <a:r>
              <a:rPr sz="2600" u="none" spc="15" dirty="0">
                <a:solidFill>
                  <a:srgbClr val="17365D"/>
                </a:solidFill>
              </a:rPr>
              <a:t>PROJECT</a:t>
            </a:r>
            <a:r>
              <a:rPr sz="2600" u="none" spc="10" dirty="0">
                <a:solidFill>
                  <a:srgbClr val="17365D"/>
                </a:solidFill>
              </a:rPr>
              <a:t> </a:t>
            </a:r>
            <a:r>
              <a:rPr sz="2600" u="none" spc="25" dirty="0">
                <a:solidFill>
                  <a:srgbClr val="17365D"/>
                </a:solidFill>
              </a:rPr>
              <a:t>OBJECTIVE: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896111" y="1351767"/>
            <a:ext cx="5981700" cy="12065"/>
          </a:xfrm>
          <a:custGeom>
            <a:avLst/>
            <a:gdLst/>
            <a:ahLst/>
            <a:cxnLst/>
            <a:rect l="l" t="t" r="r" b="b"/>
            <a:pathLst>
              <a:path w="5981700" h="12065">
                <a:moveTo>
                  <a:pt x="5981699" y="0"/>
                </a:moveTo>
                <a:lnTo>
                  <a:pt x="0" y="0"/>
                </a:lnTo>
                <a:lnTo>
                  <a:pt x="0" y="11704"/>
                </a:lnTo>
                <a:lnTo>
                  <a:pt x="5981699" y="11704"/>
                </a:lnTo>
                <a:lnTo>
                  <a:pt x="598169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6213" y="1568577"/>
            <a:ext cx="5583555" cy="578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2000"/>
              </a:lnSpc>
              <a:spcBef>
                <a:spcPts val="105"/>
              </a:spcBef>
            </a:pP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This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project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is made in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accordance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with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developing an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intelligent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application system that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uses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face detection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and</a:t>
            </a:r>
            <a:r>
              <a:rPr sz="1800" b="1" i="1" spc="7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identification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to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assist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in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marking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of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attendance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in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any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establishment.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system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requires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a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video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capture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device and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a face-recognition 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module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to be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implemented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successfully.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It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detects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the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faces</a:t>
            </a:r>
            <a:r>
              <a:rPr sz="1800" b="1" i="1" spc="37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and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mark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attendance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accordingly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with time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and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date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.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All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the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records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will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be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recorded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and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get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updated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time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to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time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a</a:t>
            </a:r>
            <a:r>
              <a:rPr sz="1800" b="1" i="1" spc="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CSV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file.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This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system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will</a:t>
            </a:r>
            <a:r>
              <a:rPr sz="1800" b="1" i="1" spc="40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prevent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unnecessary </a:t>
            </a:r>
            <a:r>
              <a:rPr sz="1800" b="1" i="1" spc="-15" dirty="0">
                <a:solidFill>
                  <a:srgbClr val="375F92"/>
                </a:solidFill>
                <a:latin typeface="Cambria"/>
                <a:cs typeface="Cambria"/>
              </a:rPr>
              <a:t>wastage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of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time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of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classes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that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is usually 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wasted</a:t>
            </a:r>
            <a:r>
              <a:rPr sz="1800" b="1" i="1" spc="9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9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form</a:t>
            </a:r>
            <a:r>
              <a:rPr sz="1800" b="1" i="1" spc="9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of</a:t>
            </a:r>
            <a:r>
              <a:rPr sz="1800" b="1" i="1" spc="9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class</a:t>
            </a:r>
            <a:r>
              <a:rPr sz="1800" b="1" i="1" spc="9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roll</a:t>
            </a:r>
            <a:r>
              <a:rPr sz="1800" b="1" i="1" spc="10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calls.</a:t>
            </a:r>
            <a:r>
              <a:rPr sz="1800" b="1" i="1" spc="10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20" dirty="0">
                <a:solidFill>
                  <a:srgbClr val="365F91"/>
                </a:solidFill>
                <a:latin typeface="Cambria"/>
                <a:cs typeface="Cambria"/>
              </a:rPr>
              <a:t>Additionally,</a:t>
            </a:r>
            <a:r>
              <a:rPr sz="1800" b="1" i="1" spc="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to</a:t>
            </a:r>
            <a:r>
              <a:rPr sz="1800" b="1" i="1" spc="9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offer </a:t>
            </a:r>
            <a:r>
              <a:rPr sz="1800" b="1" i="1" spc="-3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a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user-friendly GUI and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a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variety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of </a:t>
            </a:r>
            <a:r>
              <a:rPr sz="1800" b="1" i="1" spc="-20" dirty="0">
                <a:solidFill>
                  <a:srgbClr val="365F91"/>
                </a:solidFill>
                <a:latin typeface="Cambria"/>
                <a:cs typeface="Cambria"/>
              </a:rPr>
              <a:t>accessible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features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that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make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handling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and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configuring</a:t>
            </a:r>
            <a:r>
              <a:rPr sz="1800" b="1" i="1" spc="7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the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system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for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the</a:t>
            </a:r>
            <a:r>
              <a:rPr sz="1800" b="1" i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user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simple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effective.To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develop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a</a:t>
            </a:r>
            <a:r>
              <a:rPr sz="1800" b="1" i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platform </a:t>
            </a:r>
            <a:r>
              <a:rPr sz="1800" b="1" i="1" spc="-3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where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students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can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easily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view</a:t>
            </a:r>
            <a:r>
              <a:rPr sz="1800" b="1" i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5" dirty="0">
                <a:solidFill>
                  <a:srgbClr val="365F91"/>
                </a:solidFill>
                <a:latin typeface="Cambria"/>
                <a:cs typeface="Cambria"/>
              </a:rPr>
              <a:t>take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365F91"/>
                </a:solidFill>
                <a:latin typeface="Cambria"/>
                <a:cs typeface="Cambria"/>
              </a:rPr>
              <a:t>their </a:t>
            </a:r>
            <a:r>
              <a:rPr sz="1800" b="1" i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65F91"/>
                </a:solidFill>
                <a:latin typeface="Cambria"/>
                <a:cs typeface="Cambria"/>
              </a:rPr>
              <a:t>attendance.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It</a:t>
            </a:r>
            <a:r>
              <a:rPr sz="1800" b="1" i="1" spc="-25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can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be generally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used</a:t>
            </a:r>
            <a:r>
              <a:rPr sz="1800" b="1" i="1" spc="-2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375F92"/>
                </a:solidFill>
                <a:latin typeface="Cambria"/>
                <a:cs typeface="Cambria"/>
              </a:rPr>
              <a:t>in</a:t>
            </a:r>
            <a:r>
              <a:rPr sz="1800" b="1" i="1" spc="10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Educational</a:t>
            </a:r>
            <a:r>
              <a:rPr sz="1800" b="1" i="1" dirty="0">
                <a:solidFill>
                  <a:srgbClr val="375F92"/>
                </a:solidFill>
                <a:latin typeface="Cambria"/>
                <a:cs typeface="Cambria"/>
              </a:rPr>
              <a:t> </a:t>
            </a:r>
            <a:r>
              <a:rPr sz="1800" b="1" i="1" spc="-10" dirty="0">
                <a:solidFill>
                  <a:srgbClr val="375F92"/>
                </a:solidFill>
                <a:latin typeface="Cambria"/>
                <a:cs typeface="Cambria"/>
              </a:rPr>
              <a:t>Institutions.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75741"/>
            <a:ext cx="51987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none" spc="10" dirty="0">
                <a:solidFill>
                  <a:srgbClr val="17365D"/>
                </a:solidFill>
              </a:rPr>
              <a:t>Hardware-software</a:t>
            </a:r>
            <a:r>
              <a:rPr sz="2600" u="none" spc="75" dirty="0">
                <a:solidFill>
                  <a:srgbClr val="17365D"/>
                </a:solidFill>
              </a:rPr>
              <a:t> </a:t>
            </a:r>
            <a:r>
              <a:rPr sz="2600" u="none" spc="5" dirty="0">
                <a:solidFill>
                  <a:srgbClr val="17365D"/>
                </a:solidFill>
              </a:rPr>
              <a:t>requirements: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896111" y="1351767"/>
            <a:ext cx="5981700" cy="12065"/>
          </a:xfrm>
          <a:custGeom>
            <a:avLst/>
            <a:gdLst/>
            <a:ahLst/>
            <a:cxnLst/>
            <a:rect l="l" t="t" r="r" b="b"/>
            <a:pathLst>
              <a:path w="5981700" h="12065">
                <a:moveTo>
                  <a:pt x="5981699" y="0"/>
                </a:moveTo>
                <a:lnTo>
                  <a:pt x="0" y="0"/>
                </a:lnTo>
                <a:lnTo>
                  <a:pt x="0" y="11704"/>
                </a:lnTo>
                <a:lnTo>
                  <a:pt x="5981699" y="11704"/>
                </a:lnTo>
                <a:lnTo>
                  <a:pt x="598169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0696" y="2417191"/>
            <a:ext cx="4507230" cy="47580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0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dirty="0">
                <a:solidFill>
                  <a:srgbClr val="365F91"/>
                </a:solidFill>
                <a:latin typeface="Cambria"/>
                <a:cs typeface="Cambria"/>
              </a:rPr>
              <a:t>PC</a:t>
            </a:r>
            <a:r>
              <a:rPr sz="2400" b="1" i="1" spc="-7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/Laptop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16GB</a:t>
            </a:r>
            <a:r>
              <a:rPr sz="24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20" dirty="0">
                <a:solidFill>
                  <a:srgbClr val="365F91"/>
                </a:solidFill>
                <a:latin typeface="Cambria"/>
                <a:cs typeface="Cambria"/>
              </a:rPr>
              <a:t>Micro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SD</a:t>
            </a:r>
            <a:r>
              <a:rPr sz="24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30" dirty="0">
                <a:solidFill>
                  <a:srgbClr val="365F91"/>
                </a:solidFill>
                <a:latin typeface="Cambria"/>
                <a:cs typeface="Cambria"/>
              </a:rPr>
              <a:t>Card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25" dirty="0">
                <a:solidFill>
                  <a:srgbClr val="365F91"/>
                </a:solidFill>
                <a:latin typeface="Cambria"/>
                <a:cs typeface="Cambria"/>
              </a:rPr>
              <a:t>Power</a:t>
            </a:r>
            <a:r>
              <a:rPr sz="2400" b="1" i="1" spc="-7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20" dirty="0">
                <a:solidFill>
                  <a:srgbClr val="365F91"/>
                </a:solidFill>
                <a:latin typeface="Cambria"/>
                <a:cs typeface="Cambria"/>
              </a:rPr>
              <a:t>Supply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45" dirty="0">
                <a:solidFill>
                  <a:srgbClr val="365F91"/>
                </a:solidFill>
                <a:latin typeface="Cambria"/>
                <a:cs typeface="Cambria"/>
              </a:rPr>
              <a:t>WebCam</a:t>
            </a:r>
            <a:r>
              <a:rPr sz="2400" b="1" i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with</a:t>
            </a:r>
            <a:r>
              <a:rPr sz="2400" b="1" i="1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good</a:t>
            </a:r>
            <a:r>
              <a:rPr sz="2400" b="1" i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mega</a:t>
            </a:r>
            <a:r>
              <a:rPr sz="2400" b="1" i="1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20" dirty="0">
                <a:solidFill>
                  <a:srgbClr val="365F91"/>
                </a:solidFill>
                <a:latin typeface="Cambria"/>
                <a:cs typeface="Cambria"/>
              </a:rPr>
              <a:t>pixels</a:t>
            </a:r>
            <a:endParaRPr sz="2400">
              <a:latin typeface="Cambria"/>
              <a:cs typeface="Cambria"/>
            </a:endParaRPr>
          </a:p>
          <a:p>
            <a:pPr marL="241300" marR="142875" indent="-22923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20" dirty="0">
                <a:solidFill>
                  <a:srgbClr val="365F91"/>
                </a:solidFill>
                <a:latin typeface="Cambria"/>
                <a:cs typeface="Cambria"/>
              </a:rPr>
              <a:t>Jupyter Notebook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for </a:t>
            </a:r>
            <a:r>
              <a:rPr sz="2400" b="1" i="1" spc="-20" dirty="0">
                <a:solidFill>
                  <a:srgbClr val="365F91"/>
                </a:solidFill>
                <a:latin typeface="Cambria"/>
                <a:cs typeface="Cambria"/>
              </a:rPr>
              <a:t>coding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in </a:t>
            </a:r>
            <a:r>
              <a:rPr sz="2400" b="1" i="1" spc="-5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365F91"/>
                </a:solidFill>
                <a:latin typeface="Cambria"/>
                <a:cs typeface="Cambria"/>
              </a:rPr>
              <a:t>Python</a:t>
            </a:r>
            <a:r>
              <a:rPr sz="2400" b="1" i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5" dirty="0">
                <a:solidFill>
                  <a:srgbClr val="365F91"/>
                </a:solidFill>
                <a:latin typeface="Cambria"/>
                <a:cs typeface="Cambria"/>
              </a:rPr>
              <a:t>OpenCV</a:t>
            </a:r>
            <a:r>
              <a:rPr sz="2400" b="1" i="1" spc="-7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365F91"/>
                </a:solidFill>
                <a:latin typeface="Cambria"/>
                <a:cs typeface="Cambria"/>
              </a:rPr>
              <a:t>Library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Numpy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209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Tkinter</a:t>
            </a:r>
            <a:r>
              <a:rPr sz="2400" b="1" i="1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GUI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25" dirty="0">
                <a:solidFill>
                  <a:srgbClr val="365F91"/>
                </a:solidFill>
                <a:latin typeface="Cambria"/>
                <a:cs typeface="Cambria"/>
              </a:rPr>
              <a:t>Face_recognition</a:t>
            </a:r>
            <a:r>
              <a:rPr sz="2400" b="1" i="1" spc="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365F91"/>
                </a:solidFill>
                <a:latin typeface="Cambria"/>
                <a:cs typeface="Cambria"/>
              </a:rPr>
              <a:t>module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Image</a:t>
            </a:r>
            <a:r>
              <a:rPr sz="2400" b="1" i="1" spc="4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dataset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935" algn="l"/>
              </a:tabLst>
            </a:pPr>
            <a:r>
              <a:rPr sz="2400" b="1" i="1" spc="-5" dirty="0">
                <a:solidFill>
                  <a:srgbClr val="365F91"/>
                </a:solidFill>
                <a:latin typeface="Cambria"/>
                <a:cs typeface="Cambria"/>
              </a:rPr>
              <a:t>Data</a:t>
            </a:r>
            <a:r>
              <a:rPr sz="2400" b="1" i="1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Storage</a:t>
            </a:r>
            <a:r>
              <a:rPr sz="2400" b="1" i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365F91"/>
                </a:solidFill>
                <a:latin typeface="Cambria"/>
                <a:cs typeface="Cambria"/>
              </a:rPr>
              <a:t>in</a:t>
            </a:r>
            <a:r>
              <a:rPr sz="2400" b="1" i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5" dirty="0">
                <a:solidFill>
                  <a:srgbClr val="365F91"/>
                </a:solidFill>
                <a:latin typeface="Cambria"/>
                <a:cs typeface="Cambria"/>
              </a:rPr>
              <a:t>CSV</a:t>
            </a:r>
            <a:r>
              <a:rPr sz="2400" b="1" i="1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365F91"/>
                </a:solidFill>
                <a:latin typeface="Cambria"/>
                <a:cs typeface="Cambria"/>
              </a:rPr>
              <a:t>file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" y="2197607"/>
            <a:ext cx="5980176" cy="6972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585" y="913002"/>
            <a:ext cx="3559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dirty="0">
                <a:solidFill>
                  <a:srgbClr val="17365D"/>
                </a:solidFill>
              </a:rPr>
              <a:t>Application</a:t>
            </a:r>
            <a:r>
              <a:rPr u="none" spc="20" dirty="0">
                <a:solidFill>
                  <a:srgbClr val="17365D"/>
                </a:solidFill>
              </a:rPr>
              <a:t> </a:t>
            </a:r>
            <a:r>
              <a:rPr u="none" spc="-5" dirty="0">
                <a:solidFill>
                  <a:srgbClr val="17365D"/>
                </a:solidFill>
              </a:rPr>
              <a:t>workflow:</a:t>
            </a:r>
          </a:p>
        </p:txBody>
      </p:sp>
      <p:sp>
        <p:nvSpPr>
          <p:cNvPr id="4" name="object 4"/>
          <p:cNvSpPr/>
          <p:nvPr/>
        </p:nvSpPr>
        <p:spPr>
          <a:xfrm>
            <a:off x="896111" y="1470640"/>
            <a:ext cx="5980430" cy="12065"/>
          </a:xfrm>
          <a:custGeom>
            <a:avLst/>
            <a:gdLst/>
            <a:ahLst/>
            <a:cxnLst/>
            <a:rect l="l" t="t" r="r" b="b"/>
            <a:pathLst>
              <a:path w="5980430" h="12065">
                <a:moveTo>
                  <a:pt x="5980176" y="0"/>
                </a:moveTo>
                <a:lnTo>
                  <a:pt x="0" y="0"/>
                </a:lnTo>
                <a:lnTo>
                  <a:pt x="0" y="11703"/>
                </a:lnTo>
                <a:lnTo>
                  <a:pt x="5980176" y="11703"/>
                </a:lnTo>
                <a:lnTo>
                  <a:pt x="5980176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3529711"/>
            <a:ext cx="43999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u="none" spc="5" dirty="0">
                <a:solidFill>
                  <a:srgbClr val="17365D"/>
                </a:solidFill>
              </a:rPr>
              <a:t>Modularization</a:t>
            </a:r>
            <a:r>
              <a:rPr u="none" spc="75" dirty="0">
                <a:solidFill>
                  <a:srgbClr val="17365D"/>
                </a:solidFill>
              </a:rPr>
              <a:t> </a:t>
            </a:r>
            <a:r>
              <a:rPr u="none" dirty="0">
                <a:solidFill>
                  <a:srgbClr val="17365D"/>
                </a:solidFill>
              </a:rPr>
              <a:t>details</a:t>
            </a:r>
            <a:r>
              <a:rPr u="none" spc="55" dirty="0">
                <a:solidFill>
                  <a:srgbClr val="17365D"/>
                </a:solidFill>
              </a:rPr>
              <a:t> </a:t>
            </a:r>
            <a:r>
              <a:rPr u="none" spc="-5" dirty="0">
                <a:solidFill>
                  <a:srgbClr val="17365D"/>
                </a:solidFill>
              </a:rPr>
              <a:t>and </a:t>
            </a:r>
            <a:r>
              <a:rPr u="none" spc="-605" dirty="0">
                <a:solidFill>
                  <a:srgbClr val="17365D"/>
                </a:solidFill>
              </a:rPr>
              <a:t> </a:t>
            </a:r>
            <a:r>
              <a:rPr u="none" spc="10" dirty="0">
                <a:solidFill>
                  <a:srgbClr val="17365D"/>
                </a:solidFill>
              </a:rPr>
              <a:t>Overview</a:t>
            </a:r>
            <a:r>
              <a:rPr u="none" spc="95" dirty="0">
                <a:solidFill>
                  <a:srgbClr val="17365D"/>
                </a:solidFill>
              </a:rPr>
              <a:t> </a:t>
            </a:r>
            <a:r>
              <a:rPr u="none" dirty="0">
                <a:solidFill>
                  <a:srgbClr val="17365D"/>
                </a:solidFill>
              </a:rPr>
              <a:t>of</a:t>
            </a:r>
            <a:r>
              <a:rPr u="none" spc="30" dirty="0">
                <a:solidFill>
                  <a:srgbClr val="17365D"/>
                </a:solidFill>
              </a:rPr>
              <a:t> </a:t>
            </a:r>
            <a:r>
              <a:rPr u="none" dirty="0">
                <a:solidFill>
                  <a:srgbClr val="17365D"/>
                </a:solidFill>
              </a:rPr>
              <a:t>the</a:t>
            </a:r>
            <a:r>
              <a:rPr u="none" spc="40" dirty="0">
                <a:solidFill>
                  <a:srgbClr val="17365D"/>
                </a:solidFill>
              </a:rPr>
              <a:t> </a:t>
            </a:r>
            <a:r>
              <a:rPr u="none" spc="-5" dirty="0">
                <a:solidFill>
                  <a:srgbClr val="17365D"/>
                </a:solidFill>
              </a:rPr>
              <a:t>Project:</a:t>
            </a:r>
          </a:p>
        </p:txBody>
      </p:sp>
      <p:sp>
        <p:nvSpPr>
          <p:cNvPr id="3" name="object 3"/>
          <p:cNvSpPr/>
          <p:nvPr/>
        </p:nvSpPr>
        <p:spPr>
          <a:xfrm>
            <a:off x="896111" y="4571980"/>
            <a:ext cx="5980430" cy="12065"/>
          </a:xfrm>
          <a:custGeom>
            <a:avLst/>
            <a:gdLst/>
            <a:ahLst/>
            <a:cxnLst/>
            <a:rect l="l" t="t" r="r" b="b"/>
            <a:pathLst>
              <a:path w="5980430" h="12064">
                <a:moveTo>
                  <a:pt x="5980176" y="0"/>
                </a:moveTo>
                <a:lnTo>
                  <a:pt x="0" y="0"/>
                </a:lnTo>
                <a:lnTo>
                  <a:pt x="0" y="11703"/>
                </a:lnTo>
                <a:lnTo>
                  <a:pt x="5980176" y="11703"/>
                </a:lnTo>
                <a:lnTo>
                  <a:pt x="5980176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5734</Words>
  <Application>Microsoft Office PowerPoint</Application>
  <PresentationFormat>Custom</PresentationFormat>
  <Paragraphs>552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MT</vt:lpstr>
      <vt:lpstr>Calibri</vt:lpstr>
      <vt:lpstr>Cambria</vt:lpstr>
      <vt:lpstr>Symbol</vt:lpstr>
      <vt:lpstr>Times New Roman</vt:lpstr>
      <vt:lpstr>Office Theme</vt:lpstr>
      <vt:lpstr>PowerPoint Presentation</vt:lpstr>
      <vt:lpstr>DECLARATION</vt:lpstr>
      <vt:lpstr>PowerPoint Presentation</vt:lpstr>
      <vt:lpstr>Table of Contents:</vt:lpstr>
      <vt:lpstr>Acknowledgement:</vt:lpstr>
      <vt:lpstr>INTRODUCTION &amp; PROJECT OBJECTIVE:</vt:lpstr>
      <vt:lpstr>Hardware-software requirements:</vt:lpstr>
      <vt:lpstr>Application workflow:</vt:lpstr>
      <vt:lpstr>Modularization details and  Overview of the Project:</vt:lpstr>
      <vt:lpstr>GUI Window1 (Home Page):</vt:lpstr>
      <vt:lpstr>GUI Window2 (Register for New Entry)</vt:lpstr>
      <vt:lpstr>GUI based Window3 (Take Attendance)</vt:lpstr>
      <vt:lpstr>GUI Window4(View Attendance Form)</vt:lpstr>
      <vt:lpstr>GUI Window5 ('Delete record in Attendance Form’)</vt:lpstr>
      <vt:lpstr>PowerPoint Presentation</vt:lpstr>
      <vt:lpstr>Working of Attendance Marking Algorithm:-</vt:lpstr>
      <vt:lpstr>Managing a CSV file to store updated  Attendance data:</vt:lpstr>
      <vt:lpstr>This is how CSV file will look like after adding some records into it :-</vt:lpstr>
      <vt:lpstr>Testing and validation check: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Code: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Future scope of improvement: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Anish Pathak</cp:lastModifiedBy>
  <cp:revision>7</cp:revision>
  <dcterms:created xsi:type="dcterms:W3CDTF">2022-10-29T19:41:49Z</dcterms:created>
  <dcterms:modified xsi:type="dcterms:W3CDTF">2022-11-20T03:59:59Z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2022-10-29T00:00:00Z</vt:filetime>
  </property>
</Properties>
</file>