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6"/>
  </p:notesMasterIdLst>
  <p:sldIdLst>
    <p:sldId id="256" r:id="rId2"/>
    <p:sldId id="260" r:id="rId3"/>
    <p:sldId id="261" r:id="rId4"/>
    <p:sldId id="266" r:id="rId5"/>
    <p:sldId id="267" r:id="rId6"/>
    <p:sldId id="268" r:id="rId7"/>
    <p:sldId id="298" r:id="rId8"/>
    <p:sldId id="263" r:id="rId9"/>
    <p:sldId id="264" r:id="rId10"/>
    <p:sldId id="299" r:id="rId11"/>
    <p:sldId id="262" r:id="rId12"/>
    <p:sldId id="321" r:id="rId13"/>
    <p:sldId id="322" r:id="rId14"/>
    <p:sldId id="265" r:id="rId15"/>
    <p:sldId id="323" r:id="rId16"/>
    <p:sldId id="301" r:id="rId17"/>
    <p:sldId id="302" r:id="rId18"/>
    <p:sldId id="303" r:id="rId19"/>
    <p:sldId id="324" r:id="rId20"/>
    <p:sldId id="30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0" r:id="rId31"/>
    <p:sldId id="281" r:id="rId32"/>
    <p:sldId id="306" r:id="rId33"/>
    <p:sldId id="307" r:id="rId34"/>
    <p:sldId id="279" r:id="rId35"/>
    <p:sldId id="309" r:id="rId36"/>
    <p:sldId id="278" r:id="rId37"/>
    <p:sldId id="308" r:id="rId38"/>
    <p:sldId id="283" r:id="rId39"/>
    <p:sldId id="311" r:id="rId40"/>
    <p:sldId id="313" r:id="rId41"/>
    <p:sldId id="315" r:id="rId42"/>
    <p:sldId id="284" r:id="rId43"/>
    <p:sldId id="318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848F4-B2F5-468D-B642-356B319DFDE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9DED-9F81-4AE7-AED8-DD4AA89A4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3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A8D7379-39DD-4301-B1AB-89D44D640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67370-C0DA-4436-B75A-73DF433A8F9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B8855533-6F0B-2651-8A69-B83EE3188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F76A5232-D8AF-EC1C-9DBE-0D8DDCD04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6F6A334-6A6E-3DD0-1801-DF899237B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6FFE-7668-441A-BD36-0A209E324B6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DE11E963-C862-E7B9-72FD-9C0C24CF8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FA1D7254-7652-607C-6BA0-BF776EAA5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1786CF2-B014-7E65-D99B-FE34AF9DE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C85CC-FC1D-42B0-AF70-A31F90CBDA4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C39F6B1F-C1DF-4756-4EEE-D974E2465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18802F72-A943-2C5F-72F2-0DB1D2F9E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11033A8-4653-0464-B1E1-834B59097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FB7E4-12FB-4B42-BFA3-28378F38B6F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EAA87ADB-4CD3-6362-6B21-413D83DFD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AD9867D2-1CA5-7994-657D-39BCCB43D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7AAC9-481E-F505-55E4-B2D665D2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E86E372A-A380-9FE9-FEAF-EC01A20D66A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A9C67-A0A8-326E-2B94-6A048954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5E61D-8C68-2919-2082-6714F99F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3D2CE-75CF-624D-1D20-5B24A83E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A06018B-01D9-4DDC-9DC6-8CDA44687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92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11CF4-C212-D446-9CCA-5B0F3C94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D68AC5-4FC0-B666-7E49-969FB0DFDB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D6EC4C-6C46-D011-50A7-B7C04F80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553005-6BB0-DA5D-FD87-783C0566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7E7733-FC7F-060B-B3C1-6B23BCC1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01DB40-8278-260E-B01C-B0C6E892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F3E21DF-CFCB-4C0B-866A-8338E6F726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July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July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736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699" r:id="rId12"/>
    <p:sldLayoutId id="2147483700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619DE0E-F039-443E-AF60-E4B6AA72D2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A065953-3D69-4CD4-80C3-DF10DEB4C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36DB5-F10D-4EDB-87E2-ECB9301FF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46F195D-95DC-419E-BBC1-E2B601A60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5993D72-5628-4E5E-BB9F-96066414EE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Network architecture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xmlns="" id="{D79FEAA9-B5F7-ACC9-4B20-7EBB6D57A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r="37129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EBFF996-B047-53DF-406C-6046C20A9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55478"/>
          </a:xfrm>
        </p:spPr>
        <p:txBody>
          <a:bodyPr/>
          <a:lstStyle/>
          <a:p>
            <a:pPr algn="ctr"/>
            <a:r>
              <a:rPr lang="en-US" altLang="en-US" dirty="0"/>
              <a:t>TCP Attacks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A60E375C-9F09-DC44-179A-83D1B0FFE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358955"/>
            <a:ext cx="8229600" cy="1554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Issues?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Server needs to keep waiting for ACK y+1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Server recognizes Client based on IP address/port and y+1</a:t>
            </a:r>
            <a:endParaRPr lang="en-US" altLang="en-US" sz="2400" baseline="-25000" dirty="0">
              <a:sym typeface="Wingdings" panose="05000000000000000000" pitchFamily="2" charset="2"/>
            </a:endParaRP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xmlns="" id="{AB74B2D0-3E49-B8FC-45B2-A0EA3C8304CD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362199"/>
            <a:ext cx="2438401" cy="1733550"/>
            <a:chOff x="192" y="1488"/>
            <a:chExt cx="1536" cy="1092"/>
          </a:xfrm>
        </p:grpSpPr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xmlns="" id="{358006FC-EEF1-A3AB-4EBF-4C94CC23F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latin typeface="Times New Roman" panose="02020603050405020304" pitchFamily="18" charset="0"/>
                </a:rPr>
                <a:t>Client</a:t>
              </a:r>
            </a:p>
          </p:txBody>
        </p:sp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xmlns="" id="{46747DCA-208D-6DE7-006D-8852A6707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5" name="Group 7">
            <a:extLst>
              <a:ext uri="{FF2B5EF4-FFF2-40B4-BE49-F238E27FC236}">
                <a16:creationId xmlns:a16="http://schemas.microsoft.com/office/drawing/2014/main" xmlns="" id="{12F3B662-1DF2-2235-A1B1-F3C5D983C31E}"/>
              </a:ext>
            </a:extLst>
          </p:cNvPr>
          <p:cNvGrpSpPr>
            <a:grpSpLocks/>
          </p:cNvGrpSpPr>
          <p:nvPr/>
        </p:nvGrpSpPr>
        <p:grpSpPr bwMode="auto">
          <a:xfrm>
            <a:off x="8610603" y="1676400"/>
            <a:ext cx="2057401" cy="2647950"/>
            <a:chOff x="4464" y="1056"/>
            <a:chExt cx="1296" cy="1668"/>
          </a:xfrm>
        </p:grpSpPr>
        <p:sp>
          <p:nvSpPr>
            <p:cNvPr id="7176" name="Text Box 8">
              <a:extLst>
                <a:ext uri="{FF2B5EF4-FFF2-40B4-BE49-F238E27FC236}">
                  <a16:creationId xmlns:a16="http://schemas.microsoft.com/office/drawing/2014/main" xmlns="" id="{A75CE805-BF33-14D2-2EE5-F1A60AEF0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48"/>
              <a:ext cx="12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latin typeface="Times New Roman" panose="02020603050405020304" pitchFamily="18" charset="0"/>
                </a:rPr>
                <a:t>Server</a:t>
              </a:r>
            </a:p>
          </p:txBody>
        </p:sp>
        <p:pic>
          <p:nvPicPr>
            <p:cNvPr id="7177" name="Picture 9">
              <a:extLst>
                <a:ext uri="{FF2B5EF4-FFF2-40B4-BE49-F238E27FC236}">
                  <a16:creationId xmlns:a16="http://schemas.microsoft.com/office/drawing/2014/main" xmlns="" id="{5434C6D0-E275-4CD0-D2BC-FF1E31E66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056"/>
              <a:ext cx="1078" cy="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8" name="Group 10">
            <a:extLst>
              <a:ext uri="{FF2B5EF4-FFF2-40B4-BE49-F238E27FC236}">
                <a16:creationId xmlns:a16="http://schemas.microsoft.com/office/drawing/2014/main" xmlns="" id="{1160CDF5-63F6-082A-DCDE-002E3FDFA23B}"/>
              </a:ext>
            </a:extLst>
          </p:cNvPr>
          <p:cNvGrpSpPr>
            <a:grpSpLocks/>
          </p:cNvGrpSpPr>
          <p:nvPr/>
        </p:nvGrpSpPr>
        <p:grpSpPr bwMode="auto">
          <a:xfrm>
            <a:off x="6781801" y="2514603"/>
            <a:ext cx="1674813" cy="635001"/>
            <a:chOff x="3312" y="1584"/>
            <a:chExt cx="1055" cy="400"/>
          </a:xfrm>
        </p:grpSpPr>
        <p:grpSp>
          <p:nvGrpSpPr>
            <p:cNvPr id="7179" name="Group 11">
              <a:extLst>
                <a:ext uri="{FF2B5EF4-FFF2-40B4-BE49-F238E27FC236}">
                  <a16:creationId xmlns:a16="http://schemas.microsoft.com/office/drawing/2014/main" xmlns="" id="{98B0515F-D628-EBA7-545D-F5A0186C0A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584"/>
              <a:ext cx="1055" cy="159"/>
              <a:chOff x="3312" y="1584"/>
              <a:chExt cx="1055" cy="159"/>
            </a:xfrm>
          </p:grpSpPr>
          <p:sp>
            <p:nvSpPr>
              <p:cNvPr id="7180" name="Freeform 12">
                <a:extLst>
                  <a:ext uri="{FF2B5EF4-FFF2-40B4-BE49-F238E27FC236}">
                    <a16:creationId xmlns:a16="http://schemas.microsoft.com/office/drawing/2014/main" xmlns="" id="{432D2DB6-107F-8CC3-EF16-953EA883C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158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1" name="Freeform 13">
                <a:extLst>
                  <a:ext uri="{FF2B5EF4-FFF2-40B4-BE49-F238E27FC236}">
                    <a16:creationId xmlns:a16="http://schemas.microsoft.com/office/drawing/2014/main" xmlns="" id="{203299A6-73B0-0D71-6D65-C5B6E461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2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2" name="Freeform 14">
                <a:extLst>
                  <a:ext uri="{FF2B5EF4-FFF2-40B4-BE49-F238E27FC236}">
                    <a16:creationId xmlns:a16="http://schemas.microsoft.com/office/drawing/2014/main" xmlns="" id="{730D3905-BFAA-3BB6-1722-6238F1F74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162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83" name="Text Box 15">
              <a:extLst>
                <a:ext uri="{FF2B5EF4-FFF2-40B4-BE49-F238E27FC236}">
                  <a16:creationId xmlns:a16="http://schemas.microsoft.com/office/drawing/2014/main" xmlns="" id="{D9CA38BC-20D2-31D5-C859-47B73C951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44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SYN x</a:t>
              </a:r>
            </a:p>
          </p:txBody>
        </p:sp>
      </p:grpSp>
      <p:grpSp>
        <p:nvGrpSpPr>
          <p:cNvPr id="7196" name="Group 28">
            <a:extLst>
              <a:ext uri="{FF2B5EF4-FFF2-40B4-BE49-F238E27FC236}">
                <a16:creationId xmlns:a16="http://schemas.microsoft.com/office/drawing/2014/main" xmlns="" id="{0797682B-C6F8-5144-0536-861F7F34D9A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3"/>
            <a:ext cx="1981200" cy="635001"/>
            <a:chOff x="1440" y="1776"/>
            <a:chExt cx="1248" cy="400"/>
          </a:xfrm>
        </p:grpSpPr>
        <p:grpSp>
          <p:nvGrpSpPr>
            <p:cNvPr id="7185" name="Group 17">
              <a:extLst>
                <a:ext uri="{FF2B5EF4-FFF2-40B4-BE49-F238E27FC236}">
                  <a16:creationId xmlns:a16="http://schemas.microsoft.com/office/drawing/2014/main" xmlns="" id="{B035F759-B5E5-E042-FDFD-08F5458F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76"/>
              <a:ext cx="1055" cy="159"/>
              <a:chOff x="1440" y="1776"/>
              <a:chExt cx="1055" cy="159"/>
            </a:xfrm>
          </p:grpSpPr>
          <p:sp>
            <p:nvSpPr>
              <p:cNvPr id="7186" name="Freeform 18">
                <a:extLst>
                  <a:ext uri="{FF2B5EF4-FFF2-40B4-BE49-F238E27FC236}">
                    <a16:creationId xmlns:a16="http://schemas.microsoft.com/office/drawing/2014/main" xmlns="" id="{949989A1-F045-65E7-DD39-093E2CF4A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891" cy="160"/>
              </a:xfrm>
              <a:custGeom>
                <a:avLst/>
                <a:gdLst>
                  <a:gd name="T0" fmla="*/ 3929 w 3930"/>
                  <a:gd name="T1" fmla="*/ 176 h 707"/>
                  <a:gd name="T2" fmla="*/ 1164 w 3930"/>
                  <a:gd name="T3" fmla="*/ 176 h 707"/>
                  <a:gd name="T4" fmla="*/ 1164 w 3930"/>
                  <a:gd name="T5" fmla="*/ 0 h 707"/>
                  <a:gd name="T6" fmla="*/ 0 w 3930"/>
                  <a:gd name="T7" fmla="*/ 353 h 707"/>
                  <a:gd name="T8" fmla="*/ 1164 w 3930"/>
                  <a:gd name="T9" fmla="*/ 706 h 707"/>
                  <a:gd name="T10" fmla="*/ 1164 w 3930"/>
                  <a:gd name="T11" fmla="*/ 530 h 707"/>
                  <a:gd name="T12" fmla="*/ 3929 w 3930"/>
                  <a:gd name="T13" fmla="*/ 530 h 707"/>
                  <a:gd name="T14" fmla="*/ 3929 w 3930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0" h="707">
                    <a:moveTo>
                      <a:pt x="3929" y="176"/>
                    </a:moveTo>
                    <a:lnTo>
                      <a:pt x="1164" y="176"/>
                    </a:lnTo>
                    <a:lnTo>
                      <a:pt x="1164" y="0"/>
                    </a:lnTo>
                    <a:lnTo>
                      <a:pt x="0" y="353"/>
                    </a:lnTo>
                    <a:lnTo>
                      <a:pt x="1164" y="706"/>
                    </a:lnTo>
                    <a:lnTo>
                      <a:pt x="1164" y="530"/>
                    </a:lnTo>
                    <a:lnTo>
                      <a:pt x="3929" y="530"/>
                    </a:lnTo>
                    <a:lnTo>
                      <a:pt x="3929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7" name="Freeform 19">
                <a:extLst>
                  <a:ext uri="{FF2B5EF4-FFF2-40B4-BE49-F238E27FC236}">
                    <a16:creationId xmlns:a16="http://schemas.microsoft.com/office/drawing/2014/main" xmlns="" id="{C062A6BA-2288-9D8B-1FCA-81C457989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816"/>
                <a:ext cx="33" cy="81"/>
              </a:xfrm>
              <a:custGeom>
                <a:avLst/>
                <a:gdLst>
                  <a:gd name="T0" fmla="*/ 145 w 146"/>
                  <a:gd name="T1" fmla="*/ 0 h 355"/>
                  <a:gd name="T2" fmla="*/ 0 w 146"/>
                  <a:gd name="T3" fmla="*/ 0 h 355"/>
                  <a:gd name="T4" fmla="*/ 0 w 146"/>
                  <a:gd name="T5" fmla="*/ 354 h 355"/>
                  <a:gd name="T6" fmla="*/ 145 w 146"/>
                  <a:gd name="T7" fmla="*/ 354 h 355"/>
                  <a:gd name="T8" fmla="*/ 145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145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145" y="354"/>
                    </a:lnTo>
                    <a:lnTo>
                      <a:pt x="145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" name="Freeform 20">
                <a:extLst>
                  <a:ext uri="{FF2B5EF4-FFF2-40B4-BE49-F238E27FC236}">
                    <a16:creationId xmlns:a16="http://schemas.microsoft.com/office/drawing/2014/main" xmlns="" id="{A7E140DD-1C92-D12B-27D7-439184D3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816"/>
                <a:ext cx="66" cy="81"/>
              </a:xfrm>
              <a:custGeom>
                <a:avLst/>
                <a:gdLst>
                  <a:gd name="T0" fmla="*/ 291 w 292"/>
                  <a:gd name="T1" fmla="*/ 0 h 355"/>
                  <a:gd name="T2" fmla="*/ 0 w 292"/>
                  <a:gd name="T3" fmla="*/ 0 h 355"/>
                  <a:gd name="T4" fmla="*/ 0 w 292"/>
                  <a:gd name="T5" fmla="*/ 354 h 355"/>
                  <a:gd name="T6" fmla="*/ 291 w 292"/>
                  <a:gd name="T7" fmla="*/ 354 h 355"/>
                  <a:gd name="T8" fmla="*/ 291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291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291" y="354"/>
                    </a:lnTo>
                    <a:lnTo>
                      <a:pt x="291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89" name="Text Box 21">
              <a:extLst>
                <a:ext uri="{FF2B5EF4-FFF2-40B4-BE49-F238E27FC236}">
                  <a16:creationId xmlns:a16="http://schemas.microsoft.com/office/drawing/2014/main" xmlns="" id="{02A3079A-C29F-DD55-765E-25C246924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36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SYN y | ACK x+1</a:t>
              </a:r>
            </a:p>
          </p:txBody>
        </p:sp>
      </p:grpSp>
      <p:grpSp>
        <p:nvGrpSpPr>
          <p:cNvPr id="7190" name="Group 22">
            <a:extLst>
              <a:ext uri="{FF2B5EF4-FFF2-40B4-BE49-F238E27FC236}">
                <a16:creationId xmlns:a16="http://schemas.microsoft.com/office/drawing/2014/main" xmlns="" id="{DFDC5B02-4F28-091F-23E1-5EBB43517945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3276604"/>
            <a:ext cx="1827213" cy="635001"/>
            <a:chOff x="3312" y="2064"/>
            <a:chExt cx="1055" cy="400"/>
          </a:xfrm>
        </p:grpSpPr>
        <p:grpSp>
          <p:nvGrpSpPr>
            <p:cNvPr id="7191" name="Group 23">
              <a:extLst>
                <a:ext uri="{FF2B5EF4-FFF2-40B4-BE49-F238E27FC236}">
                  <a16:creationId xmlns:a16="http://schemas.microsoft.com/office/drawing/2014/main" xmlns="" id="{84E36EF2-78BD-9C82-5CB0-45C1C3743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64"/>
              <a:ext cx="1055" cy="159"/>
              <a:chOff x="3312" y="2064"/>
              <a:chExt cx="1055" cy="159"/>
            </a:xfrm>
          </p:grpSpPr>
          <p:sp>
            <p:nvSpPr>
              <p:cNvPr id="7192" name="Freeform 24">
                <a:extLst>
                  <a:ext uri="{FF2B5EF4-FFF2-40B4-BE49-F238E27FC236}">
                    <a16:creationId xmlns:a16="http://schemas.microsoft.com/office/drawing/2014/main" xmlns="" id="{C50BE006-80A9-3F76-6BB5-A821498C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206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3" name="Freeform 25">
                <a:extLst>
                  <a:ext uri="{FF2B5EF4-FFF2-40B4-BE49-F238E27FC236}">
                    <a16:creationId xmlns:a16="http://schemas.microsoft.com/office/drawing/2014/main" xmlns="" id="{0C748E9C-0724-649B-ED43-09398B95D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10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4" name="Freeform 26">
                <a:extLst>
                  <a:ext uri="{FF2B5EF4-FFF2-40B4-BE49-F238E27FC236}">
                    <a16:creationId xmlns:a16="http://schemas.microsoft.com/office/drawing/2014/main" xmlns="" id="{79983B70-9A78-6AEC-F85E-3ACB7B1C3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10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95" name="Text Box 27">
              <a:extLst>
                <a:ext uri="{FF2B5EF4-FFF2-40B4-BE49-F238E27FC236}">
                  <a16:creationId xmlns:a16="http://schemas.microsoft.com/office/drawing/2014/main" xmlns="" id="{5B287799-5882-32E5-59BE-702ABBE3C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24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ACK y+1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D1CB41E6-9D7B-C349-8FA4-572B7D748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677672"/>
          </a:xfrm>
        </p:spPr>
        <p:txBody>
          <a:bodyPr/>
          <a:lstStyle/>
          <a:p>
            <a:pPr algn="ctr"/>
            <a:r>
              <a:rPr lang="en-US" altLang="en-US" dirty="0"/>
              <a:t>TCP Layer Attacks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5662C02C-E6EC-3055-6EC1-F74AEE854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TCP SYN Flooding</a:t>
            </a:r>
          </a:p>
          <a:p>
            <a:pPr lvl="1"/>
            <a:r>
              <a:rPr lang="en-US" altLang="en-US" sz="2400" dirty="0"/>
              <a:t>Exploit state allocated at server after initial SYN packet</a:t>
            </a:r>
          </a:p>
          <a:p>
            <a:pPr lvl="1"/>
            <a:r>
              <a:rPr lang="en-US" altLang="en-US" sz="2400" dirty="0"/>
              <a:t>Send a SYN and don’t reply with ACK</a:t>
            </a:r>
          </a:p>
          <a:p>
            <a:pPr lvl="1"/>
            <a:r>
              <a:rPr lang="en-US" altLang="en-US" sz="2400" dirty="0"/>
              <a:t>Server will wait for 511 seconds for ACK</a:t>
            </a:r>
          </a:p>
          <a:p>
            <a:pPr lvl="1"/>
            <a:r>
              <a:rPr lang="en-US" altLang="en-US" sz="2400" dirty="0"/>
              <a:t>Finite queue size for incomplete connections (1024)</a:t>
            </a:r>
          </a:p>
          <a:p>
            <a:pPr lvl="1"/>
            <a:r>
              <a:rPr lang="en-US" altLang="en-US" sz="2400" dirty="0"/>
              <a:t>Once the queue is full it doesn’t accept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13E639F3-8087-AE30-1EF2-56AB4FD0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89432"/>
          </a:xfrm>
        </p:spPr>
        <p:txBody>
          <a:bodyPr/>
          <a:lstStyle/>
          <a:p>
            <a:pPr algn="ctr"/>
            <a:r>
              <a:rPr lang="en-US" altLang="en-US" dirty="0"/>
              <a:t>TCP Layer Attacks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514D6A09-B29A-5A52-4E3F-6AB9ECE35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TCP Session Hijack</a:t>
            </a:r>
          </a:p>
          <a:p>
            <a:pPr lvl="1"/>
            <a:r>
              <a:rPr lang="en-US" altLang="en-US" sz="2400" dirty="0"/>
              <a:t>When is a TCP packet valid?</a:t>
            </a:r>
          </a:p>
          <a:p>
            <a:pPr lvl="2"/>
            <a:r>
              <a:rPr lang="en-US" altLang="en-US" sz="2400" dirty="0"/>
              <a:t>Address/Port/Sequence Number in window</a:t>
            </a:r>
          </a:p>
          <a:p>
            <a:pPr lvl="1"/>
            <a:r>
              <a:rPr lang="en-US" altLang="en-US" sz="2400" dirty="0"/>
              <a:t>How to get sequence number?</a:t>
            </a:r>
          </a:p>
          <a:p>
            <a:pPr lvl="2"/>
            <a:r>
              <a:rPr lang="en-US" altLang="en-US" sz="2400" dirty="0"/>
              <a:t>Sniff traffic</a:t>
            </a:r>
          </a:p>
          <a:p>
            <a:pPr lvl="2"/>
            <a:r>
              <a:rPr lang="en-US" altLang="en-US" sz="2400" dirty="0"/>
              <a:t>Guess it</a:t>
            </a:r>
          </a:p>
          <a:p>
            <a:pPr lvl="3"/>
            <a:r>
              <a:rPr lang="en-US" altLang="en-US" sz="2400" dirty="0"/>
              <a:t>Many earlier systems had predictable ISN</a:t>
            </a:r>
          </a:p>
          <a:p>
            <a:pPr lvl="1"/>
            <a:r>
              <a:rPr lang="en-US" altLang="en-US" sz="2400" dirty="0"/>
              <a:t>Inject arbitrary data to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4DB721BF-B7C4-F242-6F33-935328B91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697992"/>
          </a:xfrm>
        </p:spPr>
        <p:txBody>
          <a:bodyPr/>
          <a:lstStyle/>
          <a:p>
            <a:pPr algn="ctr"/>
            <a:r>
              <a:rPr lang="en-US" altLang="en-US" dirty="0"/>
              <a:t>TCP Layer Attacks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CA69E547-06DC-1845-E448-F675D95A5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TCP Session Poisoning</a:t>
            </a:r>
          </a:p>
          <a:p>
            <a:pPr lvl="1"/>
            <a:r>
              <a:rPr lang="en-US" altLang="en-US" sz="2400" dirty="0"/>
              <a:t>Send RST packet</a:t>
            </a:r>
          </a:p>
          <a:p>
            <a:pPr lvl="2"/>
            <a:r>
              <a:rPr lang="en-US" altLang="en-US" sz="2400" dirty="0"/>
              <a:t>Will tear down connection</a:t>
            </a:r>
          </a:p>
          <a:p>
            <a:pPr lvl="1"/>
            <a:r>
              <a:rPr lang="en-US" altLang="en-US" sz="2400" dirty="0"/>
              <a:t>Do you have to guess the exact sequence number?</a:t>
            </a:r>
          </a:p>
          <a:p>
            <a:pPr lvl="2"/>
            <a:r>
              <a:rPr lang="en-US" altLang="en-US" sz="2400" dirty="0"/>
              <a:t>Anywhere in window is fine</a:t>
            </a:r>
          </a:p>
          <a:p>
            <a:pPr lvl="2"/>
            <a:r>
              <a:rPr lang="en-US" altLang="en-US" sz="2400" dirty="0"/>
              <a:t>For 64k window it takes 64k packets to reset</a:t>
            </a:r>
          </a:p>
          <a:p>
            <a:pPr lvl="2"/>
            <a:r>
              <a:rPr lang="en-US" altLang="en-US" sz="2400" dirty="0"/>
              <a:t>About 15 seconds for a T1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D5BD1150-D850-F133-8E20-F760F43D5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30072"/>
          </a:xfrm>
        </p:spPr>
        <p:txBody>
          <a:bodyPr/>
          <a:lstStyle/>
          <a:p>
            <a:pPr algn="ctr"/>
            <a:r>
              <a:rPr lang="en-US" altLang="en-US" dirty="0"/>
              <a:t>Application Layer Attacks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396B22D5-18FD-CE8C-772B-048CAC5FF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Applications </a:t>
            </a:r>
            <a:r>
              <a:rPr lang="en-US" altLang="en-US" sz="2400" b="1" dirty="0"/>
              <a:t>don’t authenticate </a:t>
            </a:r>
            <a:r>
              <a:rPr lang="en-US" altLang="en-US" sz="2400" dirty="0"/>
              <a:t>properly</a:t>
            </a:r>
          </a:p>
          <a:p>
            <a:r>
              <a:rPr lang="en-US" altLang="en-US" sz="2400" dirty="0"/>
              <a:t>Authentication information in clear</a:t>
            </a:r>
          </a:p>
          <a:p>
            <a:pPr lvl="1"/>
            <a:r>
              <a:rPr lang="en-US" altLang="en-US" sz="2400" dirty="0"/>
              <a:t>FTP, Telnet, POP</a:t>
            </a:r>
          </a:p>
          <a:p>
            <a:r>
              <a:rPr lang="en-US" altLang="en-US" sz="2400" b="1" dirty="0"/>
              <a:t>DNS insecurity</a:t>
            </a:r>
          </a:p>
          <a:p>
            <a:pPr lvl="1"/>
            <a:r>
              <a:rPr lang="en-US" altLang="en-US" sz="2400" dirty="0"/>
              <a:t>DNS poisoning</a:t>
            </a:r>
          </a:p>
          <a:p>
            <a:pPr lvl="1"/>
            <a:r>
              <a:rPr lang="en-US" altLang="en-US" sz="2400" dirty="0"/>
              <a:t>DNS zone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D96F8712-4EE4-4FAF-67E7-6C14CD9D2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45612"/>
          </a:xfrm>
        </p:spPr>
        <p:txBody>
          <a:bodyPr/>
          <a:lstStyle/>
          <a:p>
            <a:pPr algn="ctr"/>
            <a:r>
              <a:rPr lang="en-US" altLang="en-US" dirty="0"/>
              <a:t>An Example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xmlns="" id="{DB957431-49AC-90C6-5094-46854AB4CC8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2229" name="Text Box 5">
              <a:extLst>
                <a:ext uri="{FF2B5EF4-FFF2-40B4-BE49-F238E27FC236}">
                  <a16:creationId xmlns:a16="http://schemas.microsoft.com/office/drawing/2014/main" xmlns="" id="{DBB61AF7-E72C-3F33-085C-DE2D763AE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2230" name="Picture 6">
              <a:extLst>
                <a:ext uri="{FF2B5EF4-FFF2-40B4-BE49-F238E27FC236}">
                  <a16:creationId xmlns:a16="http://schemas.microsoft.com/office/drawing/2014/main" xmlns="" id="{227B173F-6100-8B2F-1B71-05D6C5C7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1" name="Group 7">
            <a:extLst>
              <a:ext uri="{FF2B5EF4-FFF2-40B4-BE49-F238E27FC236}">
                <a16:creationId xmlns:a16="http://schemas.microsoft.com/office/drawing/2014/main" xmlns="" id="{8D0B31BA-95EF-D8D4-9A62-8086ECFCA89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xmlns="" id="{AD2AEBCB-E4D3-CA16-3E08-3A58AF222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2233" name="Picture 9">
              <a:extLst>
                <a:ext uri="{FF2B5EF4-FFF2-40B4-BE49-F238E27FC236}">
                  <a16:creationId xmlns:a16="http://schemas.microsoft.com/office/drawing/2014/main" xmlns="" id="{31AFEC4D-BDA2-C0C4-4324-A63F7BA90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xmlns="" id="{DED00648-A6E6-1790-E718-2EEC0C55FEB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xmlns="" id="{A12D3F5D-E556-E8C6-1FD3-B15A36BE4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2236" name="Picture 12">
              <a:extLst>
                <a:ext uri="{FF2B5EF4-FFF2-40B4-BE49-F238E27FC236}">
                  <a16:creationId xmlns:a16="http://schemas.microsoft.com/office/drawing/2014/main" xmlns="" id="{35168A93-72A2-DE21-0089-99882E93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xmlns="" id="{14E74527-1061-A945-60D6-5A944A27FCD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Text Box 15">
            <a:extLst>
              <a:ext uri="{FF2B5EF4-FFF2-40B4-BE49-F238E27FC236}">
                <a16:creationId xmlns:a16="http://schemas.microsoft.com/office/drawing/2014/main" xmlns="" id="{B580C5A6-33FC-71AD-4487-64410293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147" y="2182525"/>
            <a:ext cx="1712327" cy="36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Finger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xmlns="" id="{912C24B2-67AD-6916-F9E8-98C90597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3657601"/>
            <a:ext cx="42214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err="1"/>
              <a:t>showmount</a:t>
            </a:r>
            <a:r>
              <a:rPr lang="en-US" altLang="en-US" sz="240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400" dirty="0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xmlns="" id="{48B00B6D-5421-4975-459C-D540DF8A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1"/>
            <a:ext cx="48310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Determine Init Seq No behavior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xmlns="" id="{1CC8585A-8F0E-9F82-278D-836E3667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411" y="2402797"/>
            <a:ext cx="1712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Showmount</a:t>
            </a:r>
            <a:r>
              <a:rPr lang="en-US" altLang="en-US" dirty="0"/>
              <a:t> -e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xmlns="" id="{4FB4669B-7718-06C0-4FCF-C5854DA5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559" y="2770695"/>
            <a:ext cx="856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SYN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/>
      <p:bldP spid="52239" grpId="1"/>
      <p:bldP spid="52245" grpId="0"/>
      <p:bldP spid="52245" grpId="1"/>
      <p:bldP spid="522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7106C4D1-1A2B-3281-68F1-E0F6977C8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660979"/>
          </a:xfrm>
        </p:spPr>
        <p:txBody>
          <a:bodyPr/>
          <a:lstStyle/>
          <a:p>
            <a:pPr algn="ctr"/>
            <a:r>
              <a:rPr lang="en-US" altLang="en-US" dirty="0"/>
              <a:t>An Example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xmlns="" id="{9715EAA3-CA66-681D-862F-087BF0ED36E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xmlns="" id="{FFE1973C-3A64-6727-02DD-4716798D2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4277" name="Picture 5">
              <a:extLst>
                <a:ext uri="{FF2B5EF4-FFF2-40B4-BE49-F238E27FC236}">
                  <a16:creationId xmlns:a16="http://schemas.microsoft.com/office/drawing/2014/main" xmlns="" id="{10DF68BB-80CF-8FF3-9E97-3CB83BD67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78" name="Group 6">
            <a:extLst>
              <a:ext uri="{FF2B5EF4-FFF2-40B4-BE49-F238E27FC236}">
                <a16:creationId xmlns:a16="http://schemas.microsoft.com/office/drawing/2014/main" xmlns="" id="{603FAD9A-0162-618B-2D42-AA166265FEF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xmlns="" id="{BBDD295C-812E-F66A-B146-D2255B477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Trusted(T)</a:t>
              </a:r>
            </a:p>
          </p:txBody>
        </p:sp>
        <p:pic>
          <p:nvPicPr>
            <p:cNvPr id="54280" name="Picture 8">
              <a:extLst>
                <a:ext uri="{FF2B5EF4-FFF2-40B4-BE49-F238E27FC236}">
                  <a16:creationId xmlns:a16="http://schemas.microsoft.com/office/drawing/2014/main" xmlns="" id="{2959BA6B-89D6-3A8D-B194-3C38F4FD3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81" name="Group 9">
            <a:extLst>
              <a:ext uri="{FF2B5EF4-FFF2-40B4-BE49-F238E27FC236}">
                <a16:creationId xmlns:a16="http://schemas.microsoft.com/office/drawing/2014/main" xmlns="" id="{27F99FB3-90A1-29BE-4140-0998B3E41CB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xmlns="" id="{41411771-865E-EE79-14A0-72A2B591D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4283" name="Picture 11">
              <a:extLst>
                <a:ext uri="{FF2B5EF4-FFF2-40B4-BE49-F238E27FC236}">
                  <a16:creationId xmlns:a16="http://schemas.microsoft.com/office/drawing/2014/main" xmlns="" id="{A9196660-B4ED-E2B7-CC6B-FC927D2AF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4286" name="Text Box 14">
            <a:extLst>
              <a:ext uri="{FF2B5EF4-FFF2-40B4-BE49-F238E27FC236}">
                <a16:creationId xmlns:a16="http://schemas.microsoft.com/office/drawing/2014/main" xmlns="" id="{4ABD897A-948A-D4DE-90D0-761A6C1D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60" y="3657601"/>
            <a:ext cx="39776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err="1"/>
              <a:t>showmount</a:t>
            </a:r>
            <a:r>
              <a:rPr lang="en-US" altLang="en-US" sz="240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SYN flood T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xmlns="" id="{73F49683-6F7F-E995-F49F-77159B2C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1"/>
            <a:ext cx="492252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T won’t respond to packets</a:t>
            </a:r>
          </a:p>
        </p:txBody>
      </p:sp>
      <p:cxnSp>
        <p:nvCxnSpPr>
          <p:cNvPr id="54290" name="AutoShape 18">
            <a:extLst>
              <a:ext uri="{FF2B5EF4-FFF2-40B4-BE49-F238E27FC236}">
                <a16:creationId xmlns:a16="http://schemas.microsoft.com/office/drawing/2014/main" xmlns="" id="{9523BDCA-6F51-C17E-1322-01C2CD189D71}"/>
              </a:ext>
            </a:extLst>
          </p:cNvPr>
          <p:cNvCxnSpPr>
            <a:cxnSpLocks noChangeShapeType="1"/>
            <a:stCxn id="54283" idx="0"/>
            <a:endCxn id="54280" idx="1"/>
          </p:cNvCxnSpPr>
          <p:nvPr/>
        </p:nvCxnSpPr>
        <p:spPr bwMode="auto">
          <a:xfrm rot="16200000">
            <a:off x="6114257" y="2223294"/>
            <a:ext cx="1330325" cy="16906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1" name="Text Box 19">
            <a:extLst>
              <a:ext uri="{FF2B5EF4-FFF2-40B4-BE49-F238E27FC236}">
                <a16:creationId xmlns:a16="http://schemas.microsoft.com/office/drawing/2014/main" xmlns="" id="{18D7C41A-9CB3-0365-F31E-E8B6F5E07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551113"/>
            <a:ext cx="11708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 flood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xmlns="" id="{4C5247B3-4023-BF66-DA4A-4526041873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/>
      <p:bldP spid="542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F8BF527E-4C54-9535-7901-DF8082AF4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00260"/>
          </a:xfrm>
        </p:spPr>
        <p:txBody>
          <a:bodyPr/>
          <a:lstStyle/>
          <a:p>
            <a:pPr algn="ctr"/>
            <a:r>
              <a:rPr lang="en-US" altLang="en-US" dirty="0"/>
              <a:t>An Example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xmlns="" id="{6445834E-350D-FBE9-4366-D9714E13B1F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xmlns="" id="{58C8C862-89E8-FE1C-937B-6E5CC4F69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5301" name="Picture 5">
              <a:extLst>
                <a:ext uri="{FF2B5EF4-FFF2-40B4-BE49-F238E27FC236}">
                  <a16:creationId xmlns:a16="http://schemas.microsoft.com/office/drawing/2014/main" xmlns="" id="{89C9D7CA-ADF4-9AC2-97FC-99B6A3D72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2" name="Group 6">
            <a:extLst>
              <a:ext uri="{FF2B5EF4-FFF2-40B4-BE49-F238E27FC236}">
                <a16:creationId xmlns:a16="http://schemas.microsoft.com/office/drawing/2014/main" xmlns="" id="{EF634A35-1F37-55A6-AEF6-665EF398833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xmlns="" id="{6A0FB191-5112-3889-E176-C9F1B5886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5304" name="Picture 8">
              <a:extLst>
                <a:ext uri="{FF2B5EF4-FFF2-40B4-BE49-F238E27FC236}">
                  <a16:creationId xmlns:a16="http://schemas.microsoft.com/office/drawing/2014/main" xmlns="" id="{36902C4A-A2B3-5BEF-A9BE-6040DCA6C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5" name="Group 9">
            <a:extLst>
              <a:ext uri="{FF2B5EF4-FFF2-40B4-BE49-F238E27FC236}">
                <a16:creationId xmlns:a16="http://schemas.microsoft.com/office/drawing/2014/main" xmlns="" id="{4B5457ED-762E-E8AC-AFA7-C86F01FCA6A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5306" name="Text Box 10">
              <a:extLst>
                <a:ext uri="{FF2B5EF4-FFF2-40B4-BE49-F238E27FC236}">
                  <a16:creationId xmlns:a16="http://schemas.microsoft.com/office/drawing/2014/main" xmlns="" id="{93EA00FE-B96D-2D8F-066E-D495E74D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 (M)</a:t>
              </a:r>
            </a:p>
          </p:txBody>
        </p:sp>
        <p:pic>
          <p:nvPicPr>
            <p:cNvPr id="55307" name="Picture 11">
              <a:extLst>
                <a:ext uri="{FF2B5EF4-FFF2-40B4-BE49-F238E27FC236}">
                  <a16:creationId xmlns:a16="http://schemas.microsoft.com/office/drawing/2014/main" xmlns="" id="{ECA02CA2-15BC-5687-C9FA-C31A0111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5308" name="Text Box 12">
            <a:extLst>
              <a:ext uri="{FF2B5EF4-FFF2-40B4-BE49-F238E27FC236}">
                <a16:creationId xmlns:a16="http://schemas.microsoft.com/office/drawing/2014/main" xmlns="" id="{DA77BBF6-8F5B-FF94-0DC3-7EC29B9E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0" y="2772131"/>
            <a:ext cx="575438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err="1"/>
              <a:t>showmount</a:t>
            </a:r>
            <a:r>
              <a:rPr lang="en-US" altLang="en-US" sz="240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ACK to S with a guessed number</a:t>
            </a:r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xmlns="" id="{EE8F6F26-F3A5-B617-53D6-CCFC81888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94308"/>
            <a:ext cx="52476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T 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 assumes that it has a session with T</a:t>
            </a: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xmlns="" id="{3A6CCFDB-3194-2930-B68F-9B34CDB6EED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5313" name="AutoShape 17">
            <a:extLst>
              <a:ext uri="{FF2B5EF4-FFF2-40B4-BE49-F238E27FC236}">
                <a16:creationId xmlns:a16="http://schemas.microsoft.com/office/drawing/2014/main" xmlns="" id="{EE49FC42-FEC1-0DA1-1EA2-010F0DD1A4B6}"/>
              </a:ext>
            </a:extLst>
          </p:cNvPr>
          <p:cNvCxnSpPr>
            <a:cxnSpLocks noChangeShapeType="1"/>
            <a:stCxn id="55307" idx="0"/>
            <a:endCxn id="55301" idx="3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4" name="Text Box 18">
            <a:extLst>
              <a:ext uri="{FF2B5EF4-FFF2-40B4-BE49-F238E27FC236}">
                <a16:creationId xmlns:a16="http://schemas.microsoft.com/office/drawing/2014/main" xmlns="" id="{8797D4C7-59EB-5889-89A2-DEF80B2D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624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</a:t>
            </a: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xmlns="" id="{3F1440EA-B5BB-28D1-53AC-2955EEEE4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86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xmlns="" id="{A499C1C6-F9F7-F84E-5F56-AB8467CD9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6" y="1865313"/>
            <a:ext cx="1144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SYN|ACK</a:t>
            </a:r>
          </a:p>
        </p:txBody>
      </p: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xmlns="" id="{29BA854C-C3CE-6D1F-E322-317CD97B8F6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593432" y="2264570"/>
            <a:ext cx="1433513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9" name="Text Box 23">
            <a:extLst>
              <a:ext uri="{FF2B5EF4-FFF2-40B4-BE49-F238E27FC236}">
                <a16:creationId xmlns:a16="http://schemas.microsoft.com/office/drawing/2014/main" xmlns="" id="{00074F7F-C5F6-60A0-BC3D-E9927934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703513"/>
            <a:ext cx="653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55316" grpId="0"/>
      <p:bldP spid="553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A6700328-BFC1-18AB-66E2-5534C2019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45612"/>
          </a:xfrm>
        </p:spPr>
        <p:txBody>
          <a:bodyPr/>
          <a:lstStyle/>
          <a:p>
            <a:pPr algn="ctr"/>
            <a:r>
              <a:rPr lang="en-US" altLang="en-US" dirty="0"/>
              <a:t>An Example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xmlns="" id="{A53B9F19-E466-0B43-18D5-5A8A89EE1F2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6324" name="Text Box 4">
              <a:extLst>
                <a:ext uri="{FF2B5EF4-FFF2-40B4-BE49-F238E27FC236}">
                  <a16:creationId xmlns:a16="http://schemas.microsoft.com/office/drawing/2014/main" xmlns="" id="{93893337-3611-A6A4-3408-1405DD6CE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6325" name="Picture 5">
              <a:extLst>
                <a:ext uri="{FF2B5EF4-FFF2-40B4-BE49-F238E27FC236}">
                  <a16:creationId xmlns:a16="http://schemas.microsoft.com/office/drawing/2014/main" xmlns="" id="{268F4E13-2DD6-8A51-236A-A6DAA0698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6" name="Group 6">
            <a:extLst>
              <a:ext uri="{FF2B5EF4-FFF2-40B4-BE49-F238E27FC236}">
                <a16:creationId xmlns:a16="http://schemas.microsoft.com/office/drawing/2014/main" xmlns="" id="{8AAE7D17-AE08-30C2-C2D8-120ECB0D4B8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xmlns="" id="{8129E4AE-984F-552D-64A8-0DB2FD29C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6328" name="Picture 8">
              <a:extLst>
                <a:ext uri="{FF2B5EF4-FFF2-40B4-BE49-F238E27FC236}">
                  <a16:creationId xmlns:a16="http://schemas.microsoft.com/office/drawing/2014/main" xmlns="" id="{DD1F753D-4812-5DB9-570B-D3DA5FE9D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9" name="Group 9">
            <a:extLst>
              <a:ext uri="{FF2B5EF4-FFF2-40B4-BE49-F238E27FC236}">
                <a16:creationId xmlns:a16="http://schemas.microsoft.com/office/drawing/2014/main" xmlns="" id="{62881E12-71D5-39DB-890B-089D3F3E5D8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6330" name="Text Box 10">
              <a:extLst>
                <a:ext uri="{FF2B5EF4-FFF2-40B4-BE49-F238E27FC236}">
                  <a16:creationId xmlns:a16="http://schemas.microsoft.com/office/drawing/2014/main" xmlns="" id="{7C244983-7E7D-2779-0AA2-06DA59E5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6331" name="Picture 11">
              <a:extLst>
                <a:ext uri="{FF2B5EF4-FFF2-40B4-BE49-F238E27FC236}">
                  <a16:creationId xmlns:a16="http://schemas.microsoft.com/office/drawing/2014/main" xmlns="" id="{DEEFCD71-30FD-B659-F4B5-83189F7F7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6332" name="Text Box 12">
            <a:extLst>
              <a:ext uri="{FF2B5EF4-FFF2-40B4-BE49-F238E27FC236}">
                <a16:creationId xmlns:a16="http://schemas.microsoft.com/office/drawing/2014/main" xmlns="" id="{F3BBF4A9-1E67-C1C2-1164-84C5B05C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" y="2600123"/>
            <a:ext cx="597408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err="1"/>
              <a:t>showmount</a:t>
            </a:r>
            <a:r>
              <a:rPr lang="en-US" altLang="en-US" sz="240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ACK to S with a guessed number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Send “echo + + &gt; ~/.</a:t>
            </a:r>
            <a:r>
              <a:rPr lang="en-US" altLang="en-US" sz="2400" dirty="0" err="1"/>
              <a:t>rhosts</a:t>
            </a:r>
            <a:r>
              <a:rPr lang="en-US" altLang="en-US" sz="2400" dirty="0"/>
              <a:t>”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xmlns="" id="{58321046-4811-EEF8-C184-26BF1A5B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3288626"/>
            <a:ext cx="553974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T 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S assumes that it has a session with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Give permission to anyone from anywhere</a:t>
            </a:r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xmlns="" id="{1D6C392F-7362-4B54-6355-E4B7A14AEC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xmlns="" id="{8EEDDBD8-2445-08F0-EBA2-A9EBE246895F}"/>
              </a:ext>
            </a:extLst>
          </p:cNvPr>
          <p:cNvCxnSpPr>
            <a:cxnSpLocks noChangeShapeType="1"/>
            <a:stCxn id="56331" idx="0"/>
            <a:endCxn id="56325" idx="3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6" name="Text Box 16">
            <a:extLst>
              <a:ext uri="{FF2B5EF4-FFF2-40B4-BE49-F238E27FC236}">
                <a16:creationId xmlns:a16="http://schemas.microsoft.com/office/drawing/2014/main" xmlns="" id="{40701A0F-98AC-96D8-5022-EFB91BAD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1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++ &gt; rhosts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6DC880A-87B5-0C55-CF7D-076FDDF49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80872"/>
          </a:xfrm>
        </p:spPr>
        <p:txBody>
          <a:bodyPr/>
          <a:lstStyle/>
          <a:p>
            <a:pPr algn="ctr"/>
            <a:r>
              <a:rPr lang="en-US" altLang="en-US" dirty="0"/>
              <a:t>Denial of Service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1528CE7-7671-34D5-5336-54B09E705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Objective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make a service unusable, usually by overloading the server or network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Consume host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TCP SYN floods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ICMP ECHO (ping) floods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Consume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UDP floods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ICMP floods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D63ABD57-D272-E70B-87B0-79CFB0E7E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D5838BF2-2A43-B9E7-BAFE-49ABBD9E1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316480"/>
            <a:ext cx="5867400" cy="3809684"/>
          </a:xfrm>
        </p:spPr>
        <p:txBody>
          <a:bodyPr/>
          <a:lstStyle/>
          <a:p>
            <a:r>
              <a:rPr lang="en-US" altLang="en-US" dirty="0"/>
              <a:t>Security Vulnerabilities</a:t>
            </a:r>
          </a:p>
          <a:p>
            <a:r>
              <a:rPr lang="en-US" altLang="en-US" dirty="0"/>
              <a:t>DoS and D-DoS</a:t>
            </a:r>
          </a:p>
          <a:p>
            <a:r>
              <a:rPr lang="en-US" altLang="en-US" dirty="0"/>
              <a:t>Firewalls</a:t>
            </a:r>
          </a:p>
          <a:p>
            <a:r>
              <a:rPr lang="en-US" altLang="en-US" dirty="0"/>
              <a:t>Intrusion Detection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3AB5C4A9-EFF9-2ADB-6136-447CA4374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30072"/>
          </a:xfrm>
        </p:spPr>
        <p:txBody>
          <a:bodyPr/>
          <a:lstStyle/>
          <a:p>
            <a:pPr algn="ctr"/>
            <a:r>
              <a:rPr lang="en-US" altLang="en-US" dirty="0"/>
              <a:t>Denial of Service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6693A04E-756B-6932-77B7-A8E646C74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Crashing the victim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Ping-of-Death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TCP options (unused, or used incorrectly)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Forcing more computation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Taking long path in processing of packets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2718F8A-14E7-9F0C-F2DB-0772D2540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612585"/>
          </a:xfrm>
        </p:spPr>
        <p:txBody>
          <a:bodyPr/>
          <a:lstStyle/>
          <a:p>
            <a:pPr algn="ctr"/>
            <a:r>
              <a:rPr lang="en-US" altLang="en-US" dirty="0"/>
              <a:t>Simple DoS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xmlns="" id="{0B32F80F-CF94-D9F3-6D2D-5057980F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Attacker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407A444E-4D66-2B97-C0EB-8E3D7E6F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xmlns="" id="{002A68BF-73EE-EC8A-8F74-BDFB348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xmlns="" id="{46B01C17-388E-4E44-9943-5B34BDA8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xmlns="" id="{49A9F1A1-AEB0-319E-DD19-5B5A2E94C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xmlns="" id="{3F0C8EF2-7D8C-FA3D-AC33-C02DB752A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xmlns="" id="{43D3F603-B83B-C55C-BB9F-BAA9FF7A4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17526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xmlns="" id="{F4E634C9-9954-1F31-057B-546EE96C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69" y="1789113"/>
            <a:ext cx="44576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>
              <a:buFontTx/>
              <a:buChar char="•"/>
            </a:pPr>
            <a:r>
              <a:rPr lang="en-US" altLang="en-US" sz="2400" dirty="0"/>
              <a:t> The Attacker usually spoofed</a:t>
            </a:r>
          </a:p>
          <a:p>
            <a:pPr algn="just"/>
            <a:r>
              <a:rPr lang="en-US" altLang="en-US" sz="2400" dirty="0"/>
              <a:t>  source address to hide origin</a:t>
            </a:r>
          </a:p>
          <a:p>
            <a:pPr algn="just">
              <a:buFontTx/>
              <a:buChar char="•"/>
            </a:pPr>
            <a:r>
              <a:rPr lang="en-US" altLang="en-US" sz="2400" dirty="0"/>
              <a:t> Easy to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ED1CD44-642B-F2F5-EC49-8F80918ED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60550"/>
          </a:xfrm>
        </p:spPr>
        <p:txBody>
          <a:bodyPr/>
          <a:lstStyle/>
          <a:p>
            <a:pPr algn="ctr"/>
            <a:r>
              <a:rPr lang="en-US" altLang="en-US" dirty="0"/>
              <a:t>Coordinated DoS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33B80159-9272-5111-A8D2-5335BDFA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6DCB4EC3-DB51-5F91-E045-454B8B80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F85DFC37-D24E-3BD8-DD8A-FE8F21D1D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54D15D58-07B1-189F-15AA-6E3FF739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xmlns="" id="{39679466-3415-8357-79B3-3B94F8CD0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xmlns="" id="{4D85DD22-166A-630D-E49A-2B4C66BC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xmlns="" id="{39AB487C-641E-AE85-2328-D37A7393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xmlns="" id="{DFE3E642-E931-5EF9-716B-3BA0A2FA9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1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xmlns="" id="{73318A65-7C2C-C82E-DAF5-819E38A5A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xmlns="" id="{7873A638-E882-13BE-015C-89118AD93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600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xmlns="" id="{F9F57B74-CE98-28C2-21DC-007011804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xmlns="" id="{1657FFE7-CD1F-CF20-7A42-C6C420C88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xmlns="" id="{C1CF78A2-0272-455A-DCD7-95424815F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40" y="4800600"/>
            <a:ext cx="107168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/>
              <a:t> The first attacker attacks a different victim to cover up the real attack</a:t>
            </a:r>
          </a:p>
          <a:p>
            <a:pPr>
              <a:buFontTx/>
              <a:buChar char="•"/>
            </a:pPr>
            <a:r>
              <a:rPr lang="en-US" altLang="en-US" sz="2400" dirty="0"/>
              <a:t> The Attacker usually spoofed source address to hide origin</a:t>
            </a:r>
          </a:p>
          <a:p>
            <a:pPr>
              <a:buFontTx/>
              <a:buChar char="•"/>
            </a:pPr>
            <a:r>
              <a:rPr lang="en-US" altLang="en-US" sz="2400" dirty="0"/>
              <a:t> Harder to deal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B8ED8EF1-48FC-978F-2E14-B9624D4D0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060" y="659892"/>
            <a:ext cx="8641080" cy="4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Distributed DoS</a:t>
            </a:r>
          </a:p>
        </p:txBody>
      </p:sp>
      <p:grpSp>
        <p:nvGrpSpPr>
          <p:cNvPr id="20511" name="Group 31">
            <a:extLst>
              <a:ext uri="{FF2B5EF4-FFF2-40B4-BE49-F238E27FC236}">
                <a16:creationId xmlns:a16="http://schemas.microsoft.com/office/drawing/2014/main" xmlns="" id="{F685CECB-4282-0CB7-AE37-FC3CB7DC125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371600"/>
            <a:ext cx="7239000" cy="4038600"/>
            <a:chOff x="1200" y="864"/>
            <a:chExt cx="4560" cy="2544"/>
          </a:xfrm>
        </p:grpSpPr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xmlns="" id="{277A4D87-BD12-7B19-29E4-4EFF4C61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86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Attacker</a:t>
              </a:r>
            </a:p>
          </p:txBody>
        </p:sp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xmlns="" id="{D4436232-923D-A57D-876E-52BA3EA0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Handler</a:t>
              </a: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xmlns="" id="{993C0AE4-35C7-262A-1D3A-0FACCFA2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Handler</a:t>
              </a: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xmlns="" id="{2744245D-74F2-629C-DCB3-A495B15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xmlns="" id="{40D765A5-1B8A-C872-9CC4-395C722B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xmlns="" id="{556BE99A-9128-87E1-0F12-895B76EA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xmlns="" id="{BB59FFB0-31D6-EA7C-53EC-F037343A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xmlns="" id="{9BBBEFC0-E4CB-29AE-5CEF-8AB780D7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xmlns="" id="{9F960D8A-CB50-62B9-4059-10CF8718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Victim</a:t>
              </a:r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xmlns="" id="{7FBB145D-B12C-8305-57D8-C13C53C3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xmlns="" id="{02AA1A84-9453-6AD9-C750-1B9AF82F2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824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xmlns="" id="{970CF35C-C462-9225-4216-9BDF24A52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xmlns="" id="{1F0A7A49-9CD7-38B1-E0CC-434EF521F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110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xmlns="" id="{EB92A0E4-B0E0-92D0-4334-0B963C259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29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xmlns="" id="{7EA5329C-F7F9-C662-B3E7-E182C9E2E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2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xmlns="" id="{39A84442-3CA6-03FB-0A82-E3FB5808D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xmlns="" id="{A37C5B85-1DD8-5C54-6B3B-33B7B3F6B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16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xmlns="" id="{446756D3-5436-0ED5-20D8-84CA967F1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xmlns="" id="{76BD8B26-0E0F-CDB8-06CE-F8D1315D8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592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xmlns="" id="{694E282B-7779-F3E6-8AED-EA2124A38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592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xmlns="" id="{FEFDA14B-39C5-672B-FF19-A44C35567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92"/>
              <a:ext cx="2208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830B6CA6-7698-D64B-498A-F724DF432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77520"/>
            <a:ext cx="10241280" cy="8432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Distributed DoS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B8923A0A-6596-3096-1781-9D55B2FDC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5840" y="1675384"/>
            <a:ext cx="10474960" cy="4387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handlers are usually very high volume servers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hide the attack packets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agents are usually home users with DSL/Cable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Already infected and the agent installed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Very difficult to track down the attacker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to differentiate between DDoS and Flash Crowd?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Flash Crowd </a:t>
            </a:r>
            <a:r>
              <a:rPr lang="en-US" altLang="en-US" dirty="0">
                <a:sym typeface="Wingdings" panose="05000000000000000000" pitchFamily="2" charset="2"/>
              </a:rPr>
              <a:t> Many clients using a service </a:t>
            </a:r>
            <a:r>
              <a:rPr lang="en-US" altLang="en-US" dirty="0" err="1">
                <a:sym typeface="Wingdings" panose="05000000000000000000" pitchFamily="2" charset="2"/>
              </a:rPr>
              <a:t>legimitaly</a:t>
            </a:r>
            <a:endParaRPr lang="en-US" altLang="en-US" dirty="0"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Slashdot Effect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Victoria Secret Webcast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Generally the flash crowd disappears when the network is flooded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Sources in flash crowd are clustered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4CAE1961-F79E-C36D-29D1-FD60FAC17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1440" y="531368"/>
            <a:ext cx="10241280" cy="769112"/>
          </a:xfrm>
        </p:spPr>
        <p:txBody>
          <a:bodyPr/>
          <a:lstStyle/>
          <a:p>
            <a:pPr algn="ctr"/>
            <a:r>
              <a:rPr lang="en-US" altLang="en-US" dirty="0"/>
              <a:t>Firewalls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E5A5A2FB-E274-DDCB-FF23-6990DAFBC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0720" y="1835404"/>
            <a:ext cx="10241280" cy="395935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Lots of vulnerabilities on hosts in network</a:t>
            </a:r>
          </a:p>
          <a:p>
            <a:pPr algn="just"/>
            <a:r>
              <a:rPr lang="en-US" altLang="en-US" sz="2400" dirty="0"/>
              <a:t>Users don’t keep systems up to date</a:t>
            </a:r>
          </a:p>
          <a:p>
            <a:pPr lvl="1" algn="just"/>
            <a:r>
              <a:rPr lang="en-US" altLang="en-US" sz="2400" dirty="0"/>
              <a:t>Lots of patches</a:t>
            </a:r>
          </a:p>
          <a:p>
            <a:pPr lvl="1" algn="just"/>
            <a:r>
              <a:rPr lang="en-US" altLang="en-US" sz="2400" dirty="0"/>
              <a:t>Lots of exploits in wild (no patch for them)</a:t>
            </a:r>
          </a:p>
          <a:p>
            <a:pPr algn="just"/>
            <a:r>
              <a:rPr lang="en-US" altLang="en-US" sz="2400" dirty="0"/>
              <a:t>Solution?</a:t>
            </a:r>
          </a:p>
          <a:p>
            <a:pPr lvl="1" algn="just"/>
            <a:r>
              <a:rPr lang="en-US" altLang="en-US" sz="2400" dirty="0"/>
              <a:t>Limit access to the network</a:t>
            </a:r>
          </a:p>
          <a:p>
            <a:pPr lvl="1" algn="just"/>
            <a:r>
              <a:rPr lang="en-US" altLang="en-US" sz="2400" dirty="0"/>
              <a:t>Put firewalls across the perimeter of the network</a:t>
            </a:r>
          </a:p>
        </p:txBody>
      </p:sp>
      <p:pic>
        <p:nvPicPr>
          <p:cNvPr id="24578" name="Picture 2" descr="a Firewall ...">
            <a:extLst>
              <a:ext uri="{FF2B5EF4-FFF2-40B4-BE49-F238E27FC236}">
                <a16:creationId xmlns:a16="http://schemas.microsoft.com/office/drawing/2014/main" xmlns="" id="{016B8E99-800C-671F-C9A6-97C8784A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81" y="1449324"/>
            <a:ext cx="4257040" cy="357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5AA336BB-425A-610D-1DE6-89359308F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99365"/>
            <a:ext cx="10241280" cy="869061"/>
          </a:xfrm>
        </p:spPr>
        <p:txBody>
          <a:bodyPr/>
          <a:lstStyle/>
          <a:p>
            <a:pPr algn="ctr"/>
            <a:r>
              <a:rPr lang="en-US" altLang="en-US" dirty="0"/>
              <a:t>Firewalls (</a:t>
            </a:r>
            <a:r>
              <a:rPr lang="en-US" altLang="en-US" dirty="0" err="1"/>
              <a:t>contd</a:t>
            </a:r>
            <a:r>
              <a:rPr lang="en-US" altLang="en-US" dirty="0"/>
              <a:t>…)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2D276B9F-9C29-B8A2-96FF-0DB68E4A4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0339" y="1525524"/>
            <a:ext cx="10241280" cy="3959352"/>
          </a:xfrm>
        </p:spPr>
        <p:txBody>
          <a:bodyPr/>
          <a:lstStyle/>
          <a:p>
            <a:r>
              <a:rPr lang="en-US" altLang="en-US" sz="2400" dirty="0"/>
              <a:t>Firewall inspects traffic through it</a:t>
            </a:r>
          </a:p>
          <a:p>
            <a:r>
              <a:rPr lang="en-US" altLang="en-US" sz="2400" dirty="0"/>
              <a:t>Allows traffic specified in the policy</a:t>
            </a:r>
          </a:p>
          <a:p>
            <a:r>
              <a:rPr lang="en-US" altLang="en-US" sz="2400" dirty="0"/>
              <a:t>Drops everything else</a:t>
            </a:r>
          </a:p>
          <a:p>
            <a:r>
              <a:rPr lang="en-US" altLang="en-US" sz="2400" dirty="0"/>
              <a:t>Two Types</a:t>
            </a:r>
          </a:p>
          <a:p>
            <a:pPr lvl="1"/>
            <a:r>
              <a:rPr lang="en-US" altLang="en-US" dirty="0"/>
              <a:t>Packet Filters, Proxies</a:t>
            </a:r>
          </a:p>
        </p:txBody>
      </p:sp>
      <p:sp>
        <p:nvSpPr>
          <p:cNvPr id="23556" name="Cloud">
            <a:extLst>
              <a:ext uri="{FF2B5EF4-FFF2-40B4-BE49-F238E27FC236}">
                <a16:creationId xmlns:a16="http://schemas.microsoft.com/office/drawing/2014/main" xmlns="" id="{5C872B3B-E7A5-6668-B2C3-62B2AF3149E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286000" y="4343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Internet</a:t>
            </a:r>
          </a:p>
        </p:txBody>
      </p:sp>
      <p:sp>
        <p:nvSpPr>
          <p:cNvPr id="23557" name="Firewall">
            <a:extLst>
              <a:ext uri="{FF2B5EF4-FFF2-40B4-BE49-F238E27FC236}">
                <a16:creationId xmlns:a16="http://schemas.microsoft.com/office/drawing/2014/main" xmlns="" id="{C7E6E0F2-D5C6-622B-34B6-1282951F0F5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953000" y="4495801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xmlns="" id="{C592D129-62CB-4A77-D521-C2188AE9C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xmlns="" id="{2C2EC2CD-70C7-D868-7EB3-30750D4AF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xmlns="" id="{EE5F3517-E3E5-5B3F-19B8-22105978A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505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xmlns="" id="{9E9992E0-F0C6-6457-4DA2-9AE61DAE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6" y="3694113"/>
            <a:ext cx="19351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Internal Network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xmlns="" id="{3D540D7C-BBFE-FEE5-F43A-A906DF5A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998913"/>
            <a:ext cx="989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Firewall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xmlns="" id="{9F593283-1EEE-4259-736A-2AEF43D4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xmlns="" id="{EA3E144D-F0C8-148F-E75B-999C9D5A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xmlns="" id="{254DE935-A99B-6DB3-F0BC-30243BD9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xmlns="" id="{0CF89748-0082-F069-6AFD-139CC720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xmlns="" id="{B0E72940-2B5E-7EBA-08A1-2C58A1CB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793D94A2-4FC4-D13F-DEB0-8A4188F13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80872"/>
          </a:xfrm>
        </p:spPr>
        <p:txBody>
          <a:bodyPr/>
          <a:lstStyle/>
          <a:p>
            <a:pPr algn="ctr"/>
            <a:r>
              <a:rPr lang="en-US" altLang="en-US" dirty="0"/>
              <a:t>Packet Filters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37DA350A-7D55-42D6-0AE4-96E33A085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5360" y="1990344"/>
            <a:ext cx="10241280" cy="395935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Packet filter selectively passes packets from one network interface to another</a:t>
            </a:r>
          </a:p>
          <a:p>
            <a:r>
              <a:rPr lang="en-US" altLang="en-US" sz="2800" dirty="0"/>
              <a:t>Usually done within a router between external and internal networks</a:t>
            </a:r>
          </a:p>
          <a:p>
            <a:pPr lvl="1"/>
            <a:r>
              <a:rPr lang="en-US" altLang="en-US" sz="2400" dirty="0"/>
              <a:t>screening router</a:t>
            </a:r>
          </a:p>
          <a:p>
            <a:endParaRPr lang="en-US" altLang="en-US" sz="2800" dirty="0"/>
          </a:p>
          <a:p>
            <a:r>
              <a:rPr lang="en-US" altLang="en-US" sz="2800" dirty="0"/>
              <a:t>Can be done by a dedicated network element</a:t>
            </a:r>
          </a:p>
          <a:p>
            <a:pPr lvl="1"/>
            <a:r>
              <a:rPr lang="en-US" altLang="en-US" sz="2400" dirty="0"/>
              <a:t>packet filtering bridge</a:t>
            </a:r>
          </a:p>
          <a:p>
            <a:pPr lvl="1"/>
            <a:r>
              <a:rPr lang="en-US" altLang="en-US" sz="2400" dirty="0"/>
              <a:t>harder to detect and attack than screening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837EAA8F-1A86-E8FE-C806-32A217DF8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40232"/>
          </a:xfrm>
        </p:spPr>
        <p:txBody>
          <a:bodyPr/>
          <a:lstStyle/>
          <a:p>
            <a:pPr algn="ctr"/>
            <a:r>
              <a:rPr lang="en-US" altLang="en-US" dirty="0"/>
              <a:t>Packet Filters Contd.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3C9A8F5-0088-0D51-2CB3-AFF27863E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919224"/>
            <a:ext cx="9580880" cy="39593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/>
              <a:t>Data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IP source and destination addresses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Transport protocol (TCP, UDP, or ICMP)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TCP/UDP source and destination ports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ICMP message type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Packet options (Fragment Size etc.)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Actions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Allow the packet to go through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Drop the packet (Notify Sender/Drop Silently)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Alter the packet (NAT?)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Log information about the packet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AFEDA16A-E148-43DC-C2BE-8A9554C9C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6640" y="866648"/>
            <a:ext cx="10241280" cy="891032"/>
          </a:xfrm>
        </p:spPr>
        <p:txBody>
          <a:bodyPr/>
          <a:lstStyle/>
          <a:p>
            <a:pPr algn="ctr"/>
            <a:r>
              <a:rPr lang="en-US" altLang="en-US" dirty="0"/>
              <a:t>Packet Filters Contd.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E1A043B1-B34F-0908-34B0-884A92A6C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Example filters</a:t>
            </a:r>
          </a:p>
          <a:p>
            <a:pPr lvl="1"/>
            <a:r>
              <a:rPr lang="en-US" altLang="en-US" sz="2400" dirty="0"/>
              <a:t>Block all packets from outside except for SMTP servers</a:t>
            </a:r>
          </a:p>
          <a:p>
            <a:pPr lvl="1"/>
            <a:r>
              <a:rPr lang="en-US" altLang="en-US" sz="2400" dirty="0"/>
              <a:t>Block all traffic to a list of domains</a:t>
            </a:r>
          </a:p>
          <a:p>
            <a:pPr lvl="1"/>
            <a:r>
              <a:rPr lang="en-US" altLang="en-US" sz="2400" dirty="0"/>
              <a:t>Block all connections from a specified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D0472EB-CB85-12C8-B19F-9D1B61173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921512"/>
          </a:xfrm>
        </p:spPr>
        <p:txBody>
          <a:bodyPr/>
          <a:lstStyle/>
          <a:p>
            <a:pPr algn="ctr"/>
            <a:r>
              <a:rPr lang="en-US" altLang="en-US" dirty="0"/>
              <a:t>Security Vulnerabilities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3B58167B-B1E3-2A49-7DE0-B31FD7E3B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/>
              <a:t>Security Problems in the TCP/IP Protocol Suite – Steve </a:t>
            </a:r>
            <a:r>
              <a:rPr lang="en-US" altLang="en-US" sz="2400" dirty="0" err="1"/>
              <a:t>Bellovin</a:t>
            </a:r>
            <a:r>
              <a:rPr lang="en-US" altLang="en-US" sz="2400" dirty="0"/>
              <a:t> - 89</a:t>
            </a:r>
          </a:p>
          <a:p>
            <a:pPr algn="just"/>
            <a:r>
              <a:rPr lang="en-US" altLang="en-US" sz="2400" dirty="0"/>
              <a:t>Attacks on Different Layers</a:t>
            </a:r>
          </a:p>
          <a:p>
            <a:pPr lvl="1" algn="just"/>
            <a:r>
              <a:rPr lang="en-US" altLang="en-US" sz="2400" dirty="0"/>
              <a:t>IP Attacks</a:t>
            </a:r>
          </a:p>
          <a:p>
            <a:pPr lvl="1" algn="just"/>
            <a:r>
              <a:rPr lang="en-US" altLang="en-US" sz="2400" dirty="0"/>
              <a:t>ICMP Attacks</a:t>
            </a:r>
          </a:p>
          <a:p>
            <a:pPr lvl="1" algn="just"/>
            <a:r>
              <a:rPr lang="en-US" altLang="en-US" sz="2400" dirty="0"/>
              <a:t>Routing Attacks</a:t>
            </a:r>
          </a:p>
          <a:p>
            <a:pPr lvl="1" algn="just"/>
            <a:r>
              <a:rPr lang="en-US" altLang="en-US" sz="2400" dirty="0"/>
              <a:t>TCP Attacks</a:t>
            </a:r>
          </a:p>
          <a:p>
            <a:pPr lvl="1" algn="just"/>
            <a:r>
              <a:rPr lang="en-US" altLang="en-US" sz="2400" dirty="0"/>
              <a:t>Application Layer Attacks</a:t>
            </a:r>
          </a:p>
          <a:p>
            <a:pPr algn="just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148A771B-9F08-0ED7-D5D9-E903AE515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3" y="339090"/>
            <a:ext cx="11104872" cy="842010"/>
          </a:xfrm>
        </p:spPr>
        <p:txBody>
          <a:bodyPr/>
          <a:lstStyle/>
          <a:p>
            <a:r>
              <a:rPr lang="en-US" altLang="en-US" dirty="0"/>
              <a:t>Typical Firewall Configuration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xmlns="" id="{074D65CE-A099-52E6-461A-42D8CA90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5" y="1612374"/>
            <a:ext cx="54559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Internal hosts can access DMZ and Internet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External hosts can access DMZ only, not Intranet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DMZ hosts can access Internet only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Advantages?</a:t>
            </a:r>
          </a:p>
          <a:p>
            <a:pPr lvl="1" algn="just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If a service gets compromised in DMZ it cannot affect internal hosts</a:t>
            </a:r>
          </a:p>
        </p:txBody>
      </p:sp>
      <p:sp>
        <p:nvSpPr>
          <p:cNvPr id="29706" name="Cloud">
            <a:extLst>
              <a:ext uri="{FF2B5EF4-FFF2-40B4-BE49-F238E27FC236}">
                <a16:creationId xmlns:a16="http://schemas.microsoft.com/office/drawing/2014/main" xmlns="" id="{EEC29227-27C5-7C87-3AED-D0D6DB069BA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700520" y="1295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Internet</a:t>
            </a:r>
          </a:p>
        </p:txBody>
      </p:sp>
      <p:sp>
        <p:nvSpPr>
          <p:cNvPr id="29707" name="Firewall">
            <a:extLst>
              <a:ext uri="{FF2B5EF4-FFF2-40B4-BE49-F238E27FC236}">
                <a16:creationId xmlns:a16="http://schemas.microsoft.com/office/drawing/2014/main" xmlns="" id="{F967ADD3-FAF9-6364-99B4-E049CDCDD67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96480" y="3276600"/>
            <a:ext cx="1143000" cy="685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xmlns="" id="{4B133957-2868-CD65-A9C1-D35BF6ACA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88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xmlns="" id="{D0914910-AB8A-465E-9725-9315659E7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88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5" name="Cloud">
            <a:extLst>
              <a:ext uri="{FF2B5EF4-FFF2-40B4-BE49-F238E27FC236}">
                <a16:creationId xmlns:a16="http://schemas.microsoft.com/office/drawing/2014/main" xmlns="" id="{AB71B3D7-3209-948F-B352-5D3E8466CF4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955155" y="5129213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dirty="0"/>
              <a:t>Intranet</a:t>
            </a:r>
          </a:p>
        </p:txBody>
      </p:sp>
      <p:sp>
        <p:nvSpPr>
          <p:cNvPr id="29716" name="Cloud">
            <a:extLst>
              <a:ext uri="{FF2B5EF4-FFF2-40B4-BE49-F238E27FC236}">
                <a16:creationId xmlns:a16="http://schemas.microsoft.com/office/drawing/2014/main" xmlns="" id="{D6F0DC31-7BDE-39ED-2749-BA855CD0FF1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9606280" y="3200401"/>
            <a:ext cx="1143000" cy="7667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DMZ</a:t>
            </a:r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xmlns="" id="{FF42BB69-B88A-4044-98D6-3C6003EAD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48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xmlns="" id="{92C064C1-1778-B340-9A58-AF715E753BC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7974330" y="3460750"/>
            <a:ext cx="1511300" cy="1600200"/>
          </a:xfrm>
          <a:prstGeom prst="curvedConnector2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0" name="Freeform 24">
            <a:extLst>
              <a:ext uri="{FF2B5EF4-FFF2-40B4-BE49-F238E27FC236}">
                <a16:creationId xmlns:a16="http://schemas.microsoft.com/office/drawing/2014/main" xmlns="" id="{CC0CB1B8-7EC4-D9DA-175A-5A10D7D0E989}"/>
              </a:ext>
            </a:extLst>
          </p:cNvPr>
          <p:cNvSpPr>
            <a:spLocks/>
          </p:cNvSpPr>
          <p:nvPr/>
        </p:nvSpPr>
        <p:spPr bwMode="auto">
          <a:xfrm>
            <a:off x="7929880" y="2667000"/>
            <a:ext cx="1676400" cy="914400"/>
          </a:xfrm>
          <a:custGeom>
            <a:avLst/>
            <a:gdLst>
              <a:gd name="T0" fmla="*/ 0 w 1056"/>
              <a:gd name="T1" fmla="*/ 0 h 576"/>
              <a:gd name="T2" fmla="*/ 192 w 1056"/>
              <a:gd name="T3" fmla="*/ 336 h 576"/>
              <a:gd name="T4" fmla="*/ 1056 w 105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576">
                <a:moveTo>
                  <a:pt x="0" y="0"/>
                </a:moveTo>
                <a:cubicBezTo>
                  <a:pt x="8" y="120"/>
                  <a:pt x="16" y="240"/>
                  <a:pt x="192" y="336"/>
                </a:cubicBezTo>
                <a:cubicBezTo>
                  <a:pt x="368" y="432"/>
                  <a:pt x="896" y="536"/>
                  <a:pt x="1056" y="576"/>
                </a:cubicBezTo>
              </a:path>
            </a:pathLst>
          </a:cu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xmlns="" id="{11CD882E-676F-8297-AE44-5DA604888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480" y="2743200"/>
            <a:ext cx="0" cy="2209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xmlns="" id="{EC7F8224-4753-6078-61FC-DEC1639E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205" y="3922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xmlns="" id="{131A828A-CB74-D4A8-9142-E9ACA0161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6080" y="2743200"/>
            <a:ext cx="0" cy="21336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5" name="Freeform 29">
            <a:extLst>
              <a:ext uri="{FF2B5EF4-FFF2-40B4-BE49-F238E27FC236}">
                <a16:creationId xmlns:a16="http://schemas.microsoft.com/office/drawing/2014/main" xmlns="" id="{BF0E4EA3-4AB8-2E9A-E982-C57B42062D6A}"/>
              </a:ext>
            </a:extLst>
          </p:cNvPr>
          <p:cNvSpPr>
            <a:spLocks/>
          </p:cNvSpPr>
          <p:nvPr/>
        </p:nvSpPr>
        <p:spPr bwMode="auto">
          <a:xfrm>
            <a:off x="8234680" y="3657600"/>
            <a:ext cx="1371600" cy="1295400"/>
          </a:xfrm>
          <a:custGeom>
            <a:avLst/>
            <a:gdLst>
              <a:gd name="T0" fmla="*/ 864 w 864"/>
              <a:gd name="T1" fmla="*/ 0 h 816"/>
              <a:gd name="T2" fmla="*/ 240 w 864"/>
              <a:gd name="T3" fmla="*/ 192 h 816"/>
              <a:gd name="T4" fmla="*/ 0 w 864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816">
                <a:moveTo>
                  <a:pt x="864" y="0"/>
                </a:moveTo>
                <a:cubicBezTo>
                  <a:pt x="624" y="28"/>
                  <a:pt x="384" y="56"/>
                  <a:pt x="240" y="192"/>
                </a:cubicBezTo>
                <a:cubicBezTo>
                  <a:pt x="96" y="328"/>
                  <a:pt x="48" y="572"/>
                  <a:pt x="0" y="816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xmlns="" id="{8C5F40C4-BAA4-B0A9-62DD-3B567889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05" y="4075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9" name="Freeform 33">
            <a:extLst>
              <a:ext uri="{FF2B5EF4-FFF2-40B4-BE49-F238E27FC236}">
                <a16:creationId xmlns:a16="http://schemas.microsoft.com/office/drawing/2014/main" xmlns="" id="{A6E68CE3-45E4-A903-DAB7-948F73CF10F9}"/>
              </a:ext>
            </a:extLst>
          </p:cNvPr>
          <p:cNvSpPr>
            <a:spLocks/>
          </p:cNvSpPr>
          <p:nvPr/>
        </p:nvSpPr>
        <p:spPr bwMode="auto">
          <a:xfrm>
            <a:off x="8082280" y="2743200"/>
            <a:ext cx="1524000" cy="723900"/>
          </a:xfrm>
          <a:custGeom>
            <a:avLst/>
            <a:gdLst>
              <a:gd name="T0" fmla="*/ 960 w 960"/>
              <a:gd name="T1" fmla="*/ 432 h 456"/>
              <a:gd name="T2" fmla="*/ 480 w 960"/>
              <a:gd name="T3" fmla="*/ 384 h 456"/>
              <a:gd name="T4" fmla="*/ 0 w 960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56">
                <a:moveTo>
                  <a:pt x="960" y="432"/>
                </a:moveTo>
                <a:cubicBezTo>
                  <a:pt x="800" y="444"/>
                  <a:pt x="640" y="456"/>
                  <a:pt x="480" y="384"/>
                </a:cubicBezTo>
                <a:cubicBezTo>
                  <a:pt x="320" y="312"/>
                  <a:pt x="160" y="156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nimBg="1"/>
      <p:bldP spid="29722" grpId="0"/>
      <p:bldP spid="297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A6B68950-4444-A950-9A9E-7C264FF5E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28472"/>
          </a:xfrm>
        </p:spPr>
        <p:txBody>
          <a:bodyPr/>
          <a:lstStyle/>
          <a:p>
            <a:pPr algn="ctr"/>
            <a:r>
              <a:rPr lang="en-US" altLang="en-US" dirty="0"/>
              <a:t>Example Firewall Rules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0BC36759-C960-1C61-2855-0CC5781D7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2112264"/>
            <a:ext cx="10241280" cy="29474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Stateless packet filtering firewall</a:t>
            </a:r>
          </a:p>
          <a:p>
            <a:pPr algn="just"/>
            <a:r>
              <a:rPr lang="en-US" altLang="en-US" sz="2400" dirty="0">
                <a:sym typeface="Wingdings" panose="05000000000000000000" pitchFamily="2" charset="2"/>
              </a:rPr>
              <a:t>Rule  (Condition, Action)</a:t>
            </a:r>
          </a:p>
          <a:p>
            <a:pPr algn="just"/>
            <a:r>
              <a:rPr lang="en-US" altLang="en-US" sz="2400" dirty="0"/>
              <a:t>Rules are processed in top-down order</a:t>
            </a:r>
          </a:p>
          <a:p>
            <a:pPr lvl="1" algn="just"/>
            <a:r>
              <a:rPr lang="en-US" altLang="en-US" sz="2400" dirty="0"/>
              <a:t>If a condition satisfied – action is 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2" name="Rectangle 56">
            <a:extLst>
              <a:ext uri="{FF2B5EF4-FFF2-40B4-BE49-F238E27FC236}">
                <a16:creationId xmlns:a16="http://schemas.microsoft.com/office/drawing/2014/main" xmlns="" id="{44F6C010-842D-541F-9E0F-61FB9309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08323"/>
          </a:xfrm>
        </p:spPr>
        <p:txBody>
          <a:bodyPr/>
          <a:lstStyle/>
          <a:p>
            <a:pPr algn="ctr"/>
            <a:r>
              <a:rPr lang="en-US" altLang="en-US" dirty="0"/>
              <a:t>Sample Firewall Rule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xmlns="" id="{D0E04CA4-5925-9A2C-2951-8B376ACD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1" y="49784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Port</a:t>
            </a:r>
          </a:p>
        </p:txBody>
      </p:sp>
      <p:grpSp>
        <p:nvGrpSpPr>
          <p:cNvPr id="60533" name="Group 117">
            <a:extLst>
              <a:ext uri="{FF2B5EF4-FFF2-40B4-BE49-F238E27FC236}">
                <a16:creationId xmlns:a16="http://schemas.microsoft.com/office/drawing/2014/main" xmlns="" id="{F49C9749-2000-F5D5-2E54-9803F4769ADB}"/>
              </a:ext>
            </a:extLst>
          </p:cNvPr>
          <p:cNvGrpSpPr>
            <a:grpSpLocks/>
          </p:cNvGrpSpPr>
          <p:nvPr/>
        </p:nvGrpSpPr>
        <p:grpSpPr bwMode="auto">
          <a:xfrm>
            <a:off x="9293226" y="5557838"/>
            <a:ext cx="917575" cy="766762"/>
            <a:chOff x="4894" y="3725"/>
            <a:chExt cx="578" cy="483"/>
          </a:xfrm>
        </p:grpSpPr>
        <p:sp>
          <p:nvSpPr>
            <p:cNvPr id="60425" name="Rectangle 9">
              <a:extLst>
                <a:ext uri="{FF2B5EF4-FFF2-40B4-BE49-F238E27FC236}">
                  <a16:creationId xmlns:a16="http://schemas.microsoft.com/office/drawing/2014/main" xmlns="" id="{D2E127DB-5751-BD7D-3D7D-195EF58E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Alow</a:t>
              </a:r>
            </a:p>
          </p:txBody>
        </p:sp>
        <p:sp>
          <p:nvSpPr>
            <p:cNvPr id="60433" name="Rectangle 17">
              <a:extLst>
                <a:ext uri="{FF2B5EF4-FFF2-40B4-BE49-F238E27FC236}">
                  <a16:creationId xmlns:a16="http://schemas.microsoft.com/office/drawing/2014/main" xmlns="" id="{9C05756E-CC2B-A705-3A2F-7DF74AE0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Allow</a:t>
              </a:r>
            </a:p>
          </p:txBody>
        </p:sp>
      </p:grpSp>
      <p:grpSp>
        <p:nvGrpSpPr>
          <p:cNvPr id="60532" name="Group 116">
            <a:extLst>
              <a:ext uri="{FF2B5EF4-FFF2-40B4-BE49-F238E27FC236}">
                <a16:creationId xmlns:a16="http://schemas.microsoft.com/office/drawing/2014/main" xmlns="" id="{7BEB3B8F-2F4F-CF71-0A65-7F7F61969336}"/>
              </a:ext>
            </a:extLst>
          </p:cNvPr>
          <p:cNvGrpSpPr>
            <a:grpSpLocks/>
          </p:cNvGrpSpPr>
          <p:nvPr/>
        </p:nvGrpSpPr>
        <p:grpSpPr bwMode="auto">
          <a:xfrm>
            <a:off x="8375651" y="5557838"/>
            <a:ext cx="917575" cy="766762"/>
            <a:chOff x="4316" y="3725"/>
            <a:chExt cx="578" cy="483"/>
          </a:xfrm>
        </p:grpSpPr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xmlns="" id="{422B9F14-E9CC-7DFE-7C07-94E81C87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Yes</a:t>
              </a:r>
            </a:p>
          </p:txBody>
        </p:sp>
        <p:sp>
          <p:nvSpPr>
            <p:cNvPr id="60434" name="Rectangle 18">
              <a:extLst>
                <a:ext uri="{FF2B5EF4-FFF2-40B4-BE49-F238E27FC236}">
                  <a16:creationId xmlns:a16="http://schemas.microsoft.com/office/drawing/2014/main" xmlns="" id="{707A8B72-1DC6-E2AA-24AF-0CEC1881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</p:grpSp>
      <p:grpSp>
        <p:nvGrpSpPr>
          <p:cNvPr id="60479" name="Group 63">
            <a:extLst>
              <a:ext uri="{FF2B5EF4-FFF2-40B4-BE49-F238E27FC236}">
                <a16:creationId xmlns:a16="http://schemas.microsoft.com/office/drawing/2014/main" xmlns="" id="{93EC5981-6DC2-A1FB-741C-ABF8D515AF44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5557838"/>
            <a:ext cx="3656012" cy="766762"/>
            <a:chOff x="2013" y="3725"/>
            <a:chExt cx="2303" cy="483"/>
          </a:xfrm>
        </p:grpSpPr>
        <p:sp>
          <p:nvSpPr>
            <p:cNvPr id="60422" name="Rectangle 6">
              <a:extLst>
                <a:ext uri="{FF2B5EF4-FFF2-40B4-BE49-F238E27FC236}">
                  <a16:creationId xmlns:a16="http://schemas.microsoft.com/office/drawing/2014/main" xmlns="" id="{C97077A7-5C77-F444-EC86-715C3E1BB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&gt; 1023</a:t>
              </a:r>
            </a:p>
          </p:txBody>
        </p:sp>
        <p:sp>
          <p:nvSpPr>
            <p:cNvPr id="60423" name="Rectangle 7">
              <a:extLst>
                <a:ext uri="{FF2B5EF4-FFF2-40B4-BE49-F238E27FC236}">
                  <a16:creationId xmlns:a16="http://schemas.microsoft.com/office/drawing/2014/main" xmlns="" id="{F06F613B-B5B2-8F3D-4D07-B4D92B8A6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22</a:t>
              </a:r>
            </a:p>
          </p:txBody>
        </p:sp>
        <p:sp>
          <p:nvSpPr>
            <p:cNvPr id="60427" name="Rectangle 11">
              <a:extLst>
                <a:ext uri="{FF2B5EF4-FFF2-40B4-BE49-F238E27FC236}">
                  <a16:creationId xmlns:a16="http://schemas.microsoft.com/office/drawing/2014/main" xmlns="" id="{A412DEFF-47BE-C6E0-E142-FEA32492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TCP</a:t>
              </a:r>
            </a:p>
          </p:txBody>
        </p:sp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xmlns="" id="{608BC488-FFF7-C9FB-C536-BEF000F0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22</a:t>
              </a:r>
            </a:p>
          </p:txBody>
        </p:sp>
        <p:sp>
          <p:nvSpPr>
            <p:cNvPr id="60435" name="Rectangle 19">
              <a:extLst>
                <a:ext uri="{FF2B5EF4-FFF2-40B4-BE49-F238E27FC236}">
                  <a16:creationId xmlns:a16="http://schemas.microsoft.com/office/drawing/2014/main" xmlns="" id="{384B8804-131E-6774-97BC-CDB0903F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TCP</a:t>
              </a:r>
            </a:p>
          </p:txBody>
        </p:sp>
        <p:sp>
          <p:nvSpPr>
            <p:cNvPr id="60437" name="Rectangle 21">
              <a:extLst>
                <a:ext uri="{FF2B5EF4-FFF2-40B4-BE49-F238E27FC236}">
                  <a16:creationId xmlns:a16="http://schemas.microsoft.com/office/drawing/2014/main" xmlns="" id="{DAF0A6F9-C9A5-6164-5A89-20086509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&gt; 1023</a:t>
              </a:r>
            </a:p>
          </p:txBody>
        </p:sp>
      </p:grpSp>
      <p:grpSp>
        <p:nvGrpSpPr>
          <p:cNvPr id="60478" name="Group 62">
            <a:extLst>
              <a:ext uri="{FF2B5EF4-FFF2-40B4-BE49-F238E27FC236}">
                <a16:creationId xmlns:a16="http://schemas.microsoft.com/office/drawing/2014/main" xmlns="" id="{A6A7CC82-9EA6-D7AB-4F52-B970B8FEFB3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557838"/>
            <a:ext cx="4584700" cy="766762"/>
            <a:chOff x="288" y="3725"/>
            <a:chExt cx="2888" cy="483"/>
          </a:xfrm>
        </p:grpSpPr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xmlns="" id="{BFB51BDC-CA6D-1B51-E96A-5F33B6B6D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967"/>
              <a:ext cx="58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Ext</a:t>
              </a:r>
            </a:p>
          </p:txBody>
        </p:sp>
        <p:sp>
          <p:nvSpPr>
            <p:cNvPr id="60430" name="Rectangle 14">
              <a:extLst>
                <a:ext uri="{FF2B5EF4-FFF2-40B4-BE49-F238E27FC236}">
                  <a16:creationId xmlns:a16="http://schemas.microsoft.com/office/drawing/2014/main" xmlns="" id="{BEBFCAAE-0951-9FBE-0B1F-98558B41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0431" name="Rectangle 15">
              <a:extLst>
                <a:ext uri="{FF2B5EF4-FFF2-40B4-BE49-F238E27FC236}">
                  <a16:creationId xmlns:a16="http://schemas.microsoft.com/office/drawing/2014/main" xmlns="" id="{EB5BA4FF-BB2A-3DB1-6FEB-DCCE989E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967"/>
              <a:ext cx="5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Out</a:t>
              </a:r>
            </a:p>
          </p:txBody>
        </p:sp>
        <p:sp>
          <p:nvSpPr>
            <p:cNvPr id="60432" name="Rectangle 16">
              <a:extLst>
                <a:ext uri="{FF2B5EF4-FFF2-40B4-BE49-F238E27FC236}">
                  <a16:creationId xmlns:a16="http://schemas.microsoft.com/office/drawing/2014/main" xmlns="" id="{6E448247-67B5-F7CF-4010-3FCE4200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967"/>
              <a:ext cx="5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SSH-2</a:t>
              </a:r>
            </a:p>
          </p:txBody>
        </p:sp>
        <p:sp>
          <p:nvSpPr>
            <p:cNvPr id="60436" name="Rectangle 20">
              <a:extLst>
                <a:ext uri="{FF2B5EF4-FFF2-40B4-BE49-F238E27FC236}">
                  <a16:creationId xmlns:a16="http://schemas.microsoft.com/office/drawing/2014/main" xmlns="" id="{3B6BF770-07C5-C580-D027-D9376907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725"/>
              <a:ext cx="58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0438" name="Rectangle 22">
              <a:extLst>
                <a:ext uri="{FF2B5EF4-FFF2-40B4-BE49-F238E27FC236}">
                  <a16:creationId xmlns:a16="http://schemas.microsoft.com/office/drawing/2014/main" xmlns="" id="{BF76BD3A-C537-9189-2C46-CD3DEAE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Ext</a:t>
              </a:r>
            </a:p>
          </p:txBody>
        </p:sp>
        <p:sp>
          <p:nvSpPr>
            <p:cNvPr id="60439" name="Rectangle 23">
              <a:extLst>
                <a:ext uri="{FF2B5EF4-FFF2-40B4-BE49-F238E27FC236}">
                  <a16:creationId xmlns:a16="http://schemas.microsoft.com/office/drawing/2014/main" xmlns="" id="{8DBE8F11-EB58-B7F1-3246-95F7E655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725"/>
              <a:ext cx="55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</a:t>
              </a:r>
            </a:p>
          </p:txBody>
        </p:sp>
        <p:sp>
          <p:nvSpPr>
            <p:cNvPr id="60440" name="Rectangle 24">
              <a:extLst>
                <a:ext uri="{FF2B5EF4-FFF2-40B4-BE49-F238E27FC236}">
                  <a16:creationId xmlns:a16="http://schemas.microsoft.com/office/drawing/2014/main" xmlns="" id="{B9C6023C-C9CB-2C8A-C2A3-CF823F89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25"/>
              <a:ext cx="5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SSH-1</a:t>
              </a:r>
            </a:p>
          </p:txBody>
        </p:sp>
      </p:grpSp>
      <p:sp>
        <p:nvSpPr>
          <p:cNvPr id="60449" name="Rectangle 33">
            <a:extLst>
              <a:ext uri="{FF2B5EF4-FFF2-40B4-BE49-F238E27FC236}">
                <a16:creationId xmlns:a16="http://schemas.microsoft.com/office/drawing/2014/main" xmlns="" id="{A9DBC51F-3EF8-5C9A-90F4-03A4957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6" y="4978400"/>
            <a:ext cx="93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Addr</a:t>
            </a:r>
          </a:p>
        </p:txBody>
      </p:sp>
      <p:sp>
        <p:nvSpPr>
          <p:cNvPr id="60450" name="Rectangle 34">
            <a:extLst>
              <a:ext uri="{FF2B5EF4-FFF2-40B4-BE49-F238E27FC236}">
                <a16:creationId xmlns:a16="http://schemas.microsoft.com/office/drawing/2014/main" xmlns="" id="{539C06B6-8C06-20C0-E022-34A2C1FD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6" y="49784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Proto</a:t>
            </a:r>
          </a:p>
        </p:txBody>
      </p:sp>
      <p:sp>
        <p:nvSpPr>
          <p:cNvPr id="60451" name="Rectangle 35">
            <a:extLst>
              <a:ext uri="{FF2B5EF4-FFF2-40B4-BE49-F238E27FC236}">
                <a16:creationId xmlns:a16="http://schemas.microsoft.com/office/drawing/2014/main" xmlns="" id="{2918EEEB-C113-46C2-8018-AD17F1D1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1" y="49784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Ack Set?</a:t>
            </a:r>
          </a:p>
        </p:txBody>
      </p:sp>
      <p:sp>
        <p:nvSpPr>
          <p:cNvPr id="60452" name="Rectangle 36">
            <a:extLst>
              <a:ext uri="{FF2B5EF4-FFF2-40B4-BE49-F238E27FC236}">
                <a16:creationId xmlns:a16="http://schemas.microsoft.com/office/drawing/2014/main" xmlns="" id="{62664B7F-424A-7CD1-26BE-1F66FD4D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6" y="49784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Action</a:t>
            </a:r>
          </a:p>
        </p:txBody>
      </p:sp>
      <p:sp>
        <p:nvSpPr>
          <p:cNvPr id="60453" name="Rectangle 37">
            <a:extLst>
              <a:ext uri="{FF2B5EF4-FFF2-40B4-BE49-F238E27FC236}">
                <a16:creationId xmlns:a16="http://schemas.microsoft.com/office/drawing/2014/main" xmlns="" id="{92F97349-24E6-3927-4F38-75689754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9" y="4978400"/>
            <a:ext cx="91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Port</a:t>
            </a:r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xmlns="" id="{17DD7171-63E6-DFE1-5196-E82B29E5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978400"/>
            <a:ext cx="91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Addr</a:t>
            </a:r>
          </a:p>
        </p:txBody>
      </p:sp>
      <p:sp>
        <p:nvSpPr>
          <p:cNvPr id="60455" name="Rectangle 39">
            <a:extLst>
              <a:ext uri="{FF2B5EF4-FFF2-40B4-BE49-F238E27FC236}">
                <a16:creationId xmlns:a16="http://schemas.microsoft.com/office/drawing/2014/main" xmlns="" id="{D4B36579-DB0E-FE15-3154-574BDD17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49784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Dir</a:t>
            </a:r>
          </a:p>
        </p:txBody>
      </p:sp>
      <p:sp>
        <p:nvSpPr>
          <p:cNvPr id="60456" name="Rectangle 40">
            <a:extLst>
              <a:ext uri="{FF2B5EF4-FFF2-40B4-BE49-F238E27FC236}">
                <a16:creationId xmlns:a16="http://schemas.microsoft.com/office/drawing/2014/main" xmlns="" id="{42627F8C-66EE-BB60-7BEC-A4F41D4D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78400"/>
            <a:ext cx="93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Rule</a:t>
            </a:r>
          </a:p>
        </p:txBody>
      </p:sp>
      <p:sp>
        <p:nvSpPr>
          <p:cNvPr id="60457" name="Line 41">
            <a:extLst>
              <a:ext uri="{FF2B5EF4-FFF2-40B4-BE49-F238E27FC236}">
                <a16:creationId xmlns:a16="http://schemas.microsoft.com/office/drawing/2014/main" xmlns="" id="{3AC7FEB2-EE36-87C0-5833-08195D06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96824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58" name="Line 42">
            <a:extLst>
              <a:ext uri="{FF2B5EF4-FFF2-40B4-BE49-F238E27FC236}">
                <a16:creationId xmlns:a16="http://schemas.microsoft.com/office/drawing/2014/main" xmlns="" id="{55D62821-9E96-9D7A-B98C-E25506C4C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5578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xmlns="" id="{B2C949CC-9A8F-E39F-66E1-0DF72C574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32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xmlns="" id="{07197D60-A1CE-3973-8209-87AA7AF0E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9784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1" name="Line 45">
            <a:extLst>
              <a:ext uri="{FF2B5EF4-FFF2-40B4-BE49-F238E27FC236}">
                <a16:creationId xmlns:a16="http://schemas.microsoft.com/office/drawing/2014/main" xmlns="" id="{6F52674E-15D0-1763-9C24-FA37F699C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2" name="Line 46">
            <a:extLst>
              <a:ext uri="{FF2B5EF4-FFF2-40B4-BE49-F238E27FC236}">
                <a16:creationId xmlns:a16="http://schemas.microsoft.com/office/drawing/2014/main" xmlns="" id="{076720F1-40DA-4469-0B80-0421319B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3" name="Line 47">
            <a:extLst>
              <a:ext uri="{FF2B5EF4-FFF2-40B4-BE49-F238E27FC236}">
                <a16:creationId xmlns:a16="http://schemas.microsoft.com/office/drawing/2014/main" xmlns="" id="{87ECADA4-A90C-2E13-C65B-04F487E21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4" name="Line 48">
            <a:extLst>
              <a:ext uri="{FF2B5EF4-FFF2-40B4-BE49-F238E27FC236}">
                <a16:creationId xmlns:a16="http://schemas.microsoft.com/office/drawing/2014/main" xmlns="" id="{0A8DA9A2-86E4-59DD-A472-4EB9DE7DF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5" name="Line 49">
            <a:extLst>
              <a:ext uri="{FF2B5EF4-FFF2-40B4-BE49-F238E27FC236}">
                <a16:creationId xmlns:a16="http://schemas.microsoft.com/office/drawing/2014/main" xmlns="" id="{B31CD3CD-6D9C-D1E9-20F1-0A006DD96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49784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6" name="Line 50">
            <a:extLst>
              <a:ext uri="{FF2B5EF4-FFF2-40B4-BE49-F238E27FC236}">
                <a16:creationId xmlns:a16="http://schemas.microsoft.com/office/drawing/2014/main" xmlns="" id="{4AB84FC4-2E21-A025-6E8C-1C812DD7E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3225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7" name="Line 51">
            <a:extLst>
              <a:ext uri="{FF2B5EF4-FFF2-40B4-BE49-F238E27FC236}">
                <a16:creationId xmlns:a16="http://schemas.microsoft.com/office/drawing/2014/main" xmlns="" id="{37E256F2-87FB-9E79-B47C-37C443289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8" name="Line 52">
            <a:extLst>
              <a:ext uri="{FF2B5EF4-FFF2-40B4-BE49-F238E27FC236}">
                <a16:creationId xmlns:a16="http://schemas.microsoft.com/office/drawing/2014/main" xmlns="" id="{ADED5C84-4FFE-19BB-0669-7358CDBEC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9" name="Line 53">
            <a:extLst>
              <a:ext uri="{FF2B5EF4-FFF2-40B4-BE49-F238E27FC236}">
                <a16:creationId xmlns:a16="http://schemas.microsoft.com/office/drawing/2014/main" xmlns="" id="{4CD6A614-64D7-BD49-D712-D0EAF825C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9420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71" name="Line 55">
            <a:extLst>
              <a:ext uri="{FF2B5EF4-FFF2-40B4-BE49-F238E27FC236}">
                <a16:creationId xmlns:a16="http://schemas.microsoft.com/office/drawing/2014/main" xmlns="" id="{221109A4-67A1-2107-BA0E-307D83EEF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49784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77" name="Rectangle 61">
            <a:extLst>
              <a:ext uri="{FF2B5EF4-FFF2-40B4-BE49-F238E27FC236}">
                <a16:creationId xmlns:a16="http://schemas.microsoft.com/office/drawing/2014/main" xmlns="" id="{570B6FE6-BAA4-3522-294E-43655796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27" y="1112838"/>
            <a:ext cx="953007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Allow SSH from external hosts to internal hosts</a:t>
            </a:r>
          </a:p>
          <a:p>
            <a:pPr lvl="1"/>
            <a:r>
              <a:rPr lang="en-US" altLang="en-US" sz="2400" dirty="0"/>
              <a:t>Two rules</a:t>
            </a:r>
          </a:p>
          <a:p>
            <a:pPr lvl="2"/>
            <a:r>
              <a:rPr lang="en-US" altLang="en-US" sz="2000" dirty="0"/>
              <a:t>Inbound and outbound</a:t>
            </a:r>
          </a:p>
          <a:p>
            <a:pPr lvl="1"/>
            <a:r>
              <a:rPr lang="en-US" altLang="en-US" sz="2400" dirty="0"/>
              <a:t>How to know a packet is for SSH?</a:t>
            </a:r>
          </a:p>
          <a:p>
            <a:pPr lvl="2"/>
            <a:r>
              <a:rPr lang="en-US" altLang="en-US" sz="2000" dirty="0"/>
              <a:t>Inbound: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-port&gt;1023,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-port=22</a:t>
            </a:r>
          </a:p>
          <a:p>
            <a:pPr lvl="2"/>
            <a:r>
              <a:rPr lang="en-US" altLang="en-US" sz="2000" dirty="0"/>
              <a:t>Outbound: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-port=22,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-port&gt;1023</a:t>
            </a:r>
          </a:p>
          <a:p>
            <a:pPr lvl="2"/>
            <a:r>
              <a:rPr lang="en-US" altLang="en-US" sz="2000" dirty="0"/>
              <a:t>Protocol=TCP</a:t>
            </a:r>
          </a:p>
          <a:p>
            <a:pPr lvl="1"/>
            <a:r>
              <a:rPr lang="en-US" altLang="en-US" sz="2400" dirty="0"/>
              <a:t>Ack Set?</a:t>
            </a:r>
          </a:p>
          <a:p>
            <a:pPr lvl="1"/>
            <a:r>
              <a:rPr lang="en-US" altLang="en-US" sz="2400" dirty="0"/>
              <a:t>Problems?</a:t>
            </a:r>
          </a:p>
        </p:txBody>
      </p:sp>
      <p:grpSp>
        <p:nvGrpSpPr>
          <p:cNvPr id="60531" name="Group 115">
            <a:extLst>
              <a:ext uri="{FF2B5EF4-FFF2-40B4-BE49-F238E27FC236}">
                <a16:creationId xmlns:a16="http://schemas.microsoft.com/office/drawing/2014/main" xmlns="" id="{CB583DDB-DFDF-C6F8-1E05-7D09E534669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885315"/>
            <a:ext cx="3352800" cy="2819400"/>
            <a:chOff x="2064" y="1344"/>
            <a:chExt cx="2112" cy="1776"/>
          </a:xfrm>
        </p:grpSpPr>
        <p:sp>
          <p:nvSpPr>
            <p:cNvPr id="60494" name="AutoShape 78">
              <a:extLst>
                <a:ext uri="{FF2B5EF4-FFF2-40B4-BE49-F238E27FC236}">
                  <a16:creationId xmlns:a16="http://schemas.microsoft.com/office/drawing/2014/main" xmlns="" id="{9C9BC622-C518-0EE4-8E12-8FF7F20C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2112" cy="1776"/>
            </a:xfrm>
            <a:prstGeom prst="wedgeRectCallout">
              <a:avLst>
                <a:gd name="adj1" fmla="val -62218"/>
                <a:gd name="adj2" fmla="val 303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grpSp>
          <p:nvGrpSpPr>
            <p:cNvPr id="60520" name="Group 104">
              <a:extLst>
                <a:ext uri="{FF2B5EF4-FFF2-40B4-BE49-F238E27FC236}">
                  <a16:creationId xmlns:a16="http://schemas.microsoft.com/office/drawing/2014/main" xmlns="" id="{E1F09DEA-90BF-E89C-FA19-48FCFF178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392"/>
              <a:ext cx="1762" cy="1561"/>
              <a:chOff x="1238" y="1079"/>
              <a:chExt cx="2908" cy="2185"/>
            </a:xfrm>
          </p:grpSpPr>
          <p:sp>
            <p:nvSpPr>
              <p:cNvPr id="60521" name="Line 105">
                <a:extLst>
                  <a:ext uri="{FF2B5EF4-FFF2-40B4-BE49-F238E27FC236}">
                    <a16:creationId xmlns:a16="http://schemas.microsoft.com/office/drawing/2014/main" xmlns="" id="{50256755-B34F-8DFF-E045-1AA461E26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2" name="Line 106">
                <a:extLst>
                  <a:ext uri="{FF2B5EF4-FFF2-40B4-BE49-F238E27FC236}">
                    <a16:creationId xmlns:a16="http://schemas.microsoft.com/office/drawing/2014/main" xmlns="" id="{E97FD0D8-E247-BE1F-78AC-6EA814E64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3" name="Line 107">
                <a:extLst>
                  <a:ext uri="{FF2B5EF4-FFF2-40B4-BE49-F238E27FC236}">
                    <a16:creationId xmlns:a16="http://schemas.microsoft.com/office/drawing/2014/main" xmlns="" id="{C2044258-562F-7D66-22C3-2C54448F4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9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4" name="Line 108">
                <a:extLst>
                  <a:ext uri="{FF2B5EF4-FFF2-40B4-BE49-F238E27FC236}">
                    <a16:creationId xmlns:a16="http://schemas.microsoft.com/office/drawing/2014/main" xmlns="" id="{8677A7BA-DE77-CFBE-4FE2-A8B23BD0A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208"/>
                <a:ext cx="19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5" name="Line 109">
                <a:extLst>
                  <a:ext uri="{FF2B5EF4-FFF2-40B4-BE49-F238E27FC236}">
                    <a16:creationId xmlns:a16="http://schemas.microsoft.com/office/drawing/2014/main" xmlns="" id="{871EC8C3-8C31-89EB-6578-71F553220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6" name="Text Box 110">
                <a:extLst>
                  <a:ext uri="{FF2B5EF4-FFF2-40B4-BE49-F238E27FC236}">
                    <a16:creationId xmlns:a16="http://schemas.microsoft.com/office/drawing/2014/main" xmlns="" id="{9DB5736B-D12A-5BC2-FEA5-644E24A025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656"/>
                <a:ext cx="6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SYN</a:t>
                </a:r>
              </a:p>
            </p:txBody>
          </p:sp>
          <p:sp>
            <p:nvSpPr>
              <p:cNvPr id="60527" name="Text Box 111">
                <a:extLst>
                  <a:ext uri="{FF2B5EF4-FFF2-40B4-BE49-F238E27FC236}">
                    <a16:creationId xmlns:a16="http://schemas.microsoft.com/office/drawing/2014/main" xmlns="" id="{5B91F192-D60A-6073-CA44-17FE875A6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2279"/>
                <a:ext cx="1234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SYN/ACK</a:t>
                </a:r>
              </a:p>
            </p:txBody>
          </p:sp>
          <p:sp>
            <p:nvSpPr>
              <p:cNvPr id="60528" name="Text Box 112">
                <a:extLst>
                  <a:ext uri="{FF2B5EF4-FFF2-40B4-BE49-F238E27FC236}">
                    <a16:creationId xmlns:a16="http://schemas.microsoft.com/office/drawing/2014/main" xmlns="" id="{11DB6180-B923-3089-3A89-855D2384C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2711"/>
                <a:ext cx="680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ACK</a:t>
                </a:r>
              </a:p>
            </p:txBody>
          </p:sp>
          <p:sp>
            <p:nvSpPr>
              <p:cNvPr id="60529" name="Text Box 113">
                <a:extLst>
                  <a:ext uri="{FF2B5EF4-FFF2-40B4-BE49-F238E27FC236}">
                    <a16:creationId xmlns:a16="http://schemas.microsoft.com/office/drawing/2014/main" xmlns="" id="{C32B5647-7F02-0DAB-CC5F-72577880C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1079"/>
                <a:ext cx="83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Client</a:t>
                </a:r>
              </a:p>
            </p:txBody>
          </p:sp>
          <p:sp>
            <p:nvSpPr>
              <p:cNvPr id="60530" name="Text Box 114">
                <a:extLst>
                  <a:ext uri="{FF2B5EF4-FFF2-40B4-BE49-F238E27FC236}">
                    <a16:creationId xmlns:a16="http://schemas.microsoft.com/office/drawing/2014/main" xmlns="" id="{47C654A9-7921-4369-09BE-A07A319F3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1079"/>
                <a:ext cx="891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Server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6A49F744-58F2-041A-47F9-25D10029A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922337"/>
          </a:xfrm>
        </p:spPr>
        <p:txBody>
          <a:bodyPr/>
          <a:lstStyle/>
          <a:p>
            <a:pPr algn="ctr"/>
            <a:r>
              <a:rPr lang="en-US" altLang="en-US" dirty="0"/>
              <a:t>Default Firewall Rules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56A60CE5-5030-F2B1-A1E5-13E50569E1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5231" y="1344612"/>
            <a:ext cx="9452765" cy="3021005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Egress Filtering</a:t>
            </a:r>
          </a:p>
          <a:p>
            <a:pPr lvl="1" algn="just"/>
            <a:r>
              <a:rPr lang="en-US" altLang="en-US" sz="2400" dirty="0"/>
              <a:t>Outbound traffic from external address </a:t>
            </a:r>
            <a:r>
              <a:rPr lang="en-US" altLang="en-US" sz="2400" dirty="0">
                <a:sym typeface="Wingdings" panose="05000000000000000000" pitchFamily="2" charset="2"/>
              </a:rPr>
              <a:t> Drop</a:t>
            </a:r>
          </a:p>
          <a:p>
            <a:pPr lvl="1" algn="just"/>
            <a:r>
              <a:rPr lang="en-US" altLang="en-US" sz="2400" dirty="0"/>
              <a:t>Benefits?</a:t>
            </a:r>
          </a:p>
          <a:p>
            <a:pPr algn="just"/>
            <a:r>
              <a:rPr lang="en-US" altLang="en-US" sz="2400" dirty="0">
                <a:sym typeface="Wingdings" panose="05000000000000000000" pitchFamily="2" charset="2"/>
              </a:rPr>
              <a:t>Ingress Filtering</a:t>
            </a:r>
          </a:p>
          <a:p>
            <a:pPr lvl="1" algn="just"/>
            <a:r>
              <a:rPr lang="en-US" altLang="en-US" sz="2400" dirty="0">
                <a:sym typeface="Wingdings" panose="05000000000000000000" pitchFamily="2" charset="2"/>
              </a:rPr>
              <a:t>Inbound Traffic from internal address  Drop</a:t>
            </a:r>
          </a:p>
          <a:p>
            <a:pPr lvl="1" algn="just"/>
            <a:r>
              <a:rPr lang="en-US" altLang="en-US" sz="2400" dirty="0">
                <a:sym typeface="Wingdings" panose="05000000000000000000" pitchFamily="2" charset="2"/>
              </a:rPr>
              <a:t>Benefits?</a:t>
            </a:r>
          </a:p>
          <a:p>
            <a:pPr algn="just"/>
            <a:r>
              <a:rPr lang="en-US" altLang="en-US" sz="2400" dirty="0">
                <a:sym typeface="Wingdings" panose="05000000000000000000" pitchFamily="2" charset="2"/>
              </a:rPr>
              <a:t>Default Deny</a:t>
            </a:r>
          </a:p>
          <a:p>
            <a:pPr lvl="1" algn="just"/>
            <a:r>
              <a:rPr lang="en-US" altLang="en-US" sz="2400" dirty="0">
                <a:sym typeface="Wingdings" panose="05000000000000000000" pitchFamily="2" charset="2"/>
              </a:rPr>
              <a:t>Why?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xmlns="" id="{BC45DA96-99D2-58D1-9E30-25B16CA5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281" y="4737736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xmlns="" id="{41BEE7FA-C844-5BF7-FAC2-5B3285A7B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8281" y="4150361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Port</a:t>
            </a:r>
          </a:p>
        </p:txBody>
      </p:sp>
      <p:grpSp>
        <p:nvGrpSpPr>
          <p:cNvPr id="62470" name="Group 6">
            <a:extLst>
              <a:ext uri="{FF2B5EF4-FFF2-40B4-BE49-F238E27FC236}">
                <a16:creationId xmlns:a16="http://schemas.microsoft.com/office/drawing/2014/main" xmlns="" id="{D0EF191A-A0F7-786B-F8F4-908EFBC829A4}"/>
              </a:ext>
            </a:extLst>
          </p:cNvPr>
          <p:cNvGrpSpPr>
            <a:grpSpLocks/>
          </p:cNvGrpSpPr>
          <p:nvPr/>
        </p:nvGrpSpPr>
        <p:grpSpPr bwMode="auto">
          <a:xfrm>
            <a:off x="3789681" y="5140961"/>
            <a:ext cx="7248525" cy="403225"/>
            <a:chOff x="672" y="3744"/>
            <a:chExt cx="4566" cy="254"/>
          </a:xfrm>
        </p:grpSpPr>
        <p:sp>
          <p:nvSpPr>
            <p:cNvPr id="62471" name="Rectangle 7">
              <a:extLst>
                <a:ext uri="{FF2B5EF4-FFF2-40B4-BE49-F238E27FC236}">
                  <a16:creationId xmlns:a16="http://schemas.microsoft.com/office/drawing/2014/main" xmlns="" id="{2204374F-43AC-C2A1-299D-8FFA4022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xmlns="" id="{E20376E9-C0C6-0098-878A-538DADDCD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Deny</a:t>
              </a:r>
            </a:p>
          </p:txBody>
        </p: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xmlns="" id="{E2509190-6152-FE44-8238-E40F0E85A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4" name="Rectangle 10">
              <a:extLst>
                <a:ext uri="{FF2B5EF4-FFF2-40B4-BE49-F238E27FC236}">
                  <a16:creationId xmlns:a16="http://schemas.microsoft.com/office/drawing/2014/main" xmlns="" id="{3552F682-54D4-4361-D70B-0F312F3E3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5" name="Rectangle 11">
              <a:extLst>
                <a:ext uri="{FF2B5EF4-FFF2-40B4-BE49-F238E27FC236}">
                  <a16:creationId xmlns:a16="http://schemas.microsoft.com/office/drawing/2014/main" xmlns="" id="{4ABC4D68-5C43-5B44-216B-7821EE78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744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2476" name="Rectangle 12">
              <a:extLst>
                <a:ext uri="{FF2B5EF4-FFF2-40B4-BE49-F238E27FC236}">
                  <a16:creationId xmlns:a16="http://schemas.microsoft.com/office/drawing/2014/main" xmlns="" id="{C3334B52-54E1-F56E-60F5-5C3447C7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7" name="Rectangle 13">
              <a:extLst>
                <a:ext uri="{FF2B5EF4-FFF2-40B4-BE49-F238E27FC236}">
                  <a16:creationId xmlns:a16="http://schemas.microsoft.com/office/drawing/2014/main" xmlns="" id="{FD8D92B4-6C6E-986D-2DEB-0E9C5C14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744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xmlns="" id="{624B24E8-2216-F3F4-B094-D43E56E1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3744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</a:t>
              </a:r>
            </a:p>
          </p:txBody>
        </p:sp>
        <p:sp>
          <p:nvSpPr>
            <p:cNvPr id="62479" name="Rectangle 15">
              <a:extLst>
                <a:ext uri="{FF2B5EF4-FFF2-40B4-BE49-F238E27FC236}">
                  <a16:creationId xmlns:a16="http://schemas.microsoft.com/office/drawing/2014/main" xmlns="" id="{A220286D-A5C2-8C7D-BCD6-2F854D9BA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744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Ingress</a:t>
              </a:r>
            </a:p>
          </p:txBody>
        </p:sp>
      </p:grpSp>
      <p:sp>
        <p:nvSpPr>
          <p:cNvPr id="62480" name="Rectangle 16">
            <a:extLst>
              <a:ext uri="{FF2B5EF4-FFF2-40B4-BE49-F238E27FC236}">
                <a16:creationId xmlns:a16="http://schemas.microsoft.com/office/drawing/2014/main" xmlns="" id="{EC8F4E3C-9940-AF2C-3F15-DA77FB1E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69" y="4737736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Deny</a:t>
            </a:r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xmlns="" id="{9E24DB2C-7935-2895-8B98-39C62142A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130" y="4737736"/>
            <a:ext cx="8080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xmlns="" id="{0E6D55CB-7835-EA19-E75E-3196B5A8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206" y="4737736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3" name="Rectangle 19">
            <a:extLst>
              <a:ext uri="{FF2B5EF4-FFF2-40B4-BE49-F238E27FC236}">
                <a16:creationId xmlns:a16="http://schemas.microsoft.com/office/drawing/2014/main" xmlns="" id="{7A8978C4-4456-C2C6-3058-44CAFB55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130" y="4737736"/>
            <a:ext cx="819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Ext</a:t>
            </a:r>
          </a:p>
        </p:txBody>
      </p:sp>
      <p:sp>
        <p:nvSpPr>
          <p:cNvPr id="62484" name="Rectangle 20">
            <a:extLst>
              <a:ext uri="{FF2B5EF4-FFF2-40B4-BE49-F238E27FC236}">
                <a16:creationId xmlns:a16="http://schemas.microsoft.com/office/drawing/2014/main" xmlns="" id="{39309A69-9706-2994-9492-04C87AC5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4" y="4737736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5" name="Rectangle 21">
            <a:extLst>
              <a:ext uri="{FF2B5EF4-FFF2-40B4-BE49-F238E27FC236}">
                <a16:creationId xmlns:a16="http://schemas.microsoft.com/office/drawing/2014/main" xmlns="" id="{03F71519-9F94-0FC3-FC76-73927AE7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643" y="4737736"/>
            <a:ext cx="806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Ext</a:t>
            </a:r>
          </a:p>
        </p:txBody>
      </p:sp>
      <p:sp>
        <p:nvSpPr>
          <p:cNvPr id="62486" name="Rectangle 22">
            <a:extLst>
              <a:ext uri="{FF2B5EF4-FFF2-40B4-BE49-F238E27FC236}">
                <a16:creationId xmlns:a16="http://schemas.microsoft.com/office/drawing/2014/main" xmlns="" id="{D22801BD-951C-F16B-63B0-B2E7137A0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769" y="4737736"/>
            <a:ext cx="7778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Out</a:t>
            </a:r>
          </a:p>
        </p:txBody>
      </p:sp>
      <p:sp>
        <p:nvSpPr>
          <p:cNvPr id="62487" name="Rectangle 23">
            <a:extLst>
              <a:ext uri="{FF2B5EF4-FFF2-40B4-BE49-F238E27FC236}">
                <a16:creationId xmlns:a16="http://schemas.microsoft.com/office/drawing/2014/main" xmlns="" id="{B8593C8B-F5B8-A123-14BC-9471E8DE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80" y="4737736"/>
            <a:ext cx="8270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Egress</a:t>
            </a:r>
          </a:p>
        </p:txBody>
      </p:sp>
      <p:grpSp>
        <p:nvGrpSpPr>
          <p:cNvPr id="62488" name="Group 24">
            <a:extLst>
              <a:ext uri="{FF2B5EF4-FFF2-40B4-BE49-F238E27FC236}">
                <a16:creationId xmlns:a16="http://schemas.microsoft.com/office/drawing/2014/main" xmlns="" id="{16030B77-28E4-8206-73F2-F076048A6BFC}"/>
              </a:ext>
            </a:extLst>
          </p:cNvPr>
          <p:cNvGrpSpPr>
            <a:grpSpLocks/>
          </p:cNvGrpSpPr>
          <p:nvPr/>
        </p:nvGrpSpPr>
        <p:grpSpPr bwMode="auto">
          <a:xfrm>
            <a:off x="3789681" y="5544186"/>
            <a:ext cx="7248525" cy="403225"/>
            <a:chOff x="672" y="3998"/>
            <a:chExt cx="4566" cy="254"/>
          </a:xfrm>
        </p:grpSpPr>
        <p:sp>
          <p:nvSpPr>
            <p:cNvPr id="62489" name="Rectangle 25">
              <a:extLst>
                <a:ext uri="{FF2B5EF4-FFF2-40B4-BE49-F238E27FC236}">
                  <a16:creationId xmlns:a16="http://schemas.microsoft.com/office/drawing/2014/main" xmlns="" id="{9001F3AF-F8B4-9855-F55A-F3E387583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0" name="Rectangle 26">
              <a:extLst>
                <a:ext uri="{FF2B5EF4-FFF2-40B4-BE49-F238E27FC236}">
                  <a16:creationId xmlns:a16="http://schemas.microsoft.com/office/drawing/2014/main" xmlns="" id="{5A9C9D72-231F-ABFD-7590-B97387AFC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Deny</a:t>
              </a:r>
            </a:p>
          </p:txBody>
        </p:sp>
        <p:sp>
          <p:nvSpPr>
            <p:cNvPr id="62491" name="Rectangle 27">
              <a:extLst>
                <a:ext uri="{FF2B5EF4-FFF2-40B4-BE49-F238E27FC236}">
                  <a16:creationId xmlns:a16="http://schemas.microsoft.com/office/drawing/2014/main" xmlns="" id="{CF82129A-5629-0139-FA74-0B862498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2" name="Rectangle 28">
              <a:extLst>
                <a:ext uri="{FF2B5EF4-FFF2-40B4-BE49-F238E27FC236}">
                  <a16:creationId xmlns:a16="http://schemas.microsoft.com/office/drawing/2014/main" xmlns="" id="{C052EEE9-FB3A-6BCF-42AC-425FF597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3" name="Rectangle 29">
              <a:extLst>
                <a:ext uri="{FF2B5EF4-FFF2-40B4-BE49-F238E27FC236}">
                  <a16:creationId xmlns:a16="http://schemas.microsoft.com/office/drawing/2014/main" xmlns="" id="{362735B0-48B8-E446-65BE-9856D5D4A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998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4" name="Rectangle 30">
              <a:extLst>
                <a:ext uri="{FF2B5EF4-FFF2-40B4-BE49-F238E27FC236}">
                  <a16:creationId xmlns:a16="http://schemas.microsoft.com/office/drawing/2014/main" xmlns="" id="{EE0374DA-0668-E4A6-BC4F-019AC759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5" name="Rectangle 31">
              <a:extLst>
                <a:ext uri="{FF2B5EF4-FFF2-40B4-BE49-F238E27FC236}">
                  <a16:creationId xmlns:a16="http://schemas.microsoft.com/office/drawing/2014/main" xmlns="" id="{A43E6B13-D335-7C7F-B9F6-AD354ADE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998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6" name="Rectangle 32">
              <a:extLst>
                <a:ext uri="{FF2B5EF4-FFF2-40B4-BE49-F238E27FC236}">
                  <a16:creationId xmlns:a16="http://schemas.microsoft.com/office/drawing/2014/main" xmlns="" id="{F7E08E48-A5E8-B465-6CD8-84444544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3998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7" name="Rectangle 33">
              <a:extLst>
                <a:ext uri="{FF2B5EF4-FFF2-40B4-BE49-F238E27FC236}">
                  <a16:creationId xmlns:a16="http://schemas.microsoft.com/office/drawing/2014/main" xmlns="" id="{07B4B08C-29D1-C40C-5727-10B45261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998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Default</a:t>
              </a:r>
            </a:p>
          </p:txBody>
        </p:sp>
      </p:grpSp>
      <p:sp>
        <p:nvSpPr>
          <p:cNvPr id="62498" name="Rectangle 34">
            <a:extLst>
              <a:ext uri="{FF2B5EF4-FFF2-40B4-BE49-F238E27FC236}">
                <a16:creationId xmlns:a16="http://schemas.microsoft.com/office/drawing/2014/main" xmlns="" id="{6DB5BB5F-39D1-5CA6-6FE0-EFDAD7F40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130" y="4150361"/>
            <a:ext cx="819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Addr</a:t>
            </a:r>
          </a:p>
        </p:txBody>
      </p:sp>
      <p:sp>
        <p:nvSpPr>
          <p:cNvPr id="62499" name="Rectangle 35">
            <a:extLst>
              <a:ext uri="{FF2B5EF4-FFF2-40B4-BE49-F238E27FC236}">
                <a16:creationId xmlns:a16="http://schemas.microsoft.com/office/drawing/2014/main" xmlns="" id="{3F6268B7-35EC-A73B-380E-61D36866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206" y="4150361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Proto</a:t>
            </a:r>
          </a:p>
        </p:txBody>
      </p:sp>
      <p:sp>
        <p:nvSpPr>
          <p:cNvPr id="62500" name="Rectangle 36">
            <a:extLst>
              <a:ext uri="{FF2B5EF4-FFF2-40B4-BE49-F238E27FC236}">
                <a16:creationId xmlns:a16="http://schemas.microsoft.com/office/drawing/2014/main" xmlns="" id="{F0A481CB-C093-C4BB-887C-17F0CA15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130" y="4150361"/>
            <a:ext cx="8080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Ack Set?</a:t>
            </a:r>
          </a:p>
        </p:txBody>
      </p:sp>
      <p:sp>
        <p:nvSpPr>
          <p:cNvPr id="62501" name="Rectangle 37">
            <a:extLst>
              <a:ext uri="{FF2B5EF4-FFF2-40B4-BE49-F238E27FC236}">
                <a16:creationId xmlns:a16="http://schemas.microsoft.com/office/drawing/2014/main" xmlns="" id="{20B7F15F-5CCB-A5EF-7595-518E7F5C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69" y="4150361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Action</a:t>
            </a:r>
          </a:p>
        </p:txBody>
      </p:sp>
      <p:sp>
        <p:nvSpPr>
          <p:cNvPr id="62502" name="Rectangle 38">
            <a:extLst>
              <a:ext uri="{FF2B5EF4-FFF2-40B4-BE49-F238E27FC236}">
                <a16:creationId xmlns:a16="http://schemas.microsoft.com/office/drawing/2014/main" xmlns="" id="{98AE1C8B-573F-59FE-7E84-EDD347DE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4" y="4150361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Port</a:t>
            </a:r>
          </a:p>
        </p:txBody>
      </p:sp>
      <p:sp>
        <p:nvSpPr>
          <p:cNvPr id="62503" name="Rectangle 39">
            <a:extLst>
              <a:ext uri="{FF2B5EF4-FFF2-40B4-BE49-F238E27FC236}">
                <a16:creationId xmlns:a16="http://schemas.microsoft.com/office/drawing/2014/main" xmlns="" id="{3465CF86-2E79-5D96-C683-B1685521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643" y="4150361"/>
            <a:ext cx="8064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Addr</a:t>
            </a:r>
          </a:p>
        </p:txBody>
      </p:sp>
      <p:sp>
        <p:nvSpPr>
          <p:cNvPr id="62504" name="Rectangle 40">
            <a:extLst>
              <a:ext uri="{FF2B5EF4-FFF2-40B4-BE49-F238E27FC236}">
                <a16:creationId xmlns:a16="http://schemas.microsoft.com/office/drawing/2014/main" xmlns="" id="{C89FB29D-A8DE-0542-1B5E-CE76E701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769" y="4150361"/>
            <a:ext cx="777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Dir</a:t>
            </a:r>
          </a:p>
        </p:txBody>
      </p:sp>
      <p:sp>
        <p:nvSpPr>
          <p:cNvPr id="62505" name="Rectangle 41">
            <a:extLst>
              <a:ext uri="{FF2B5EF4-FFF2-40B4-BE49-F238E27FC236}">
                <a16:creationId xmlns:a16="http://schemas.microsoft.com/office/drawing/2014/main" xmlns="" id="{7837B15D-2767-4D64-1F6F-0FF4499E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680" y="4150361"/>
            <a:ext cx="8270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Rule</a:t>
            </a:r>
          </a:p>
        </p:txBody>
      </p:sp>
      <p:sp>
        <p:nvSpPr>
          <p:cNvPr id="62506" name="Line 42">
            <a:extLst>
              <a:ext uri="{FF2B5EF4-FFF2-40B4-BE49-F238E27FC236}">
                <a16:creationId xmlns:a16="http://schemas.microsoft.com/office/drawing/2014/main" xmlns="" id="{05102601-F0E5-4E91-82ED-9303F81BA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1" y="415036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7" name="Line 43">
            <a:extLst>
              <a:ext uri="{FF2B5EF4-FFF2-40B4-BE49-F238E27FC236}">
                <a16:creationId xmlns:a16="http://schemas.microsoft.com/office/drawing/2014/main" xmlns="" id="{318E9F87-0ADC-AA3A-591A-D33FB4314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1" y="473773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8" name="Line 44">
            <a:extLst>
              <a:ext uri="{FF2B5EF4-FFF2-40B4-BE49-F238E27FC236}">
                <a16:creationId xmlns:a16="http://schemas.microsoft.com/office/drawing/2014/main" xmlns="" id="{1B9A1919-DFE5-82E2-208C-9269B8D7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1" y="594741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9" name="Line 45">
            <a:extLst>
              <a:ext uri="{FF2B5EF4-FFF2-40B4-BE49-F238E27FC236}">
                <a16:creationId xmlns:a16="http://schemas.microsoft.com/office/drawing/2014/main" xmlns="" id="{978FAB55-5FF3-A714-C295-0C0BAADAC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0" y="415036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0" name="Line 46">
            <a:extLst>
              <a:ext uri="{FF2B5EF4-FFF2-40B4-BE49-F238E27FC236}">
                <a16:creationId xmlns:a16="http://schemas.microsoft.com/office/drawing/2014/main" xmlns="" id="{395AD495-CD5A-1003-377D-C5AE4A29D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6768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1" name="Line 47">
            <a:extLst>
              <a:ext uri="{FF2B5EF4-FFF2-40B4-BE49-F238E27FC236}">
                <a16:creationId xmlns:a16="http://schemas.microsoft.com/office/drawing/2014/main" xmlns="" id="{3B16D171-5A3D-30F7-3060-4FBD29925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643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2" name="Line 48">
            <a:extLst>
              <a:ext uri="{FF2B5EF4-FFF2-40B4-BE49-F238E27FC236}">
                <a16:creationId xmlns:a16="http://schemas.microsoft.com/office/drawing/2014/main" xmlns="" id="{C3A9B54D-F2BD-CC09-A31D-B21C4EDDB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093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3" name="Line 49">
            <a:extLst>
              <a:ext uri="{FF2B5EF4-FFF2-40B4-BE49-F238E27FC236}">
                <a16:creationId xmlns:a16="http://schemas.microsoft.com/office/drawing/2014/main" xmlns="" id="{9BDA17FA-F6F1-622A-7FFB-7EEB2FB7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130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4" name="Line 50">
            <a:extLst>
              <a:ext uri="{FF2B5EF4-FFF2-40B4-BE49-F238E27FC236}">
                <a16:creationId xmlns:a16="http://schemas.microsoft.com/office/drawing/2014/main" xmlns="" id="{624506C1-0CA0-0254-6FBA-EC125DE48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8205" y="415036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5" name="Line 51">
            <a:extLst>
              <a:ext uri="{FF2B5EF4-FFF2-40B4-BE49-F238E27FC236}">
                <a16:creationId xmlns:a16="http://schemas.microsoft.com/office/drawing/2014/main" xmlns="" id="{0560EE76-7D7E-2A72-4B70-29FFFFA17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0168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6" name="Line 52">
            <a:extLst>
              <a:ext uri="{FF2B5EF4-FFF2-40B4-BE49-F238E27FC236}">
                <a16:creationId xmlns:a16="http://schemas.microsoft.com/office/drawing/2014/main" xmlns="" id="{B2EBC7A8-ED61-FC69-5AC5-45FD13A1E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2130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7" name="Line 53">
            <a:extLst>
              <a:ext uri="{FF2B5EF4-FFF2-40B4-BE49-F238E27FC236}">
                <a16:creationId xmlns:a16="http://schemas.microsoft.com/office/drawing/2014/main" xmlns="" id="{2B148A04-3E99-48DD-EEB3-46351916E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8280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8" name="Line 54">
            <a:extLst>
              <a:ext uri="{FF2B5EF4-FFF2-40B4-BE49-F238E27FC236}">
                <a16:creationId xmlns:a16="http://schemas.microsoft.com/office/drawing/2014/main" xmlns="" id="{DF5A5DF4-44BA-4430-D13D-4DCCFF410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1" y="5140960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9" name="Line 55">
            <a:extLst>
              <a:ext uri="{FF2B5EF4-FFF2-40B4-BE49-F238E27FC236}">
                <a16:creationId xmlns:a16="http://schemas.microsoft.com/office/drawing/2014/main" xmlns="" id="{124BEA39-C3D6-D4A1-8922-FCF745FF0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681" y="554418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20" name="Line 56">
            <a:extLst>
              <a:ext uri="{FF2B5EF4-FFF2-40B4-BE49-F238E27FC236}">
                <a16:creationId xmlns:a16="http://schemas.microsoft.com/office/drawing/2014/main" xmlns="" id="{145A9EC8-3744-E7E4-2B60-3CCD82D83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5205" y="415036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C255C493-DEB3-A0D9-2A96-0CAB09755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409448"/>
            <a:ext cx="10241280" cy="901192"/>
          </a:xfrm>
        </p:spPr>
        <p:txBody>
          <a:bodyPr/>
          <a:lstStyle/>
          <a:p>
            <a:pPr algn="ctr"/>
            <a:r>
              <a:rPr lang="en-US" altLang="en-US" dirty="0"/>
              <a:t>Packet Filters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81445059-124E-39C9-AF40-D93F14BD0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5360" y="1449324"/>
            <a:ext cx="10241280" cy="3959352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Advantages</a:t>
            </a:r>
          </a:p>
          <a:p>
            <a:pPr lvl="1" algn="just"/>
            <a:r>
              <a:rPr lang="en-US" altLang="en-US" sz="2400" dirty="0"/>
              <a:t>Transparent to application/user</a:t>
            </a:r>
          </a:p>
          <a:p>
            <a:pPr lvl="1" algn="just"/>
            <a:r>
              <a:rPr lang="en-US" altLang="en-US" sz="2400" dirty="0"/>
              <a:t>Simple packet filters can be efficient</a:t>
            </a:r>
          </a:p>
          <a:p>
            <a:pPr algn="just"/>
            <a:r>
              <a:rPr lang="en-US" altLang="en-US" sz="2400" dirty="0"/>
              <a:t>Disadvantages</a:t>
            </a:r>
          </a:p>
          <a:p>
            <a:pPr lvl="1" algn="just"/>
            <a:r>
              <a:rPr lang="en-US" altLang="en-US" sz="2400" dirty="0"/>
              <a:t>Usually fail open</a:t>
            </a:r>
          </a:p>
          <a:p>
            <a:pPr lvl="1" algn="just"/>
            <a:r>
              <a:rPr lang="en-US" altLang="en-US" sz="2400" dirty="0"/>
              <a:t>Very hard to configure the rules</a:t>
            </a:r>
          </a:p>
          <a:p>
            <a:pPr lvl="1" algn="just"/>
            <a:r>
              <a:rPr lang="en-US" altLang="en-US" sz="2400" dirty="0"/>
              <a:t>Doesn’t have enough information to take actions</a:t>
            </a:r>
          </a:p>
          <a:p>
            <a:pPr lvl="2" algn="just"/>
            <a:r>
              <a:rPr lang="en-US" altLang="en-US" sz="2400" dirty="0"/>
              <a:t>Does port 22 always mean SSH?</a:t>
            </a:r>
          </a:p>
          <a:p>
            <a:pPr lvl="2" algn="just"/>
            <a:r>
              <a:rPr lang="en-US" altLang="en-US" sz="2400" dirty="0"/>
              <a:t>Who is the user accessing the SSH?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D9C3FB40-D130-EE07-F839-D23525619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921512"/>
          </a:xfrm>
        </p:spPr>
        <p:txBody>
          <a:bodyPr/>
          <a:lstStyle/>
          <a:p>
            <a:pPr algn="ctr"/>
            <a:r>
              <a:rPr lang="en-US" altLang="en-US" dirty="0"/>
              <a:t>Alternatives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162C26E1-CDAC-51C9-4A57-B776908AF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Stateful packet filters</a:t>
            </a:r>
          </a:p>
          <a:p>
            <a:pPr lvl="1"/>
            <a:r>
              <a:rPr lang="en-US" altLang="en-US" sz="2400" dirty="0"/>
              <a:t>Keep the connection states</a:t>
            </a:r>
          </a:p>
          <a:p>
            <a:pPr lvl="1"/>
            <a:r>
              <a:rPr lang="en-US" altLang="en-US" sz="2400" dirty="0"/>
              <a:t>Easier to specify rules</a:t>
            </a:r>
          </a:p>
          <a:p>
            <a:pPr lvl="1"/>
            <a:r>
              <a:rPr lang="en-US" altLang="en-US" sz="2400" dirty="0"/>
              <a:t>More popular</a:t>
            </a:r>
          </a:p>
          <a:p>
            <a:pPr lvl="1"/>
            <a:r>
              <a:rPr lang="en-US" altLang="en-US" sz="2400" dirty="0"/>
              <a:t>Problems?</a:t>
            </a:r>
          </a:p>
          <a:p>
            <a:pPr lvl="2"/>
            <a:r>
              <a:rPr lang="en-US" altLang="en-US" sz="2400" dirty="0"/>
              <a:t>State explosion</a:t>
            </a:r>
          </a:p>
          <a:p>
            <a:pPr lvl="2"/>
            <a:r>
              <a:rPr lang="en-US" altLang="en-US" sz="2400" dirty="0"/>
              <a:t>State for UDP/ICMP?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954FA890-571D-32C3-9B9F-CADB128AF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89432"/>
          </a:xfrm>
        </p:spPr>
        <p:txBody>
          <a:bodyPr/>
          <a:lstStyle/>
          <a:p>
            <a:pPr algn="ctr"/>
            <a:r>
              <a:rPr lang="en-US" altLang="en-US" dirty="0"/>
              <a:t>Alternatives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40773846-EC8E-FB1F-A288-31FF2249E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Proxy Firewalls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Two connections instead of one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Either at transport level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dirty="0"/>
              <a:t>SOCKS proxy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Or at application level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dirty="0"/>
              <a:t>HTTP proxy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Requires applications (or dynamically linked libraries) to be modified to use the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690EDA17-722D-DF85-028D-108E7FA1F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48792"/>
          </a:xfrm>
        </p:spPr>
        <p:txBody>
          <a:bodyPr/>
          <a:lstStyle/>
          <a:p>
            <a:pPr algn="ctr"/>
            <a:r>
              <a:rPr lang="en-US" altLang="en-US" dirty="0"/>
              <a:t>Proxy Firewall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8AE77D33-8FD0-6812-FB88-530D1946E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787144"/>
            <a:ext cx="10241280" cy="395935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/>
              <a:t>Data Available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Application level information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User information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/>
              <a:t>Advantages?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Better policy enforcement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Better logging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Fail closed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/>
              <a:t>Disadvantages?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Doesn’t perform as well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One proxy for each application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/>
              <a:t>Client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EB7AEF3A-78AE-ADE7-1D8C-18B4C6922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79272"/>
          </a:xfrm>
        </p:spPr>
        <p:txBody>
          <a:bodyPr/>
          <a:lstStyle/>
          <a:p>
            <a:pPr algn="ctr"/>
            <a:r>
              <a:rPr lang="en-US" altLang="en-US" dirty="0"/>
              <a:t>Intrusion Detection Systems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D0C3F69E-9C93-DA88-942F-8D147E571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Firewalls allow traffic only to legitimate hosts and services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Traffic to the legitimate hosts/services can have attacks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CodeReds</a:t>
            </a:r>
            <a:r>
              <a:rPr lang="en-US" altLang="en-US" sz="2400" dirty="0"/>
              <a:t> on IIS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Solution?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Intrusion Detection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Monitor data and behavior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Report when identify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>
            <a:extLst>
              <a:ext uri="{FF2B5EF4-FFF2-40B4-BE49-F238E27FC236}">
                <a16:creationId xmlns:a16="http://schemas.microsoft.com/office/drawing/2014/main" xmlns="" id="{FAE169F3-A3E6-6842-C818-1A104D6C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0" y="1066800"/>
            <a:ext cx="9184640" cy="519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6102D4A0-37BD-8A81-76A9-01E42A204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7489" y="420689"/>
            <a:ext cx="6677025" cy="733425"/>
          </a:xfrm>
        </p:spPr>
        <p:txBody>
          <a:bodyPr/>
          <a:lstStyle/>
          <a:p>
            <a:pPr algn="ctr"/>
            <a:r>
              <a:rPr lang="en-US" altLang="en-US" dirty="0"/>
              <a:t>Types of IDS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xmlns="" id="{60943590-0D1D-C461-A849-74B20A377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1" y="5293361"/>
            <a:ext cx="2293938" cy="309563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altLang="en-US" sz="2400" dirty="0"/>
              <a:t>Host-based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xmlns="" id="{F7FFC110-1CFE-7B6A-6F70-D4C30BF1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204" y="5902326"/>
            <a:ext cx="2398712" cy="3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Network-based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xmlns="" id="{4820157B-B636-6081-4F4E-385BC530F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795749"/>
            <a:ext cx="2398712" cy="48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Signature-based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xmlns="" id="{47502259-4AF5-4C29-071F-21729F84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130" y="2996249"/>
            <a:ext cx="2398712" cy="48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/>
              <a:t>Anomaly-based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0CE3741F-CB2E-001B-D4BA-D27183B0E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ABB95D81-E77E-AA22-C431-EA849FD17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TCP/IP was designed for connectivity</a:t>
            </a:r>
          </a:p>
          <a:p>
            <a:pPr lvl="1"/>
            <a:r>
              <a:rPr lang="en-US" altLang="en-US" sz="2400" dirty="0"/>
              <a:t>Assumed to have lots of trust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Host implementation vulnerabilities</a:t>
            </a:r>
          </a:p>
          <a:p>
            <a:pPr lvl="1"/>
            <a:r>
              <a:rPr lang="en-US" altLang="en-US" sz="2400" dirty="0"/>
              <a:t>Software “had/have/will have” bugs</a:t>
            </a:r>
          </a:p>
          <a:p>
            <a:pPr lvl="1"/>
            <a:r>
              <a:rPr lang="en-US" altLang="en-US" sz="2400" dirty="0"/>
              <a:t>Some elements in the specification were left to the implementers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xmlns="" id="{9C3D8BA5-D316-CEFC-5319-8644B95B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4" y="2133600"/>
            <a:ext cx="3938587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1D848B58-2DBA-BE58-60E8-8EDFB71A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19912"/>
          </a:xfrm>
        </p:spPr>
        <p:txBody>
          <a:bodyPr/>
          <a:lstStyle/>
          <a:p>
            <a:pPr algn="ctr"/>
            <a:r>
              <a:rPr lang="en-US" altLang="en-US" dirty="0"/>
              <a:t>Signature-based IDS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xmlns="" id="{D63CE2A3-0077-FBAE-722A-943F60E29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1" y="1782763"/>
            <a:ext cx="7967663" cy="4570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Uses known pattern matching</a:t>
            </a:r>
            <a:br>
              <a:rPr lang="en-US" altLang="en-US" sz="2400"/>
            </a:br>
            <a:r>
              <a:rPr lang="en-US" altLang="en-US" sz="2400"/>
              <a:t>to signify attack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Advantages?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Widely available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Fairly fast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Easy to implement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Easy to update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Disadvantages?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Cannot detect attacks for which it has no signature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xmlns="" id="{A11D7B4E-CD46-AB3E-63F6-733E245C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0" y="2376170"/>
            <a:ext cx="2590800" cy="215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5C73E5F0-5A3E-866E-7AD3-9115D0EBD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596392"/>
          </a:xfrm>
        </p:spPr>
        <p:txBody>
          <a:bodyPr/>
          <a:lstStyle/>
          <a:p>
            <a:pPr algn="ctr"/>
            <a:r>
              <a:rPr lang="en-US" altLang="en-US" dirty="0"/>
              <a:t>Anomaly-based IDS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23188CA2-CA3E-EA76-343E-994A9F56F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1360" y="1600200"/>
            <a:ext cx="9565640" cy="4876800"/>
          </a:xfrm>
        </p:spPr>
        <p:txBody>
          <a:bodyPr>
            <a:normAutofit/>
          </a:bodyPr>
          <a:lstStyle/>
          <a:p>
            <a:pPr marL="0" indent="0" defTabSz="720725">
              <a:lnSpc>
                <a:spcPct val="90000"/>
              </a:lnSpc>
            </a:pPr>
            <a:r>
              <a:rPr lang="en-US" altLang="en-US" sz="2400" dirty="0"/>
              <a:t> Characteristics</a:t>
            </a:r>
          </a:p>
          <a:p>
            <a:pPr marL="300038" lvl="1" indent="-185738" defTabSz="720725">
              <a:lnSpc>
                <a:spcPct val="110000"/>
              </a:lnSpc>
            </a:pPr>
            <a:r>
              <a:rPr lang="en-US" altLang="en-US" dirty="0"/>
              <a:t>Uses statistical model or machine learning engine to characterize normal usage behaviors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dirty="0"/>
              <a:t>Recognizes departures from normal as potential intrusions</a:t>
            </a:r>
          </a:p>
          <a:p>
            <a:pPr marL="0" indent="0" defTabSz="720725">
              <a:lnSpc>
                <a:spcPct val="90000"/>
              </a:lnSpc>
            </a:pPr>
            <a:r>
              <a:rPr lang="en-US" altLang="en-US" sz="2400" dirty="0"/>
              <a:t> Advantages?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dirty="0"/>
              <a:t>Can detect attempts to exploit new and unforeseen vulnerabilities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dirty="0"/>
              <a:t>Can recognize authorized usage that falls outside the normal pattern</a:t>
            </a:r>
          </a:p>
          <a:p>
            <a:pPr marL="0" indent="0" defTabSz="720725">
              <a:lnSpc>
                <a:spcPct val="90000"/>
              </a:lnSpc>
            </a:pPr>
            <a:r>
              <a:rPr lang="en-US" altLang="en-US" sz="2400" dirty="0"/>
              <a:t> Disadvantages?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dirty="0"/>
              <a:t>Generally slower, more resource intensive compared to signature-based IDS</a:t>
            </a:r>
          </a:p>
          <a:p>
            <a:pPr marL="300038" lvl="1" indent="-185738" defTabSz="720725"/>
            <a:r>
              <a:rPr lang="en-US" altLang="en-US" dirty="0"/>
              <a:t>Greater complexity, difficult to configure</a:t>
            </a:r>
          </a:p>
          <a:p>
            <a:pPr marL="300038" lvl="1" indent="-185738" defTabSz="720725"/>
            <a:r>
              <a:rPr lang="en-US" altLang="en-US" dirty="0"/>
              <a:t>Higher percentages of false alerts</a:t>
            </a:r>
            <a:endParaRPr lang="en-US" alt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BE21FB5-39EF-E6A9-9F75-37F0BAB8E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1760" y="338328"/>
            <a:ext cx="10241280" cy="804672"/>
          </a:xfrm>
        </p:spPr>
        <p:txBody>
          <a:bodyPr/>
          <a:lstStyle/>
          <a:p>
            <a:pPr algn="ctr"/>
            <a:r>
              <a:rPr lang="en-US" altLang="en-US" dirty="0"/>
              <a:t>Network-based IDS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679D6A57-F1E0-D187-2A7B-026DE6FD5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2160" y="1272858"/>
            <a:ext cx="755904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NIDS examine raw packets in the network passively and triggers alerts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Easy deployment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Unobtrusive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Difficult to evade if done at low level of network operation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Disadvantages?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Fail Open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Different hosts process packets differently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NIDS needs to create traffic seen at the end host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Need to have the complete network topology and complete host behavior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xmlns="" id="{69338D40-20B9-32B5-4BC1-A3F31BFA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1854200"/>
            <a:ext cx="358648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375C978F-C7EB-2433-4C2D-63DF55F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45820"/>
          </a:xfrm>
        </p:spPr>
        <p:txBody>
          <a:bodyPr/>
          <a:lstStyle/>
          <a:p>
            <a:pPr algn="ctr"/>
            <a:r>
              <a:rPr lang="en-US" altLang="en-US" dirty="0"/>
              <a:t>Host-based IDS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B95939BB-77EF-EAE4-15D4-9ECAE2161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5360" y="1776984"/>
            <a:ext cx="10241280" cy="39593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Runs on single host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Can analyze audit-trails, logs, integrity of files and directories, etc.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More accurate than NIDS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Less volume of traffic so less overhead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Deployment is expensive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happens when host get compromised?</a:t>
            </a: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xmlns="" id="{25148173-F89A-C1FE-2063-741BAA34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21" y="3014472"/>
            <a:ext cx="2702559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A4278081-F76D-E9BC-9015-F208D0987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779272"/>
          </a:xfrm>
        </p:spPr>
        <p:txBody>
          <a:bodyPr/>
          <a:lstStyle/>
          <a:p>
            <a:pPr algn="ctr"/>
            <a:r>
              <a:rPr lang="en-US" altLang="en-US" dirty="0"/>
              <a:t>Summary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F5970A09-8694-6DE4-5C52-837AD7605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888744"/>
            <a:ext cx="9144000" cy="39593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TCP/IP security vulnerabilities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Spoofing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Flooding attacks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TCP session poisoning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DOS and D-DOS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Firewalls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Packet Filters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Proxy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IDS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Signature and Anomaly IDS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NIDS and HIDS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01874E5D-04B2-2363-6059-517C08AF7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12827"/>
            <a:ext cx="10241280" cy="799592"/>
          </a:xfrm>
        </p:spPr>
        <p:txBody>
          <a:bodyPr/>
          <a:lstStyle/>
          <a:p>
            <a:pPr algn="ctr"/>
            <a:r>
              <a:rPr lang="en-US" altLang="en-US" dirty="0"/>
              <a:t>Security Flaws in 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FA65CA4A-524C-9BEC-8095-B3E5862AF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90562"/>
            <a:ext cx="10241280" cy="3959352"/>
          </a:xfrm>
        </p:spPr>
        <p:txBody>
          <a:bodyPr/>
          <a:lstStyle/>
          <a:p>
            <a:r>
              <a:rPr lang="en-US" altLang="en-US" sz="2400" dirty="0"/>
              <a:t>The IP addresses are filled in by the originating host</a:t>
            </a:r>
          </a:p>
          <a:p>
            <a:pPr lvl="1"/>
            <a:r>
              <a:rPr lang="en-US" altLang="en-US" dirty="0"/>
              <a:t>Address spoofing</a:t>
            </a:r>
          </a:p>
          <a:p>
            <a:r>
              <a:rPr lang="en-US" altLang="en-US" sz="2400" dirty="0"/>
              <a:t>Using source address for authentication</a:t>
            </a:r>
          </a:p>
          <a:p>
            <a:pPr lvl="1"/>
            <a:r>
              <a:rPr lang="en-US" altLang="en-US" dirty="0"/>
              <a:t>r-utilities (rlogin, </a:t>
            </a:r>
            <a:r>
              <a:rPr lang="en-US" altLang="en-US" dirty="0" err="1"/>
              <a:t>rsh</a:t>
            </a:r>
            <a:r>
              <a:rPr lang="en-US" altLang="en-US" dirty="0"/>
              <a:t>, </a:t>
            </a:r>
            <a:r>
              <a:rPr lang="en-US" altLang="en-US" dirty="0" err="1"/>
              <a:t>rhosts</a:t>
            </a:r>
            <a:r>
              <a:rPr lang="en-US" altLang="en-US" dirty="0"/>
              <a:t> etc..)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xmlns="" id="{07083379-9418-2C8E-E516-07A4E9B42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4" y="4352290"/>
            <a:ext cx="2439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xmlns="" id="{E87B6CD2-FD29-D4D4-6526-D9F446A94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5641340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Cloud">
            <a:extLst>
              <a:ext uri="{FF2B5EF4-FFF2-40B4-BE49-F238E27FC236}">
                <a16:creationId xmlns:a16="http://schemas.microsoft.com/office/drawing/2014/main" xmlns="" id="{CBF9CFD7-1B41-5AB6-53E2-D5E9D9D708A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736727" y="4448922"/>
            <a:ext cx="1531938" cy="97016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Internet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DF51E091-41DC-15BF-97A7-7DB56352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3809366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2.1.1.1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xmlns="" id="{BCDD8EEB-3960-FB48-CC22-0B5101A4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3774441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xmlns="" id="{FC20AF5F-D445-EAC0-6ECC-CB8C07E7C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5" y="408082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xmlns="" id="{A000C7A1-CE11-C7C3-C142-1AFCD9F27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9" y="4352291"/>
            <a:ext cx="3587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xmlns="" id="{57CAFE96-E508-D952-2C9A-030C091EB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763" y="5233354"/>
            <a:ext cx="43180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xmlns="" id="{AAFDCF8F-4720-2AA4-C0EA-CF2884A5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912804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1.1.1.1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xmlns="" id="{31C0499D-3771-9475-F4BF-AB270EEF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5912804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1.1.1.2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xmlns="" id="{F1D5BCED-1E61-E50D-E60B-A1548C05C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5641341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AE704BF0-BC66-7953-A38C-613ADE60F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5641341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xmlns="" id="{358193D5-3AE7-87BA-5939-F4BDFD7C7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5876290"/>
            <a:ext cx="346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xmlns="" id="{5BBB3644-EE03-DBAC-01FB-0C6C6E09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591280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xmlns="" id="{9AC0E565-08DA-35F1-9AEC-39F92E27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5098416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1.1.1.3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xmlns="" id="{F34467C1-2CF3-EC6F-D9E9-04A7CE6B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5063490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xmlns="" id="{B8B0F3B1-2420-ECFD-5B9A-47548AADB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1" y="3410903"/>
            <a:ext cx="51850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Can A claim it is B to the server 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ARP Spoofing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Can C claim it is B to the server 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Source Routing</a:t>
            </a:r>
          </a:p>
        </p:txBody>
      </p:sp>
      <p:sp>
        <p:nvSpPr>
          <p:cNvPr id="5144" name="Line 24">
            <a:extLst>
              <a:ext uri="{FF2B5EF4-FFF2-40B4-BE49-F238E27FC236}">
                <a16:creationId xmlns:a16="http://schemas.microsoft.com/office/drawing/2014/main" xmlns="" id="{32A17AD3-1B15-B399-1570-93AEC5F59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7464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740DB4CB-228D-B3FE-793A-85B5BE1BC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819912"/>
          </a:xfrm>
        </p:spPr>
        <p:txBody>
          <a:bodyPr/>
          <a:lstStyle/>
          <a:p>
            <a:pPr algn="ctr"/>
            <a:r>
              <a:rPr lang="en-US" altLang="en-US" dirty="0"/>
              <a:t>Security Flaws in IP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283BABD9-C4DE-20D8-05EB-DBB9E07FD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IP fragmentation attack</a:t>
            </a:r>
          </a:p>
          <a:p>
            <a:pPr lvl="1"/>
            <a:r>
              <a:rPr lang="en-US" altLang="en-US" sz="2400" dirty="0"/>
              <a:t>End hosts need to keep the fragments till all the fragments arrive</a:t>
            </a:r>
          </a:p>
          <a:p>
            <a:pPr lvl="1"/>
            <a:r>
              <a:rPr lang="en-US" altLang="en-US" sz="2400" dirty="0"/>
              <a:t>Vulnerable packet offset and size attributes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Traffic amplification attack (DNS attack)</a:t>
            </a:r>
          </a:p>
          <a:p>
            <a:pPr lvl="1"/>
            <a:r>
              <a:rPr lang="en-US" altLang="en-US" sz="2400" dirty="0"/>
              <a:t>Similar to DDOS attack</a:t>
            </a:r>
          </a:p>
          <a:p>
            <a:pPr lvl="1"/>
            <a:r>
              <a:rPr lang="en-US" altLang="en-US" sz="2400" dirty="0"/>
              <a:t>IP allows broadcast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073E3BCD-485C-F23D-DD8E-CBA8BA593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795528"/>
            <a:ext cx="10241280" cy="595771"/>
          </a:xfrm>
        </p:spPr>
        <p:txBody>
          <a:bodyPr/>
          <a:lstStyle/>
          <a:p>
            <a:pPr algn="ctr"/>
            <a:r>
              <a:rPr lang="en-US" altLang="en-US" dirty="0"/>
              <a:t>Ping Flood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xmlns="" id="{7D96B8A6-3F05-08EC-5DC9-FB7E9C4F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895600" cy="4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</a:pPr>
            <a:r>
              <a:rPr lang="en-GB" altLang="en-US" sz="2400"/>
              <a:t>Attacking System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xmlns="" id="{A92FCD36-B47B-D77D-A344-721E456C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14478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07" name="Group 7">
            <a:extLst>
              <a:ext uri="{FF2B5EF4-FFF2-40B4-BE49-F238E27FC236}">
                <a16:creationId xmlns:a16="http://schemas.microsoft.com/office/drawing/2014/main" xmlns="" id="{2C8A96FA-8668-1889-45E0-667AFBC345CA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2209801"/>
            <a:ext cx="2284413" cy="303213"/>
            <a:chOff x="1584" y="1425"/>
            <a:chExt cx="1439" cy="191"/>
          </a:xfrm>
        </p:grpSpPr>
        <p:sp>
          <p:nvSpPr>
            <p:cNvPr id="51208" name="Freeform 8">
              <a:extLst>
                <a:ext uri="{FF2B5EF4-FFF2-40B4-BE49-F238E27FC236}">
                  <a16:creationId xmlns:a16="http://schemas.microsoft.com/office/drawing/2014/main" xmlns="" id="{845F1D25-03AD-9784-E949-B781B110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9" name="Freeform 9">
              <a:extLst>
                <a:ext uri="{FF2B5EF4-FFF2-40B4-BE49-F238E27FC236}">
                  <a16:creationId xmlns:a16="http://schemas.microsoft.com/office/drawing/2014/main" xmlns="" id="{B23265F8-FE45-4D1F-DB54-6F069941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0" name="Freeform 10">
              <a:extLst>
                <a:ext uri="{FF2B5EF4-FFF2-40B4-BE49-F238E27FC236}">
                  <a16:creationId xmlns:a16="http://schemas.microsoft.com/office/drawing/2014/main" xmlns="" id="{04C1F1EC-EB0F-E4A8-EF69-BC7D9E1A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39" name="Cloud">
            <a:extLst>
              <a:ext uri="{FF2B5EF4-FFF2-40B4-BE49-F238E27FC236}">
                <a16:creationId xmlns:a16="http://schemas.microsoft.com/office/drawing/2014/main" xmlns="" id="{B5679464-311A-1BDC-26CF-DAB59B5BEC6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562600" y="1524001"/>
            <a:ext cx="2514600" cy="1592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Internet</a:t>
            </a:r>
          </a:p>
        </p:txBody>
      </p:sp>
      <p:grpSp>
        <p:nvGrpSpPr>
          <p:cNvPr id="51249" name="Group 49">
            <a:extLst>
              <a:ext uri="{FF2B5EF4-FFF2-40B4-BE49-F238E27FC236}">
                <a16:creationId xmlns:a16="http://schemas.microsoft.com/office/drawing/2014/main" xmlns="" id="{26F67255-BE1B-3024-3E0D-D571C38DCA5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1" y="2667001"/>
            <a:ext cx="1533525" cy="2100263"/>
            <a:chOff x="3915" y="1784"/>
            <a:chExt cx="966" cy="1323"/>
          </a:xfrm>
        </p:grpSpPr>
        <p:grpSp>
          <p:nvGrpSpPr>
            <p:cNvPr id="51250" name="Group 50">
              <a:extLst>
                <a:ext uri="{FF2B5EF4-FFF2-40B4-BE49-F238E27FC236}">
                  <a16:creationId xmlns:a16="http://schemas.microsoft.com/office/drawing/2014/main" xmlns="" id="{28B2802D-47A5-AD77-F552-B58D37AD8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51" name="Freeform 51">
                <a:extLst>
                  <a:ext uri="{FF2B5EF4-FFF2-40B4-BE49-F238E27FC236}">
                    <a16:creationId xmlns:a16="http://schemas.microsoft.com/office/drawing/2014/main" xmlns="" id="{69DEC723-4FE5-AE87-6E80-6E29F733B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2" name="Freeform 52">
                <a:extLst>
                  <a:ext uri="{FF2B5EF4-FFF2-40B4-BE49-F238E27FC236}">
                    <a16:creationId xmlns:a16="http://schemas.microsoft.com/office/drawing/2014/main" xmlns="" id="{48CB6A62-6058-9DFE-694D-C08B22881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3" name="Freeform 53">
                <a:extLst>
                  <a:ext uri="{FF2B5EF4-FFF2-40B4-BE49-F238E27FC236}">
                    <a16:creationId xmlns:a16="http://schemas.microsoft.com/office/drawing/2014/main" xmlns="" id="{B9119F57-5229-3E4B-FEDD-FF0B82E04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54" name="Group 54">
              <a:extLst>
                <a:ext uri="{FF2B5EF4-FFF2-40B4-BE49-F238E27FC236}">
                  <a16:creationId xmlns:a16="http://schemas.microsoft.com/office/drawing/2014/main" xmlns="" id="{98F80ACD-9352-B524-3A8B-86BB35BE9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55" name="Freeform 55">
                <a:extLst>
                  <a:ext uri="{FF2B5EF4-FFF2-40B4-BE49-F238E27FC236}">
                    <a16:creationId xmlns:a16="http://schemas.microsoft.com/office/drawing/2014/main" xmlns="" id="{65306007-A8A3-9DA2-53F4-20EAC2444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6" name="Freeform 56">
                <a:extLst>
                  <a:ext uri="{FF2B5EF4-FFF2-40B4-BE49-F238E27FC236}">
                    <a16:creationId xmlns:a16="http://schemas.microsoft.com/office/drawing/2014/main" xmlns="" id="{FF22BDC6-1C0F-9424-1D55-DB879FD84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7" name="Freeform 57">
                <a:extLst>
                  <a:ext uri="{FF2B5EF4-FFF2-40B4-BE49-F238E27FC236}">
                    <a16:creationId xmlns:a16="http://schemas.microsoft.com/office/drawing/2014/main" xmlns="" id="{F26F8757-50A7-F0E9-B7B5-428F5A8D2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58" name="Group 58">
              <a:extLst>
                <a:ext uri="{FF2B5EF4-FFF2-40B4-BE49-F238E27FC236}">
                  <a16:creationId xmlns:a16="http://schemas.microsoft.com/office/drawing/2014/main" xmlns="" id="{84AFE266-1C55-E62B-5412-B261E71FD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59" name="Freeform 59">
                <a:extLst>
                  <a:ext uri="{FF2B5EF4-FFF2-40B4-BE49-F238E27FC236}">
                    <a16:creationId xmlns:a16="http://schemas.microsoft.com/office/drawing/2014/main" xmlns="" id="{20DD266E-3F71-84C9-440F-B4005FBA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0" name="Freeform 60">
                <a:extLst>
                  <a:ext uri="{FF2B5EF4-FFF2-40B4-BE49-F238E27FC236}">
                    <a16:creationId xmlns:a16="http://schemas.microsoft.com/office/drawing/2014/main" xmlns="" id="{99C0C14D-906D-8721-51CB-6425B7EE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1" name="Freeform 61">
                <a:extLst>
                  <a:ext uri="{FF2B5EF4-FFF2-40B4-BE49-F238E27FC236}">
                    <a16:creationId xmlns:a16="http://schemas.microsoft.com/office/drawing/2014/main" xmlns="" id="{77BAEC8C-2E54-8687-AE6A-00F211863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62" name="Group 62">
              <a:extLst>
                <a:ext uri="{FF2B5EF4-FFF2-40B4-BE49-F238E27FC236}">
                  <a16:creationId xmlns:a16="http://schemas.microsoft.com/office/drawing/2014/main" xmlns="" id="{AE77007A-21AC-1084-52C1-8AF27D00A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63" name="Freeform 63">
                <a:extLst>
                  <a:ext uri="{FF2B5EF4-FFF2-40B4-BE49-F238E27FC236}">
                    <a16:creationId xmlns:a16="http://schemas.microsoft.com/office/drawing/2014/main" xmlns="" id="{DA02CFDA-EA35-929D-B2F7-17F1FB854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4" name="Freeform 64">
                <a:extLst>
                  <a:ext uri="{FF2B5EF4-FFF2-40B4-BE49-F238E27FC236}">
                    <a16:creationId xmlns:a16="http://schemas.microsoft.com/office/drawing/2014/main" xmlns="" id="{D28AB037-1790-B2A4-DD37-34950E5A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5" name="Freeform 65">
                <a:extLst>
                  <a:ext uri="{FF2B5EF4-FFF2-40B4-BE49-F238E27FC236}">
                    <a16:creationId xmlns:a16="http://schemas.microsoft.com/office/drawing/2014/main" xmlns="" id="{A2C35CF5-1211-DAFF-FFC3-9D0D55929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66" name="Cloud">
            <a:extLst>
              <a:ext uri="{FF2B5EF4-FFF2-40B4-BE49-F238E27FC236}">
                <a16:creationId xmlns:a16="http://schemas.microsoft.com/office/drawing/2014/main" xmlns="" id="{A1FE90D8-FADD-108F-6D19-4B49CA92130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534400" y="4724400"/>
            <a:ext cx="1828800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Broadcast Enabled Network</a:t>
            </a:r>
          </a:p>
        </p:txBody>
      </p:sp>
      <p:grpSp>
        <p:nvGrpSpPr>
          <p:cNvPr id="51267" name="Group 67">
            <a:extLst>
              <a:ext uri="{FF2B5EF4-FFF2-40B4-BE49-F238E27FC236}">
                <a16:creationId xmlns:a16="http://schemas.microsoft.com/office/drawing/2014/main" xmlns="" id="{923FB5DB-164F-74AA-D96E-B4C4B076B4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3048000"/>
            <a:ext cx="1828800" cy="1828800"/>
            <a:chOff x="3915" y="1784"/>
            <a:chExt cx="966" cy="1323"/>
          </a:xfrm>
        </p:grpSpPr>
        <p:grpSp>
          <p:nvGrpSpPr>
            <p:cNvPr id="51268" name="Group 68">
              <a:extLst>
                <a:ext uri="{FF2B5EF4-FFF2-40B4-BE49-F238E27FC236}">
                  <a16:creationId xmlns:a16="http://schemas.microsoft.com/office/drawing/2014/main" xmlns="" id="{07BFC94E-294A-A580-1D20-B66AFCD6D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69" name="Freeform 69">
                <a:extLst>
                  <a:ext uri="{FF2B5EF4-FFF2-40B4-BE49-F238E27FC236}">
                    <a16:creationId xmlns:a16="http://schemas.microsoft.com/office/drawing/2014/main" xmlns="" id="{0E1C02F7-76B3-221A-8060-32F8E288B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0" name="Freeform 70">
                <a:extLst>
                  <a:ext uri="{FF2B5EF4-FFF2-40B4-BE49-F238E27FC236}">
                    <a16:creationId xmlns:a16="http://schemas.microsoft.com/office/drawing/2014/main" xmlns="" id="{6FE64A30-3EFE-E390-2EBC-B6775D9AD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1" name="Freeform 71">
                <a:extLst>
                  <a:ext uri="{FF2B5EF4-FFF2-40B4-BE49-F238E27FC236}">
                    <a16:creationId xmlns:a16="http://schemas.microsoft.com/office/drawing/2014/main" xmlns="" id="{92144E61-2DB2-EC22-B259-8D87A8499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72" name="Group 72">
              <a:extLst>
                <a:ext uri="{FF2B5EF4-FFF2-40B4-BE49-F238E27FC236}">
                  <a16:creationId xmlns:a16="http://schemas.microsoft.com/office/drawing/2014/main" xmlns="" id="{516B7278-70CD-7F7D-0E72-2D6448483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73" name="Freeform 73">
                <a:extLst>
                  <a:ext uri="{FF2B5EF4-FFF2-40B4-BE49-F238E27FC236}">
                    <a16:creationId xmlns:a16="http://schemas.microsoft.com/office/drawing/2014/main" xmlns="" id="{785A1132-1838-D776-9EB5-3864251F2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4" name="Freeform 74">
                <a:extLst>
                  <a:ext uri="{FF2B5EF4-FFF2-40B4-BE49-F238E27FC236}">
                    <a16:creationId xmlns:a16="http://schemas.microsoft.com/office/drawing/2014/main" xmlns="" id="{16B9F8B0-6E13-EB34-6923-15596186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5" name="Freeform 75">
                <a:extLst>
                  <a:ext uri="{FF2B5EF4-FFF2-40B4-BE49-F238E27FC236}">
                    <a16:creationId xmlns:a16="http://schemas.microsoft.com/office/drawing/2014/main" xmlns="" id="{364A6C02-DEDD-29B4-4CE8-BF8B82856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76" name="Group 76">
              <a:extLst>
                <a:ext uri="{FF2B5EF4-FFF2-40B4-BE49-F238E27FC236}">
                  <a16:creationId xmlns:a16="http://schemas.microsoft.com/office/drawing/2014/main" xmlns="" id="{EBD3F33B-6EC5-8A93-9F8A-DEA810ABC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77" name="Freeform 77">
                <a:extLst>
                  <a:ext uri="{FF2B5EF4-FFF2-40B4-BE49-F238E27FC236}">
                    <a16:creationId xmlns:a16="http://schemas.microsoft.com/office/drawing/2014/main" xmlns="" id="{78153163-02A4-D631-8A7F-4E9F2C2E1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8" name="Freeform 78">
                <a:extLst>
                  <a:ext uri="{FF2B5EF4-FFF2-40B4-BE49-F238E27FC236}">
                    <a16:creationId xmlns:a16="http://schemas.microsoft.com/office/drawing/2014/main" xmlns="" id="{A51EE9E3-70D4-457F-BEA0-A66DF951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9" name="Freeform 79">
                <a:extLst>
                  <a:ext uri="{FF2B5EF4-FFF2-40B4-BE49-F238E27FC236}">
                    <a16:creationId xmlns:a16="http://schemas.microsoft.com/office/drawing/2014/main" xmlns="" id="{0FE516F8-D878-90F3-D150-9FB2B9BA8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80" name="Group 80">
              <a:extLst>
                <a:ext uri="{FF2B5EF4-FFF2-40B4-BE49-F238E27FC236}">
                  <a16:creationId xmlns:a16="http://schemas.microsoft.com/office/drawing/2014/main" xmlns="" id="{2858E1A9-4AF0-3168-CEC3-941BCA341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81" name="Freeform 81">
                <a:extLst>
                  <a:ext uri="{FF2B5EF4-FFF2-40B4-BE49-F238E27FC236}">
                    <a16:creationId xmlns:a16="http://schemas.microsoft.com/office/drawing/2014/main" xmlns="" id="{C38CC89D-F8F8-928E-535C-4661BE8A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82" name="Freeform 82">
                <a:extLst>
                  <a:ext uri="{FF2B5EF4-FFF2-40B4-BE49-F238E27FC236}">
                    <a16:creationId xmlns:a16="http://schemas.microsoft.com/office/drawing/2014/main" xmlns="" id="{637C9622-72BB-B7B5-4AF4-C88F3C91F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83" name="Freeform 83">
                <a:extLst>
                  <a:ext uri="{FF2B5EF4-FFF2-40B4-BE49-F238E27FC236}">
                    <a16:creationId xmlns:a16="http://schemas.microsoft.com/office/drawing/2014/main" xmlns="" id="{44DEB7C6-0C9C-047D-B54A-97B5A7DD7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84" name="Text Box 84">
            <a:extLst>
              <a:ext uri="{FF2B5EF4-FFF2-40B4-BE49-F238E27FC236}">
                <a16:creationId xmlns:a16="http://schemas.microsoft.com/office/drawing/2014/main" xmlns="" id="{3AFA7A1E-C0F7-3DCC-657C-360F0F0E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43588"/>
            <a:ext cx="2209800" cy="4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</a:pPr>
            <a:r>
              <a:rPr lang="en-GB" altLang="en-US" sz="2400"/>
              <a:t>Victim System</a:t>
            </a:r>
          </a:p>
        </p:txBody>
      </p:sp>
      <p:pic>
        <p:nvPicPr>
          <p:cNvPr id="51285" name="Picture 85">
            <a:extLst>
              <a:ext uri="{FF2B5EF4-FFF2-40B4-BE49-F238E27FC236}">
                <a16:creationId xmlns:a16="http://schemas.microsoft.com/office/drawing/2014/main" xmlns="" id="{095DA497-8515-47A4-4C3F-6A6B8B78C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876800"/>
            <a:ext cx="10826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86" name="Group 86">
            <a:extLst>
              <a:ext uri="{FF2B5EF4-FFF2-40B4-BE49-F238E27FC236}">
                <a16:creationId xmlns:a16="http://schemas.microsoft.com/office/drawing/2014/main" xmlns="" id="{B0362867-2084-9AED-B51A-93B188C196EF}"/>
              </a:ext>
            </a:extLst>
          </p:cNvPr>
          <p:cNvGrpSpPr>
            <a:grpSpLocks/>
          </p:cNvGrpSpPr>
          <p:nvPr/>
        </p:nvGrpSpPr>
        <p:grpSpPr bwMode="auto">
          <a:xfrm rot="3065834">
            <a:off x="7239001" y="3810001"/>
            <a:ext cx="2284413" cy="303213"/>
            <a:chOff x="1584" y="1425"/>
            <a:chExt cx="1439" cy="191"/>
          </a:xfrm>
        </p:grpSpPr>
        <p:sp>
          <p:nvSpPr>
            <p:cNvPr id="51287" name="Freeform 87">
              <a:extLst>
                <a:ext uri="{FF2B5EF4-FFF2-40B4-BE49-F238E27FC236}">
                  <a16:creationId xmlns:a16="http://schemas.microsoft.com/office/drawing/2014/main" xmlns="" id="{A51D428E-A0E9-8A1C-3E3F-74ADC2AC2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88" name="Freeform 88">
              <a:extLst>
                <a:ext uri="{FF2B5EF4-FFF2-40B4-BE49-F238E27FC236}">
                  <a16:creationId xmlns:a16="http://schemas.microsoft.com/office/drawing/2014/main" xmlns="" id="{71452605-8916-4832-08D2-E9BB59A0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89" name="Freeform 89">
              <a:extLst>
                <a:ext uri="{FF2B5EF4-FFF2-40B4-BE49-F238E27FC236}">
                  <a16:creationId xmlns:a16="http://schemas.microsoft.com/office/drawing/2014/main" xmlns="" id="{B0A9E52A-6B9B-F51A-7F25-E5ED6C027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2BA4D93-8AFF-5AE8-E926-63205273D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95528"/>
            <a:ext cx="12090400" cy="6979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Internet Control Message protocol (</a:t>
            </a:r>
            <a:r>
              <a:rPr lang="en-US" altLang="en-US" dirty="0" err="1"/>
              <a:t>iCMP</a:t>
            </a:r>
            <a:r>
              <a:rPr lang="en-US" altLang="en-US" dirty="0"/>
              <a:t>) Attacks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96C8D21-55F2-89CD-FD61-5AABC5E36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5360" y="1624584"/>
            <a:ext cx="10241280" cy="39593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 authentication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redirect message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cause the host to switch gateways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Benefit of doing this?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Man in the middle attack, sniffing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cause the host to drop connection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echo request/reply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Many more…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http://www.sans.org/rr/whitepapers/threats/477.php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CCA88827-D402-23FB-854B-9D0F97BFF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69468"/>
            <a:ext cx="10241280" cy="819912"/>
          </a:xfrm>
        </p:spPr>
        <p:txBody>
          <a:bodyPr/>
          <a:lstStyle/>
          <a:p>
            <a:pPr algn="ctr"/>
            <a:r>
              <a:rPr lang="en-US" altLang="en-US" dirty="0"/>
              <a:t>Routing Attacks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364B0F5A-C514-2D9D-4BFD-21D48C9C1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0480" y="1666240"/>
            <a:ext cx="10241280" cy="42123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Distance Vector Routing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Announce 0 distance to all other nodes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Blackhole traffic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Eavesdrop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Link State Routing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drop links randomly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claim direct link to any other routers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bit harder to attack than DV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Border Gateway Protocol (BGP)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ASes</a:t>
            </a:r>
            <a:r>
              <a:rPr lang="en-US" altLang="en-US" sz="2400" dirty="0"/>
              <a:t> can announce arbitrary prefix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ASes</a:t>
            </a:r>
            <a:r>
              <a:rPr lang="en-US" altLang="en-US" sz="2400" dirty="0"/>
              <a:t> can alter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67FBA"/>
      </a:accent4>
      <a:accent5>
        <a:srgbClr val="A296C6"/>
      </a:accent5>
      <a:accent6>
        <a:srgbClr val="7F89BA"/>
      </a:accent6>
      <a:hlink>
        <a:srgbClr val="568E8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1802</Words>
  <Application>Microsoft Office PowerPoint</Application>
  <PresentationFormat>Custom</PresentationFormat>
  <Paragraphs>494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GradientRiseVTI</vt:lpstr>
      <vt:lpstr>Network architecture attacks</vt:lpstr>
      <vt:lpstr>Outline</vt:lpstr>
      <vt:lpstr>Security Vulnerabilities</vt:lpstr>
      <vt:lpstr>Why?</vt:lpstr>
      <vt:lpstr>Security Flaws in IP</vt:lpstr>
      <vt:lpstr>Security Flaws in IP</vt:lpstr>
      <vt:lpstr>Ping Flood</vt:lpstr>
      <vt:lpstr>Internet Control Message protocol (iCMP) Attacks</vt:lpstr>
      <vt:lpstr>Routing Attacks</vt:lpstr>
      <vt:lpstr>TCP Attacks</vt:lpstr>
      <vt:lpstr>TCP Layer Attacks</vt:lpstr>
      <vt:lpstr>TCP Layer Attacks</vt:lpstr>
      <vt:lpstr>TCP Layer Attacks</vt:lpstr>
      <vt:lpstr>Application Layer Attacks</vt:lpstr>
      <vt:lpstr>An Example</vt:lpstr>
      <vt:lpstr>An Example</vt:lpstr>
      <vt:lpstr>An Example</vt:lpstr>
      <vt:lpstr>An Example</vt:lpstr>
      <vt:lpstr>Denial of Service</vt:lpstr>
      <vt:lpstr>Denial of Service</vt:lpstr>
      <vt:lpstr>Simple DoS</vt:lpstr>
      <vt:lpstr>Coordinated DoS</vt:lpstr>
      <vt:lpstr>Distributed DoS</vt:lpstr>
      <vt:lpstr>Distributed DoS</vt:lpstr>
      <vt:lpstr>Firewalls</vt:lpstr>
      <vt:lpstr>Firewalls (contd…)</vt:lpstr>
      <vt:lpstr>Packet Filters</vt:lpstr>
      <vt:lpstr>Packet Filters Contd.</vt:lpstr>
      <vt:lpstr>Packet Filters Contd.</vt:lpstr>
      <vt:lpstr>Typical Firewall Configuration</vt:lpstr>
      <vt:lpstr>Example Firewall Rules</vt:lpstr>
      <vt:lpstr>Sample Firewall Rule</vt:lpstr>
      <vt:lpstr>Default Firewall Rules</vt:lpstr>
      <vt:lpstr>Packet Filters</vt:lpstr>
      <vt:lpstr>Alternatives</vt:lpstr>
      <vt:lpstr>Alternatives</vt:lpstr>
      <vt:lpstr>Proxy Firewall</vt:lpstr>
      <vt:lpstr>Intrusion Detection Systems</vt:lpstr>
      <vt:lpstr>Types of IDS</vt:lpstr>
      <vt:lpstr>Signature-based IDS</vt:lpstr>
      <vt:lpstr>Anomaly-based IDS</vt:lpstr>
      <vt:lpstr>Network-based IDS</vt:lpstr>
      <vt:lpstr>Host-based IDS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Devaraj</dc:creator>
  <cp:lastModifiedBy>Admin</cp:lastModifiedBy>
  <cp:revision>27</cp:revision>
  <dcterms:created xsi:type="dcterms:W3CDTF">2024-07-09T11:01:40Z</dcterms:created>
  <dcterms:modified xsi:type="dcterms:W3CDTF">2024-07-24T11:56:59Z</dcterms:modified>
</cp:coreProperties>
</file>