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9" r:id="rId1"/>
  </p:sldMasterIdLst>
  <p:sldIdLst>
    <p:sldId id="256" r:id="rId2"/>
    <p:sldId id="267" r:id="rId3"/>
    <p:sldId id="268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72" r:id="rId13"/>
    <p:sldId id="273" r:id="rId14"/>
    <p:sldId id="274" r:id="rId15"/>
    <p:sldId id="275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>
        <p:scale>
          <a:sx n="80" d="100"/>
          <a:sy n="80" d="100"/>
        </p:scale>
        <p:origin x="-138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B5883-038C-4696-8E27-1811E470D6D4}" type="datetime1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6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7925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591071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93756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9646177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DC4764-F656-4735-9820-9886F8DF1D6A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66526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8A6D4-154B-4E4D-9001-7A6C328D243E}" type="datetime1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527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80999-9BD6-4929-BDEC-B84E21C16701}" type="datetime1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77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F6069-8263-4296-913A-BC2234E8D32B}" type="datetime1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57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F5005-EC25-4FB9-B19B-2437F0B120D2}" type="datetime1">
              <a:rPr lang="en-US" smtClean="0"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686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283B5C-2325-42FF-AF91-C1451D9D66CC}" type="datetime1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5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88DB08-3B01-46DD-99F2-F6F6334EA669}" type="datetime1">
              <a:rPr lang="en-US" smtClean="0"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8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AC11-ACC3-4129-BBD7-C580BF1A4EE7}" type="datetime1">
              <a:rPr lang="en-US" smtClean="0"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49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0F7F3-E406-44E2-93AF-674B3F1A2E51}" type="datetime1">
              <a:rPr lang="en-US" smtClean="0"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20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1DD93-7C9D-4E53-81F0-DDE57FEA7EDB}" type="datetime1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13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7BC28-59DE-4F83-B4A1-497203279FAD}" type="datetime1">
              <a:rPr lang="en-US" smtClean="0"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68AC1EC-23E2-4F0E-A5A4-674EC8DB95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1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DC4764-F656-4735-9820-9886F8DF1D6A}" type="datetime1">
              <a:rPr lang="en-US" smtClean="0"/>
              <a:t>7/24/2024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68AC1EC-23E2-4F0E-A5A4-674EC8DB954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70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2" r:id="rId3"/>
    <p:sldLayoutId id="2147483843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50" r:id="rId11"/>
    <p:sldLayoutId id="2147483851" r:id="rId12"/>
    <p:sldLayoutId id="2147483852" r:id="rId13"/>
    <p:sldLayoutId id="2147483853" r:id="rId14"/>
    <p:sldLayoutId id="2147483854" r:id="rId15"/>
    <p:sldLayoutId id="2147483855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A mosaic of colorful geometric shapes">
            <a:extLst>
              <a:ext uri="{FF2B5EF4-FFF2-40B4-BE49-F238E27FC236}">
                <a16:creationId xmlns:a16="http://schemas.microsoft.com/office/drawing/2014/main" xmlns="" id="{54407719-782A-2528-6C6A-C143B78BF8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16288" r="6" b="4955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63240"/>
          </a:xfrm>
        </p:spPr>
        <p:txBody>
          <a:bodyPr>
            <a:normAutofit/>
          </a:bodyPr>
          <a:lstStyle/>
          <a:p>
            <a:pPr algn="ctr"/>
            <a:r>
              <a:rPr lang="en-US" altLang="en-US" sz="6600" dirty="0"/>
              <a:t>Operating System Attacks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7048" y="4599432"/>
            <a:ext cx="9144000" cy="1536192"/>
          </a:xfrm>
        </p:spPr>
        <p:txBody>
          <a:bodyPr>
            <a:normAutofit/>
          </a:bodyPr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A6147FB4-9ABA-FEE2-1085-3529BF969F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200" dirty="0"/>
              <a:t>System threats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D80F4D6E-26FD-432C-C558-495CD3190C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32012" y="1747520"/>
            <a:ext cx="8915400" cy="377762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dirty="0"/>
              <a:t>	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Most operating systems allow processes to spawn other processes. 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This creates situations in which operating system resources and files are misused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xmlns="" id="{2E1E57C4-AB60-BE0C-FA17-D3B8F4D10B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200" dirty="0"/>
              <a:t>System threats (Contd.)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xmlns="" id="{1F233882-D24B-A98E-BF0F-A7823A97D0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57692" y="1666240"/>
            <a:ext cx="8915400" cy="377762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	Worms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400" dirty="0"/>
              <a:t>Worms are programs that reduce system performance by spawning copies of themselves repeatedly, locking out system use by all other processes. 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In a network worms may reproduce across systems and bring down the entire network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92E9F0B4-CC08-8F8C-2709-D508ADC184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200" dirty="0"/>
              <a:t>System threats (Contd.)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3469F0C4-8F6C-9011-0DF6-FFCD501EF4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59292" y="1788160"/>
            <a:ext cx="8915400" cy="377762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	Viruses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A virus is a fragment of code embedded in  a legitimate program. 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It is capable of modifying/destroying files, causing program malfunctions and system crashes.</a:t>
            </a:r>
          </a:p>
          <a:p>
            <a:pPr eaLnBrk="1" hangingPunct="1">
              <a:buFontTx/>
              <a:buNone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xmlns="" id="{F4BFF0F3-911B-CE4E-75EB-7DECDC7DD6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200" dirty="0"/>
              <a:t>System threats (Contd.)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xmlns="" id="{7F15BA50-0BCF-C654-F46C-262B3AC485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81212" y="1905000"/>
            <a:ext cx="8915400" cy="3777622"/>
          </a:xfrm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en-US" altLang="en-US" dirty="0"/>
              <a:t>	Denial of Service</a:t>
            </a:r>
          </a:p>
          <a:p>
            <a:pPr algn="just" eaLnBrk="1" hangingPunct="1">
              <a:buFontTx/>
              <a:buNone/>
            </a:pPr>
            <a:r>
              <a:rPr lang="en-US" altLang="en-US" dirty="0"/>
              <a:t>	</a:t>
            </a:r>
            <a:r>
              <a:rPr lang="en-US" altLang="en-US" sz="2800" dirty="0"/>
              <a:t>The focus of this attack is to disable the legitimate use of a system/facility rather than gaining information or stealing resources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76F18538-BC65-0F85-50A9-2EB9DB1E4E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200" dirty="0"/>
              <a:t>Intrusion detection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DEB02F12-AD43-07A6-703A-068319ED08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081212" y="1788160"/>
            <a:ext cx="8915400" cy="4445730"/>
          </a:xfrm>
        </p:spPr>
        <p:txBody>
          <a:bodyPr>
            <a:normAutofit/>
          </a:bodyPr>
          <a:lstStyle/>
          <a:p>
            <a:pPr marL="609600" indent="-609600" algn="just">
              <a:buNone/>
            </a:pPr>
            <a:r>
              <a:rPr lang="en-US" altLang="en-US" dirty="0"/>
              <a:t>	</a:t>
            </a:r>
            <a:r>
              <a:rPr lang="en-US" altLang="en-US" sz="2400" dirty="0"/>
              <a:t>Strives to detect attempted or successful intrusions into a computer system, and initiate a proper response.</a:t>
            </a:r>
          </a:p>
          <a:p>
            <a:pPr marL="609600" indent="-609600" algn="just">
              <a:buNone/>
            </a:pPr>
            <a:endParaRPr lang="en-US" altLang="en-US" sz="2400" dirty="0"/>
          </a:p>
          <a:p>
            <a:pPr marL="609600" indent="-609600" algn="just">
              <a:buNone/>
            </a:pPr>
            <a:r>
              <a:rPr lang="en-US" altLang="en-US" sz="2400" dirty="0"/>
              <a:t>Two approaches:</a:t>
            </a:r>
          </a:p>
          <a:p>
            <a:pPr marL="609600" indent="-609600" algn="just">
              <a:buFontTx/>
              <a:buAutoNum type="arabicPeriod"/>
            </a:pPr>
            <a:r>
              <a:rPr lang="en-US" altLang="en-US" sz="2400" dirty="0"/>
              <a:t>Signature-based detection – Here system input or traffic is examined for specific behavior patterns</a:t>
            </a:r>
          </a:p>
          <a:p>
            <a:pPr marL="609600" indent="-609600" algn="just">
              <a:buFontTx/>
              <a:buAutoNum type="arabicPeriod"/>
            </a:pPr>
            <a:r>
              <a:rPr lang="en-US" altLang="en-US" sz="2400" dirty="0"/>
              <a:t>Anomaly detection – This approach attempts to detect anomalous behavior within the computer system.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xmlns="" id="{A6AA0650-26B4-FFF0-9010-A2EF9661AA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200" dirty="0"/>
              <a:t>Intrusion detection (Contd.)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7D25C9E1-3A3F-9F46-F2C9-C7144DB1DA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2880" y="1473200"/>
            <a:ext cx="9875520" cy="517144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en-US" sz="2400" dirty="0"/>
              <a:t>Signature-based detection attempts to characterize dangerous behavior and detects when such behavior occurs</a:t>
            </a:r>
          </a:p>
          <a:p>
            <a:pPr algn="just" eaLnBrk="1" hangingPunct="1"/>
            <a:r>
              <a:rPr lang="en-US" altLang="en-US" sz="2400" dirty="0"/>
              <a:t>Anomaly detection attempts to characterize normal behaviors and detects when something abnormal occurs</a:t>
            </a:r>
          </a:p>
          <a:p>
            <a:pPr marL="0" indent="0" algn="just" eaLnBrk="1" hangingPunct="1">
              <a:buNone/>
            </a:pPr>
            <a:endParaRPr lang="en-US" altLang="en-US" sz="2800" dirty="0"/>
          </a:p>
          <a:p>
            <a:pPr marL="0" indent="0" algn="just" eaLnBrk="1" hangingPunct="1">
              <a:buNone/>
            </a:pPr>
            <a:r>
              <a:rPr lang="en-US" altLang="en-US" sz="2800" dirty="0"/>
              <a:t>Auditing and logging</a:t>
            </a:r>
          </a:p>
          <a:p>
            <a:pPr algn="just" eaLnBrk="1" hangingPunct="1"/>
            <a:r>
              <a:rPr lang="en-US" altLang="en-US" sz="2400" dirty="0"/>
              <a:t>In audit-trail processing, security relevant events are logged to an audit trail and matched against attack signatures (signature-based detection) or analyzed for anomalous behavior (anomaly detection)</a:t>
            </a:r>
          </a:p>
          <a:p>
            <a:pPr algn="just" eaLnBrk="1" hangingPunct="1">
              <a:buFontTx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xmlns="" id="{26768BB4-30E4-7173-4DAA-DBF0A2637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200" dirty="0"/>
              <a:t>Intrusion detection (Contd.)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E2704B35-1C0D-FAAF-D703-9DC295EC26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20240" y="1615440"/>
            <a:ext cx="9584372" cy="429578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 dirty="0"/>
              <a:t>	System-Call Monitoring</a:t>
            </a:r>
          </a:p>
          <a:p>
            <a:pPr eaLnBrk="1" hangingPunct="1">
              <a:buFontTx/>
              <a:buNone/>
            </a:pPr>
            <a:r>
              <a:rPr lang="en-US" altLang="en-US" sz="2800" dirty="0"/>
              <a:t>	</a:t>
            </a:r>
            <a:r>
              <a:rPr lang="en-US" altLang="en-US" sz="2400" dirty="0"/>
              <a:t>Process system calls are monitored to detect instances when a process deviates from the expected system-call behavior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	Attacks that attempt to take over a process by exploiting the buffer-overflow vulnerability, and execute the attacker’s code rather than the original code can be detected using this technique 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3B05C855-3F8D-6707-B732-C98B09F1E1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200" dirty="0"/>
              <a:t>References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xmlns="" id="{B69B46B5-CC19-BC76-D891-CB027BFDE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64640" y="1706880"/>
            <a:ext cx="9939972" cy="4527010"/>
          </a:xfrm>
        </p:spPr>
        <p:txBody>
          <a:bodyPr/>
          <a:lstStyle/>
          <a:p>
            <a:pPr eaLnBrk="1" hangingPunct="1"/>
            <a:r>
              <a:rPr lang="en-US" altLang="en-US" sz="2400" dirty="0" err="1"/>
              <a:t>Silberschatz</a:t>
            </a:r>
            <a:r>
              <a:rPr lang="en-US" altLang="en-US" sz="2400" dirty="0"/>
              <a:t>, Galvin &amp; Gagne</a:t>
            </a:r>
            <a:r>
              <a:rPr lang="en-US" altLang="en-US" sz="2400" i="1" dirty="0"/>
              <a:t>, Operating System Concepts (6 ed.)</a:t>
            </a:r>
            <a:r>
              <a:rPr lang="en-US" altLang="en-US" sz="2400" dirty="0"/>
              <a:t>, John Wiley and Sons</a:t>
            </a:r>
          </a:p>
          <a:p>
            <a:pPr eaLnBrk="1" hangingPunct="1"/>
            <a:r>
              <a:rPr lang="en-US" altLang="en-US" sz="2400" dirty="0"/>
              <a:t>R. Summers, </a:t>
            </a:r>
            <a:r>
              <a:rPr lang="en-US" altLang="en-US" sz="2400" i="1" dirty="0"/>
              <a:t>Secure Computing – Threats and Safeguards, </a:t>
            </a:r>
            <a:r>
              <a:rPr lang="en-US" altLang="en-US" sz="2400" dirty="0"/>
              <a:t>McGraw-Hill</a:t>
            </a:r>
          </a:p>
          <a:p>
            <a:pPr eaLnBrk="1" hangingPunct="1"/>
            <a:r>
              <a:rPr lang="en-US" altLang="en-US" sz="2400" dirty="0"/>
              <a:t>M. Milenkovic, </a:t>
            </a:r>
            <a:r>
              <a:rPr lang="en-US" altLang="en-US" sz="2400" i="1" dirty="0"/>
              <a:t>Operating Systems – Concepts and Designs, </a:t>
            </a:r>
            <a:r>
              <a:rPr lang="en-US" altLang="en-US" sz="2400" dirty="0"/>
              <a:t>McGraw-Hill</a:t>
            </a:r>
          </a:p>
          <a:p>
            <a:pPr eaLnBrk="1" hangingPunct="1"/>
            <a:r>
              <a:rPr lang="en-US" altLang="en-US" sz="2400" dirty="0"/>
              <a:t>W. Stallings, </a:t>
            </a:r>
            <a:r>
              <a:rPr lang="en-US" altLang="en-US" sz="2400" i="1" dirty="0"/>
              <a:t>Operating Systems – Internals and Design Principles, </a:t>
            </a:r>
            <a:r>
              <a:rPr lang="en-US" altLang="en-US" sz="2400" dirty="0"/>
              <a:t>Prentice Hall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xmlns="" id="{9B8E03C6-6CFB-81AC-11C7-25C5864A0A7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133600" y="1752600"/>
            <a:ext cx="8001000" cy="4419600"/>
          </a:xfrm>
        </p:spPr>
        <p:txBody>
          <a:bodyPr/>
          <a:lstStyle/>
          <a:p>
            <a:pPr algn="just" eaLnBrk="1" hangingPunct="1"/>
            <a:r>
              <a:rPr lang="en-US" altLang="en-US" sz="2400" dirty="0"/>
              <a:t>Control access by limiting file types accessed by different users</a:t>
            </a:r>
          </a:p>
          <a:p>
            <a:pPr algn="just" eaLnBrk="1" hangingPunct="1"/>
            <a:endParaRPr lang="en-US" altLang="en-US" sz="2400" dirty="0"/>
          </a:p>
          <a:p>
            <a:pPr algn="just" eaLnBrk="1" hangingPunct="1"/>
            <a:r>
              <a:rPr lang="en-US" altLang="en-US" sz="2400" dirty="0"/>
              <a:t>Only authorized processes can operate on memory segments, CPU and other resources</a:t>
            </a:r>
          </a:p>
          <a:p>
            <a:pPr algn="just" eaLnBrk="1" hangingPunct="1"/>
            <a:endParaRPr lang="en-US" altLang="en-US" sz="2800" dirty="0"/>
          </a:p>
        </p:txBody>
      </p:sp>
      <p:sp>
        <p:nvSpPr>
          <p:cNvPr id="3075" name="Rectangle 4">
            <a:extLst>
              <a:ext uri="{FF2B5EF4-FFF2-40B4-BE49-F238E27FC236}">
                <a16:creationId xmlns:a16="http://schemas.microsoft.com/office/drawing/2014/main" xmlns="" id="{32CD4CD6-97DF-6E61-5E93-3C596B02D3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86000" y="533400"/>
            <a:ext cx="7772400" cy="1066800"/>
          </a:xfrm>
        </p:spPr>
        <p:txBody>
          <a:bodyPr/>
          <a:lstStyle/>
          <a:p>
            <a:pPr algn="ctr" eaLnBrk="1" hangingPunct="1"/>
            <a:r>
              <a:rPr lang="en-US" altLang="en-US" sz="3200" dirty="0"/>
              <a:t>Protection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xmlns="" id="{63C5A87E-CF8D-0206-298F-E1A8A28953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200" dirty="0"/>
              <a:t>Security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xmlns="" id="{AF01CF10-1DCB-2E40-43EB-152163A27B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/>
            <a:r>
              <a:rPr lang="en-US" altLang="en-US" sz="2800" dirty="0"/>
              <a:t>Protect information integrity by ensuring authentication of system users</a:t>
            </a:r>
          </a:p>
          <a:p>
            <a:pPr algn="just" eaLnBrk="1" hangingPunct="1"/>
            <a:r>
              <a:rPr lang="en-US" altLang="en-US" sz="2800" dirty="0"/>
              <a:t>Prevent unauthorized access</a:t>
            </a:r>
          </a:p>
          <a:p>
            <a:pPr algn="just" eaLnBrk="1" hangingPunct="1"/>
            <a:r>
              <a:rPr lang="en-US" altLang="en-US" sz="2800" dirty="0"/>
              <a:t>Prevent malicious destruction of data</a:t>
            </a:r>
          </a:p>
          <a:p>
            <a:pPr algn="just" eaLnBrk="1" hangingPunct="1"/>
            <a:r>
              <a:rPr lang="en-US" altLang="en-US" sz="2800" dirty="0"/>
              <a:t>Prevent accidental introduction of inconsistency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xmlns="" id="{E203B7F2-504D-F04B-AA0F-A3FE8F94E0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200" dirty="0"/>
              <a:t>Security vs. Protection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xmlns="" id="{BDDB4B4E-9104-C614-7EC0-9C7B40A3A0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52880" y="1371600"/>
            <a:ext cx="10051732" cy="5252720"/>
          </a:xfrm>
        </p:spPr>
        <p:txBody>
          <a:bodyPr>
            <a:noAutofit/>
          </a:bodyPr>
          <a:lstStyle/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/>
              <a:t>Security takes into consideration the protection system which is strictly internal, as well as the external environment in which the system operates</a:t>
            </a:r>
          </a:p>
          <a:p>
            <a:pPr algn="just"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/>
              <a:t>	Security violations can be malicious or accidental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/>
              <a:t>	Malicious violations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/>
              <a:t>Unauthorized reading of data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/>
              <a:t>Unauthorized writing of data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/>
              <a:t>Unauthorized destruction of data</a:t>
            </a:r>
          </a:p>
          <a:p>
            <a:pPr eaLnBrk="1" hangingPunct="1">
              <a:buFont typeface="Wingdings" panose="05000000000000000000" pitchFamily="2" charset="2"/>
              <a:buChar char="§"/>
            </a:pPr>
            <a:r>
              <a:rPr lang="en-US" altLang="en-US" sz="2400" dirty="0"/>
              <a:t>Preventing legitimate system use (Denial of service)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xmlns="" id="{D9C5F120-6E85-96F7-D3FB-9E831EE5E3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200" dirty="0"/>
              <a:t>Security (Contd.)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3AE66DB5-A9CF-B696-3837-53392863CB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52332" y="1540189"/>
            <a:ext cx="8915400" cy="3777622"/>
          </a:xfrm>
        </p:spPr>
        <p:txBody>
          <a:bodyPr>
            <a:normAutofit/>
          </a:bodyPr>
          <a:lstStyle/>
          <a:p>
            <a:pPr marL="609600" indent="-609600">
              <a:buNone/>
            </a:pPr>
            <a:r>
              <a:rPr lang="en-US" altLang="en-US" sz="2400" dirty="0"/>
              <a:t>	Four levels of security measures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dirty="0"/>
              <a:t>Physical – Physical protection of the computer system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dirty="0"/>
              <a:t>Human – Screening of users given access to the computer system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dirty="0"/>
              <a:t>Network</a:t>
            </a:r>
          </a:p>
          <a:p>
            <a:pPr marL="609600" indent="-609600">
              <a:buFontTx/>
              <a:buAutoNum type="arabicPeriod"/>
            </a:pPr>
            <a:r>
              <a:rPr lang="en-US" altLang="en-US" sz="2400" dirty="0"/>
              <a:t>Operating System – OS must be capable of protecting itself from accidental or intentional security breaches</a:t>
            </a:r>
          </a:p>
          <a:p>
            <a:pPr marL="609600" indent="-609600">
              <a:buFontTx/>
              <a:buAutoNum type="arabicPeriod"/>
            </a:pPr>
            <a:endParaRPr lang="en-US" altLang="en-US" sz="2400" dirty="0"/>
          </a:p>
          <a:p>
            <a:pPr marL="609600" indent="-609600"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54AEEA86-F8BA-F979-7131-887AA9AE3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200" dirty="0"/>
              <a:t>Operating System Security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EC5D0B37-883F-F472-A98F-1210B0A0AA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User authentication</a:t>
            </a:r>
          </a:p>
          <a:p>
            <a:pPr eaLnBrk="1" hangingPunct="1">
              <a:buFontTx/>
              <a:buNone/>
            </a:pPr>
            <a:r>
              <a:rPr lang="en-US" altLang="en-US" sz="2800"/>
              <a:t>Based on </a:t>
            </a:r>
          </a:p>
          <a:p>
            <a:pPr eaLnBrk="1" hangingPunct="1">
              <a:buFontTx/>
              <a:buChar char="-"/>
            </a:pPr>
            <a:r>
              <a:rPr lang="en-US" altLang="en-US" sz="2800"/>
              <a:t>User possession (of key or card)</a:t>
            </a:r>
          </a:p>
          <a:p>
            <a:pPr eaLnBrk="1" hangingPunct="1">
              <a:buFontTx/>
              <a:buChar char="-"/>
            </a:pPr>
            <a:r>
              <a:rPr lang="en-US" altLang="en-US" sz="2800"/>
              <a:t>User knowledge (user identifier + password)</a:t>
            </a:r>
          </a:p>
          <a:p>
            <a:pPr eaLnBrk="1" hangingPunct="1">
              <a:buFontTx/>
              <a:buChar char="-"/>
            </a:pPr>
            <a:r>
              <a:rPr lang="en-US" altLang="en-US" sz="2800"/>
              <a:t>User attribute (fingerprint, retina pattern, signature)</a:t>
            </a:r>
          </a:p>
          <a:p>
            <a:pPr eaLnBrk="1" hangingPunct="1">
              <a:buFontTx/>
              <a:buNone/>
            </a:pPr>
            <a:endParaRPr lang="en-US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xmlns="" id="{B7E6FFDF-5697-63B7-9610-2CD8361095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89760" y="640397"/>
            <a:ext cx="8229600" cy="680402"/>
          </a:xfrm>
        </p:spPr>
        <p:txBody>
          <a:bodyPr>
            <a:normAutofit/>
          </a:bodyPr>
          <a:lstStyle/>
          <a:p>
            <a:pPr algn="ctr"/>
            <a:r>
              <a:rPr lang="en-US" altLang="en-US" dirty="0"/>
              <a:t>Passwords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11B3A973-AE95-428F-CF23-A2DE27A3F59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56080"/>
            <a:ext cx="8229600" cy="4470084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dirty="0"/>
          </a:p>
          <a:p>
            <a:pPr eaLnBrk="1" hangingPunct="1"/>
            <a:r>
              <a:rPr lang="en-US" altLang="en-US" sz="2400" dirty="0"/>
              <a:t>Password vulnerabilities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Encrypted passwords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One-Time passwords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dirty="0"/>
              <a:t>Biometrics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CB9C7A0A-A4FE-26C9-C91A-4043D1018A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200" dirty="0"/>
              <a:t>Program Threats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69DB9FCF-C94F-1536-4422-6DC1F034B9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08480" y="2133600"/>
            <a:ext cx="9696132" cy="3777622"/>
          </a:xfrm>
        </p:spPr>
        <p:txBody>
          <a:bodyPr>
            <a:normAutofit/>
          </a:bodyPr>
          <a:lstStyle/>
          <a:p>
            <a:pPr eaLnBrk="1" hangingPunct="1">
              <a:buFontTx/>
              <a:buNone/>
            </a:pPr>
            <a:r>
              <a:rPr lang="en-US" altLang="en-US" sz="4000" dirty="0"/>
              <a:t>	</a:t>
            </a:r>
            <a:r>
              <a:rPr lang="en-US" altLang="en-US" sz="2400" dirty="0"/>
              <a:t>A program written by one user and used by another may cause unexpected behavior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800" dirty="0"/>
              <a:t>Trojan horse –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	This problem is created by the operating system which allows the programs written by one user to be executed by another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	This is a code segment that can misuse it environment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xmlns="" id="{37D03997-2152-92A9-F724-4C5E6E69FE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200" dirty="0"/>
              <a:t>Program Threats (contd.)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4B821DD4-9979-DD46-7E52-923D03A625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800"/>
              <a:t>Trap door</a:t>
            </a:r>
          </a:p>
          <a:p>
            <a:pPr eaLnBrk="1" hangingPunct="1">
              <a:buFontTx/>
              <a:buNone/>
            </a:pPr>
            <a:endParaRPr lang="en-US" altLang="en-US" sz="2800"/>
          </a:p>
          <a:p>
            <a:pPr eaLnBrk="1" hangingPunct="1">
              <a:buFontTx/>
              <a:buNone/>
            </a:pPr>
            <a:r>
              <a:rPr lang="en-US" altLang="en-US" sz="2800"/>
              <a:t>Stack and buffer overflow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Wisp" id="{7CB32D59-10C0-40DD-B7BD-2E94284A981C}" vid="{54F6613E-5ED7-40ED-90A8-F639BE712C0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</TotalTime>
  <Words>280</Words>
  <Application>Microsoft Office PowerPoint</Application>
  <PresentationFormat>Custom</PresentationFormat>
  <Paragraphs>85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Wisp</vt:lpstr>
      <vt:lpstr>Operating System Attacks</vt:lpstr>
      <vt:lpstr>Protection</vt:lpstr>
      <vt:lpstr>Security</vt:lpstr>
      <vt:lpstr>Security vs. Protection</vt:lpstr>
      <vt:lpstr>Security (Contd.)</vt:lpstr>
      <vt:lpstr>Operating System Security</vt:lpstr>
      <vt:lpstr>Passwords</vt:lpstr>
      <vt:lpstr>Program Threats</vt:lpstr>
      <vt:lpstr>Program Threats (contd.)</vt:lpstr>
      <vt:lpstr>System threats</vt:lpstr>
      <vt:lpstr>System threats (Contd.)</vt:lpstr>
      <vt:lpstr>System threats (Contd.)</vt:lpstr>
      <vt:lpstr>System threats (Contd.)</vt:lpstr>
      <vt:lpstr>Intrusion detection</vt:lpstr>
      <vt:lpstr>Intrusion detection (Contd.)</vt:lpstr>
      <vt:lpstr>Intrusion detection (Contd.)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Anuradha Devaraj</dc:creator>
  <cp:lastModifiedBy>Admin</cp:lastModifiedBy>
  <cp:revision>11</cp:revision>
  <dcterms:created xsi:type="dcterms:W3CDTF">2024-07-09T11:01:40Z</dcterms:created>
  <dcterms:modified xsi:type="dcterms:W3CDTF">2024-07-24T12:01:51Z</dcterms:modified>
</cp:coreProperties>
</file>