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80" r:id="rId3"/>
    <p:sldId id="261" r:id="rId4"/>
    <p:sldId id="267" r:id="rId5"/>
    <p:sldId id="281" r:id="rId6"/>
    <p:sldId id="291" r:id="rId7"/>
    <p:sldId id="282" r:id="rId8"/>
    <p:sldId id="283" r:id="rId9"/>
    <p:sldId id="284" r:id="rId10"/>
    <p:sldId id="292" r:id="rId11"/>
    <p:sldId id="285" r:id="rId12"/>
    <p:sldId id="286" r:id="rId13"/>
    <p:sldId id="287" r:id="rId14"/>
    <p:sldId id="288" r:id="rId15"/>
    <p:sldId id="289" r:id="rId16"/>
    <p:sldId id="290" r:id="rId17"/>
    <p:sldId id="29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80" d="100"/>
          <a:sy n="80" d="100"/>
        </p:scale>
        <p:origin x="-138" y="-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xmlns="" id="{5CD60141-EEBD-4EC1-8E34-0344C16A18A2}"/>
              </a:ext>
              <a:ext uri="{C183D7F6-B498-43B3-948B-1728B52AA6E4}">
                <adec:decorative xmlns:adec="http://schemas.microsoft.com/office/drawing/2017/decorative" xmlns=""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xmlns=""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A81F44ED-7973-4A99-B2CA-A8962BCE0D5D}"/>
              </a:ext>
            </a:extLst>
          </p:cNvPr>
          <p:cNvSpPr>
            <a:spLocks noGrp="1"/>
          </p:cNvSpPr>
          <p:nvPr>
            <p:ph type="dt" sz="half" idx="10"/>
          </p:nvPr>
        </p:nvSpPr>
        <p:spPr/>
        <p:txBody>
          <a:bodyPr/>
          <a:lstStyle/>
          <a:p>
            <a:fld id="{3CADBD16-5BFB-4D9F-9646-C75D1B53BBB6}" type="datetimeFigureOut">
              <a:rPr lang="en-US" smtClean="0"/>
              <a:t>7/24/2024</a:t>
            </a:fld>
            <a:endParaRPr lang="en-US"/>
          </a:p>
        </p:txBody>
      </p:sp>
      <p:sp>
        <p:nvSpPr>
          <p:cNvPr id="5" name="Footer Placeholder 4">
            <a:extLst>
              <a:ext uri="{FF2B5EF4-FFF2-40B4-BE49-F238E27FC236}">
                <a16:creationId xmlns:a16="http://schemas.microsoft.com/office/drawing/2014/main" xmlns=""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xmlns=""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7682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9C9E516-382B-4845-93BF-20C16EE0DB05}"/>
              </a:ext>
            </a:extLst>
          </p:cNvPr>
          <p:cNvSpPr>
            <a:spLocks noGrp="1"/>
          </p:cNvSpPr>
          <p:nvPr>
            <p:ph type="dt" sz="half" idx="10"/>
          </p:nvPr>
        </p:nvSpPr>
        <p:spPr/>
        <p:txBody>
          <a:bodyPr/>
          <a:lstStyle/>
          <a:p>
            <a:fld id="{3CADBD16-5BFB-4D9F-9646-C75D1B53BBB6}" type="datetimeFigureOut">
              <a:rPr lang="en-US" smtClean="0"/>
              <a:t>7/24/2024</a:t>
            </a:fld>
            <a:endParaRPr lang="en-US"/>
          </a:p>
        </p:txBody>
      </p:sp>
      <p:sp>
        <p:nvSpPr>
          <p:cNvPr id="5" name="Footer Placeholder 4">
            <a:extLst>
              <a:ext uri="{FF2B5EF4-FFF2-40B4-BE49-F238E27FC236}">
                <a16:creationId xmlns:a16="http://schemas.microsoft.com/office/drawing/2014/main" xmlns=""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968136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xmlns=""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DFA22F89-E1F5-45D7-945A-8A2886C4BA59}"/>
              </a:ext>
            </a:extLst>
          </p:cNvPr>
          <p:cNvSpPr>
            <a:spLocks noGrp="1"/>
          </p:cNvSpPr>
          <p:nvPr>
            <p:ph type="dt" sz="half" idx="10"/>
          </p:nvPr>
        </p:nvSpPr>
        <p:spPr/>
        <p:txBody>
          <a:bodyPr/>
          <a:lstStyle/>
          <a:p>
            <a:fld id="{3CADBD16-5BFB-4D9F-9646-C75D1B53BBB6}" type="datetimeFigureOut">
              <a:rPr lang="en-US" smtClean="0"/>
              <a:t>7/24/2024</a:t>
            </a:fld>
            <a:endParaRPr lang="en-US"/>
          </a:p>
        </p:txBody>
      </p:sp>
      <p:sp>
        <p:nvSpPr>
          <p:cNvPr id="5" name="Footer Placeholder 4">
            <a:extLst>
              <a:ext uri="{FF2B5EF4-FFF2-40B4-BE49-F238E27FC236}">
                <a16:creationId xmlns:a16="http://schemas.microsoft.com/office/drawing/2014/main" xmlns=""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739866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103962F-B413-4C4C-A490-724DDB9E7DB9}"/>
              </a:ext>
            </a:extLst>
          </p:cNvPr>
          <p:cNvSpPr>
            <a:spLocks noGrp="1"/>
          </p:cNvSpPr>
          <p:nvPr>
            <p:ph type="dt" sz="half" idx="10"/>
          </p:nvPr>
        </p:nvSpPr>
        <p:spPr/>
        <p:txBody>
          <a:bodyPr/>
          <a:lstStyle/>
          <a:p>
            <a:fld id="{3CADBD16-5BFB-4D9F-9646-C75D1B53BBB6}" type="datetimeFigureOut">
              <a:rPr lang="en-US" smtClean="0"/>
              <a:t>7/24/2024</a:t>
            </a:fld>
            <a:endParaRPr lang="en-US"/>
          </a:p>
        </p:txBody>
      </p:sp>
      <p:sp>
        <p:nvSpPr>
          <p:cNvPr id="5" name="Footer Placeholder 4">
            <a:extLst>
              <a:ext uri="{FF2B5EF4-FFF2-40B4-BE49-F238E27FC236}">
                <a16:creationId xmlns:a16="http://schemas.microsoft.com/office/drawing/2014/main" xmlns=""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961708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xmlns=""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xmlns="" id="{4CEF0D16-9D87-4D76-A5A5-534E24B7DD25}"/>
              </a:ext>
            </a:extLst>
          </p:cNvPr>
          <p:cNvSpPr>
            <a:spLocks noGrp="1"/>
          </p:cNvSpPr>
          <p:nvPr>
            <p:ph type="dt" sz="half" idx="10"/>
          </p:nvPr>
        </p:nvSpPr>
        <p:spPr/>
        <p:txBody>
          <a:bodyPr/>
          <a:lstStyle/>
          <a:p>
            <a:fld id="{3CADBD16-5BFB-4D9F-9646-C75D1B53BBB6}" type="datetimeFigureOut">
              <a:rPr lang="en-US" smtClean="0"/>
              <a:t>7/24/2024</a:t>
            </a:fld>
            <a:endParaRPr lang="en-US"/>
          </a:p>
        </p:txBody>
      </p:sp>
      <p:sp>
        <p:nvSpPr>
          <p:cNvPr id="5" name="Footer Placeholder 4">
            <a:extLst>
              <a:ext uri="{FF2B5EF4-FFF2-40B4-BE49-F238E27FC236}">
                <a16:creationId xmlns:a16="http://schemas.microsoft.com/office/drawing/2014/main" xmlns=""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343644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7F8F678E-59B5-4DF9-ABCB-506B9CB701CC}"/>
              </a:ext>
            </a:extLst>
          </p:cNvPr>
          <p:cNvSpPr>
            <a:spLocks noGrp="1"/>
          </p:cNvSpPr>
          <p:nvPr>
            <p:ph type="dt" sz="half" idx="10"/>
          </p:nvPr>
        </p:nvSpPr>
        <p:spPr/>
        <p:txBody>
          <a:bodyPr/>
          <a:lstStyle/>
          <a:p>
            <a:fld id="{3CADBD16-5BFB-4D9F-9646-C75D1B53BBB6}" type="datetimeFigureOut">
              <a:rPr lang="en-US" smtClean="0"/>
              <a:t>7/24/2024</a:t>
            </a:fld>
            <a:endParaRPr lang="en-US"/>
          </a:p>
        </p:txBody>
      </p:sp>
      <p:sp>
        <p:nvSpPr>
          <p:cNvPr id="6" name="Footer Placeholder 5">
            <a:extLst>
              <a:ext uri="{FF2B5EF4-FFF2-40B4-BE49-F238E27FC236}">
                <a16:creationId xmlns:a16="http://schemas.microsoft.com/office/drawing/2014/main" xmlns=""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65776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xmlns=""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xmlns="" id="{8421587F-6AFC-4906-86EB-6B0A86EEF300}"/>
              </a:ext>
            </a:extLst>
          </p:cNvPr>
          <p:cNvSpPr>
            <a:spLocks noGrp="1"/>
          </p:cNvSpPr>
          <p:nvPr>
            <p:ph type="dt" sz="half" idx="10"/>
          </p:nvPr>
        </p:nvSpPr>
        <p:spPr/>
        <p:txBody>
          <a:bodyPr/>
          <a:lstStyle/>
          <a:p>
            <a:fld id="{3CADBD16-5BFB-4D9F-9646-C75D1B53BBB6}" type="datetimeFigureOut">
              <a:rPr lang="en-US" smtClean="0"/>
              <a:t>7/24/2024</a:t>
            </a:fld>
            <a:endParaRPr lang="en-US"/>
          </a:p>
        </p:txBody>
      </p:sp>
      <p:sp>
        <p:nvSpPr>
          <p:cNvPr id="8" name="Footer Placeholder 7">
            <a:extLst>
              <a:ext uri="{FF2B5EF4-FFF2-40B4-BE49-F238E27FC236}">
                <a16:creationId xmlns:a16="http://schemas.microsoft.com/office/drawing/2014/main" xmlns=""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315998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xmlns="" id="{E6D5FCB8-AFD3-4801-BBD6-9548F4CF7C86}"/>
              </a:ext>
            </a:extLst>
          </p:cNvPr>
          <p:cNvSpPr>
            <a:spLocks noGrp="1"/>
          </p:cNvSpPr>
          <p:nvPr>
            <p:ph type="dt" sz="half" idx="10"/>
          </p:nvPr>
        </p:nvSpPr>
        <p:spPr/>
        <p:txBody>
          <a:bodyPr/>
          <a:lstStyle/>
          <a:p>
            <a:fld id="{3CADBD16-5BFB-4D9F-9646-C75D1B53BBB6}" type="datetimeFigureOut">
              <a:rPr lang="en-US" smtClean="0"/>
              <a:t>7/24/2024</a:t>
            </a:fld>
            <a:endParaRPr lang="en-US"/>
          </a:p>
        </p:txBody>
      </p:sp>
      <p:sp>
        <p:nvSpPr>
          <p:cNvPr id="4" name="Footer Placeholder 3">
            <a:extLst>
              <a:ext uri="{FF2B5EF4-FFF2-40B4-BE49-F238E27FC236}">
                <a16:creationId xmlns:a16="http://schemas.microsoft.com/office/drawing/2014/main" xmlns=""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009365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D19CBFE-15AA-4447-9F9C-D8B0BEB242DA}"/>
              </a:ext>
            </a:extLst>
          </p:cNvPr>
          <p:cNvSpPr>
            <a:spLocks noGrp="1"/>
          </p:cNvSpPr>
          <p:nvPr>
            <p:ph type="dt" sz="half" idx="10"/>
          </p:nvPr>
        </p:nvSpPr>
        <p:spPr/>
        <p:txBody>
          <a:bodyPr/>
          <a:lstStyle/>
          <a:p>
            <a:fld id="{3CADBD16-5BFB-4D9F-9646-C75D1B53BBB6}" type="datetimeFigureOut">
              <a:rPr lang="en-US" smtClean="0"/>
              <a:t>7/24/2024</a:t>
            </a:fld>
            <a:endParaRPr lang="en-US"/>
          </a:p>
        </p:txBody>
      </p:sp>
      <p:sp>
        <p:nvSpPr>
          <p:cNvPr id="3" name="Footer Placeholder 2">
            <a:extLst>
              <a:ext uri="{FF2B5EF4-FFF2-40B4-BE49-F238E27FC236}">
                <a16:creationId xmlns:a16="http://schemas.microsoft.com/office/drawing/2014/main" xmlns=""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00827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xmlns=""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xmlns=""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0D5A2726-EB8E-4DF7-9A1B-F03BD8C7179E}"/>
              </a:ext>
            </a:extLst>
          </p:cNvPr>
          <p:cNvSpPr>
            <a:spLocks noGrp="1"/>
          </p:cNvSpPr>
          <p:nvPr>
            <p:ph type="dt" sz="half" idx="10"/>
          </p:nvPr>
        </p:nvSpPr>
        <p:spPr/>
        <p:txBody>
          <a:bodyPr/>
          <a:lstStyle/>
          <a:p>
            <a:fld id="{3CADBD16-5BFB-4D9F-9646-C75D1B53BBB6}" type="datetimeFigureOut">
              <a:rPr lang="en-US" smtClean="0"/>
              <a:t>7/24/2024</a:t>
            </a:fld>
            <a:endParaRPr lang="en-US"/>
          </a:p>
        </p:txBody>
      </p:sp>
      <p:sp>
        <p:nvSpPr>
          <p:cNvPr id="6" name="Footer Placeholder 5">
            <a:extLst>
              <a:ext uri="{FF2B5EF4-FFF2-40B4-BE49-F238E27FC236}">
                <a16:creationId xmlns:a16="http://schemas.microsoft.com/office/drawing/2014/main" xmlns=""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6937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xmlns=""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xmlns="" id="{00721568-4870-46F2-9F7E-F410702012D9}"/>
              </a:ext>
            </a:extLst>
          </p:cNvPr>
          <p:cNvSpPr>
            <a:spLocks noGrp="1"/>
          </p:cNvSpPr>
          <p:nvPr>
            <p:ph type="dt" sz="half" idx="10"/>
          </p:nvPr>
        </p:nvSpPr>
        <p:spPr/>
        <p:txBody>
          <a:bodyPr/>
          <a:lstStyle/>
          <a:p>
            <a:fld id="{3CADBD16-5BFB-4D9F-9646-C75D1B53BBB6}" type="datetimeFigureOut">
              <a:rPr lang="en-US" smtClean="0"/>
              <a:t>7/24/2024</a:t>
            </a:fld>
            <a:endParaRPr lang="en-US"/>
          </a:p>
        </p:txBody>
      </p:sp>
      <p:sp>
        <p:nvSpPr>
          <p:cNvPr id="6" name="Footer Placeholder 5">
            <a:extLst>
              <a:ext uri="{FF2B5EF4-FFF2-40B4-BE49-F238E27FC236}">
                <a16:creationId xmlns:a16="http://schemas.microsoft.com/office/drawing/2014/main" xmlns=""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xmlns=""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1048256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xmlns=""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xmlns=""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xmlns=""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xmlns=""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7/24/2024</a:t>
            </a:fld>
            <a:endParaRPr lang="en-US" dirty="0"/>
          </a:p>
        </p:txBody>
      </p:sp>
      <p:sp>
        <p:nvSpPr>
          <p:cNvPr id="5" name="Footer Placeholder 4">
            <a:extLst>
              <a:ext uri="{FF2B5EF4-FFF2-40B4-BE49-F238E27FC236}">
                <a16:creationId xmlns:a16="http://schemas.microsoft.com/office/drawing/2014/main" xmlns=""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xmlns=""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570034035"/>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xmlns="" id="{C3B0A228-9EA3-4009-A82E-9402BBC726A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143001" y="1181101"/>
            <a:ext cx="4953000" cy="2481974"/>
          </a:xfrm>
        </p:spPr>
        <p:txBody>
          <a:bodyPr>
            <a:normAutofit/>
          </a:bodyPr>
          <a:lstStyle/>
          <a:p>
            <a:r>
              <a:rPr lang="en-US" dirty="0"/>
              <a:t>Application attacks</a:t>
            </a:r>
          </a:p>
        </p:txBody>
      </p:sp>
      <p:sp>
        <p:nvSpPr>
          <p:cNvPr id="3" name="Subtitle 2"/>
          <p:cNvSpPr>
            <a:spLocks noGrp="1"/>
          </p:cNvSpPr>
          <p:nvPr>
            <p:ph type="subTitle" idx="1"/>
          </p:nvPr>
        </p:nvSpPr>
        <p:spPr>
          <a:xfrm>
            <a:off x="1143001" y="4360719"/>
            <a:ext cx="2679356" cy="1465118"/>
          </a:xfrm>
        </p:spPr>
        <p:txBody>
          <a:bodyPr anchor="b">
            <a:normAutofit/>
          </a:bodyPr>
          <a:lstStyle/>
          <a:p>
            <a:endParaRPr lang="en-US"/>
          </a:p>
        </p:txBody>
      </p:sp>
      <p:pic>
        <p:nvPicPr>
          <p:cNvPr id="20" name="Picture 19" descr="Chicago cityscape against sky">
            <a:extLst>
              <a:ext uri="{FF2B5EF4-FFF2-40B4-BE49-F238E27FC236}">
                <a16:creationId xmlns:a16="http://schemas.microsoft.com/office/drawing/2014/main" xmlns="" id="{3B82637C-D5FE-1523-F1EE-FA414763AA9A}"/>
              </a:ext>
            </a:extLst>
          </p:cNvPr>
          <p:cNvPicPr>
            <a:picLocks noChangeAspect="1"/>
          </p:cNvPicPr>
          <p:nvPr/>
        </p:nvPicPr>
        <p:blipFill rotWithShape="1">
          <a:blip r:embed="rId2"/>
          <a:srcRect l="11509" r="-10" b="-10"/>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21" name="Freeform: Shape 20">
            <a:extLst>
              <a:ext uri="{FF2B5EF4-FFF2-40B4-BE49-F238E27FC236}">
                <a16:creationId xmlns:a16="http://schemas.microsoft.com/office/drawing/2014/main" xmlns="" id="{02E0C409-730D-455F-AA8F-0646ABDB1B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88973" y="0"/>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97281" y="946331"/>
            <a:ext cx="9936496" cy="4101316"/>
          </a:xfrm>
          <a:prstGeom prst="rect">
            <a:avLst/>
          </a:prstGeom>
          <a:noFill/>
        </p:spPr>
        <p:txBody>
          <a:bodyPr wrap="square" rtlCol="0">
            <a:spAutoFit/>
          </a:bodyPr>
          <a:lstStyle/>
          <a:p>
            <a:pPr algn="ctr"/>
            <a:r>
              <a:rPr lang="en-GB" sz="2400" u="sng" dirty="0"/>
              <a:t>PREVENTION (Continued…)</a:t>
            </a:r>
          </a:p>
          <a:p>
            <a:endParaRPr lang="en-GB" sz="2400" dirty="0"/>
          </a:p>
          <a:p>
            <a:pPr algn="just">
              <a:lnSpc>
                <a:spcPct val="150000"/>
              </a:lnSpc>
            </a:pPr>
            <a:r>
              <a:rPr lang="en-GB" sz="2400" dirty="0"/>
              <a:t>Preventing this requires a multi-layer approach:</a:t>
            </a:r>
          </a:p>
          <a:p>
            <a:pPr marL="285750" indent="-285750" algn="just">
              <a:lnSpc>
                <a:spcPct val="150000"/>
              </a:lnSpc>
              <a:buFont typeface="Arial" panose="020B0604020202020204" pitchFamily="34" charset="0"/>
              <a:buChar char="•"/>
            </a:pPr>
            <a:r>
              <a:rPr lang="en-GB" sz="2400" dirty="0"/>
              <a:t>Use a secure platform session manager, which randomly generates long session identifiers and implements a secure session lifecycle. </a:t>
            </a:r>
          </a:p>
          <a:p>
            <a:pPr marL="285750" indent="-285750" algn="just">
              <a:lnSpc>
                <a:spcPct val="150000"/>
              </a:lnSpc>
              <a:buFont typeface="Arial" panose="020B0604020202020204" pitchFamily="34" charset="0"/>
              <a:buChar char="•"/>
            </a:pPr>
            <a:r>
              <a:rPr lang="en-GB" sz="2400" dirty="0"/>
              <a:t>Protect passwords with a cryptographic “password hash” algorithm, such as </a:t>
            </a:r>
            <a:r>
              <a:rPr lang="en-GB" sz="2400" dirty="0" err="1"/>
              <a:t>Bcrypt</a:t>
            </a:r>
            <a:r>
              <a:rPr lang="en-GB" sz="2400" dirty="0"/>
              <a:t>, </a:t>
            </a:r>
            <a:r>
              <a:rPr lang="en-GB" sz="2400" dirty="0" err="1"/>
              <a:t>Scrypt</a:t>
            </a:r>
            <a:r>
              <a:rPr lang="en-GB" sz="2400" dirty="0"/>
              <a:t>.</a:t>
            </a:r>
          </a:p>
          <a:p>
            <a:pPr marL="285750" indent="-285750" algn="just">
              <a:lnSpc>
                <a:spcPct val="150000"/>
              </a:lnSpc>
              <a:buFont typeface="Arial" panose="020B0604020202020204" pitchFamily="34" charset="0"/>
              <a:buChar char="•"/>
            </a:pPr>
            <a:r>
              <a:rPr lang="en-GB" sz="2400" dirty="0"/>
              <a:t>Implement a multi-factor authentication method.</a:t>
            </a:r>
          </a:p>
        </p:txBody>
      </p:sp>
      <p:sp>
        <p:nvSpPr>
          <p:cNvPr id="2" name="Rectangle 1">
            <a:extLst>
              <a:ext uri="{FF2B5EF4-FFF2-40B4-BE49-F238E27FC236}">
                <a16:creationId xmlns:a16="http://schemas.microsoft.com/office/drawing/2014/main" xmlns="" id="{7D739D59-1314-D5B1-BC7C-D8A084D8D2ED}"/>
              </a:ext>
            </a:extLst>
          </p:cNvPr>
          <p:cNvSpPr/>
          <p:nvPr/>
        </p:nvSpPr>
        <p:spPr>
          <a:xfrm>
            <a:off x="1910080" y="176340"/>
            <a:ext cx="8148319" cy="68112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GB" sz="3200" dirty="0">
                <a:solidFill>
                  <a:prstClr val="white"/>
                </a:solidFill>
              </a:rPr>
              <a:t>Method of  Web Attacks &amp; Preventions</a:t>
            </a:r>
          </a:p>
        </p:txBody>
      </p:sp>
    </p:spTree>
    <p:extLst>
      <p:ext uri="{BB962C8B-B14F-4D97-AF65-F5344CB8AC3E}">
        <p14:creationId xmlns:p14="http://schemas.microsoft.com/office/powerpoint/2010/main" val="339308494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58685" y="1147667"/>
            <a:ext cx="9591869" cy="5024645"/>
          </a:xfrm>
          <a:prstGeom prst="rect">
            <a:avLst/>
          </a:prstGeom>
          <a:noFill/>
        </p:spPr>
        <p:txBody>
          <a:bodyPr wrap="square" rtlCol="0">
            <a:spAutoFit/>
          </a:bodyPr>
          <a:lstStyle/>
          <a:p>
            <a:pPr lvl="0" algn="just">
              <a:lnSpc>
                <a:spcPct val="150000"/>
              </a:lnSpc>
            </a:pPr>
            <a:r>
              <a:rPr lang="en-GB" sz="2400" dirty="0"/>
              <a:t>iii) Broken Access Control</a:t>
            </a:r>
          </a:p>
          <a:p>
            <a:pPr lvl="0" algn="just">
              <a:lnSpc>
                <a:spcPct val="150000"/>
              </a:lnSpc>
            </a:pPr>
            <a:r>
              <a:rPr lang="en-GB" sz="2400" dirty="0"/>
              <a:t>Most web applications limit what users can see or do, whether it is accessing another user’s personal data or a restricted area.</a:t>
            </a:r>
          </a:p>
          <a:p>
            <a:pPr lvl="0" algn="just">
              <a:lnSpc>
                <a:spcPct val="150000"/>
              </a:lnSpc>
            </a:pPr>
            <a:r>
              <a:rPr lang="en-GB" sz="2400" dirty="0"/>
              <a:t>However, the access control mechanisms that enforce these limits are usually bespoke implementations and often deeply flawed. Attackers can bypass these controls or abuse them to access unauthorized functionality or data, such as access other users’ accounts, view sensitive files, modify other users’ data, perform administrative actions, and more.</a:t>
            </a:r>
          </a:p>
        </p:txBody>
      </p:sp>
      <p:sp>
        <p:nvSpPr>
          <p:cNvPr id="2" name="Rectangle 1">
            <a:extLst>
              <a:ext uri="{FF2B5EF4-FFF2-40B4-BE49-F238E27FC236}">
                <a16:creationId xmlns:a16="http://schemas.microsoft.com/office/drawing/2014/main" xmlns="" id="{9E2D4D9F-4CE3-C973-F234-D93014AAB2D3}"/>
              </a:ext>
            </a:extLst>
          </p:cNvPr>
          <p:cNvSpPr/>
          <p:nvPr/>
        </p:nvSpPr>
        <p:spPr>
          <a:xfrm>
            <a:off x="1910080" y="176340"/>
            <a:ext cx="8148319" cy="68112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GB" sz="3200" dirty="0">
                <a:solidFill>
                  <a:prstClr val="white"/>
                </a:solidFill>
              </a:rPr>
              <a:t>Method of  Web Attacks &amp; Preventions</a:t>
            </a:r>
          </a:p>
        </p:txBody>
      </p:sp>
    </p:spTree>
    <p:extLst>
      <p:ext uri="{BB962C8B-B14F-4D97-AF65-F5344CB8AC3E}">
        <p14:creationId xmlns:p14="http://schemas.microsoft.com/office/powerpoint/2010/main" val="23738266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16001" y="946331"/>
            <a:ext cx="10017776" cy="4655313"/>
          </a:xfrm>
          <a:prstGeom prst="rect">
            <a:avLst/>
          </a:prstGeom>
          <a:noFill/>
        </p:spPr>
        <p:txBody>
          <a:bodyPr wrap="square" rtlCol="0">
            <a:spAutoFit/>
          </a:bodyPr>
          <a:lstStyle/>
          <a:p>
            <a:pPr algn="ctr"/>
            <a:r>
              <a:rPr lang="en-GB" sz="2400" u="sng" dirty="0"/>
              <a:t>PREVENTION</a:t>
            </a:r>
          </a:p>
          <a:p>
            <a:endParaRPr lang="en-GB" sz="2400" dirty="0"/>
          </a:p>
          <a:p>
            <a:pPr marL="342900" indent="-342900" algn="just">
              <a:lnSpc>
                <a:spcPct val="150000"/>
              </a:lnSpc>
              <a:buFont typeface="Arial" panose="020B0604020202020204" pitchFamily="34" charset="0"/>
              <a:buChar char="•"/>
            </a:pPr>
            <a:r>
              <a:rPr lang="en-GB" sz="2400" dirty="0"/>
              <a:t>An in-depth review of all the application’s features, system requirements, user roles, and other constraints is necessary. </a:t>
            </a:r>
          </a:p>
          <a:p>
            <a:pPr marL="342900" indent="-342900" algn="just">
              <a:lnSpc>
                <a:spcPct val="150000"/>
              </a:lnSpc>
              <a:buFont typeface="Arial" panose="020B0604020202020204" pitchFamily="34" charset="0"/>
              <a:buChar char="•"/>
            </a:pPr>
            <a:r>
              <a:rPr lang="en-GB" sz="2400" dirty="0"/>
              <a:t>There are various common models that can be applied, depending on the requirements. </a:t>
            </a:r>
          </a:p>
          <a:p>
            <a:pPr marL="342900" indent="-342900" algn="just">
              <a:lnSpc>
                <a:spcPct val="150000"/>
              </a:lnSpc>
              <a:buFont typeface="Arial" panose="020B0604020202020204" pitchFamily="34" charset="0"/>
              <a:buChar char="•"/>
            </a:pPr>
            <a:r>
              <a:rPr lang="en-GB" sz="2400" dirty="0"/>
              <a:t>The most common ones include Role-Based Access Control (RBAC), Discretionary Access Control (DAC), and Integrity based or Mandatory Access Control (MAC).</a:t>
            </a:r>
          </a:p>
        </p:txBody>
      </p:sp>
      <p:sp>
        <p:nvSpPr>
          <p:cNvPr id="2" name="Rectangle 1">
            <a:extLst>
              <a:ext uri="{FF2B5EF4-FFF2-40B4-BE49-F238E27FC236}">
                <a16:creationId xmlns:a16="http://schemas.microsoft.com/office/drawing/2014/main" xmlns="" id="{5C10E80F-3805-F879-FC7D-6063A4AF6111}"/>
              </a:ext>
            </a:extLst>
          </p:cNvPr>
          <p:cNvSpPr/>
          <p:nvPr/>
        </p:nvSpPr>
        <p:spPr>
          <a:xfrm>
            <a:off x="1910080" y="176340"/>
            <a:ext cx="8148319" cy="68112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GB" sz="3200" dirty="0">
                <a:solidFill>
                  <a:prstClr val="white"/>
                </a:solidFill>
              </a:rPr>
              <a:t>Method of  Web Attacks &amp; Preventions</a:t>
            </a:r>
          </a:p>
        </p:txBody>
      </p:sp>
    </p:spTree>
    <p:extLst>
      <p:ext uri="{BB962C8B-B14F-4D97-AF65-F5344CB8AC3E}">
        <p14:creationId xmlns:p14="http://schemas.microsoft.com/office/powerpoint/2010/main" val="84474212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34720" y="1147667"/>
            <a:ext cx="10231119" cy="5024645"/>
          </a:xfrm>
          <a:prstGeom prst="rect">
            <a:avLst/>
          </a:prstGeom>
          <a:noFill/>
        </p:spPr>
        <p:txBody>
          <a:bodyPr wrap="square" rtlCol="0">
            <a:spAutoFit/>
          </a:bodyPr>
          <a:lstStyle/>
          <a:p>
            <a:pPr algn="just">
              <a:lnSpc>
                <a:spcPct val="150000"/>
              </a:lnSpc>
            </a:pPr>
            <a:r>
              <a:rPr lang="en-GB" sz="2400" dirty="0"/>
              <a:t>iv) Cross-Site Scripting (XSS)</a:t>
            </a:r>
          </a:p>
          <a:p>
            <a:pPr marL="342900" lvl="0" indent="-342900" algn="just">
              <a:lnSpc>
                <a:spcPct val="150000"/>
              </a:lnSpc>
              <a:buFont typeface="Arial" panose="020B0604020202020204" pitchFamily="34" charset="0"/>
              <a:buChar char="•"/>
            </a:pPr>
            <a:r>
              <a:rPr lang="en-GB" sz="2400" dirty="0"/>
              <a:t>Cross-site scripting (XSS) is a type of computer security vulnerability typically found in web applications. </a:t>
            </a:r>
          </a:p>
          <a:p>
            <a:pPr marL="342900" lvl="0" indent="-342900" algn="just">
              <a:lnSpc>
                <a:spcPct val="150000"/>
              </a:lnSpc>
              <a:buFont typeface="Arial" panose="020B0604020202020204" pitchFamily="34" charset="0"/>
              <a:buChar char="•"/>
            </a:pPr>
            <a:r>
              <a:rPr lang="en-GB" sz="2400" dirty="0"/>
              <a:t>XSS enables attackers to inject client-side scripts into web pages viewed by other users. </a:t>
            </a:r>
          </a:p>
          <a:p>
            <a:pPr marL="342900" lvl="0" indent="-342900" algn="just">
              <a:lnSpc>
                <a:spcPct val="150000"/>
              </a:lnSpc>
              <a:buFont typeface="Arial" panose="020B0604020202020204" pitchFamily="34" charset="0"/>
              <a:buChar char="•"/>
            </a:pPr>
            <a:r>
              <a:rPr lang="en-GB" sz="2400" dirty="0"/>
              <a:t>A cross-site scripting vulnerability may be used by attackers to bypass access controls such as the same-origin policy. </a:t>
            </a:r>
          </a:p>
          <a:p>
            <a:pPr marL="342900" lvl="0" indent="-342900" algn="just">
              <a:lnSpc>
                <a:spcPct val="150000"/>
              </a:lnSpc>
              <a:buFont typeface="Arial" panose="020B0604020202020204" pitchFamily="34" charset="0"/>
              <a:buChar char="•"/>
            </a:pPr>
            <a:r>
              <a:rPr lang="en-GB" sz="2400" dirty="0"/>
              <a:t>Cross-site scripting carried out on websites accounted for roughly 84% of all security vulnerabilities documented by Symantec up until 2017.</a:t>
            </a:r>
          </a:p>
        </p:txBody>
      </p:sp>
      <p:sp>
        <p:nvSpPr>
          <p:cNvPr id="2" name="Rectangle 1">
            <a:extLst>
              <a:ext uri="{FF2B5EF4-FFF2-40B4-BE49-F238E27FC236}">
                <a16:creationId xmlns:a16="http://schemas.microsoft.com/office/drawing/2014/main" xmlns="" id="{887B7704-B8B2-12F4-CA90-087CD65808E9}"/>
              </a:ext>
            </a:extLst>
          </p:cNvPr>
          <p:cNvSpPr/>
          <p:nvPr/>
        </p:nvSpPr>
        <p:spPr>
          <a:xfrm>
            <a:off x="1910080" y="176340"/>
            <a:ext cx="8148319" cy="68112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GB" sz="3200" dirty="0">
                <a:solidFill>
                  <a:prstClr val="white"/>
                </a:solidFill>
              </a:rPr>
              <a:t>Method of  Web Attacks &amp; Preventions</a:t>
            </a:r>
          </a:p>
        </p:txBody>
      </p:sp>
    </p:spTree>
    <p:extLst>
      <p:ext uri="{BB962C8B-B14F-4D97-AF65-F5344CB8AC3E}">
        <p14:creationId xmlns:p14="http://schemas.microsoft.com/office/powerpoint/2010/main" val="393735030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07441" y="946331"/>
            <a:ext cx="9926336" cy="4655313"/>
          </a:xfrm>
          <a:prstGeom prst="rect">
            <a:avLst/>
          </a:prstGeom>
          <a:noFill/>
        </p:spPr>
        <p:txBody>
          <a:bodyPr wrap="square" rtlCol="0">
            <a:spAutoFit/>
          </a:bodyPr>
          <a:lstStyle/>
          <a:p>
            <a:pPr algn="ctr"/>
            <a:r>
              <a:rPr lang="en-GB" sz="2400" u="sng" dirty="0"/>
              <a:t>PREVENTION</a:t>
            </a:r>
          </a:p>
          <a:p>
            <a:endParaRPr lang="en-GB" sz="2400" dirty="0"/>
          </a:p>
          <a:p>
            <a:pPr marL="285750" indent="-285750" algn="just">
              <a:lnSpc>
                <a:spcPct val="150000"/>
              </a:lnSpc>
              <a:buFont typeface="Arial" panose="020B0604020202020204" pitchFamily="34" charset="0"/>
              <a:buChar char="•"/>
            </a:pPr>
            <a:r>
              <a:rPr lang="en-GB" sz="2400" dirty="0"/>
              <a:t>The chief protection against XSS attacks is the use of proper encoding. For example, HTML encoding will turn all “special” characters into HTML entities, such that they are displayed the same to the user but are not recognized by the parser as valid HTML tags.</a:t>
            </a:r>
          </a:p>
          <a:p>
            <a:pPr algn="just">
              <a:lnSpc>
                <a:spcPct val="150000"/>
              </a:lnSpc>
            </a:pPr>
            <a:endParaRPr lang="en-GB" sz="2400" dirty="0"/>
          </a:p>
          <a:p>
            <a:pPr marL="285750" indent="-285750" algn="just">
              <a:lnSpc>
                <a:spcPct val="150000"/>
              </a:lnSpc>
              <a:buFont typeface="Arial" panose="020B0604020202020204" pitchFamily="34" charset="0"/>
              <a:buChar char="•"/>
            </a:pPr>
            <a:r>
              <a:rPr lang="en-GB" sz="2400" dirty="0"/>
              <a:t>implement Content Security Policy (CSP), to prevent the browser from rendering an XSS attack that got through</a:t>
            </a:r>
          </a:p>
        </p:txBody>
      </p:sp>
      <p:sp>
        <p:nvSpPr>
          <p:cNvPr id="2" name="Rectangle 1">
            <a:extLst>
              <a:ext uri="{FF2B5EF4-FFF2-40B4-BE49-F238E27FC236}">
                <a16:creationId xmlns:a16="http://schemas.microsoft.com/office/drawing/2014/main" xmlns="" id="{567A9A86-7BDB-5C28-C6C6-581087D1A594}"/>
              </a:ext>
            </a:extLst>
          </p:cNvPr>
          <p:cNvSpPr/>
          <p:nvPr/>
        </p:nvSpPr>
        <p:spPr>
          <a:xfrm>
            <a:off x="1910080" y="176340"/>
            <a:ext cx="8148319" cy="68112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GB" sz="3200" dirty="0">
                <a:solidFill>
                  <a:prstClr val="white"/>
                </a:solidFill>
              </a:rPr>
              <a:t>Method of  Web Attacks &amp; Preventions</a:t>
            </a:r>
          </a:p>
        </p:txBody>
      </p:sp>
    </p:spTree>
    <p:extLst>
      <p:ext uri="{BB962C8B-B14F-4D97-AF65-F5344CB8AC3E}">
        <p14:creationId xmlns:p14="http://schemas.microsoft.com/office/powerpoint/2010/main" val="21973675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88721" y="1147667"/>
            <a:ext cx="9861834" cy="5024645"/>
          </a:xfrm>
          <a:prstGeom prst="rect">
            <a:avLst/>
          </a:prstGeom>
          <a:noFill/>
        </p:spPr>
        <p:txBody>
          <a:bodyPr wrap="square" rtlCol="0">
            <a:spAutoFit/>
          </a:bodyPr>
          <a:lstStyle/>
          <a:p>
            <a:pPr algn="just">
              <a:lnSpc>
                <a:spcPct val="150000"/>
              </a:lnSpc>
            </a:pPr>
            <a:r>
              <a:rPr lang="en-GB" sz="2400" dirty="0"/>
              <a:t>v)  DDoS Attack</a:t>
            </a:r>
          </a:p>
          <a:p>
            <a:pPr lvl="0" algn="just">
              <a:lnSpc>
                <a:spcPct val="150000"/>
              </a:lnSpc>
            </a:pPr>
            <a:r>
              <a:rPr lang="en-GB" sz="2400" dirty="0"/>
              <a:t>A Distributed Denial of Service (DDoS) attack is a non-intrusive internet attack made to take down the targeted website or slow it down by flooding the network, server or application with fake traffic.</a:t>
            </a:r>
          </a:p>
          <a:p>
            <a:pPr lvl="0" algn="just">
              <a:lnSpc>
                <a:spcPct val="150000"/>
              </a:lnSpc>
            </a:pPr>
            <a:endParaRPr lang="en-GB" sz="2400" dirty="0"/>
          </a:p>
          <a:p>
            <a:pPr lvl="0" algn="just">
              <a:lnSpc>
                <a:spcPct val="150000"/>
              </a:lnSpc>
            </a:pPr>
            <a:r>
              <a:rPr lang="en-GB" sz="2400" dirty="0"/>
              <a:t>The Aim of DDoS Attack is when multiple systems overflow the bandwidth or resources of a targeted system, usually one or more web servers. DDOS Attack is often the result of multiple compromised systems (for example, a botnet) deluging the targeted system with traffic.</a:t>
            </a:r>
          </a:p>
        </p:txBody>
      </p:sp>
      <p:sp>
        <p:nvSpPr>
          <p:cNvPr id="2" name="Rectangle 1">
            <a:extLst>
              <a:ext uri="{FF2B5EF4-FFF2-40B4-BE49-F238E27FC236}">
                <a16:creationId xmlns:a16="http://schemas.microsoft.com/office/drawing/2014/main" xmlns="" id="{7436F6EB-83E1-4957-9B4C-46FFE6127507}"/>
              </a:ext>
            </a:extLst>
          </p:cNvPr>
          <p:cNvSpPr/>
          <p:nvPr/>
        </p:nvSpPr>
        <p:spPr>
          <a:xfrm>
            <a:off x="1910080" y="176340"/>
            <a:ext cx="8148319" cy="68112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GB" sz="3200" dirty="0">
                <a:solidFill>
                  <a:prstClr val="white"/>
                </a:solidFill>
              </a:rPr>
              <a:t>Method of  Web Attacks &amp; Preventions</a:t>
            </a:r>
          </a:p>
        </p:txBody>
      </p:sp>
    </p:spTree>
    <p:extLst>
      <p:ext uri="{BB962C8B-B14F-4D97-AF65-F5344CB8AC3E}">
        <p14:creationId xmlns:p14="http://schemas.microsoft.com/office/powerpoint/2010/main" val="396266393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910080" y="176340"/>
            <a:ext cx="8148319" cy="68112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GB" sz="3200" dirty="0">
                <a:solidFill>
                  <a:prstClr val="white"/>
                </a:solidFill>
              </a:rPr>
              <a:t>Method of  Web Attacks &amp; Preventions</a:t>
            </a:r>
          </a:p>
        </p:txBody>
      </p:sp>
      <p:sp>
        <p:nvSpPr>
          <p:cNvPr id="3" name="TextBox 2"/>
          <p:cNvSpPr txBox="1"/>
          <p:nvPr/>
        </p:nvSpPr>
        <p:spPr>
          <a:xfrm>
            <a:off x="1076960" y="946331"/>
            <a:ext cx="10099039" cy="5209311"/>
          </a:xfrm>
          <a:prstGeom prst="rect">
            <a:avLst/>
          </a:prstGeom>
          <a:noFill/>
        </p:spPr>
        <p:txBody>
          <a:bodyPr wrap="square" rtlCol="0">
            <a:spAutoFit/>
          </a:bodyPr>
          <a:lstStyle/>
          <a:p>
            <a:pPr algn="ctr"/>
            <a:r>
              <a:rPr lang="en-GB" sz="2400" u="sng" dirty="0"/>
              <a:t>PREVENTION</a:t>
            </a:r>
          </a:p>
          <a:p>
            <a:endParaRPr lang="en-GB" sz="2400" dirty="0"/>
          </a:p>
          <a:p>
            <a:pPr marL="285750" indent="-285750" algn="just">
              <a:lnSpc>
                <a:spcPct val="150000"/>
              </a:lnSpc>
              <a:buFont typeface="Arial" panose="020B0604020202020204" pitchFamily="34" charset="0"/>
              <a:buChar char="•"/>
            </a:pPr>
            <a:r>
              <a:rPr lang="en-GB" sz="2400" dirty="0"/>
              <a:t>Activate a Web Application Firewall  (WAF) which is a layer of protection that sits between a website and the traffic it receives. </a:t>
            </a:r>
          </a:p>
          <a:p>
            <a:pPr marL="285750" indent="-285750" algn="just">
              <a:lnSpc>
                <a:spcPct val="150000"/>
              </a:lnSpc>
              <a:buFont typeface="Arial" panose="020B0604020202020204" pitchFamily="34" charset="0"/>
              <a:buChar char="•"/>
            </a:pPr>
            <a:r>
              <a:rPr lang="en-GB" sz="2400" dirty="0"/>
              <a:t>WAFs–are a relatively new kind of firewall. They don’t just block or allow traffic based on IP addresses and ports. </a:t>
            </a:r>
          </a:p>
          <a:p>
            <a:pPr marL="285750" indent="-285750" algn="just">
              <a:lnSpc>
                <a:spcPct val="150000"/>
              </a:lnSpc>
              <a:buFont typeface="Arial" panose="020B0604020202020204" pitchFamily="34" charset="0"/>
              <a:buChar char="•"/>
            </a:pPr>
            <a:r>
              <a:rPr lang="en-GB" sz="2400" dirty="0"/>
              <a:t>They go a step further to analyse traffic and make decisions based on a set of predefined business rules. </a:t>
            </a:r>
          </a:p>
          <a:p>
            <a:pPr marL="285750" indent="-285750" algn="just">
              <a:lnSpc>
                <a:spcPct val="150000"/>
              </a:lnSpc>
              <a:buFont typeface="Arial" panose="020B0604020202020204" pitchFamily="34" charset="0"/>
              <a:buChar char="•"/>
            </a:pPr>
            <a:r>
              <a:rPr lang="en-GB" sz="2400" dirty="0"/>
              <a:t>As their name implies, their main purpose is to secure web-based applications. </a:t>
            </a:r>
          </a:p>
        </p:txBody>
      </p:sp>
    </p:spTree>
    <p:extLst>
      <p:ext uri="{BB962C8B-B14F-4D97-AF65-F5344CB8AC3E}">
        <p14:creationId xmlns:p14="http://schemas.microsoft.com/office/powerpoint/2010/main" val="106049334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910080" y="176340"/>
            <a:ext cx="8148319" cy="68112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GB" sz="3200" dirty="0">
                <a:solidFill>
                  <a:prstClr val="white"/>
                </a:solidFill>
              </a:rPr>
              <a:t>Method of  Web Attacks &amp; Preventions</a:t>
            </a:r>
          </a:p>
        </p:txBody>
      </p:sp>
      <p:sp>
        <p:nvSpPr>
          <p:cNvPr id="3" name="TextBox 2"/>
          <p:cNvSpPr txBox="1"/>
          <p:nvPr/>
        </p:nvSpPr>
        <p:spPr>
          <a:xfrm>
            <a:off x="1198880" y="1555931"/>
            <a:ext cx="10099039" cy="2623988"/>
          </a:xfrm>
          <a:prstGeom prst="rect">
            <a:avLst/>
          </a:prstGeom>
          <a:noFill/>
        </p:spPr>
        <p:txBody>
          <a:bodyPr wrap="square" rtlCol="0">
            <a:spAutoFit/>
          </a:bodyPr>
          <a:lstStyle/>
          <a:p>
            <a:pPr algn="ctr"/>
            <a:r>
              <a:rPr lang="en-GB" sz="2400" u="sng" dirty="0"/>
              <a:t>PREVENTION (Continued…)</a:t>
            </a:r>
          </a:p>
          <a:p>
            <a:pPr marL="285750" indent="-285750" algn="just">
              <a:lnSpc>
                <a:spcPct val="150000"/>
              </a:lnSpc>
              <a:buFont typeface="Arial" panose="020B0604020202020204" pitchFamily="34" charset="0"/>
              <a:buChar char="•"/>
            </a:pPr>
            <a:r>
              <a:rPr lang="en-GB" sz="2400" dirty="0"/>
              <a:t>There Cloud-Based WAFs and there are appliances that can be set up locally. </a:t>
            </a:r>
          </a:p>
          <a:p>
            <a:pPr marL="285750" indent="-285750" algn="just">
              <a:lnSpc>
                <a:spcPct val="150000"/>
              </a:lnSpc>
              <a:buFont typeface="Arial" panose="020B0604020202020204" pitchFamily="34" charset="0"/>
              <a:buChar char="•"/>
            </a:pPr>
            <a:r>
              <a:rPr lang="en-GB" sz="2400" dirty="0"/>
              <a:t>Examples of cloud-based WAF includes https://www.cloudflare.com/, https://sucuri.net/website-security-platform/signup/ </a:t>
            </a:r>
            <a:r>
              <a:rPr lang="en-GB" sz="2400" dirty="0" err="1"/>
              <a:t>e.t.c</a:t>
            </a:r>
            <a:endParaRPr lang="en-GB" sz="2400" dirty="0"/>
          </a:p>
        </p:txBody>
      </p:sp>
    </p:spTree>
    <p:extLst>
      <p:ext uri="{BB962C8B-B14F-4D97-AF65-F5344CB8AC3E}">
        <p14:creationId xmlns:p14="http://schemas.microsoft.com/office/powerpoint/2010/main" val="232621366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46310" y="690459"/>
            <a:ext cx="3349690" cy="272453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The Challenges</a:t>
            </a:r>
          </a:p>
        </p:txBody>
      </p:sp>
      <p:sp>
        <p:nvSpPr>
          <p:cNvPr id="6" name="Rectangle 5"/>
          <p:cNvSpPr/>
          <p:nvPr/>
        </p:nvSpPr>
        <p:spPr>
          <a:xfrm>
            <a:off x="4422710" y="3414997"/>
            <a:ext cx="3349690" cy="272453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Method of  Web Attacks</a:t>
            </a:r>
          </a:p>
          <a:p>
            <a:pPr algn="ctr"/>
            <a:r>
              <a:rPr lang="en-GB" sz="3200" dirty="0"/>
              <a:t>&amp; </a:t>
            </a:r>
          </a:p>
          <a:p>
            <a:pPr algn="ctr"/>
            <a:r>
              <a:rPr lang="en-GB" sz="3200" dirty="0"/>
              <a:t>Preventions</a:t>
            </a:r>
          </a:p>
        </p:txBody>
      </p:sp>
      <p:sp>
        <p:nvSpPr>
          <p:cNvPr id="7" name="Rectangle 6"/>
          <p:cNvSpPr/>
          <p:nvPr/>
        </p:nvSpPr>
        <p:spPr>
          <a:xfrm>
            <a:off x="6096000" y="702277"/>
            <a:ext cx="3349690" cy="272453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Cost of these Attacks</a:t>
            </a:r>
          </a:p>
          <a:p>
            <a:pPr algn="ctr"/>
            <a:endParaRPr lang="en-GB"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579775" y="167951"/>
            <a:ext cx="3349690" cy="68112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t>The Challenges</a:t>
            </a:r>
          </a:p>
        </p:txBody>
      </p:sp>
      <p:sp>
        <p:nvSpPr>
          <p:cNvPr id="3" name="TextBox 2"/>
          <p:cNvSpPr txBox="1"/>
          <p:nvPr/>
        </p:nvSpPr>
        <p:spPr>
          <a:xfrm>
            <a:off x="863600" y="965200"/>
            <a:ext cx="10566399" cy="5578643"/>
          </a:xfrm>
          <a:prstGeom prst="rect">
            <a:avLst/>
          </a:prstGeom>
          <a:noFill/>
        </p:spPr>
        <p:txBody>
          <a:bodyPr wrap="square" rtlCol="0">
            <a:spAutoFit/>
          </a:bodyPr>
          <a:lstStyle/>
          <a:p>
            <a:pPr algn="just">
              <a:lnSpc>
                <a:spcPct val="150000"/>
              </a:lnSpc>
            </a:pPr>
            <a:r>
              <a:rPr lang="en-GB" sz="2400" dirty="0"/>
              <a:t>A common statistic often shared by InfoSec professionals is that “</a:t>
            </a:r>
            <a:r>
              <a:rPr lang="en-GB" sz="2400" b="1" dirty="0"/>
              <a:t>78% of attacks are against the application”.  </a:t>
            </a:r>
          </a:p>
          <a:p>
            <a:pPr algn="just">
              <a:lnSpc>
                <a:spcPct val="150000"/>
              </a:lnSpc>
            </a:pPr>
            <a:r>
              <a:rPr lang="en-GB" sz="2400" dirty="0"/>
              <a:t>Not a week goes by without hearing of yet another massive breach or vulnerability, affecting millions of users across all industries.</a:t>
            </a:r>
          </a:p>
          <a:p>
            <a:pPr algn="just">
              <a:lnSpc>
                <a:spcPct val="150000"/>
              </a:lnSpc>
            </a:pPr>
            <a:r>
              <a:rPr lang="en-GB" sz="2400" dirty="0"/>
              <a:t>Last few years witness some of the largest cyberattacks ever seen: hacks on the Marriott Group, Equifax, Yahoo, and Facebook all resulted in major data breaches. Add to this the increased level interference in election processes around the world, and it is clear that we are facing a crisis.</a:t>
            </a:r>
          </a:p>
          <a:p>
            <a:pPr algn="just">
              <a:lnSpc>
                <a:spcPct val="150000"/>
              </a:lnSpc>
            </a:pPr>
            <a:r>
              <a:rPr lang="en-GB" sz="2400" dirty="0"/>
              <a:t>Nigerian websites too are not left out as attacks against some Government own websites and even airline companies were at some points hijacked. </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875714" y="234892"/>
            <a:ext cx="4053751" cy="71785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dirty="0">
                <a:solidFill>
                  <a:prstClr val="white"/>
                </a:solidFill>
              </a:rPr>
              <a:t>Cost of these Attacks</a:t>
            </a:r>
          </a:p>
        </p:txBody>
      </p:sp>
      <p:sp>
        <p:nvSpPr>
          <p:cNvPr id="3" name="TextBox 2"/>
          <p:cNvSpPr txBox="1"/>
          <p:nvPr/>
        </p:nvSpPr>
        <p:spPr>
          <a:xfrm>
            <a:off x="1300065" y="1248335"/>
            <a:ext cx="9591869" cy="5262979"/>
          </a:xfrm>
          <a:prstGeom prst="rect">
            <a:avLst/>
          </a:prstGeom>
          <a:noFill/>
        </p:spPr>
        <p:txBody>
          <a:bodyPr wrap="square" rtlCol="0">
            <a:spAutoFit/>
          </a:bodyPr>
          <a:lstStyle/>
          <a:p>
            <a:pPr algn="just"/>
            <a:r>
              <a:rPr lang="en-GB" sz="2400" dirty="0"/>
              <a:t>1.	The Cybersecurity Ventures Annual Crime Report for 2019 puts some numbers on the consequences of hacks for businesses. They have found that cybercrime damages are expected to cost businesses $6 trillion annually by 2025, a number which they point out “represents the biggest transfer of wealth in human history”.</a:t>
            </a:r>
          </a:p>
          <a:p>
            <a:pPr algn="just"/>
            <a:endParaRPr lang="en-GB" sz="2400" dirty="0"/>
          </a:p>
          <a:p>
            <a:pPr algn="just"/>
            <a:r>
              <a:rPr lang="en-GB" sz="2400" dirty="0"/>
              <a:t>2.	Of this $6 trillion, ransomware damages are the fastest growing. Cybersecurity Ventures say that the cost of ransomware will reach $20 billion by 2027.</a:t>
            </a:r>
          </a:p>
          <a:p>
            <a:pPr algn="just"/>
            <a:endParaRPr lang="en-GB" sz="2400" dirty="0"/>
          </a:p>
          <a:p>
            <a:pPr algn="just"/>
            <a:endParaRPr lang="en-GB" sz="2400" dirty="0"/>
          </a:p>
          <a:p>
            <a:pPr algn="just"/>
            <a:r>
              <a:rPr lang="en-GB" sz="2400" dirty="0"/>
              <a:t>3.	According to Accenture’s global study, the average cost of cybercrime for organizations is estimated to be $13 million a year.</a:t>
            </a:r>
          </a:p>
          <a:p>
            <a:pPr algn="just"/>
            <a:endParaRPr lang="en-GB" sz="2400" dirty="0"/>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8640" y="1147667"/>
            <a:ext cx="10901679" cy="5024645"/>
          </a:xfrm>
          <a:prstGeom prst="rect">
            <a:avLst/>
          </a:prstGeom>
          <a:noFill/>
        </p:spPr>
        <p:txBody>
          <a:bodyPr wrap="square" rtlCol="0">
            <a:spAutoFit/>
          </a:bodyPr>
          <a:lstStyle/>
          <a:p>
            <a:pPr lvl="0">
              <a:lnSpc>
                <a:spcPct val="150000"/>
              </a:lnSpc>
            </a:pPr>
            <a:r>
              <a:rPr lang="en-GB" sz="2400" dirty="0" err="1"/>
              <a:t>i</a:t>
            </a:r>
            <a:r>
              <a:rPr lang="en-GB" sz="2400" dirty="0"/>
              <a:t>)	SQL Injection </a:t>
            </a:r>
          </a:p>
          <a:p>
            <a:pPr algn="just">
              <a:lnSpc>
                <a:spcPct val="150000"/>
              </a:lnSpc>
            </a:pPr>
            <a:r>
              <a:rPr lang="en-GB" sz="2400" dirty="0"/>
              <a:t>The SQL injection is a code injection technique, used to attack data-driven applications, in which malicious SQL statements are inserted into an entry field for execution (e.g. to dump the database contents to the attacker). SQL injection must exploit a security vulnerability in an application's software, for example, when user input is either incorrectly filtered for string literal escape characters embedded in SQL statements or user input is not strongly typed and unexpectedly executed. SQL injection is mostly known as an attack vector for websites but can be used to attack any type of SQL database.</a:t>
            </a:r>
          </a:p>
        </p:txBody>
      </p:sp>
      <p:sp>
        <p:nvSpPr>
          <p:cNvPr id="2" name="Rectangle 1">
            <a:extLst>
              <a:ext uri="{FF2B5EF4-FFF2-40B4-BE49-F238E27FC236}">
                <a16:creationId xmlns:a16="http://schemas.microsoft.com/office/drawing/2014/main" xmlns="" id="{03276F21-5FB7-83FC-0A6D-9FD25D53F934}"/>
              </a:ext>
            </a:extLst>
          </p:cNvPr>
          <p:cNvSpPr/>
          <p:nvPr/>
        </p:nvSpPr>
        <p:spPr>
          <a:xfrm>
            <a:off x="1910080" y="176340"/>
            <a:ext cx="8148319" cy="68112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GB" sz="3200" dirty="0">
                <a:solidFill>
                  <a:prstClr val="white"/>
                </a:solidFill>
              </a:rPr>
              <a:t>Method of  Web Attacks &amp; Preventions</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8640" y="1147667"/>
            <a:ext cx="10901679" cy="2808654"/>
          </a:xfrm>
          <a:prstGeom prst="rect">
            <a:avLst/>
          </a:prstGeom>
          <a:noFill/>
        </p:spPr>
        <p:txBody>
          <a:bodyPr wrap="square" rtlCol="0">
            <a:spAutoFit/>
          </a:bodyPr>
          <a:lstStyle/>
          <a:p>
            <a:pPr lvl="0">
              <a:lnSpc>
                <a:spcPct val="150000"/>
              </a:lnSpc>
            </a:pPr>
            <a:r>
              <a:rPr lang="en-GB" sz="2400" dirty="0" err="1"/>
              <a:t>i</a:t>
            </a:r>
            <a:r>
              <a:rPr lang="en-GB" sz="2400" dirty="0"/>
              <a:t>)	SQL Injection  (Continued…)</a:t>
            </a:r>
          </a:p>
          <a:p>
            <a:pPr algn="just">
              <a:lnSpc>
                <a:spcPct val="150000"/>
              </a:lnSpc>
            </a:pPr>
            <a:r>
              <a:rPr lang="en-GB" sz="2400" dirty="0"/>
              <a:t>SQL injection attacks allow attackers to spoof identity, tamper with existing data, cause repudiation issues such as voiding transactions or changing balances, allow the complete disclosure of all data on the system, destroy the data or make it otherwise unavailable, and become administrators of the database server.</a:t>
            </a:r>
          </a:p>
        </p:txBody>
      </p:sp>
      <p:sp>
        <p:nvSpPr>
          <p:cNvPr id="2" name="Rectangle 1">
            <a:extLst>
              <a:ext uri="{FF2B5EF4-FFF2-40B4-BE49-F238E27FC236}">
                <a16:creationId xmlns:a16="http://schemas.microsoft.com/office/drawing/2014/main" xmlns="" id="{03276F21-5FB7-83FC-0A6D-9FD25D53F934}"/>
              </a:ext>
            </a:extLst>
          </p:cNvPr>
          <p:cNvSpPr/>
          <p:nvPr/>
        </p:nvSpPr>
        <p:spPr>
          <a:xfrm>
            <a:off x="1910080" y="176340"/>
            <a:ext cx="8148319" cy="68112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GB" sz="3200" dirty="0">
                <a:solidFill>
                  <a:prstClr val="white"/>
                </a:solidFill>
              </a:rPr>
              <a:t>Method of  Web Attacks &amp; Preventions</a:t>
            </a:r>
          </a:p>
        </p:txBody>
      </p:sp>
    </p:spTree>
    <p:extLst>
      <p:ext uri="{BB962C8B-B14F-4D97-AF65-F5344CB8AC3E}">
        <p14:creationId xmlns:p14="http://schemas.microsoft.com/office/powerpoint/2010/main" val="312965126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87121" y="1147667"/>
            <a:ext cx="9963434" cy="4524315"/>
          </a:xfrm>
          <a:prstGeom prst="rect">
            <a:avLst/>
          </a:prstGeom>
          <a:noFill/>
        </p:spPr>
        <p:txBody>
          <a:bodyPr wrap="square" rtlCol="0">
            <a:spAutoFit/>
          </a:bodyPr>
          <a:lstStyle/>
          <a:p>
            <a:pPr algn="ctr"/>
            <a:r>
              <a:rPr lang="en-GB" sz="2400" u="sng" dirty="0"/>
              <a:t>PREVENTION</a:t>
            </a:r>
          </a:p>
          <a:p>
            <a:endParaRPr lang="en-GB" sz="2400" dirty="0"/>
          </a:p>
          <a:p>
            <a:pPr algn="just"/>
            <a:r>
              <a:rPr lang="en-GB" sz="2400" dirty="0"/>
              <a:t>These attacks can be prevented by following a few principles:</a:t>
            </a:r>
          </a:p>
          <a:p>
            <a:pPr lvl="0" algn="just"/>
            <a:endParaRPr lang="en-GB" sz="2400" dirty="0"/>
          </a:p>
          <a:p>
            <a:pPr marL="285750" lvl="0" indent="-285750" algn="just">
              <a:buFont typeface="Arial" panose="020B0604020202020204" pitchFamily="34" charset="0"/>
              <a:buChar char="•"/>
            </a:pPr>
            <a:r>
              <a:rPr lang="en-GB" sz="2400" dirty="0"/>
              <a:t>Validate all input regardless of the source</a:t>
            </a:r>
          </a:p>
          <a:p>
            <a:pPr algn="just"/>
            <a:r>
              <a:rPr lang="en-GB" sz="2400" dirty="0"/>
              <a:t> </a:t>
            </a:r>
          </a:p>
          <a:p>
            <a:pPr marL="285750" lvl="0" indent="-285750" algn="just">
              <a:buFont typeface="Arial" panose="020B0604020202020204" pitchFamily="34" charset="0"/>
              <a:buChar char="•"/>
            </a:pPr>
            <a:r>
              <a:rPr lang="en-GB" sz="2400" dirty="0"/>
              <a:t>Use a proper ORM (Object Relational Mapping) library depending on the application platform </a:t>
            </a:r>
            <a:r>
              <a:rPr lang="en-GB" sz="2400" dirty="0" err="1"/>
              <a:t>e.g</a:t>
            </a:r>
            <a:r>
              <a:rPr lang="en-GB" sz="2400" dirty="0"/>
              <a:t> for PHP there are Eloquent, Doctrine, Propel </a:t>
            </a:r>
            <a:r>
              <a:rPr lang="en-GB" sz="2400" dirty="0" err="1"/>
              <a:t>e.t.c</a:t>
            </a:r>
            <a:endParaRPr lang="en-GB" sz="2400" dirty="0"/>
          </a:p>
          <a:p>
            <a:pPr algn="just"/>
            <a:r>
              <a:rPr lang="en-GB" sz="2400" dirty="0"/>
              <a:t> </a:t>
            </a:r>
          </a:p>
          <a:p>
            <a:pPr marL="285750" lvl="0" indent="-285750" algn="just">
              <a:buFont typeface="Arial" panose="020B0604020202020204" pitchFamily="34" charset="0"/>
              <a:buChar char="•"/>
            </a:pPr>
            <a:r>
              <a:rPr lang="en-GB" sz="2400" dirty="0"/>
              <a:t>Limit the potential damage of a successful exploit by reducing the application’s database privileges</a:t>
            </a:r>
          </a:p>
        </p:txBody>
      </p:sp>
      <p:sp>
        <p:nvSpPr>
          <p:cNvPr id="2" name="Rectangle 1">
            <a:extLst>
              <a:ext uri="{FF2B5EF4-FFF2-40B4-BE49-F238E27FC236}">
                <a16:creationId xmlns:a16="http://schemas.microsoft.com/office/drawing/2014/main" xmlns="" id="{1F57881D-9C85-7F0D-AFF0-C167E26F7EB6}"/>
              </a:ext>
            </a:extLst>
          </p:cNvPr>
          <p:cNvSpPr/>
          <p:nvPr/>
        </p:nvSpPr>
        <p:spPr>
          <a:xfrm>
            <a:off x="1910080" y="176340"/>
            <a:ext cx="8148319" cy="68112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GB" sz="3200" dirty="0">
                <a:solidFill>
                  <a:prstClr val="white"/>
                </a:solidFill>
              </a:rPr>
              <a:t>Method of  Web Attacks &amp; Preventions</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00065" y="1675987"/>
            <a:ext cx="9591869" cy="3362652"/>
          </a:xfrm>
          <a:prstGeom prst="rect">
            <a:avLst/>
          </a:prstGeom>
          <a:noFill/>
        </p:spPr>
        <p:txBody>
          <a:bodyPr wrap="square" rtlCol="0">
            <a:spAutoFit/>
          </a:bodyPr>
          <a:lstStyle/>
          <a:p>
            <a:pPr lvl="0">
              <a:lnSpc>
                <a:spcPct val="150000"/>
              </a:lnSpc>
            </a:pPr>
            <a:r>
              <a:rPr lang="en-GB" sz="2400" dirty="0"/>
              <a:t>ii)  Broken Authentication</a:t>
            </a:r>
          </a:p>
          <a:p>
            <a:pPr algn="just">
              <a:lnSpc>
                <a:spcPct val="150000"/>
              </a:lnSpc>
            </a:pPr>
            <a:r>
              <a:rPr lang="en-GB" sz="2400" dirty="0"/>
              <a:t>Most applications require their users to login before using it, often with a username/password combination. There are many types of common flaws with this authentication system, which can be exploited in a variety of ways: dictionary attacks, automated brute force, session hijacking, and more.</a:t>
            </a:r>
          </a:p>
        </p:txBody>
      </p:sp>
      <p:sp>
        <p:nvSpPr>
          <p:cNvPr id="2" name="Rectangle 1">
            <a:extLst>
              <a:ext uri="{FF2B5EF4-FFF2-40B4-BE49-F238E27FC236}">
                <a16:creationId xmlns:a16="http://schemas.microsoft.com/office/drawing/2014/main" xmlns="" id="{26A9573A-85E7-D1FB-CEAB-BA67BD3FA807}"/>
              </a:ext>
            </a:extLst>
          </p:cNvPr>
          <p:cNvSpPr/>
          <p:nvPr/>
        </p:nvSpPr>
        <p:spPr>
          <a:xfrm>
            <a:off x="1910080" y="176340"/>
            <a:ext cx="8148319" cy="68112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GB" sz="3200" dirty="0">
                <a:solidFill>
                  <a:prstClr val="white"/>
                </a:solidFill>
              </a:rPr>
              <a:t>Method of  Web Attacks &amp; Preventions</a:t>
            </a:r>
          </a:p>
        </p:txBody>
      </p:sp>
    </p:spTree>
    <p:extLst>
      <p:ext uri="{BB962C8B-B14F-4D97-AF65-F5344CB8AC3E}">
        <p14:creationId xmlns:p14="http://schemas.microsoft.com/office/powerpoint/2010/main" val="207011157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97281" y="946331"/>
            <a:ext cx="9936496" cy="4655313"/>
          </a:xfrm>
          <a:prstGeom prst="rect">
            <a:avLst/>
          </a:prstGeom>
          <a:noFill/>
        </p:spPr>
        <p:txBody>
          <a:bodyPr wrap="square" rtlCol="0">
            <a:spAutoFit/>
          </a:bodyPr>
          <a:lstStyle/>
          <a:p>
            <a:pPr algn="ctr"/>
            <a:r>
              <a:rPr lang="en-GB" sz="2400" u="sng" dirty="0"/>
              <a:t>PREVENTION</a:t>
            </a:r>
          </a:p>
          <a:p>
            <a:endParaRPr lang="en-GB" sz="2400" dirty="0"/>
          </a:p>
          <a:p>
            <a:pPr algn="just">
              <a:lnSpc>
                <a:spcPct val="150000"/>
              </a:lnSpc>
            </a:pPr>
            <a:r>
              <a:rPr lang="en-GB" sz="2400" dirty="0"/>
              <a:t>Preventing this requires a multi-layer approach:</a:t>
            </a:r>
          </a:p>
          <a:p>
            <a:pPr marL="285750" indent="-285750" algn="just">
              <a:lnSpc>
                <a:spcPct val="150000"/>
              </a:lnSpc>
              <a:buFont typeface="Arial" panose="020B0604020202020204" pitchFamily="34" charset="0"/>
              <a:buChar char="•"/>
            </a:pPr>
            <a:r>
              <a:rPr lang="en-GB" sz="2400" dirty="0"/>
              <a:t>Change all default passwords. </a:t>
            </a:r>
          </a:p>
          <a:p>
            <a:pPr marL="285750" indent="-285750" algn="just">
              <a:lnSpc>
                <a:spcPct val="150000"/>
              </a:lnSpc>
              <a:buFont typeface="Arial" panose="020B0604020202020204" pitchFamily="34" charset="0"/>
              <a:buChar char="•"/>
            </a:pPr>
            <a:r>
              <a:rPr lang="en-GB" sz="2400" dirty="0"/>
              <a:t>Enforce strong, random passwords for all users: at least 12 random characters, with no constraints, preferably stored in a password manager; or alternatively, a passphrase with at least 5 random words. </a:t>
            </a:r>
          </a:p>
          <a:p>
            <a:pPr marL="285750" indent="-285750" algn="just">
              <a:lnSpc>
                <a:spcPct val="150000"/>
              </a:lnSpc>
              <a:buFont typeface="Arial" panose="020B0604020202020204" pitchFamily="34" charset="0"/>
              <a:buChar char="•"/>
            </a:pPr>
            <a:r>
              <a:rPr lang="en-GB" sz="2400" dirty="0"/>
              <a:t>Limit login attempts, locking the user account for a period of time after a certain number of wrong passwords. </a:t>
            </a:r>
          </a:p>
        </p:txBody>
      </p:sp>
      <p:sp>
        <p:nvSpPr>
          <p:cNvPr id="2" name="Rectangle 1">
            <a:extLst>
              <a:ext uri="{FF2B5EF4-FFF2-40B4-BE49-F238E27FC236}">
                <a16:creationId xmlns:a16="http://schemas.microsoft.com/office/drawing/2014/main" xmlns="" id="{7D739D59-1314-D5B1-BC7C-D8A084D8D2ED}"/>
              </a:ext>
            </a:extLst>
          </p:cNvPr>
          <p:cNvSpPr/>
          <p:nvPr/>
        </p:nvSpPr>
        <p:spPr>
          <a:xfrm>
            <a:off x="1910080" y="176340"/>
            <a:ext cx="8148319" cy="68112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GB" sz="3200" dirty="0">
                <a:solidFill>
                  <a:prstClr val="white"/>
                </a:solidFill>
              </a:rPr>
              <a:t>Method of  Web Attacks &amp; Preventions</a:t>
            </a:r>
          </a:p>
        </p:txBody>
      </p:sp>
    </p:spTree>
    <p:extLst>
      <p:ext uri="{BB962C8B-B14F-4D97-AF65-F5344CB8AC3E}">
        <p14:creationId xmlns:p14="http://schemas.microsoft.com/office/powerpoint/2010/main" val="454593540"/>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RegattaVTI">
  <a:themeElements>
    <a:clrScheme name="AnalogousFromRegularSeed_2SEEDS">
      <a:dk1>
        <a:srgbClr val="000000"/>
      </a:dk1>
      <a:lt1>
        <a:srgbClr val="FFFFFF"/>
      </a:lt1>
      <a:dk2>
        <a:srgbClr val="22333C"/>
      </a:dk2>
      <a:lt2>
        <a:srgbClr val="E2E7E8"/>
      </a:lt2>
      <a:accent1>
        <a:srgbClr val="B1553B"/>
      </a:accent1>
      <a:accent2>
        <a:srgbClr val="C34D64"/>
      </a:accent2>
      <a:accent3>
        <a:srgbClr val="C3984D"/>
      </a:accent3>
      <a:accent4>
        <a:srgbClr val="3BB1A7"/>
      </a:accent4>
      <a:accent5>
        <a:srgbClr val="4D9CC3"/>
      </a:accent5>
      <a:accent6>
        <a:srgbClr val="3B59B1"/>
      </a:accent6>
      <a:hlink>
        <a:srgbClr val="378DA6"/>
      </a:hlink>
      <a:folHlink>
        <a:srgbClr val="7F7F7F"/>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emplate>office theme</Template>
  <TotalTime>296</TotalTime>
  <Words>937</Words>
  <Application>Microsoft Office PowerPoint</Application>
  <PresentationFormat>Custom</PresentationFormat>
  <Paragraphs>89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RegattaVTI</vt:lpstr>
      <vt:lpstr>Application attacks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Anuradha Devaraj</dc:creator>
  <cp:lastModifiedBy>Admin</cp:lastModifiedBy>
  <cp:revision>15</cp:revision>
  <dcterms:created xsi:type="dcterms:W3CDTF">2024-07-09T11:01:40Z</dcterms:created>
  <dcterms:modified xsi:type="dcterms:W3CDTF">2024-07-24T12:03:10Z</dcterms:modified>
</cp:coreProperties>
</file>