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4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13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8" r:id="rId43"/>
    <p:sldId id="309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8E2AA-FC72-454B-A866-2906ECDBC8CC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CA34F-5538-44CD-ADE7-5B7306FBB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4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5122279-532A-346E-470B-27CDCBC47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E9C32-4FED-40A8-B7E0-7CDB42FD1944}" type="slidenum">
              <a:rPr lang="sv-SE" altLang="en-US"/>
              <a:pPr/>
              <a:t>2</a:t>
            </a:fld>
            <a:endParaRPr lang="sv-SE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D2796E13-701A-4C2D-5CCD-A79568273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4C11C282-1B10-AB11-F775-A9A40B8E4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E447531-586A-58A1-6604-B21744DDC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5DE39-EC3F-4C0B-B08D-47A8EEF8B8E0}" type="slidenum">
              <a:rPr lang="sv-SE" altLang="en-US"/>
              <a:pPr/>
              <a:t>23</a:t>
            </a:fld>
            <a:endParaRPr lang="sv-SE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F882413F-528C-D3B2-AA82-A2788F1FA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0313" y="454025"/>
            <a:ext cx="3389312" cy="1908175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DE5B70EA-C2A9-9313-C04E-0AE3266A2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E312EB28-A13A-CF14-FC98-BBCAF8C09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B009-78AF-4578-AB61-41E54629A2E3}" type="slidenum">
              <a:rPr lang="sv-SE" altLang="en-US"/>
              <a:pPr/>
              <a:t>24</a:t>
            </a:fld>
            <a:endParaRPr lang="sv-SE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B4C663BE-E100-3715-0214-80F64442A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F2202B35-51A9-38E2-952D-7E7D1988D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5AAA529-7E23-2BF3-8BF8-CF5F09AA5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F9CB5B-FB25-4415-9160-126CFE303E31}" type="slidenum">
              <a:rPr lang="sv-SE" altLang="en-US"/>
              <a:pPr/>
              <a:t>25</a:t>
            </a:fld>
            <a:endParaRPr lang="sv-SE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196A8ACE-5567-7ABF-BDC4-9AC508DC0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xmlns="" id="{968118C8-696B-3D2B-922A-820ADAB61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B21F701-3302-A9CE-198C-C8159EBE2B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C5D37-946F-4F19-9368-7C04F7A7F826}" type="slidenum">
              <a:rPr lang="sv-SE" altLang="en-US"/>
              <a:pPr/>
              <a:t>26</a:t>
            </a:fld>
            <a:endParaRPr lang="sv-SE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4A803911-8547-602E-52E5-7F10D3FF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xmlns="" id="{E0FC2E8F-4A44-8496-58D5-676E01A3E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5FD180B-DA1E-5250-0E81-BB1D95A09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405D2-6090-489B-B1D0-EE05AF2E4444}" type="slidenum">
              <a:rPr lang="sv-SE" altLang="en-US"/>
              <a:pPr/>
              <a:t>27</a:t>
            </a:fld>
            <a:endParaRPr lang="sv-SE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xmlns="" id="{D9856545-721F-7911-B7D5-4B3CEEED10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xmlns="" id="{3CDCDD0A-80DE-751C-0AAE-97EBB566B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7965368-E475-5E89-897E-EBA68E083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50C00-3ADB-4A94-8322-340A341EA8F6}" type="slidenum">
              <a:rPr lang="sv-SE" altLang="en-US"/>
              <a:pPr/>
              <a:t>28</a:t>
            </a:fld>
            <a:endParaRPr lang="sv-SE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3C8E70B6-785E-853F-CE7B-C6404499E0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FDE815AC-EAD6-C42C-4F64-6F4D14E7E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315728AC-9332-AA06-9982-967B64AB6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D0A17-B419-41C3-B811-A2738F96D859}" type="slidenum">
              <a:rPr lang="sv-SE" altLang="en-US"/>
              <a:pPr/>
              <a:t>29</a:t>
            </a:fld>
            <a:endParaRPr lang="sv-SE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C6180371-1475-38C3-BFD5-B12A63E5A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xmlns="" id="{3C4A975B-74F8-89D5-4A52-85E982B2B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39079CD1-476A-1AFE-4C72-42B69826C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6B515-718F-4550-876C-36700717301A}" type="slidenum">
              <a:rPr lang="sv-SE" altLang="en-US"/>
              <a:pPr/>
              <a:t>30</a:t>
            </a:fld>
            <a:endParaRPr lang="sv-SE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xmlns="" id="{D728DB1A-469E-50AF-730D-CD8510C27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3193DE34-2EC9-D63A-61C5-03F86FCD3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4B0143A-F324-4415-5FC9-C7D37660B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11799-334C-42ED-AF39-97BB6B5A93AC}" type="slidenum">
              <a:rPr lang="sv-SE" altLang="en-US"/>
              <a:pPr/>
              <a:t>31</a:t>
            </a:fld>
            <a:endParaRPr lang="sv-SE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xmlns="" id="{0BEFA1DD-0913-D883-95D3-1D30AF579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38E69275-A3E3-5B90-E6EA-C75A580B7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C199DA7-10FE-9EDA-2772-B4CA2760D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5FC60-E3EC-4C98-9E62-84C38C4DCDFA}" type="slidenum">
              <a:rPr lang="sv-SE" altLang="en-US"/>
              <a:pPr/>
              <a:t>32</a:t>
            </a:fld>
            <a:endParaRPr lang="sv-SE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DFC8287F-DA97-4873-887D-874576C8C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ECD2C330-D3C5-D64B-2A12-92B5BDF8C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F217915-1F50-0CD7-BEA0-0CDEDFDDD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4325C-D01F-4846-AB6B-A07C928E7E73}" type="slidenum">
              <a:rPr lang="sv-SE" altLang="en-US"/>
              <a:pPr/>
              <a:t>3</a:t>
            </a:fld>
            <a:endParaRPr lang="sv-SE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E4F1A83A-2DE4-9A2D-CE9D-13449EAA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E3DC6526-ED0F-E7D5-B85C-697C65489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84EE98E1-F5B3-C693-EEE7-3A7B7222EC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4362-501C-459C-9F4B-B75C1A6D5280}" type="slidenum">
              <a:rPr lang="sv-SE" altLang="en-US"/>
              <a:pPr/>
              <a:t>33</a:t>
            </a:fld>
            <a:endParaRPr lang="sv-SE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018D6794-C2CF-ADC6-6A3E-77BCEBFC0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38286B51-1F41-670C-CAFD-39E68CE84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F9CCC318-DC8D-3D52-CA6C-21C7B8E43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31057-85F7-4072-A295-D697AA1014A9}" type="slidenum">
              <a:rPr lang="sv-SE" altLang="en-US"/>
              <a:pPr/>
              <a:t>34</a:t>
            </a:fld>
            <a:endParaRPr lang="sv-SE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3C286EAE-B90B-DFE9-A47C-C253B0388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B34663A4-6878-14E0-3725-8628DFBA8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38349B91-C1CC-28C1-7AD4-602A7956E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DECEA-E1A5-413D-A2B2-73C086FBC979}" type="slidenum">
              <a:rPr lang="sv-SE" altLang="en-US"/>
              <a:pPr/>
              <a:t>35</a:t>
            </a:fld>
            <a:endParaRPr lang="sv-SE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xmlns="" id="{89063746-2B38-DF4D-6CF3-6246FE80B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xmlns="" id="{49FFA186-4EE7-14DE-BEEA-476E6975E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BC5FCBCF-6629-CECD-A8DC-343F7E3ED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2432F-3572-4A74-8E15-161DF779CDAC}" type="slidenum">
              <a:rPr lang="sv-SE" altLang="en-US"/>
              <a:pPr/>
              <a:t>36</a:t>
            </a:fld>
            <a:endParaRPr lang="sv-SE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9ACCD9B2-7264-6131-4B6E-C2120D0AB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6769F093-D2BF-4920-E7FE-2B3E3536F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238B1E3-2950-A6B5-8607-2CA3450BE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9772D-836C-4BAF-AECA-30E4E0F68172}" type="slidenum">
              <a:rPr lang="sv-SE" altLang="en-US"/>
              <a:pPr/>
              <a:t>37</a:t>
            </a:fld>
            <a:endParaRPr lang="sv-SE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9113C5ED-9869-65D5-7B16-A78B9C77B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05457694-7E58-56F8-887C-25F52E6D3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3843F0CA-A229-80FA-8BB8-1EA734CCA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19D9F-9C7C-41BA-B34A-CE5763463670}" type="slidenum">
              <a:rPr lang="sv-SE" altLang="en-US"/>
              <a:pPr/>
              <a:t>38</a:t>
            </a:fld>
            <a:endParaRPr lang="sv-SE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xmlns="" id="{5E81995D-C792-4329-623F-F706E6929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xmlns="" id="{63444E63-47CC-6243-CD50-FEEEF108A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A97D698-DF76-B057-9016-09851F553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9DC67-ADA8-4641-840E-7682BB7CC838}" type="slidenum">
              <a:rPr lang="sv-SE" altLang="en-US"/>
              <a:pPr/>
              <a:t>39</a:t>
            </a:fld>
            <a:endParaRPr lang="sv-SE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xmlns="" id="{872FD68A-BB1A-7F11-84B5-F8A1DADE0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xmlns="" id="{B96423EC-8E96-5698-34BB-E5A02E568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BC69D08E-7711-AD27-3443-A32A2628B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B4BB9-D6A7-49BA-AC9A-172C02651534}" type="slidenum">
              <a:rPr lang="sv-SE" altLang="en-US"/>
              <a:pPr/>
              <a:t>40</a:t>
            </a:fld>
            <a:endParaRPr lang="sv-SE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xmlns="" id="{9912C450-8E4A-0AC4-AB0F-ED2DF58DB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xmlns="" id="{BEC6B695-E6ED-D9C3-7D19-A7FEF036A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8DE91A4-56B2-F80D-B7E6-F300EE69C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4307BA-16D7-4346-AF2A-ED274F0AFF30}" type="slidenum">
              <a:rPr lang="sv-SE" altLang="en-US"/>
              <a:pPr/>
              <a:t>41</a:t>
            </a:fld>
            <a:endParaRPr lang="sv-SE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xmlns="" id="{53352A0B-AC90-DB06-A2A2-9A2880B3C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xmlns="" id="{A0597858-6963-EABB-6A46-ED7EC0E2A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A2C06462-5643-78EB-8678-7CAB8D4A1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C2098-AF15-44E6-A29C-DDD537C6F55F}" type="slidenum">
              <a:rPr lang="sv-SE" altLang="en-US"/>
              <a:pPr/>
              <a:t>42</a:t>
            </a:fld>
            <a:endParaRPr lang="sv-SE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xmlns="" id="{5444915C-D0D7-8198-DD80-A7133812E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xmlns="" id="{30ACFF7A-7812-CFCA-28A4-F0E58C23E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1DF467DE-3FBA-B07A-F131-C2B270893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DFFE9-4597-44AC-A97B-2F5C46745EB0}" type="slidenum">
              <a:rPr lang="sv-SE" altLang="en-US"/>
              <a:pPr/>
              <a:t>16</a:t>
            </a:fld>
            <a:endParaRPr lang="sv-SE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953DF290-BC31-8761-3A69-3A0D5666A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BE3A85C7-1685-8F9A-4F90-537754AEE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 sz="11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206C82F5-2955-8286-3ED7-ABADD8578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8522D-8D2B-4597-AC02-E11D11041F5D}" type="slidenum">
              <a:rPr lang="sv-SE" altLang="en-US"/>
              <a:pPr/>
              <a:t>43</a:t>
            </a:fld>
            <a:endParaRPr lang="sv-SE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xmlns="" id="{9C835925-783B-EC97-7959-9685F378F4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xmlns="" id="{519A0F9A-50CC-06B3-5FBA-A3D527AE9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GB" altLang="en-US"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3EF202F7-5313-3B80-D0A8-AEE6C8C61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A699F-9AA4-4BDD-B594-625658320CA6}" type="slidenum">
              <a:rPr lang="sv-SE" altLang="en-US"/>
              <a:pPr/>
              <a:t>17</a:t>
            </a:fld>
            <a:endParaRPr lang="sv-SE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7DB79594-8068-E860-7BAE-196D99A7E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B08630FD-1E58-6B54-3E67-F0C382892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25F2C74-B471-07FD-5151-33633976A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C465F-35E1-44AC-A327-51A31E0FE0C0}" type="slidenum">
              <a:rPr lang="sv-SE" altLang="en-US"/>
              <a:pPr/>
              <a:t>18</a:t>
            </a:fld>
            <a:endParaRPr lang="sv-SE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BAF734FB-CBF6-68F7-A7C3-B14A48F5C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7138" y="455613"/>
            <a:ext cx="3389312" cy="1906587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AAD441A9-CB99-4EBB-7C81-C240C8378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6F76CB1-5313-2257-B49B-213E463FC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B4C97-6EEB-4BD3-B238-1413D002029F}" type="slidenum">
              <a:rPr lang="sv-SE" altLang="en-US"/>
              <a:pPr/>
              <a:t>19</a:t>
            </a:fld>
            <a:endParaRPr lang="sv-SE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3E938800-3C9F-D159-A14C-BAC0DC3B8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0313" y="454025"/>
            <a:ext cx="3389312" cy="1908175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FF3D8F60-E56C-892A-06BD-6C1E2490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505A417-C0EE-2ECE-A787-E80E7E9AD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A44DE-B431-4F5F-BEEF-F48EC6931BC1}" type="slidenum">
              <a:rPr lang="sv-SE" altLang="en-US"/>
              <a:pPr/>
              <a:t>20</a:t>
            </a:fld>
            <a:endParaRPr lang="sv-SE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7F046474-FC88-023A-FB1D-FB19FA010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0313" y="454025"/>
            <a:ext cx="3389312" cy="1908175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8B10A928-0C15-07A1-5901-483C17E33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4F839869-175F-151C-1DD0-6115F4738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B617D-339A-4030-85A2-DE2F4F9AA6E5}" type="slidenum">
              <a:rPr lang="sv-SE" altLang="en-US"/>
              <a:pPr/>
              <a:t>21</a:t>
            </a:fld>
            <a:endParaRPr lang="sv-SE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826CBFCF-C10A-36EC-17C7-DF28070FB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0313" y="454025"/>
            <a:ext cx="3389312" cy="1908175"/>
          </a:xfrm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884A8E68-9A0B-A9AC-7E8A-2DCA2833C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BEA7665B-E871-7C25-CFE0-77BADC5A9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16A66-C3A8-4A6D-964A-1BF985F477A4}" type="slidenum">
              <a:rPr lang="sv-SE" altLang="en-US"/>
              <a:pPr/>
              <a:t>22</a:t>
            </a:fld>
            <a:endParaRPr lang="sv-SE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547FEA73-63B4-971D-442E-14A34AE91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70313" y="454025"/>
            <a:ext cx="3389312" cy="1908175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7D572B4B-C2FC-2D9B-5AB8-CE50BC40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527300"/>
            <a:ext cx="5981700" cy="5984875"/>
          </a:xfrm>
        </p:spPr>
        <p:txBody>
          <a:bodyPr/>
          <a:lstStyle/>
          <a:p>
            <a:pPr marL="685800" lvl="1" indent="-228600">
              <a:lnSpc>
                <a:spcPct val="90000"/>
              </a:lnSpc>
            </a:pPr>
            <a:endParaRPr lang="en-GB" alt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92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9107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37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4617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65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67189-C9FB-F6B8-996C-A223B80A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709316B4-9139-DFC6-C087-AC0512BCF67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5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mosaic of colorful geometric shapes">
            <a:extLst>
              <a:ext uri="{FF2B5EF4-FFF2-40B4-BE49-F238E27FC236}">
                <a16:creationId xmlns:a16="http://schemas.microsoft.com/office/drawing/2014/main" xmlns="" id="{54407719-782A-2528-6C6A-C143B78B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288" r="6" b="495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</a:rPr>
              <a:t>Security Assessment </a:t>
            </a:r>
            <a:r>
              <a:rPr lang="en-US" sz="6600" b="1" dirty="0" err="1">
                <a:solidFill>
                  <a:schemeClr val="accent1"/>
                </a:solidFill>
              </a:rPr>
              <a:t>Priciples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375465A8-8B18-6D0F-B101-4881DEDC1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60350"/>
            <a:ext cx="7956550" cy="865188"/>
          </a:xfrm>
        </p:spPr>
        <p:txBody>
          <a:bodyPr/>
          <a:lstStyle/>
          <a:p>
            <a:pPr algn="ctr"/>
            <a:r>
              <a:rPr lang="en-US" altLang="en-US" sz="3200" dirty="0"/>
              <a:t>Types of Security Assessments</a:t>
            </a:r>
          </a:p>
        </p:txBody>
      </p:sp>
      <p:sp>
        <p:nvSpPr>
          <p:cNvPr id="64523" name="AutoShape 11">
            <a:extLst>
              <a:ext uri="{FF2B5EF4-FFF2-40B4-BE49-F238E27FC236}">
                <a16:creationId xmlns:a16="http://schemas.microsoft.com/office/drawing/2014/main" xmlns="" id="{BB21DF94-4695-7286-5FE1-D474CF7B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268413"/>
            <a:ext cx="6958012" cy="139541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Vulnerability scanning:</a:t>
            </a:r>
          </a:p>
        </p:txBody>
      </p:sp>
      <p:sp>
        <p:nvSpPr>
          <p:cNvPr id="64524" name="AutoShape 12">
            <a:extLst>
              <a:ext uri="{FF2B5EF4-FFF2-40B4-BE49-F238E27FC236}">
                <a16:creationId xmlns:a16="http://schemas.microsoft.com/office/drawing/2014/main" xmlns="" id="{7E6EB001-4889-C4E1-6B87-D679B8AF5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1735139"/>
            <a:ext cx="6596062" cy="1163637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" tIns="18288" bIns="18288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000" dirty="0">
                <a:latin typeface="Arial Narrow" panose="020B0606020202030204" pitchFamily="34" charset="0"/>
              </a:rPr>
              <a:t>Focuses on known weaknesses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000" dirty="0">
                <a:latin typeface="Arial Narrow" panose="020B0606020202030204" pitchFamily="34" charset="0"/>
              </a:rPr>
              <a:t>Can be automated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000" dirty="0">
                <a:latin typeface="Arial Narrow" panose="020B0606020202030204" pitchFamily="34" charset="0"/>
              </a:rPr>
              <a:t>Does not necessarily require expertise </a:t>
            </a:r>
          </a:p>
        </p:txBody>
      </p:sp>
      <p:grpSp>
        <p:nvGrpSpPr>
          <p:cNvPr id="64525" name="Group 13">
            <a:extLst>
              <a:ext uri="{FF2B5EF4-FFF2-40B4-BE49-F238E27FC236}">
                <a16:creationId xmlns:a16="http://schemas.microsoft.com/office/drawing/2014/main" xmlns="" id="{15A12E8E-E218-1A16-FC4E-B54B263671BF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3027364"/>
            <a:ext cx="7470775" cy="1679575"/>
            <a:chOff x="673" y="1907"/>
            <a:chExt cx="4706" cy="1058"/>
          </a:xfrm>
        </p:grpSpPr>
        <p:sp>
          <p:nvSpPr>
            <p:cNvPr id="64526" name="AutoShape 14">
              <a:extLst>
                <a:ext uri="{FF2B5EF4-FFF2-40B4-BE49-F238E27FC236}">
                  <a16:creationId xmlns:a16="http://schemas.microsoft.com/office/drawing/2014/main" xmlns="" id="{C62E3D30-A370-004F-D4FA-D4FDBF55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907"/>
              <a:ext cx="4383" cy="806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/>
            <a:p>
              <a:pPr eaLnBrk="0" hangingPunct="0"/>
              <a:r>
                <a:rPr lang="en-US" altLang="en-US" sz="2400" b="1">
                  <a:latin typeface="Arial Narrow" panose="020B0606020202030204" pitchFamily="34" charset="0"/>
                </a:rPr>
                <a:t>Penetration testing:</a:t>
              </a:r>
            </a:p>
          </p:txBody>
        </p:sp>
        <p:sp>
          <p:nvSpPr>
            <p:cNvPr id="64527" name="AutoShape 15">
              <a:extLst>
                <a:ext uri="{FF2B5EF4-FFF2-40B4-BE49-F238E27FC236}">
                  <a16:creationId xmlns:a16="http://schemas.microsoft.com/office/drawing/2014/main" xmlns="" id="{320F6F11-3684-4995-9906-9CDC6524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232"/>
              <a:ext cx="4155" cy="733"/>
            </a:xfrm>
            <a:prstGeom prst="roundRect">
              <a:avLst>
                <a:gd name="adj" fmla="val 733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45720" tIns="18288" bIns="18288" anchor="ctr">
              <a:spAutoFit/>
            </a:bodyPr>
            <a:lstStyle>
              <a:lvl1pPr marL="231775" indent="-231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2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Focuses on known and unknown weaknesses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2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Requires highly skilled testers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2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Carries tremendous legal burden in certain countries/organizations</a:t>
              </a:r>
            </a:p>
          </p:txBody>
        </p:sp>
        <p:pic>
          <p:nvPicPr>
            <p:cNvPr id="64528" name="Picture 16">
              <a:extLst>
                <a:ext uri="{FF2B5EF4-FFF2-40B4-BE49-F238E27FC236}">
                  <a16:creationId xmlns:a16="http://schemas.microsoft.com/office/drawing/2014/main" xmlns="" id="{A46D74D9-C63E-A1F8-C7C7-54A2E20C3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" y="2206"/>
              <a:ext cx="590" cy="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529" name="Group 17">
            <a:extLst>
              <a:ext uri="{FF2B5EF4-FFF2-40B4-BE49-F238E27FC236}">
                <a16:creationId xmlns:a16="http://schemas.microsoft.com/office/drawing/2014/main" xmlns="" id="{77160594-5E20-A2A3-DCF5-DF72F74211F0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4837113"/>
            <a:ext cx="7426325" cy="1312862"/>
            <a:chOff x="673" y="3047"/>
            <a:chExt cx="4678" cy="827"/>
          </a:xfrm>
        </p:grpSpPr>
        <p:sp>
          <p:nvSpPr>
            <p:cNvPr id="64530" name="AutoShape 18">
              <a:extLst>
                <a:ext uri="{FF2B5EF4-FFF2-40B4-BE49-F238E27FC236}">
                  <a16:creationId xmlns:a16="http://schemas.microsoft.com/office/drawing/2014/main" xmlns="" id="{F1603A98-D938-EDB7-9C00-94AF4178D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3047"/>
              <a:ext cx="4383" cy="642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/>
            <a:p>
              <a:pPr eaLnBrk="0" hangingPunct="0"/>
              <a:r>
                <a:rPr lang="en-US" altLang="en-US" sz="2400" b="1">
                  <a:latin typeface="Arial Narrow" panose="020B0606020202030204" pitchFamily="34" charset="0"/>
                </a:rPr>
                <a:t>IT security auditing:</a:t>
              </a:r>
            </a:p>
          </p:txBody>
        </p:sp>
        <p:sp>
          <p:nvSpPr>
            <p:cNvPr id="64531" name="AutoShape 19">
              <a:extLst>
                <a:ext uri="{FF2B5EF4-FFF2-40B4-BE49-F238E27FC236}">
                  <a16:creationId xmlns:a16="http://schemas.microsoft.com/office/drawing/2014/main" xmlns="" id="{87B79C1F-D374-2CE5-0DA2-03BB0E297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3348"/>
              <a:ext cx="4149" cy="472"/>
            </a:xfrm>
            <a:prstGeom prst="roundRect">
              <a:avLst>
                <a:gd name="adj" fmla="val 733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45720" tIns="18288" bIns="18288" anchor="ctr">
              <a:spAutoFit/>
            </a:bodyPr>
            <a:lstStyle>
              <a:lvl1pPr marL="231775" indent="-231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2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Focuses on security policies and procedures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2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Used to provide evidence for industry regulations </a:t>
              </a:r>
            </a:p>
          </p:txBody>
        </p:sp>
        <p:pic>
          <p:nvPicPr>
            <p:cNvPr id="64532" name="Picture 20">
              <a:extLst>
                <a:ext uri="{FF2B5EF4-FFF2-40B4-BE49-F238E27FC236}">
                  <a16:creationId xmlns:a16="http://schemas.microsoft.com/office/drawing/2014/main" xmlns="" id="{61F0F1FA-5132-B83D-FFE2-5559A5821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" y="3286"/>
              <a:ext cx="536" cy="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533" name="Picture 21">
            <a:extLst>
              <a:ext uri="{FF2B5EF4-FFF2-40B4-BE49-F238E27FC236}">
                <a16:creationId xmlns:a16="http://schemas.microsoft.com/office/drawing/2014/main" xmlns="" id="{D51EC9EF-C91E-0099-6939-0445CA15B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1" y="1724026"/>
            <a:ext cx="709613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BF30FE23-AD0A-835B-0A91-11A9002AD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77200" cy="1143000"/>
          </a:xfrm>
        </p:spPr>
        <p:txBody>
          <a:bodyPr/>
          <a:lstStyle/>
          <a:p>
            <a:pPr algn="ctr"/>
            <a:r>
              <a:rPr lang="en-US" altLang="en-US" sz="3200" dirty="0"/>
              <a:t> Using Vulnerability Scanning to Assess Network Security</a:t>
            </a:r>
          </a:p>
        </p:txBody>
      </p:sp>
      <p:sp>
        <p:nvSpPr>
          <p:cNvPr id="65539" name="AutoShape 3">
            <a:extLst>
              <a:ext uri="{FF2B5EF4-FFF2-40B4-BE49-F238E27FC236}">
                <a16:creationId xmlns:a16="http://schemas.microsoft.com/office/drawing/2014/main" xmlns="" id="{A96E97F4-20CA-3EE9-C555-99A021B0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806576"/>
            <a:ext cx="6958012" cy="26193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Develop a process for vulnerability scanning that will do the following:</a:t>
            </a: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</p:txBody>
      </p:sp>
      <p:sp>
        <p:nvSpPr>
          <p:cNvPr id="65540" name="AutoShape 4">
            <a:extLst>
              <a:ext uri="{FF2B5EF4-FFF2-40B4-BE49-F238E27FC236}">
                <a16:creationId xmlns:a16="http://schemas.microsoft.com/office/drawing/2014/main" xmlns="" id="{714BDAA1-2BE9-DACF-FA33-613A1C4D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682875"/>
            <a:ext cx="6596062" cy="18986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Detect vulnerabilities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Assign risk levels to discovered vulnerabilities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Identify vulnerabilities that have not been remediated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Determine improvement in network security over time </a:t>
            </a:r>
          </a:p>
        </p:txBody>
      </p:sp>
      <p:grpSp>
        <p:nvGrpSpPr>
          <p:cNvPr id="65541" name="Group 5">
            <a:extLst>
              <a:ext uri="{FF2B5EF4-FFF2-40B4-BE49-F238E27FC236}">
                <a16:creationId xmlns:a16="http://schemas.microsoft.com/office/drawing/2014/main" xmlns="" id="{E487FB68-C8F4-E137-90D7-BFF7113DBD51}"/>
              </a:ext>
            </a:extLst>
          </p:cNvPr>
          <p:cNvGrpSpPr>
            <a:grpSpLocks/>
          </p:cNvGrpSpPr>
          <p:nvPr/>
        </p:nvGrpSpPr>
        <p:grpSpPr bwMode="auto">
          <a:xfrm>
            <a:off x="7788275" y="4619625"/>
            <a:ext cx="1646238" cy="1309688"/>
            <a:chOff x="4142" y="3186"/>
            <a:chExt cx="1167" cy="901"/>
          </a:xfrm>
        </p:grpSpPr>
        <p:pic>
          <p:nvPicPr>
            <p:cNvPr id="65542" name="Picture 6">
              <a:extLst>
                <a:ext uri="{FF2B5EF4-FFF2-40B4-BE49-F238E27FC236}">
                  <a16:creationId xmlns:a16="http://schemas.microsoft.com/office/drawing/2014/main" xmlns="" id="{E17830B5-C772-6DD5-203E-1A84674DE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3186"/>
              <a:ext cx="766" cy="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543" name="Picture 7">
              <a:extLst>
                <a:ext uri="{FF2B5EF4-FFF2-40B4-BE49-F238E27FC236}">
                  <a16:creationId xmlns:a16="http://schemas.microsoft.com/office/drawing/2014/main" xmlns="" id="{F0DD6226-CC63-BEB0-AD5C-88F63D359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10870">
              <a:off x="4398" y="3087"/>
              <a:ext cx="482" cy="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90D24BC8-1F66-0E32-4D92-A56592299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1724" y="223838"/>
            <a:ext cx="8235315" cy="68421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r>
              <a:rPr lang="en-US" altLang="en-US" sz="4100" dirty="0"/>
              <a:t> </a:t>
            </a:r>
            <a:r>
              <a:rPr lang="en-US" altLang="en-US" sz="3300" dirty="0"/>
              <a:t>Using Penetration Testing to Assess Network Security</a:t>
            </a:r>
          </a:p>
        </p:txBody>
      </p:sp>
      <p:sp>
        <p:nvSpPr>
          <p:cNvPr id="66563" name="AutoShape 3">
            <a:extLst>
              <a:ext uri="{FF2B5EF4-FFF2-40B4-BE49-F238E27FC236}">
                <a16:creationId xmlns:a16="http://schemas.microsoft.com/office/drawing/2014/main" xmlns="" id="{42285396-5A90-F336-E9C5-E2619B21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148" y="1268413"/>
            <a:ext cx="9050972" cy="5365749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Steps to a successful penetration test include:</a:t>
            </a:r>
          </a:p>
        </p:txBody>
      </p:sp>
      <p:sp>
        <p:nvSpPr>
          <p:cNvPr id="66564" name="AutoShape 4">
            <a:extLst>
              <a:ext uri="{FF2B5EF4-FFF2-40B4-BE49-F238E27FC236}">
                <a16:creationId xmlns:a16="http://schemas.microsoft.com/office/drawing/2014/main" xmlns="" id="{48DD0240-891D-72EC-DAA0-06F4E1455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1819276"/>
            <a:ext cx="6589713" cy="6651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Determine how the attacker is most likely to go about attacking a network or an application </a:t>
            </a:r>
          </a:p>
        </p:txBody>
      </p:sp>
      <p:sp>
        <p:nvSpPr>
          <p:cNvPr id="66565" name="AutoShape 5">
            <a:extLst>
              <a:ext uri="{FF2B5EF4-FFF2-40B4-BE49-F238E27FC236}">
                <a16:creationId xmlns:a16="http://schemas.microsoft.com/office/drawing/2014/main" xmlns="" id="{6C22F4DF-3EA4-EA9E-8B97-57118375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189388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66566" name="AutoShape 6">
            <a:extLst>
              <a:ext uri="{FF2B5EF4-FFF2-40B4-BE49-F238E27FC236}">
                <a16:creationId xmlns:a16="http://schemas.microsoft.com/office/drawing/2014/main" xmlns="" id="{8CE97745-85E2-A3DD-1B5C-02A147B71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257550"/>
            <a:ext cx="6589713" cy="38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Determine how an attacker could exploit weaknesses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6567" name="AutoShape 7">
            <a:extLst>
              <a:ext uri="{FF2B5EF4-FFF2-40B4-BE49-F238E27FC236}">
                <a16:creationId xmlns:a16="http://schemas.microsoft.com/office/drawing/2014/main" xmlns="" id="{ED688AB8-2010-F70D-99D2-05BDA82DA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3211513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6568" name="AutoShape 8">
            <a:extLst>
              <a:ext uri="{FF2B5EF4-FFF2-40B4-BE49-F238E27FC236}">
                <a16:creationId xmlns:a16="http://schemas.microsoft.com/office/drawing/2014/main" xmlns="" id="{B8700613-AD8B-232A-52EC-C0F76FB0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3836989"/>
            <a:ext cx="6589713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Locate assets that could be accessed, altered, or destroyed </a:t>
            </a:r>
          </a:p>
        </p:txBody>
      </p:sp>
      <p:sp>
        <p:nvSpPr>
          <p:cNvPr id="66569" name="AutoShape 9">
            <a:extLst>
              <a:ext uri="{FF2B5EF4-FFF2-40B4-BE49-F238E27FC236}">
                <a16:creationId xmlns:a16="http://schemas.microsoft.com/office/drawing/2014/main" xmlns="" id="{6A924729-87CC-F100-4DBD-C017DD069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380523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66570" name="AutoShape 10">
            <a:extLst>
              <a:ext uri="{FF2B5EF4-FFF2-40B4-BE49-F238E27FC236}">
                <a16:creationId xmlns:a16="http://schemas.microsoft.com/office/drawing/2014/main" xmlns="" id="{797967A3-F371-11BB-71B6-DCE6FB06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2679700"/>
            <a:ext cx="6586538" cy="38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2000" dirty="0">
                <a:latin typeface="Arial Narrow" panose="020B0606020202030204" pitchFamily="34" charset="0"/>
              </a:rPr>
              <a:t>Locate areas of weakness in network or application defenses </a:t>
            </a:r>
          </a:p>
        </p:txBody>
      </p:sp>
      <p:sp>
        <p:nvSpPr>
          <p:cNvPr id="66571" name="AutoShape 11">
            <a:extLst>
              <a:ext uri="{FF2B5EF4-FFF2-40B4-BE49-F238E27FC236}">
                <a16:creationId xmlns:a16="http://schemas.microsoft.com/office/drawing/2014/main" xmlns="" id="{5037604C-BE9C-F65B-72F5-1CBC7D0A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2627313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6572" name="AutoShape 12">
            <a:extLst>
              <a:ext uri="{FF2B5EF4-FFF2-40B4-BE49-F238E27FC236}">
                <a16:creationId xmlns:a16="http://schemas.microsoft.com/office/drawing/2014/main" xmlns="" id="{44C13A5E-99EC-0D57-189B-551EC13BE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4414839"/>
            <a:ext cx="6589713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Determine whether the attack was detected </a:t>
            </a:r>
          </a:p>
        </p:txBody>
      </p:sp>
      <p:sp>
        <p:nvSpPr>
          <p:cNvPr id="66573" name="AutoShape 13">
            <a:extLst>
              <a:ext uri="{FF2B5EF4-FFF2-40B4-BE49-F238E27FC236}">
                <a16:creationId xmlns:a16="http://schemas.microsoft.com/office/drawing/2014/main" xmlns="" id="{8A35FF26-B0A5-FC8C-6BB7-462FB570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438308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66574" name="AutoShape 14">
            <a:extLst>
              <a:ext uri="{FF2B5EF4-FFF2-40B4-BE49-F238E27FC236}">
                <a16:creationId xmlns:a16="http://schemas.microsoft.com/office/drawing/2014/main" xmlns="" id="{8F6CE0B6-7B11-DE22-ABE5-5DE7F0C2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4992689"/>
            <a:ext cx="5942013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/>
          <a:lstStyle/>
          <a:p>
            <a:pPr eaLnBrk="0" hangingPunct="0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Determine what the attack footprint looks like </a:t>
            </a:r>
          </a:p>
        </p:txBody>
      </p:sp>
      <p:sp>
        <p:nvSpPr>
          <p:cNvPr id="66575" name="AutoShape 15">
            <a:extLst>
              <a:ext uri="{FF2B5EF4-FFF2-40B4-BE49-F238E27FC236}">
                <a16:creationId xmlns:a16="http://schemas.microsoft.com/office/drawing/2014/main" xmlns="" id="{9AFB4E19-F719-6FF8-BCE8-C688539C0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4965700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66576" name="AutoShape 16">
            <a:extLst>
              <a:ext uri="{FF2B5EF4-FFF2-40B4-BE49-F238E27FC236}">
                <a16:creationId xmlns:a16="http://schemas.microsoft.com/office/drawing/2014/main" xmlns="" id="{132D046F-3214-37BF-303D-9D128760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6" y="5572125"/>
            <a:ext cx="5942013" cy="38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0" anchor="ctr"/>
          <a:lstStyle/>
          <a:p>
            <a:pPr eaLnBrk="0" hangingPunct="0">
              <a:lnSpc>
                <a:spcPct val="90000"/>
              </a:lnSpc>
            </a:pPr>
            <a:r>
              <a:rPr lang="en-US" altLang="en-US" sz="2000">
                <a:latin typeface="Arial Narrow" panose="020B0606020202030204" pitchFamily="34" charset="0"/>
              </a:rPr>
              <a:t>Make recommendations </a:t>
            </a:r>
          </a:p>
        </p:txBody>
      </p:sp>
      <p:sp>
        <p:nvSpPr>
          <p:cNvPr id="66577" name="AutoShape 17">
            <a:extLst>
              <a:ext uri="{FF2B5EF4-FFF2-40B4-BE49-F238E27FC236}">
                <a16:creationId xmlns:a16="http://schemas.microsoft.com/office/drawing/2014/main" xmlns="" id="{08809B09-52BA-47B6-28CB-6DE41F63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553878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7</a:t>
            </a:r>
          </a:p>
        </p:txBody>
      </p:sp>
      <p:pic>
        <p:nvPicPr>
          <p:cNvPr id="66578" name="Picture 18">
            <a:extLst>
              <a:ext uri="{FF2B5EF4-FFF2-40B4-BE49-F238E27FC236}">
                <a16:creationId xmlns:a16="http://schemas.microsoft.com/office/drawing/2014/main" xmlns="" id="{A268E1C3-4BA7-4D67-66D0-C2F6D883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14" y="4868864"/>
            <a:ext cx="1316037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14AE563C-8237-596D-AB7B-25C4FA0C9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840" y="441326"/>
            <a:ext cx="10078720" cy="68421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sz="4000" dirty="0"/>
              <a:t>Understanding Components of a Security Audit</a:t>
            </a:r>
          </a:p>
        </p:txBody>
      </p:sp>
      <p:sp>
        <p:nvSpPr>
          <p:cNvPr id="67587" name="Freeform 3">
            <a:extLst>
              <a:ext uri="{FF2B5EF4-FFF2-40B4-BE49-F238E27FC236}">
                <a16:creationId xmlns:a16="http://schemas.microsoft.com/office/drawing/2014/main" xmlns="" id="{285B8BE5-BCAF-302D-BB6A-AD1CDC193193}"/>
              </a:ext>
            </a:extLst>
          </p:cNvPr>
          <p:cNvSpPr>
            <a:spLocks/>
          </p:cNvSpPr>
          <p:nvPr/>
        </p:nvSpPr>
        <p:spPr bwMode="auto">
          <a:xfrm>
            <a:off x="3316288" y="981076"/>
            <a:ext cx="6330950" cy="4227513"/>
          </a:xfrm>
          <a:custGeom>
            <a:avLst/>
            <a:gdLst>
              <a:gd name="T0" fmla="*/ 18 w 851"/>
              <a:gd name="T1" fmla="*/ 919 h 927"/>
              <a:gd name="T2" fmla="*/ 55 w 851"/>
              <a:gd name="T3" fmla="*/ 898 h 927"/>
              <a:gd name="T4" fmla="*/ 119 w 851"/>
              <a:gd name="T5" fmla="*/ 857 h 927"/>
              <a:gd name="T6" fmla="*/ 167 w 851"/>
              <a:gd name="T7" fmla="*/ 825 h 927"/>
              <a:gd name="T8" fmla="*/ 242 w 851"/>
              <a:gd name="T9" fmla="*/ 767 h 927"/>
              <a:gd name="T10" fmla="*/ 322 w 851"/>
              <a:gd name="T11" fmla="*/ 703 h 927"/>
              <a:gd name="T12" fmla="*/ 376 w 851"/>
              <a:gd name="T13" fmla="*/ 657 h 927"/>
              <a:gd name="T14" fmla="*/ 481 w 851"/>
              <a:gd name="T15" fmla="*/ 558 h 927"/>
              <a:gd name="T16" fmla="*/ 534 w 851"/>
              <a:gd name="T17" fmla="*/ 506 h 927"/>
              <a:gd name="T18" fmla="*/ 583 w 851"/>
              <a:gd name="T19" fmla="*/ 454 h 927"/>
              <a:gd name="T20" fmla="*/ 631 w 851"/>
              <a:gd name="T21" fmla="*/ 400 h 927"/>
              <a:gd name="T22" fmla="*/ 674 w 851"/>
              <a:gd name="T23" fmla="*/ 348 h 927"/>
              <a:gd name="T24" fmla="*/ 713 w 851"/>
              <a:gd name="T25" fmla="*/ 296 h 927"/>
              <a:gd name="T26" fmla="*/ 748 w 851"/>
              <a:gd name="T27" fmla="*/ 244 h 927"/>
              <a:gd name="T28" fmla="*/ 754 w 851"/>
              <a:gd name="T29" fmla="*/ 251 h 927"/>
              <a:gd name="T30" fmla="*/ 789 w 851"/>
              <a:gd name="T31" fmla="*/ 290 h 927"/>
              <a:gd name="T32" fmla="*/ 841 w 851"/>
              <a:gd name="T33" fmla="*/ 45 h 927"/>
              <a:gd name="T34" fmla="*/ 839 w 851"/>
              <a:gd name="T35" fmla="*/ 8 h 927"/>
              <a:gd name="T36" fmla="*/ 732 w 851"/>
              <a:gd name="T37" fmla="*/ 87 h 927"/>
              <a:gd name="T38" fmla="*/ 613 w 851"/>
              <a:gd name="T39" fmla="*/ 176 h 927"/>
              <a:gd name="T40" fmla="*/ 663 w 851"/>
              <a:gd name="T41" fmla="*/ 189 h 927"/>
              <a:gd name="T42" fmla="*/ 661 w 851"/>
              <a:gd name="T43" fmla="*/ 211 h 927"/>
              <a:gd name="T44" fmla="*/ 629 w 851"/>
              <a:gd name="T45" fmla="*/ 266 h 927"/>
              <a:gd name="T46" fmla="*/ 593 w 851"/>
              <a:gd name="T47" fmla="*/ 319 h 927"/>
              <a:gd name="T48" fmla="*/ 548 w 851"/>
              <a:gd name="T49" fmla="*/ 382 h 927"/>
              <a:gd name="T50" fmla="*/ 493 w 851"/>
              <a:gd name="T51" fmla="*/ 451 h 927"/>
              <a:gd name="T52" fmla="*/ 429 w 851"/>
              <a:gd name="T53" fmla="*/ 528 h 927"/>
              <a:gd name="T54" fmla="*/ 381 w 851"/>
              <a:gd name="T55" fmla="*/ 582 h 927"/>
              <a:gd name="T56" fmla="*/ 329 w 851"/>
              <a:gd name="T57" fmla="*/ 638 h 927"/>
              <a:gd name="T58" fmla="*/ 273 w 851"/>
              <a:gd name="T59" fmla="*/ 695 h 927"/>
              <a:gd name="T60" fmla="*/ 210 w 851"/>
              <a:gd name="T61" fmla="*/ 753 h 927"/>
              <a:gd name="T62" fmla="*/ 110 w 851"/>
              <a:gd name="T63" fmla="*/ 840 h 927"/>
              <a:gd name="T64" fmla="*/ 38 w 851"/>
              <a:gd name="T65" fmla="*/ 898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51" h="927">
                <a:moveTo>
                  <a:pt x="0" y="927"/>
                </a:moveTo>
                <a:lnTo>
                  <a:pt x="18" y="919"/>
                </a:lnTo>
                <a:lnTo>
                  <a:pt x="35" y="909"/>
                </a:lnTo>
                <a:lnTo>
                  <a:pt x="55" y="898"/>
                </a:lnTo>
                <a:lnTo>
                  <a:pt x="76" y="886"/>
                </a:lnTo>
                <a:lnTo>
                  <a:pt x="119" y="857"/>
                </a:lnTo>
                <a:lnTo>
                  <a:pt x="142" y="841"/>
                </a:lnTo>
                <a:lnTo>
                  <a:pt x="167" y="825"/>
                </a:lnTo>
                <a:lnTo>
                  <a:pt x="216" y="787"/>
                </a:lnTo>
                <a:lnTo>
                  <a:pt x="242" y="767"/>
                </a:lnTo>
                <a:lnTo>
                  <a:pt x="268" y="747"/>
                </a:lnTo>
                <a:lnTo>
                  <a:pt x="322" y="703"/>
                </a:lnTo>
                <a:lnTo>
                  <a:pt x="348" y="680"/>
                </a:lnTo>
                <a:lnTo>
                  <a:pt x="376" y="657"/>
                </a:lnTo>
                <a:lnTo>
                  <a:pt x="429" y="608"/>
                </a:lnTo>
                <a:lnTo>
                  <a:pt x="481" y="558"/>
                </a:lnTo>
                <a:lnTo>
                  <a:pt x="507" y="532"/>
                </a:lnTo>
                <a:lnTo>
                  <a:pt x="534" y="506"/>
                </a:lnTo>
                <a:lnTo>
                  <a:pt x="558" y="480"/>
                </a:lnTo>
                <a:lnTo>
                  <a:pt x="583" y="454"/>
                </a:lnTo>
                <a:lnTo>
                  <a:pt x="607" y="427"/>
                </a:lnTo>
                <a:lnTo>
                  <a:pt x="631" y="400"/>
                </a:lnTo>
                <a:lnTo>
                  <a:pt x="652" y="374"/>
                </a:lnTo>
                <a:lnTo>
                  <a:pt x="674" y="348"/>
                </a:lnTo>
                <a:lnTo>
                  <a:pt x="694" y="322"/>
                </a:lnTo>
                <a:lnTo>
                  <a:pt x="713" y="296"/>
                </a:lnTo>
                <a:lnTo>
                  <a:pt x="731" y="270"/>
                </a:lnTo>
                <a:lnTo>
                  <a:pt x="748" y="244"/>
                </a:lnTo>
                <a:lnTo>
                  <a:pt x="750" y="247"/>
                </a:lnTo>
                <a:lnTo>
                  <a:pt x="754" y="251"/>
                </a:lnTo>
                <a:lnTo>
                  <a:pt x="767" y="267"/>
                </a:lnTo>
                <a:lnTo>
                  <a:pt x="789" y="290"/>
                </a:lnTo>
                <a:lnTo>
                  <a:pt x="819" y="145"/>
                </a:lnTo>
                <a:lnTo>
                  <a:pt x="841" y="45"/>
                </a:lnTo>
                <a:lnTo>
                  <a:pt x="851" y="0"/>
                </a:lnTo>
                <a:lnTo>
                  <a:pt x="839" y="8"/>
                </a:lnTo>
                <a:lnTo>
                  <a:pt x="813" y="28"/>
                </a:lnTo>
                <a:lnTo>
                  <a:pt x="732" y="87"/>
                </a:lnTo>
                <a:lnTo>
                  <a:pt x="651" y="148"/>
                </a:lnTo>
                <a:lnTo>
                  <a:pt x="613" y="176"/>
                </a:lnTo>
                <a:lnTo>
                  <a:pt x="642" y="183"/>
                </a:lnTo>
                <a:lnTo>
                  <a:pt x="663" y="189"/>
                </a:lnTo>
                <a:lnTo>
                  <a:pt x="673" y="192"/>
                </a:lnTo>
                <a:lnTo>
                  <a:pt x="661" y="211"/>
                </a:lnTo>
                <a:lnTo>
                  <a:pt x="647" y="235"/>
                </a:lnTo>
                <a:lnTo>
                  <a:pt x="629" y="266"/>
                </a:lnTo>
                <a:lnTo>
                  <a:pt x="606" y="300"/>
                </a:lnTo>
                <a:lnTo>
                  <a:pt x="593" y="319"/>
                </a:lnTo>
                <a:lnTo>
                  <a:pt x="578" y="338"/>
                </a:lnTo>
                <a:lnTo>
                  <a:pt x="548" y="382"/>
                </a:lnTo>
                <a:lnTo>
                  <a:pt x="513" y="428"/>
                </a:lnTo>
                <a:lnTo>
                  <a:pt x="493" y="451"/>
                </a:lnTo>
                <a:lnTo>
                  <a:pt x="473" y="476"/>
                </a:lnTo>
                <a:lnTo>
                  <a:pt x="429" y="528"/>
                </a:lnTo>
                <a:lnTo>
                  <a:pt x="406" y="554"/>
                </a:lnTo>
                <a:lnTo>
                  <a:pt x="381" y="582"/>
                </a:lnTo>
                <a:lnTo>
                  <a:pt x="355" y="609"/>
                </a:lnTo>
                <a:lnTo>
                  <a:pt x="329" y="638"/>
                </a:lnTo>
                <a:lnTo>
                  <a:pt x="302" y="666"/>
                </a:lnTo>
                <a:lnTo>
                  <a:pt x="273" y="695"/>
                </a:lnTo>
                <a:lnTo>
                  <a:pt x="242" y="724"/>
                </a:lnTo>
                <a:lnTo>
                  <a:pt x="210" y="753"/>
                </a:lnTo>
                <a:lnTo>
                  <a:pt x="145" y="811"/>
                </a:lnTo>
                <a:lnTo>
                  <a:pt x="110" y="840"/>
                </a:lnTo>
                <a:lnTo>
                  <a:pt x="76" y="869"/>
                </a:lnTo>
                <a:lnTo>
                  <a:pt x="38" y="898"/>
                </a:lnTo>
                <a:lnTo>
                  <a:pt x="0" y="927"/>
                </a:ln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xmlns="" id="{E28FD130-CBC3-507F-B4C5-B2B92434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1" y="4519613"/>
            <a:ext cx="1501775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Process</a:t>
            </a:r>
          </a:p>
        </p:txBody>
      </p:sp>
      <p:sp>
        <p:nvSpPr>
          <p:cNvPr id="67589" name="AutoShape 5">
            <a:extLst>
              <a:ext uri="{FF2B5EF4-FFF2-40B4-BE49-F238E27FC236}">
                <a16:creationId xmlns:a16="http://schemas.microsoft.com/office/drawing/2014/main" xmlns="" id="{53142E78-EF9A-C6C9-8D74-AE5A320FE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9" y="3943350"/>
            <a:ext cx="1576387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 dirty="0">
                <a:latin typeface="Arial Narrow" panose="020B0606020202030204" pitchFamily="34" charset="0"/>
              </a:rPr>
              <a:t>Technology</a:t>
            </a:r>
          </a:p>
        </p:txBody>
      </p:sp>
      <p:sp>
        <p:nvSpPr>
          <p:cNvPr id="67590" name="AutoShape 6">
            <a:extLst>
              <a:ext uri="{FF2B5EF4-FFF2-40B4-BE49-F238E27FC236}">
                <a16:creationId xmlns:a16="http://schemas.microsoft.com/office/drawing/2014/main" xmlns="" id="{954D1228-605F-0D92-C72C-ABEE45C9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368675"/>
            <a:ext cx="1719262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Implementation</a:t>
            </a:r>
          </a:p>
        </p:txBody>
      </p:sp>
      <p:sp>
        <p:nvSpPr>
          <p:cNvPr id="67591" name="AutoShape 7">
            <a:extLst>
              <a:ext uri="{FF2B5EF4-FFF2-40B4-BE49-F238E27FC236}">
                <a16:creationId xmlns:a16="http://schemas.microsoft.com/office/drawing/2014/main" xmlns="" id="{1F2A6BB7-9315-692C-AB0A-31B4CBBF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2794000"/>
            <a:ext cx="1741488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Documentation</a:t>
            </a:r>
          </a:p>
        </p:txBody>
      </p:sp>
      <p:sp>
        <p:nvSpPr>
          <p:cNvPr id="67592" name="AutoShape 8">
            <a:extLst>
              <a:ext uri="{FF2B5EF4-FFF2-40B4-BE49-F238E27FC236}">
                <a16:creationId xmlns:a16="http://schemas.microsoft.com/office/drawing/2014/main" xmlns="" id="{CBABE64D-41FC-0988-A6EE-DE92E270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6" y="2219325"/>
            <a:ext cx="1535113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Operations</a:t>
            </a:r>
          </a:p>
        </p:txBody>
      </p:sp>
      <p:pic>
        <p:nvPicPr>
          <p:cNvPr id="67593" name="Picture 9">
            <a:extLst>
              <a:ext uri="{FF2B5EF4-FFF2-40B4-BE49-F238E27FC236}">
                <a16:creationId xmlns:a16="http://schemas.microsoft.com/office/drawing/2014/main" xmlns="" id="{2E77C1C4-B591-0D0C-4C3F-F707109C5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4275139"/>
            <a:ext cx="1028700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4" name="AutoShape 10">
            <a:extLst>
              <a:ext uri="{FF2B5EF4-FFF2-40B4-BE49-F238E27FC236}">
                <a16:creationId xmlns:a16="http://schemas.microsoft.com/office/drawing/2014/main" xmlns="" id="{D0A14DF7-ACC9-69AA-0DDE-023550AE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6" y="4403725"/>
            <a:ext cx="2881313" cy="13462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/>
          <a:lstStyle>
            <a:lvl1pPr marL="2254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3"/>
              </a:buBlip>
            </a:pPr>
            <a:r>
              <a:rPr lang="en-US" altLang="en-US" sz="2000" b="1">
                <a:latin typeface="Arial Narrow" panose="020B0606020202030204" pitchFamily="34" charset="0"/>
              </a:rPr>
              <a:t>Start with policy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3"/>
              </a:buBlip>
            </a:pPr>
            <a:r>
              <a:rPr lang="en-US" altLang="en-US" sz="2000" b="1">
                <a:latin typeface="Arial Narrow" panose="020B0606020202030204" pitchFamily="34" charset="0"/>
              </a:rPr>
              <a:t>Build process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  <a:buFontTx/>
              <a:buBlip>
                <a:blip r:embed="rId3"/>
              </a:buBlip>
            </a:pPr>
            <a:r>
              <a:rPr lang="en-US" altLang="en-US" sz="2000" b="1">
                <a:latin typeface="Arial Narrow" panose="020B0606020202030204" pitchFamily="34" charset="0"/>
              </a:rPr>
              <a:t>Apply technology</a:t>
            </a:r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xmlns="" id="{328EE22D-7381-60C1-AC37-DBF32098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1922464"/>
            <a:ext cx="3538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9pPr>
          </a:lstStyle>
          <a:p>
            <a:r>
              <a:rPr lang="en-US" altLang="en-US" sz="3600"/>
              <a:t>Security Policy Model</a:t>
            </a:r>
          </a:p>
        </p:txBody>
      </p:sp>
      <p:sp>
        <p:nvSpPr>
          <p:cNvPr id="67596" name="AutoShape 12">
            <a:extLst>
              <a:ext uri="{FF2B5EF4-FFF2-40B4-BE49-F238E27FC236}">
                <a16:creationId xmlns:a16="http://schemas.microsoft.com/office/drawing/2014/main" xmlns="" id="{C355CC0C-DFC2-7883-7B52-9BACEEFF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5083175"/>
            <a:ext cx="869950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Policy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nimBg="1"/>
      <p:bldP spid="67591" grpId="0" animBg="1"/>
      <p:bldP spid="675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AF1F922D-11AE-5E23-812B-957884709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936672" cy="1143000"/>
          </a:xfrm>
        </p:spPr>
        <p:txBody>
          <a:bodyPr/>
          <a:lstStyle/>
          <a:p>
            <a:pPr algn="ctr"/>
            <a:r>
              <a:rPr lang="en-US" altLang="en-US" dirty="0"/>
              <a:t> Implementing an IT Security Audit</a:t>
            </a:r>
          </a:p>
        </p:txBody>
      </p:sp>
      <p:sp>
        <p:nvSpPr>
          <p:cNvPr id="68611" name="AutoShape 3">
            <a:extLst>
              <a:ext uri="{FF2B5EF4-FFF2-40B4-BE49-F238E27FC236}">
                <a16:creationId xmlns:a16="http://schemas.microsoft.com/office/drawing/2014/main" xmlns="" id="{84B14664-0078-D3B2-95B3-79B70495D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8" y="1487489"/>
            <a:ext cx="8936672" cy="4608511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Compare each area to standards and best practices</a:t>
            </a:r>
          </a:p>
        </p:txBody>
      </p:sp>
      <p:sp>
        <p:nvSpPr>
          <p:cNvPr id="68612" name="AutoShape 4">
            <a:extLst>
              <a:ext uri="{FF2B5EF4-FFF2-40B4-BE49-F238E27FC236}">
                <a16:creationId xmlns:a16="http://schemas.microsoft.com/office/drawing/2014/main" xmlns="" id="{494F2A0F-CEE4-6065-443C-DFE72EA53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313113"/>
            <a:ext cx="2303462" cy="11223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 anchor="ctr"/>
          <a:lstStyle>
            <a:lvl1pPr marL="2254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5000"/>
              </a:spcBef>
              <a:buSzPct val="80000"/>
            </a:pPr>
            <a:r>
              <a:rPr lang="en-US" altLang="en-US" sz="2400" b="1">
                <a:latin typeface="Arial Narrow" panose="020B0606020202030204" pitchFamily="34" charset="0"/>
              </a:rPr>
              <a:t>Security policy</a:t>
            </a:r>
          </a:p>
        </p:txBody>
      </p:sp>
      <p:sp>
        <p:nvSpPr>
          <p:cNvPr id="68613" name="AutoShape 5">
            <a:extLst>
              <a:ext uri="{FF2B5EF4-FFF2-40B4-BE49-F238E27FC236}">
                <a16:creationId xmlns:a16="http://schemas.microsoft.com/office/drawing/2014/main" xmlns="" id="{137F02D4-00B4-44E5-70C8-A28D5CB54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6" y="3294063"/>
            <a:ext cx="2303463" cy="11223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 anchor="ctr"/>
          <a:lstStyle/>
          <a:p>
            <a:pPr algn="ctr" eaLnBrk="0" hangingPunct="0">
              <a:lnSpc>
                <a:spcPct val="90000"/>
              </a:lnSpc>
              <a:spcBef>
                <a:spcPct val="55000"/>
              </a:spcBef>
              <a:buSzPct val="80000"/>
            </a:pPr>
            <a:r>
              <a:rPr lang="en-US" altLang="en-US" sz="2400" b="1">
                <a:latin typeface="Arial Narrow" panose="020B0606020202030204" pitchFamily="34" charset="0"/>
              </a:rPr>
              <a:t>Documented procedures</a:t>
            </a:r>
          </a:p>
        </p:txBody>
      </p:sp>
      <p:sp>
        <p:nvSpPr>
          <p:cNvPr id="68614" name="AutoShape 6">
            <a:extLst>
              <a:ext uri="{FF2B5EF4-FFF2-40B4-BE49-F238E27FC236}">
                <a16:creationId xmlns:a16="http://schemas.microsoft.com/office/drawing/2014/main" xmlns="" id="{0B9B45F4-C5FF-40C5-BC9F-71847D25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3" y="3270251"/>
            <a:ext cx="2303462" cy="112236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tIns="91440" anchor="ctr"/>
          <a:lstStyle>
            <a:lvl1pPr marL="2254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5000"/>
              </a:spcBef>
              <a:buSzPct val="80000"/>
            </a:pPr>
            <a:r>
              <a:rPr lang="en-US" altLang="en-US" sz="2400" b="1">
                <a:latin typeface="Arial Narrow" panose="020B0606020202030204" pitchFamily="34" charset="0"/>
              </a:rPr>
              <a:t>Operations</a:t>
            </a:r>
          </a:p>
        </p:txBody>
      </p:sp>
      <p:sp>
        <p:nvSpPr>
          <p:cNvPr id="68615" name="Arc 7">
            <a:extLst>
              <a:ext uri="{FF2B5EF4-FFF2-40B4-BE49-F238E27FC236}">
                <a16:creationId xmlns:a16="http://schemas.microsoft.com/office/drawing/2014/main" xmlns="" id="{F337896E-300C-5879-5497-4AC3781B5BA1}"/>
              </a:ext>
            </a:extLst>
          </p:cNvPr>
          <p:cNvSpPr>
            <a:spLocks/>
          </p:cNvSpPr>
          <p:nvPr/>
        </p:nvSpPr>
        <p:spPr bwMode="auto">
          <a:xfrm rot="18571110">
            <a:off x="3752851" y="2324101"/>
            <a:ext cx="1682750" cy="1851025"/>
          </a:xfrm>
          <a:custGeom>
            <a:avLst/>
            <a:gdLst>
              <a:gd name="G0" fmla="+- 8824 0 0"/>
              <a:gd name="G1" fmla="+- 21600 0 0"/>
              <a:gd name="G2" fmla="+- 21600 0 0"/>
              <a:gd name="T0" fmla="*/ 0 w 30424"/>
              <a:gd name="T1" fmla="*/ 1884 h 33889"/>
              <a:gd name="T2" fmla="*/ 26587 w 30424"/>
              <a:gd name="T3" fmla="*/ 33889 h 33889"/>
              <a:gd name="T4" fmla="*/ 8824 w 30424"/>
              <a:gd name="T5" fmla="*/ 21600 h 33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24" h="33889" fill="none" extrusionOk="0">
                <a:moveTo>
                  <a:pt x="0" y="1884"/>
                </a:moveTo>
                <a:cubicBezTo>
                  <a:pt x="2776" y="642"/>
                  <a:pt x="5782" y="0"/>
                  <a:pt x="8824" y="0"/>
                </a:cubicBezTo>
                <a:cubicBezTo>
                  <a:pt x="20753" y="0"/>
                  <a:pt x="30424" y="9670"/>
                  <a:pt x="30424" y="21600"/>
                </a:cubicBezTo>
                <a:cubicBezTo>
                  <a:pt x="30424" y="25991"/>
                  <a:pt x="29085" y="30278"/>
                  <a:pt x="26587" y="33889"/>
                </a:cubicBezTo>
              </a:path>
              <a:path w="30424" h="33889" stroke="0" extrusionOk="0">
                <a:moveTo>
                  <a:pt x="0" y="1884"/>
                </a:moveTo>
                <a:cubicBezTo>
                  <a:pt x="2776" y="642"/>
                  <a:pt x="5782" y="0"/>
                  <a:pt x="8824" y="0"/>
                </a:cubicBezTo>
                <a:cubicBezTo>
                  <a:pt x="20753" y="0"/>
                  <a:pt x="30424" y="9670"/>
                  <a:pt x="30424" y="21600"/>
                </a:cubicBezTo>
                <a:cubicBezTo>
                  <a:pt x="30424" y="25991"/>
                  <a:pt x="29085" y="30278"/>
                  <a:pt x="26587" y="33889"/>
                </a:cubicBezTo>
                <a:lnTo>
                  <a:pt x="8824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6" name="Arc 8">
            <a:extLst>
              <a:ext uri="{FF2B5EF4-FFF2-40B4-BE49-F238E27FC236}">
                <a16:creationId xmlns:a16="http://schemas.microsoft.com/office/drawing/2014/main" xmlns="" id="{E9FFA8A3-2842-02AD-3FA4-2BCE52EABD11}"/>
              </a:ext>
            </a:extLst>
          </p:cNvPr>
          <p:cNvSpPr>
            <a:spLocks/>
          </p:cNvSpPr>
          <p:nvPr/>
        </p:nvSpPr>
        <p:spPr bwMode="auto">
          <a:xfrm rot="18571110">
            <a:off x="7159626" y="2290763"/>
            <a:ext cx="1682750" cy="1851025"/>
          </a:xfrm>
          <a:custGeom>
            <a:avLst/>
            <a:gdLst>
              <a:gd name="G0" fmla="+- 8824 0 0"/>
              <a:gd name="G1" fmla="+- 21600 0 0"/>
              <a:gd name="G2" fmla="+- 21600 0 0"/>
              <a:gd name="T0" fmla="*/ 0 w 30424"/>
              <a:gd name="T1" fmla="*/ 1884 h 33889"/>
              <a:gd name="T2" fmla="*/ 26587 w 30424"/>
              <a:gd name="T3" fmla="*/ 33889 h 33889"/>
              <a:gd name="T4" fmla="*/ 8824 w 30424"/>
              <a:gd name="T5" fmla="*/ 21600 h 33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24" h="33889" fill="none" extrusionOk="0">
                <a:moveTo>
                  <a:pt x="0" y="1884"/>
                </a:moveTo>
                <a:cubicBezTo>
                  <a:pt x="2776" y="642"/>
                  <a:pt x="5782" y="0"/>
                  <a:pt x="8824" y="0"/>
                </a:cubicBezTo>
                <a:cubicBezTo>
                  <a:pt x="20753" y="0"/>
                  <a:pt x="30424" y="9670"/>
                  <a:pt x="30424" y="21600"/>
                </a:cubicBezTo>
                <a:cubicBezTo>
                  <a:pt x="30424" y="25991"/>
                  <a:pt x="29085" y="30278"/>
                  <a:pt x="26587" y="33889"/>
                </a:cubicBezTo>
              </a:path>
              <a:path w="30424" h="33889" stroke="0" extrusionOk="0">
                <a:moveTo>
                  <a:pt x="0" y="1884"/>
                </a:moveTo>
                <a:cubicBezTo>
                  <a:pt x="2776" y="642"/>
                  <a:pt x="5782" y="0"/>
                  <a:pt x="8824" y="0"/>
                </a:cubicBezTo>
                <a:cubicBezTo>
                  <a:pt x="20753" y="0"/>
                  <a:pt x="30424" y="9670"/>
                  <a:pt x="30424" y="21600"/>
                </a:cubicBezTo>
                <a:cubicBezTo>
                  <a:pt x="30424" y="25991"/>
                  <a:pt x="29085" y="30278"/>
                  <a:pt x="26587" y="33889"/>
                </a:cubicBezTo>
                <a:lnTo>
                  <a:pt x="8824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7" name="Arc 9">
            <a:extLst>
              <a:ext uri="{FF2B5EF4-FFF2-40B4-BE49-F238E27FC236}">
                <a16:creationId xmlns:a16="http://schemas.microsoft.com/office/drawing/2014/main" xmlns="" id="{F67A3723-55E2-3051-FE0B-3E831877A201}"/>
              </a:ext>
            </a:extLst>
          </p:cNvPr>
          <p:cNvSpPr>
            <a:spLocks/>
          </p:cNvSpPr>
          <p:nvPr/>
        </p:nvSpPr>
        <p:spPr bwMode="auto">
          <a:xfrm rot="18200577">
            <a:off x="4755357" y="1704182"/>
            <a:ext cx="2486025" cy="3255962"/>
          </a:xfrm>
          <a:custGeom>
            <a:avLst/>
            <a:gdLst>
              <a:gd name="G0" fmla="+- 0 0 0"/>
              <a:gd name="G1" fmla="+- 21578 0 0"/>
              <a:gd name="G2" fmla="+- 21600 0 0"/>
              <a:gd name="T0" fmla="*/ 965 w 21600"/>
              <a:gd name="T1" fmla="*/ 0 h 29077"/>
              <a:gd name="T2" fmla="*/ 20256 w 21600"/>
              <a:gd name="T3" fmla="*/ 29077 h 29077"/>
              <a:gd name="T4" fmla="*/ 0 w 21600"/>
              <a:gd name="T5" fmla="*/ 21578 h 29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77" fill="none" extrusionOk="0">
                <a:moveTo>
                  <a:pt x="965" y="-1"/>
                </a:moveTo>
                <a:cubicBezTo>
                  <a:pt x="12507" y="515"/>
                  <a:pt x="21600" y="10023"/>
                  <a:pt x="21600" y="21578"/>
                </a:cubicBezTo>
                <a:cubicBezTo>
                  <a:pt x="21600" y="24137"/>
                  <a:pt x="21145" y="26676"/>
                  <a:pt x="20256" y="29077"/>
                </a:cubicBezTo>
              </a:path>
              <a:path w="21600" h="29077" stroke="0" extrusionOk="0">
                <a:moveTo>
                  <a:pt x="965" y="-1"/>
                </a:moveTo>
                <a:cubicBezTo>
                  <a:pt x="12507" y="515"/>
                  <a:pt x="21600" y="10023"/>
                  <a:pt x="21600" y="21578"/>
                </a:cubicBezTo>
                <a:cubicBezTo>
                  <a:pt x="21600" y="24137"/>
                  <a:pt x="21145" y="26676"/>
                  <a:pt x="20256" y="29077"/>
                </a:cubicBezTo>
                <a:lnTo>
                  <a:pt x="0" y="21578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8" name="AutoShape 10">
            <a:extLst>
              <a:ext uri="{FF2B5EF4-FFF2-40B4-BE49-F238E27FC236}">
                <a16:creationId xmlns:a16="http://schemas.microsoft.com/office/drawing/2014/main" xmlns="" id="{6A23E6BA-7B79-6B04-E57A-E257788B7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4630738"/>
            <a:ext cx="1773238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What you must do</a:t>
            </a:r>
          </a:p>
        </p:txBody>
      </p:sp>
      <p:sp>
        <p:nvSpPr>
          <p:cNvPr id="68619" name="AutoShape 11">
            <a:extLst>
              <a:ext uri="{FF2B5EF4-FFF2-40B4-BE49-F238E27FC236}">
                <a16:creationId xmlns:a16="http://schemas.microsoft.com/office/drawing/2014/main" xmlns="" id="{1C4AE878-3CC9-C7F8-8D9B-1A1265A0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4" y="4630738"/>
            <a:ext cx="1982787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What you say you do</a:t>
            </a:r>
          </a:p>
        </p:txBody>
      </p:sp>
      <p:sp>
        <p:nvSpPr>
          <p:cNvPr id="68620" name="AutoShape 12">
            <a:extLst>
              <a:ext uri="{FF2B5EF4-FFF2-40B4-BE49-F238E27FC236}">
                <a16:creationId xmlns:a16="http://schemas.microsoft.com/office/drawing/2014/main" xmlns="" id="{D42C3C5B-DB10-690B-8FC9-1B68D6C9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4630738"/>
            <a:ext cx="1947862" cy="3810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b="1">
                <a:latin typeface="Arial Narrow" panose="020B0606020202030204" pitchFamily="34" charset="0"/>
              </a:rPr>
              <a:t>What you really do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394ACFC8-1438-BD43-4860-F4FCC617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3592" y="361114"/>
            <a:ext cx="8919527" cy="684212"/>
          </a:xfrm>
        </p:spPr>
        <p:txBody>
          <a:bodyPr/>
          <a:lstStyle/>
          <a:p>
            <a:pPr algn="ctr"/>
            <a:r>
              <a:rPr lang="en-US" altLang="en-US" sz="3200" dirty="0"/>
              <a:t>Reporting Security Assessment Findings</a:t>
            </a:r>
          </a:p>
        </p:txBody>
      </p:sp>
      <p:sp>
        <p:nvSpPr>
          <p:cNvPr id="69635" name="AutoShape 3">
            <a:extLst>
              <a:ext uri="{FF2B5EF4-FFF2-40B4-BE49-F238E27FC236}">
                <a16:creationId xmlns:a16="http://schemas.microsoft.com/office/drawing/2014/main" xmlns="" id="{A7F9494F-5683-B362-50FC-452A1248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593" y="1268414"/>
            <a:ext cx="9010967" cy="533558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800" b="1" dirty="0">
                <a:latin typeface="Arial Narrow" panose="020B0606020202030204" pitchFamily="34" charset="0"/>
              </a:rPr>
              <a:t>Organize information into the following reporting framework:</a:t>
            </a:r>
          </a:p>
        </p:txBody>
      </p:sp>
      <p:sp>
        <p:nvSpPr>
          <p:cNvPr id="69636" name="AutoShape 4">
            <a:extLst>
              <a:ext uri="{FF2B5EF4-FFF2-40B4-BE49-F238E27FC236}">
                <a16:creationId xmlns:a16="http://schemas.microsoft.com/office/drawing/2014/main" xmlns="" id="{76F929FC-C93D-79CC-DA25-DC8173B0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332" y="2045494"/>
            <a:ext cx="7169467" cy="361102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tIns="91440"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Define the vulnerability 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Document mitigation plans 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Identify where changes should occur 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Assign responsibility for implementing approved recommendations 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Recommend a time for the next security assessment</a:t>
            </a:r>
          </a:p>
        </p:txBody>
      </p:sp>
      <p:pic>
        <p:nvPicPr>
          <p:cNvPr id="69637" name="Picture 5">
            <a:extLst>
              <a:ext uri="{FF2B5EF4-FFF2-40B4-BE49-F238E27FC236}">
                <a16:creationId xmlns:a16="http://schemas.microsoft.com/office/drawing/2014/main" xmlns="" id="{B71D6725-0E71-A0F1-32AD-23B096ED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6986">
            <a:off x="9817639" y="4574540"/>
            <a:ext cx="1155700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419A555F-8655-D426-BAF5-5C1789EA4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800" dirty="0"/>
              <a:t>Gathering Information About the Organization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3475A949-0FB7-2ACE-1544-7BFE21ABA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606550"/>
            <a:ext cx="8911687" cy="36083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 algn="just"/>
            <a:r>
              <a:rPr lang="en-US" altLang="en-US" sz="2800" dirty="0"/>
              <a:t>Planning Security Assessments</a:t>
            </a:r>
          </a:p>
          <a:p>
            <a:pPr algn="just"/>
            <a:r>
              <a:rPr lang="en-US" altLang="en-US" sz="2800" dirty="0">
                <a:solidFill>
                  <a:schemeClr val="hlink"/>
                </a:solidFill>
              </a:rPr>
              <a:t>Gathering Information About the Organization</a:t>
            </a:r>
          </a:p>
          <a:p>
            <a:pPr algn="just"/>
            <a:r>
              <a:rPr lang="en-US" altLang="en-US" sz="2800" dirty="0"/>
              <a:t>Penetration Testing for Intrusive Attacks</a:t>
            </a:r>
          </a:p>
          <a:p>
            <a:pPr algn="just"/>
            <a:r>
              <a:rPr lang="en-US" altLang="en-US" sz="2800" dirty="0"/>
              <a:t>Case Study: Assessing Network Security for Northwind Traders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6CD230E7-45A6-B94A-BD49-E01898DA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0" y="282637"/>
            <a:ext cx="7316788" cy="684212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What Is a Nonintrusive Attack?</a:t>
            </a:r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xmlns="" id="{AD4DAF83-8672-F732-A669-A066006F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0" y="2505331"/>
            <a:ext cx="9733280" cy="4070032"/>
          </a:xfrm>
          <a:prstGeom prst="roundRect">
            <a:avLst>
              <a:gd name="adj" fmla="val 0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800" b="1" dirty="0">
                <a:latin typeface="Arial Narrow" panose="020B0606020202030204" pitchFamily="34" charset="0"/>
              </a:rPr>
              <a:t>Examples of nonintrusive attacks include:</a:t>
            </a:r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xmlns="" id="{AF0267AD-83E2-D49B-6F7D-781CDC71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480" y="3241506"/>
            <a:ext cx="7432039" cy="259768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Information reconnaissance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Port scanning 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Obtaining host information using </a:t>
            </a:r>
            <a:br>
              <a:rPr lang="en-US" altLang="en-US" sz="2800" dirty="0">
                <a:latin typeface="Arial Narrow" panose="020B0606020202030204" pitchFamily="34" charset="0"/>
              </a:rPr>
            </a:br>
            <a:r>
              <a:rPr lang="en-US" altLang="en-US" sz="2800" dirty="0">
                <a:latin typeface="Arial Narrow" panose="020B0606020202030204" pitchFamily="34" charset="0"/>
              </a:rPr>
              <a:t>fingerprinting techniques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Network and host discovery </a:t>
            </a:r>
          </a:p>
        </p:txBody>
      </p:sp>
      <p:sp>
        <p:nvSpPr>
          <p:cNvPr id="72709" name="AutoShape 5">
            <a:extLst>
              <a:ext uri="{FF2B5EF4-FFF2-40B4-BE49-F238E27FC236}">
                <a16:creationId xmlns:a16="http://schemas.microsoft.com/office/drawing/2014/main" xmlns="" id="{71975FA0-50CA-2A3C-75B6-E41E50DE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0" y="1270000"/>
            <a:ext cx="9733280" cy="1162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just" eaLnBrk="0" hangingPunct="0"/>
            <a:r>
              <a:rPr lang="en-US" altLang="en-US" sz="2800" b="1" dirty="0">
                <a:latin typeface="Arial Narrow" panose="020B0606020202030204" pitchFamily="34" charset="0"/>
              </a:rPr>
              <a:t>Nonintrusive attack:</a:t>
            </a:r>
            <a:r>
              <a:rPr lang="en-US" altLang="en-US" sz="2800" dirty="0">
                <a:latin typeface="Arial Narrow" panose="020B0606020202030204" pitchFamily="34" charset="0"/>
              </a:rPr>
              <a:t> The intent to gain information about an organization’s network in preparation for a more intrusive attack at a later time</a:t>
            </a:r>
            <a:endParaRPr lang="en-US" altLang="en-US" sz="2800" b="1" dirty="0">
              <a:latin typeface="Arial Narrow" panose="020B0606020202030204" pitchFamily="34" charset="0"/>
            </a:endParaRPr>
          </a:p>
        </p:txBody>
      </p:sp>
      <p:grpSp>
        <p:nvGrpSpPr>
          <p:cNvPr id="72710" name="Group 6">
            <a:extLst>
              <a:ext uri="{FF2B5EF4-FFF2-40B4-BE49-F238E27FC236}">
                <a16:creationId xmlns:a16="http://schemas.microsoft.com/office/drawing/2014/main" xmlns="" id="{63914FA4-3C5A-8F74-E20F-9927D35BB7DD}"/>
              </a:ext>
            </a:extLst>
          </p:cNvPr>
          <p:cNvGrpSpPr>
            <a:grpSpLocks/>
          </p:cNvGrpSpPr>
          <p:nvPr/>
        </p:nvGrpSpPr>
        <p:grpSpPr bwMode="auto">
          <a:xfrm rot="490688">
            <a:off x="8994458" y="5152074"/>
            <a:ext cx="1878012" cy="1184275"/>
            <a:chOff x="4416" y="3480"/>
            <a:chExt cx="960" cy="588"/>
          </a:xfrm>
        </p:grpSpPr>
        <p:pic>
          <p:nvPicPr>
            <p:cNvPr id="72711" name="Picture 7">
              <a:extLst>
                <a:ext uri="{FF2B5EF4-FFF2-40B4-BE49-F238E27FC236}">
                  <a16:creationId xmlns:a16="http://schemas.microsoft.com/office/drawing/2014/main" xmlns="" id="{31FEF583-2369-F965-4EBC-D2E91DB05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6" y="3480"/>
              <a:ext cx="600" cy="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712" name="Picture 8">
              <a:extLst>
                <a:ext uri="{FF2B5EF4-FFF2-40B4-BE49-F238E27FC236}">
                  <a16:creationId xmlns:a16="http://schemas.microsoft.com/office/drawing/2014/main" xmlns="" id="{62EA9964-931A-6F87-1D4D-F602A17A0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61440">
              <a:off x="4605" y="3373"/>
              <a:ext cx="357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7C6E0E92-B900-2728-EC48-BB712A176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pPr algn="ctr"/>
            <a:r>
              <a:rPr lang="en-US" altLang="en-US" sz="3200" dirty="0"/>
              <a:t>Information Reconnaissance Techniques</a:t>
            </a:r>
          </a:p>
        </p:txBody>
      </p:sp>
      <p:sp>
        <p:nvSpPr>
          <p:cNvPr id="74755" name="AutoShape 3">
            <a:extLst>
              <a:ext uri="{FF2B5EF4-FFF2-40B4-BE49-F238E27FC236}">
                <a16:creationId xmlns:a16="http://schemas.microsoft.com/office/drawing/2014/main" xmlns="" id="{6A6974B4-027C-9EFF-3331-99DA9E1E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941389"/>
            <a:ext cx="6775450" cy="1989137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200" b="1">
                <a:latin typeface="Arial Narrow" panose="020B0606020202030204" pitchFamily="34" charset="0"/>
              </a:rPr>
              <a:t>Common types of information sought by attackers include:</a:t>
            </a:r>
          </a:p>
        </p:txBody>
      </p:sp>
      <p:sp>
        <p:nvSpPr>
          <p:cNvPr id="74756" name="AutoShape 4">
            <a:extLst>
              <a:ext uri="{FF2B5EF4-FFF2-40B4-BE49-F238E27FC236}">
                <a16:creationId xmlns:a16="http://schemas.microsoft.com/office/drawing/2014/main" xmlns="" id="{6BFB9A4A-C868-40CD-376E-21A535C8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1419226"/>
            <a:ext cx="6421437" cy="2047875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000">
                <a:latin typeface="Arial Narrow" panose="020B0606020202030204" pitchFamily="34" charset="0"/>
              </a:rPr>
              <a:t>System configuration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000">
                <a:latin typeface="Arial Narrow" panose="020B0606020202030204" pitchFamily="34" charset="0"/>
              </a:rPr>
              <a:t>Valid user accounts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000">
                <a:latin typeface="Arial Narrow" panose="020B0606020202030204" pitchFamily="34" charset="0"/>
              </a:rPr>
              <a:t>Contact information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000">
                <a:latin typeface="Arial Narrow" panose="020B0606020202030204" pitchFamily="34" charset="0"/>
              </a:rPr>
              <a:t>Extranet and remote access servers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000">
                <a:latin typeface="Arial Narrow" panose="020B0606020202030204" pitchFamily="34" charset="0"/>
              </a:rPr>
              <a:t>Business partners and recent acquisitions or mergers </a:t>
            </a:r>
          </a:p>
        </p:txBody>
      </p:sp>
      <p:grpSp>
        <p:nvGrpSpPr>
          <p:cNvPr id="74765" name="Group 13">
            <a:extLst>
              <a:ext uri="{FF2B5EF4-FFF2-40B4-BE49-F238E27FC236}">
                <a16:creationId xmlns:a16="http://schemas.microsoft.com/office/drawing/2014/main" xmlns="" id="{2CA36244-5D65-9F15-29C4-0F7C425E286A}"/>
              </a:ext>
            </a:extLst>
          </p:cNvPr>
          <p:cNvGrpSpPr>
            <a:grpSpLocks/>
          </p:cNvGrpSpPr>
          <p:nvPr/>
        </p:nvGrpSpPr>
        <p:grpSpPr bwMode="auto">
          <a:xfrm>
            <a:off x="2840039" y="3622676"/>
            <a:ext cx="7204075" cy="2614613"/>
            <a:chOff x="829" y="2488"/>
            <a:chExt cx="4538" cy="1647"/>
          </a:xfrm>
        </p:grpSpPr>
        <p:sp>
          <p:nvSpPr>
            <p:cNvPr id="74766" name="AutoShape 14">
              <a:extLst>
                <a:ext uri="{FF2B5EF4-FFF2-40B4-BE49-F238E27FC236}">
                  <a16:creationId xmlns:a16="http://schemas.microsoft.com/office/drawing/2014/main" xmlns="" id="{241B46BF-58E8-505B-3EF4-2F21106FB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488"/>
              <a:ext cx="4269" cy="1246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/>
            <a:p>
              <a:pPr eaLnBrk="0" hangingPunct="0"/>
              <a:r>
                <a:rPr lang="en-US" altLang="en-US" sz="2200" b="1">
                  <a:latin typeface="Arial Narrow" panose="020B0606020202030204" pitchFamily="34" charset="0"/>
                </a:rPr>
                <a:t>Information about your network may be obtained by:</a:t>
              </a:r>
            </a:p>
          </p:txBody>
        </p:sp>
        <p:sp>
          <p:nvSpPr>
            <p:cNvPr id="74767" name="AutoShape 15">
              <a:extLst>
                <a:ext uri="{FF2B5EF4-FFF2-40B4-BE49-F238E27FC236}">
                  <a16:creationId xmlns:a16="http://schemas.microsoft.com/office/drawing/2014/main" xmlns="" id="{66716773-94E7-6502-9B23-E44C2A9B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87"/>
              <a:ext cx="4039" cy="1290"/>
            </a:xfrm>
            <a:prstGeom prst="roundRect">
              <a:avLst>
                <a:gd name="adj" fmla="val 7333"/>
              </a:avLst>
            </a:prstGeom>
            <a:gradFill rotWithShape="1">
              <a:gsLst>
                <a:gs pos="0">
                  <a:srgbClr val="F0F1E1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45720" anchor="ctr">
              <a:spAutoFit/>
            </a:bodyPr>
            <a:lstStyle>
              <a:lvl1pPr marL="231775" indent="-231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Querying registrar information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Determining IP address assignments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Organization Web pages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Search engines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000">
                  <a:latin typeface="Arial Narrow" panose="020B0606020202030204" pitchFamily="34" charset="0"/>
                </a:rPr>
                <a:t>Public discussion forums </a:t>
              </a:r>
            </a:p>
          </p:txBody>
        </p:sp>
        <p:pic>
          <p:nvPicPr>
            <p:cNvPr id="74768" name="Picture 16">
              <a:extLst>
                <a:ext uri="{FF2B5EF4-FFF2-40B4-BE49-F238E27FC236}">
                  <a16:creationId xmlns:a16="http://schemas.microsoft.com/office/drawing/2014/main" xmlns="" id="{0A23AB1A-79FA-6E60-F2EE-83EE6C453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6" y="3518"/>
              <a:ext cx="1241" cy="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>
            <a:extLst>
              <a:ext uri="{FF2B5EF4-FFF2-40B4-BE49-F238E27FC236}">
                <a16:creationId xmlns:a16="http://schemas.microsoft.com/office/drawing/2014/main" xmlns="" id="{9D796F6A-DEBC-B18F-E1D8-D252F117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339851"/>
            <a:ext cx="6958012" cy="43211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endParaRPr lang="en-GB" altLang="en-US" sz="2200" b="1">
              <a:latin typeface="Arial Narrow" panose="020B0606020202030204" pitchFamily="34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C12384C6-7B4B-972D-F6D9-F2611BE98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91513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3200" dirty="0"/>
              <a:t>Countermeasures Against Information Reconnaissance</a:t>
            </a: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xmlns="" id="{671D1D1C-9A88-03F3-F42B-DD6F277E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1566863"/>
            <a:ext cx="6508750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Only provide information that is absolutely required to your Internet registrar </a:t>
            </a:r>
          </a:p>
        </p:txBody>
      </p:sp>
      <p:sp>
        <p:nvSpPr>
          <p:cNvPr id="76805" name="AutoShape 5">
            <a:extLst>
              <a:ext uri="{FF2B5EF4-FFF2-40B4-BE49-F238E27FC236}">
                <a16:creationId xmlns:a16="http://schemas.microsoft.com/office/drawing/2014/main" xmlns="" id="{E4DCEA95-454A-8240-7EDB-09E566AB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2517775"/>
            <a:ext cx="6508750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Review your organization’s Web site content regularly for inappropriate information</a:t>
            </a:r>
          </a:p>
        </p:txBody>
      </p:sp>
      <p:sp>
        <p:nvSpPr>
          <p:cNvPr id="76806" name="AutoShape 6">
            <a:extLst>
              <a:ext uri="{FF2B5EF4-FFF2-40B4-BE49-F238E27FC236}">
                <a16:creationId xmlns:a16="http://schemas.microsoft.com/office/drawing/2014/main" xmlns="" id="{3FCFF6D5-93F1-B93B-4E95-E00DC51E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4421188"/>
            <a:ext cx="6508750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Create a policy defining appropriate public discussion forums usage </a:t>
            </a:r>
          </a:p>
        </p:txBody>
      </p:sp>
      <p:sp>
        <p:nvSpPr>
          <p:cNvPr id="76807" name="AutoShape 7">
            <a:extLst>
              <a:ext uri="{FF2B5EF4-FFF2-40B4-BE49-F238E27FC236}">
                <a16:creationId xmlns:a16="http://schemas.microsoft.com/office/drawing/2014/main" xmlns="" id="{42342BB4-C210-0A20-7416-502CE427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088" y="3468688"/>
            <a:ext cx="6508750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Use e-mail addresses based on job roles on your company Web site and registrar information</a:t>
            </a:r>
          </a:p>
        </p:txBody>
      </p:sp>
      <p:sp>
        <p:nvSpPr>
          <p:cNvPr id="76808" name="AutoShape 8">
            <a:extLst>
              <a:ext uri="{FF2B5EF4-FFF2-40B4-BE49-F238E27FC236}">
                <a16:creationId xmlns:a16="http://schemas.microsoft.com/office/drawing/2014/main" xmlns="" id="{FE425A6E-B0B5-533B-ABB2-2E573F5A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1646238"/>
            <a:ext cx="392113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76809" name="AutoShape 9">
            <a:extLst>
              <a:ext uri="{FF2B5EF4-FFF2-40B4-BE49-F238E27FC236}">
                <a16:creationId xmlns:a16="http://schemas.microsoft.com/office/drawing/2014/main" xmlns="" id="{F4AA4FA9-F7F5-3303-E986-7EE018B8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3549650"/>
            <a:ext cx="392112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76810" name="AutoShape 10">
            <a:extLst>
              <a:ext uri="{FF2B5EF4-FFF2-40B4-BE49-F238E27FC236}">
                <a16:creationId xmlns:a16="http://schemas.microsoft.com/office/drawing/2014/main" xmlns="" id="{00EE7712-E43A-F557-8648-5DDA2E56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4508500"/>
            <a:ext cx="392113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76811" name="AutoShape 11">
            <a:extLst>
              <a:ext uri="{FF2B5EF4-FFF2-40B4-BE49-F238E27FC236}">
                <a16:creationId xmlns:a16="http://schemas.microsoft.com/office/drawing/2014/main" xmlns="" id="{7DEE4939-B8D7-BE00-D7E3-DFF0A22F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2605088"/>
            <a:ext cx="392113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6E896173-B65E-A432-48F6-AEB969ECB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156" y="451390"/>
            <a:ext cx="8911687" cy="960850"/>
          </a:xfrm>
        </p:spPr>
        <p:txBody>
          <a:bodyPr/>
          <a:lstStyle/>
          <a:p>
            <a:pPr algn="ctr"/>
            <a:r>
              <a:rPr lang="sv-SE" altLang="en-US" dirty="0"/>
              <a:t>Agenda</a:t>
            </a:r>
            <a:endParaRPr lang="en-US" altLang="en-US" dirty="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0EC131CA-D19D-CE2C-46EB-7EB60A8EB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606550"/>
            <a:ext cx="8817926" cy="36083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 algn="just"/>
            <a:r>
              <a:rPr lang="en-US" altLang="en-US" sz="2800" dirty="0"/>
              <a:t>Planning Security Assessments</a:t>
            </a:r>
          </a:p>
          <a:p>
            <a:pPr algn="just"/>
            <a:r>
              <a:rPr lang="en-US" altLang="en-US" sz="2800" dirty="0"/>
              <a:t>Gathering Information About the Organization</a:t>
            </a:r>
          </a:p>
          <a:p>
            <a:pPr algn="just"/>
            <a:r>
              <a:rPr lang="en-US" altLang="en-US" sz="2800" dirty="0"/>
              <a:t>Penetration Testing for Intrusive Attacks</a:t>
            </a:r>
          </a:p>
          <a:p>
            <a:pPr algn="just"/>
            <a:r>
              <a:rPr lang="en-US" altLang="en-US" sz="2800" dirty="0"/>
              <a:t>Case Study: Assessing Network Security for Northwind Traders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22F6C976-2B9B-DA28-66A4-1EE4A90A7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14300"/>
            <a:ext cx="8958263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9pPr>
          </a:lstStyle>
          <a:p>
            <a:r>
              <a:rPr lang="en-US" altLang="en-US" sz="4000"/>
              <a:t/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CBAB6CA3-6E70-7807-4E1A-3F9C074B0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59738" cy="85090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en-US" sz="3300" dirty="0"/>
              <a:t>What Information Can Be Obtained by Port Scanning?</a:t>
            </a:r>
          </a:p>
        </p:txBody>
      </p:sp>
      <p:sp>
        <p:nvSpPr>
          <p:cNvPr id="78852" name="AutoShape 4">
            <a:extLst>
              <a:ext uri="{FF2B5EF4-FFF2-40B4-BE49-F238E27FC236}">
                <a16:creationId xmlns:a16="http://schemas.microsoft.com/office/drawing/2014/main" xmlns="" id="{DC7580A5-838B-905F-20BE-A3C9EF15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371850"/>
            <a:ext cx="6958012" cy="215265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Port scanning tips include:</a:t>
            </a:r>
          </a:p>
        </p:txBody>
      </p:sp>
      <p:sp>
        <p:nvSpPr>
          <p:cNvPr id="78853" name="AutoShape 5">
            <a:extLst>
              <a:ext uri="{FF2B5EF4-FFF2-40B4-BE49-F238E27FC236}">
                <a16:creationId xmlns:a16="http://schemas.microsoft.com/office/drawing/2014/main" xmlns="" id="{49AACB2A-8D55-EF3E-C487-1DC546548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6" y="3879851"/>
            <a:ext cx="6608763" cy="2124075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Start by scanning slowly, a few ports at a time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To avoid detection, try the same port across </a:t>
            </a:r>
            <a:br>
              <a:rPr lang="en-US" altLang="en-US" sz="2400">
                <a:latin typeface="Arial Narrow" panose="020B0606020202030204" pitchFamily="34" charset="0"/>
              </a:rPr>
            </a:br>
            <a:r>
              <a:rPr lang="en-US" altLang="en-US" sz="2400">
                <a:latin typeface="Arial Narrow" panose="020B0606020202030204" pitchFamily="34" charset="0"/>
              </a:rPr>
              <a:t>several hosts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Run scans from a number of different systems, optimally from different networks </a:t>
            </a:r>
          </a:p>
        </p:txBody>
      </p:sp>
      <p:sp>
        <p:nvSpPr>
          <p:cNvPr id="78854" name="AutoShape 6">
            <a:extLst>
              <a:ext uri="{FF2B5EF4-FFF2-40B4-BE49-F238E27FC236}">
                <a16:creationId xmlns:a16="http://schemas.microsoft.com/office/drawing/2014/main" xmlns="" id="{B87E5ED9-16A7-DA84-DC95-D8C87410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268413"/>
            <a:ext cx="6958012" cy="178435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Typical results of a port scan include:</a:t>
            </a:r>
          </a:p>
        </p:txBody>
      </p:sp>
      <p:sp>
        <p:nvSpPr>
          <p:cNvPr id="78855" name="AutoShape 7">
            <a:extLst>
              <a:ext uri="{FF2B5EF4-FFF2-40B4-BE49-F238E27FC236}">
                <a16:creationId xmlns:a16="http://schemas.microsoft.com/office/drawing/2014/main" xmlns="" id="{3C028BCC-5C2D-7567-D61E-F12428E77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1760539"/>
            <a:ext cx="6605588" cy="1436687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Discovery of ports that are listening or open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Determination of which ports refuse connections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Determination of connections that time out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F709FC3A-6FF5-0C9E-1927-05C45002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14300"/>
            <a:ext cx="8958263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Franklin Gothic Heavy" panose="020B0903020102020204" pitchFamily="34" charset="0"/>
              </a:defRPr>
            </a:lvl9pPr>
          </a:lstStyle>
          <a:p>
            <a:r>
              <a:rPr lang="en-US" altLang="en-US" sz="4000"/>
              <a:t/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FFFB259B-2815-43D9-698E-9BC0D78CF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02588" cy="1143000"/>
          </a:xfrm>
        </p:spPr>
        <p:txBody>
          <a:bodyPr/>
          <a:lstStyle/>
          <a:p>
            <a:pPr algn="ctr"/>
            <a:r>
              <a:rPr lang="en-US" altLang="en-US" dirty="0"/>
              <a:t>Port-Scanning Countermeasures</a:t>
            </a:r>
          </a:p>
        </p:txBody>
      </p:sp>
      <p:sp>
        <p:nvSpPr>
          <p:cNvPr id="80900" name="AutoShape 4">
            <a:extLst>
              <a:ext uri="{FF2B5EF4-FFF2-40B4-BE49-F238E27FC236}">
                <a16:creationId xmlns:a16="http://schemas.microsoft.com/office/drawing/2014/main" xmlns="" id="{3B175BB2-EB6D-3CC3-9AC1-CF0AB4AD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4" y="1268413"/>
            <a:ext cx="7164387" cy="434975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Port scanning countermeasures include:</a:t>
            </a: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  <a:p>
            <a:pPr eaLnBrk="0" hangingPunct="0"/>
            <a:endParaRPr lang="en-US" altLang="en-US" sz="2400" b="1">
              <a:latin typeface="Arial Narrow" panose="020B0606020202030204" pitchFamily="34" charset="0"/>
            </a:endParaRPr>
          </a:p>
        </p:txBody>
      </p:sp>
      <p:sp>
        <p:nvSpPr>
          <p:cNvPr id="80901" name="AutoShape 5">
            <a:extLst>
              <a:ext uri="{FF2B5EF4-FFF2-40B4-BE49-F238E27FC236}">
                <a16:creationId xmlns:a16="http://schemas.microsoft.com/office/drawing/2014/main" xmlns="" id="{D5EBC466-331D-D13E-2ACB-E78217BC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1836738"/>
            <a:ext cx="6592888" cy="77470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Implement defense-in-depth to use multiple layers </a:t>
            </a:r>
            <a:br>
              <a:rPr lang="en-US" altLang="en-US" sz="2400">
                <a:latin typeface="Arial Narrow" panose="020B0606020202030204" pitchFamily="34" charset="0"/>
              </a:rPr>
            </a:br>
            <a:r>
              <a:rPr lang="en-US" altLang="en-US" sz="2400">
                <a:latin typeface="Arial Narrow" panose="020B0606020202030204" pitchFamily="34" charset="0"/>
              </a:rPr>
              <a:t>of filtering</a:t>
            </a:r>
          </a:p>
        </p:txBody>
      </p:sp>
      <p:sp>
        <p:nvSpPr>
          <p:cNvPr id="80902" name="AutoShape 6">
            <a:extLst>
              <a:ext uri="{FF2B5EF4-FFF2-40B4-BE49-F238E27FC236}">
                <a16:creationId xmlns:a16="http://schemas.microsoft.com/office/drawing/2014/main" xmlns="" id="{87D43B09-C225-6045-B6C7-5C626D9B9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2859088"/>
            <a:ext cx="6592887" cy="438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Plan for misconfigurations or failures</a:t>
            </a:r>
          </a:p>
        </p:txBody>
      </p:sp>
      <p:sp>
        <p:nvSpPr>
          <p:cNvPr id="80903" name="AutoShape 7">
            <a:extLst>
              <a:ext uri="{FF2B5EF4-FFF2-40B4-BE49-F238E27FC236}">
                <a16:creationId xmlns:a16="http://schemas.microsoft.com/office/drawing/2014/main" xmlns="" id="{22E2E179-9FCC-D17C-2045-84EA479C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4233863"/>
            <a:ext cx="6592887" cy="438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Run only the required services</a:t>
            </a:r>
          </a:p>
        </p:txBody>
      </p:sp>
      <p:sp>
        <p:nvSpPr>
          <p:cNvPr id="80904" name="AutoShape 8">
            <a:extLst>
              <a:ext uri="{FF2B5EF4-FFF2-40B4-BE49-F238E27FC236}">
                <a16:creationId xmlns:a16="http://schemas.microsoft.com/office/drawing/2014/main" xmlns="" id="{FCE807D3-48FC-FB5F-9EF1-5CCD63BA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3546475"/>
            <a:ext cx="6592887" cy="438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Implement an intrusion-detection system</a:t>
            </a:r>
          </a:p>
        </p:txBody>
      </p:sp>
      <p:sp>
        <p:nvSpPr>
          <p:cNvPr id="80905" name="AutoShape 9">
            <a:extLst>
              <a:ext uri="{FF2B5EF4-FFF2-40B4-BE49-F238E27FC236}">
                <a16:creationId xmlns:a16="http://schemas.microsoft.com/office/drawing/2014/main" xmlns="" id="{5724934F-D1C4-AD4A-E3D0-580BB260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1958975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80906" name="AutoShape 10">
            <a:extLst>
              <a:ext uri="{FF2B5EF4-FFF2-40B4-BE49-F238E27FC236}">
                <a16:creationId xmlns:a16="http://schemas.microsoft.com/office/drawing/2014/main" xmlns="" id="{CC20102F-2A0F-FE43-3678-7F2E0D55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353218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80907" name="AutoShape 11">
            <a:extLst>
              <a:ext uri="{FF2B5EF4-FFF2-40B4-BE49-F238E27FC236}">
                <a16:creationId xmlns:a16="http://schemas.microsoft.com/office/drawing/2014/main" xmlns="" id="{501CBBCB-476A-7623-A488-97E07389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4216400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80908" name="AutoShape 12">
            <a:extLst>
              <a:ext uri="{FF2B5EF4-FFF2-40B4-BE49-F238E27FC236}">
                <a16:creationId xmlns:a16="http://schemas.microsoft.com/office/drawing/2014/main" xmlns="" id="{A97880E3-FC54-D8D9-9B63-6D255922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2838450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80909" name="AutoShape 13">
            <a:extLst>
              <a:ext uri="{FF2B5EF4-FFF2-40B4-BE49-F238E27FC236}">
                <a16:creationId xmlns:a16="http://schemas.microsoft.com/office/drawing/2014/main" xmlns="" id="{03C1E1F6-A2F7-3A42-90F7-1B18EEBB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4921250"/>
            <a:ext cx="6592887" cy="438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400">
                <a:latin typeface="Arial Narrow" panose="020B0606020202030204" pitchFamily="34" charset="0"/>
              </a:rPr>
              <a:t>Expose services through a reverse proxy</a:t>
            </a:r>
          </a:p>
        </p:txBody>
      </p:sp>
      <p:sp>
        <p:nvSpPr>
          <p:cNvPr id="80910" name="AutoShape 14">
            <a:extLst>
              <a:ext uri="{FF2B5EF4-FFF2-40B4-BE49-F238E27FC236}">
                <a16:creationId xmlns:a16="http://schemas.microsoft.com/office/drawing/2014/main" xmlns="" id="{7DEDD775-5247-0854-4557-0260D0E7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4887913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53FE7DEB-C2FC-777C-A6FD-D3C7D9F94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002588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dirty="0"/>
              <a:t>What Information Can Be Collected About Network Hosts?</a:t>
            </a:r>
          </a:p>
        </p:txBody>
      </p:sp>
      <p:sp>
        <p:nvSpPr>
          <p:cNvPr id="82947" name="AutoShape 3">
            <a:extLst>
              <a:ext uri="{FF2B5EF4-FFF2-40B4-BE49-F238E27FC236}">
                <a16:creationId xmlns:a16="http://schemas.microsoft.com/office/drawing/2014/main" xmlns="" id="{61C4C7EC-0FF8-9920-BD65-EC141EBE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663701"/>
            <a:ext cx="6958012" cy="35909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Types of information that can be collected using fingerprinting techniques include:</a:t>
            </a:r>
          </a:p>
        </p:txBody>
      </p:sp>
      <p:sp>
        <p:nvSpPr>
          <p:cNvPr id="82948" name="AutoShape 4">
            <a:extLst>
              <a:ext uri="{FF2B5EF4-FFF2-40B4-BE49-F238E27FC236}">
                <a16:creationId xmlns:a16="http://schemas.microsoft.com/office/drawing/2014/main" xmlns="" id="{F3559EE7-C882-C39A-DEBF-597806EC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1" y="2592389"/>
            <a:ext cx="6621463" cy="2924175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45720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IP and ICMP implementation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TCP responses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Listening ports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Banners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Service behavior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Remote operating system queries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5416C7A0-EF90-497F-C76D-EBCD1048F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9286238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dirty="0"/>
              <a:t>Countermeasures to Protect Network Host Information</a:t>
            </a:r>
          </a:p>
        </p:txBody>
      </p:sp>
      <p:graphicFrame>
        <p:nvGraphicFramePr>
          <p:cNvPr id="85020" name="Group 28">
            <a:extLst>
              <a:ext uri="{FF2B5EF4-FFF2-40B4-BE49-F238E27FC236}">
                <a16:creationId xmlns:a16="http://schemas.microsoft.com/office/drawing/2014/main" xmlns="" id="{5F38E42B-DD41-2059-A261-E16B7220E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24841"/>
              </p:ext>
            </p:extLst>
          </p:nvPr>
        </p:nvGraphicFramePr>
        <p:xfrm>
          <a:off x="1981200" y="1677988"/>
          <a:ext cx="9286239" cy="4206240"/>
        </p:xfrm>
        <a:graphic>
          <a:graphicData uri="http://schemas.openxmlformats.org/drawingml/2006/table">
            <a:tbl>
              <a:tblPr/>
              <a:tblGrid>
                <a:gridCol w="2480860">
                  <a:extLst>
                    <a:ext uri="{9D8B030D-6E8A-4147-A177-3AD203B41FA5}">
                      <a16:colId xmlns:a16="http://schemas.microsoft.com/office/drawing/2014/main" xmlns="" val="151579120"/>
                    </a:ext>
                  </a:extLst>
                </a:gridCol>
                <a:gridCol w="6805379">
                  <a:extLst>
                    <a:ext uri="{9D8B030D-6E8A-4147-A177-3AD203B41FA5}">
                      <a16:colId xmlns:a16="http://schemas.microsoft.com/office/drawing/2014/main" xmlns="" val="3707747608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Fingerprinting source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Countermeasures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659112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IP, ICMP, and TCP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 conservative with the packets that you allow to reach your system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a firewall or inline IDS device to normalize traffic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Assume that your attacker knows what version of operating system is running, and make sure it is secure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3045632"/>
                  </a:ext>
                </a:extLst>
              </a:tr>
              <a:tr h="774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Banners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Change the banners that give operating system information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Assume that your attacker knows what version of operating system and application is running, and make sure it is secure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3486547"/>
                  </a:ext>
                </a:extLst>
              </a:tr>
              <a:tr h="209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Port scanning, service behavior, and remote queries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 unnecessary services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Filter traffic coming to isolate specific ports on the host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Implement IPSec on all systems in the managed network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469601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CBADADC4-3C5A-C53E-4B1F-1706B1240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1405" y="441230"/>
            <a:ext cx="8911687" cy="1280890"/>
          </a:xfrm>
        </p:spPr>
        <p:txBody>
          <a:bodyPr/>
          <a:lstStyle/>
          <a:p>
            <a:pPr algn="ctr"/>
            <a:r>
              <a:rPr lang="en-US" altLang="en-US" sz="3200" dirty="0"/>
              <a:t>Penetration Testing for Intrusive Attacks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ECCC8BC6-0CD4-7179-44A4-16FF1068A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606550"/>
            <a:ext cx="9031286" cy="36083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 algn="just"/>
            <a:r>
              <a:rPr lang="en-US" altLang="en-US" sz="2800" dirty="0"/>
              <a:t>Planning Security Assessments</a:t>
            </a:r>
          </a:p>
          <a:p>
            <a:pPr algn="just"/>
            <a:r>
              <a:rPr lang="en-US" altLang="en-US" sz="2800" dirty="0"/>
              <a:t>Gathering Information About the Organization</a:t>
            </a:r>
          </a:p>
          <a:p>
            <a:pPr algn="just"/>
            <a:r>
              <a:rPr lang="en-US" altLang="en-US" sz="2800" dirty="0">
                <a:solidFill>
                  <a:schemeClr val="hlink"/>
                </a:solidFill>
              </a:rPr>
              <a:t>Penetration Testing for Intrusive Attacks</a:t>
            </a:r>
          </a:p>
          <a:p>
            <a:pPr algn="just"/>
            <a:r>
              <a:rPr lang="en-US" altLang="en-US" sz="2800" dirty="0"/>
              <a:t>Case Study: Assessing Network Security for Northwind Traders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FFA1A0D8-9F04-6041-E89B-548E37E7F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96863"/>
            <a:ext cx="8569325" cy="68421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What Is Penetration Testing for Intrusive Attacks?</a:t>
            </a:r>
          </a:p>
        </p:txBody>
      </p:sp>
      <p:sp>
        <p:nvSpPr>
          <p:cNvPr id="89091" name="AutoShape 3">
            <a:extLst>
              <a:ext uri="{FF2B5EF4-FFF2-40B4-BE49-F238E27FC236}">
                <a16:creationId xmlns:a16="http://schemas.microsoft.com/office/drawing/2014/main" xmlns="" id="{7AD3C582-CE92-8A44-240C-71C86524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708" y="2765425"/>
            <a:ext cx="9172892" cy="379571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800" b="1" dirty="0">
                <a:latin typeface="Arial Narrow" panose="020B0606020202030204" pitchFamily="34" charset="0"/>
              </a:rPr>
              <a:t>Examples of penetration testing for intrusive attack methods include:</a:t>
            </a:r>
          </a:p>
        </p:txBody>
      </p:sp>
      <p:sp>
        <p:nvSpPr>
          <p:cNvPr id="89092" name="AutoShape 4">
            <a:extLst>
              <a:ext uri="{FF2B5EF4-FFF2-40B4-BE49-F238E27FC236}">
                <a16:creationId xmlns:a16="http://schemas.microsoft.com/office/drawing/2014/main" xmlns="" id="{169FB109-3989-AA86-0627-52B81F11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622036"/>
            <a:ext cx="8037511" cy="277337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Automated vulnerability scanning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Password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Denial-of-service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Application and database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Network sniffing </a:t>
            </a:r>
          </a:p>
        </p:txBody>
      </p:sp>
      <p:sp>
        <p:nvSpPr>
          <p:cNvPr id="89093" name="AutoShape 5">
            <a:extLst>
              <a:ext uri="{FF2B5EF4-FFF2-40B4-BE49-F238E27FC236}">
                <a16:creationId xmlns:a16="http://schemas.microsoft.com/office/drawing/2014/main" xmlns="" id="{B9FF5490-61F5-98EB-2516-69772D0E5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708" y="1348582"/>
            <a:ext cx="9284652" cy="1162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algn="just" eaLnBrk="0" hangingPunct="0"/>
            <a:r>
              <a:rPr lang="en-US" altLang="en-US" sz="2400" b="1" dirty="0">
                <a:latin typeface="Arial Narrow" panose="020B0606020202030204" pitchFamily="34" charset="0"/>
              </a:rPr>
              <a:t>Intrusive attack:</a:t>
            </a:r>
            <a:r>
              <a:rPr lang="en-US" altLang="en-US" sz="2400" dirty="0">
                <a:latin typeface="Arial Narrow" panose="020B0606020202030204" pitchFamily="34" charset="0"/>
              </a:rPr>
              <a:t> Performing specific tasks that result in a compromise of system information, stability, or availability</a:t>
            </a:r>
            <a:endParaRPr lang="en-US" altLang="en-US" sz="24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07C9BC4B-B5C7-8A77-AE0B-34D870BEB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7748" y="274638"/>
            <a:ext cx="9132252" cy="1143000"/>
          </a:xfrm>
        </p:spPr>
        <p:txBody>
          <a:bodyPr/>
          <a:lstStyle/>
          <a:p>
            <a:pPr algn="ctr"/>
            <a:r>
              <a:rPr lang="en-US" altLang="en-US" sz="3200" dirty="0"/>
              <a:t>What Is Automated Vulnerability Scanning?</a:t>
            </a:r>
          </a:p>
        </p:txBody>
      </p:sp>
      <p:sp>
        <p:nvSpPr>
          <p:cNvPr id="91139" name="AutoShape 3">
            <a:extLst>
              <a:ext uri="{FF2B5EF4-FFF2-40B4-BE49-F238E27FC236}">
                <a16:creationId xmlns:a16="http://schemas.microsoft.com/office/drawing/2014/main" xmlns="" id="{C2E5CE70-688C-BB4C-1072-F1BCED063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748" y="1417638"/>
            <a:ext cx="8990012" cy="5165724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800" b="1" dirty="0">
                <a:latin typeface="Arial Narrow" panose="020B0606020202030204" pitchFamily="34" charset="0"/>
              </a:rPr>
              <a:t>Automated vulnerability scanning makes use of scanning tools to automate the following tasks:</a:t>
            </a:r>
          </a:p>
        </p:txBody>
      </p:sp>
      <p:sp>
        <p:nvSpPr>
          <p:cNvPr id="91140" name="AutoShape 4">
            <a:extLst>
              <a:ext uri="{FF2B5EF4-FFF2-40B4-BE49-F238E27FC236}">
                <a16:creationId xmlns:a16="http://schemas.microsoft.com/office/drawing/2014/main" xmlns="" id="{EFD490BC-936C-729A-BFEA-1D4669DC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2996154"/>
            <a:ext cx="6604000" cy="220238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Banner grabbing and fingerprinting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Exploiting the vulnerability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Inference testing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Security update detection </a:t>
            </a:r>
          </a:p>
        </p:txBody>
      </p:sp>
      <p:grpSp>
        <p:nvGrpSpPr>
          <p:cNvPr id="91141" name="Group 5">
            <a:extLst>
              <a:ext uri="{FF2B5EF4-FFF2-40B4-BE49-F238E27FC236}">
                <a16:creationId xmlns:a16="http://schemas.microsoft.com/office/drawing/2014/main" xmlns="" id="{553D870F-220D-81F9-0B59-3AA1268FB563}"/>
              </a:ext>
            </a:extLst>
          </p:cNvPr>
          <p:cNvGrpSpPr>
            <a:grpSpLocks/>
          </p:cNvGrpSpPr>
          <p:nvPr/>
        </p:nvGrpSpPr>
        <p:grpSpPr bwMode="auto">
          <a:xfrm>
            <a:off x="9364029" y="4864101"/>
            <a:ext cx="1868487" cy="1571625"/>
            <a:chOff x="4063" y="2939"/>
            <a:chExt cx="1177" cy="990"/>
          </a:xfrm>
        </p:grpSpPr>
        <p:pic>
          <p:nvPicPr>
            <p:cNvPr id="91142" name="Picture 6">
              <a:extLst>
                <a:ext uri="{FF2B5EF4-FFF2-40B4-BE49-F238E27FC236}">
                  <a16:creationId xmlns:a16="http://schemas.microsoft.com/office/drawing/2014/main" xmlns="" id="{AD010D69-E59A-4481-05F5-C6B3A2E2B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" y="2939"/>
              <a:ext cx="883" cy="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143" name="Picture 7">
              <a:extLst>
                <a:ext uri="{FF2B5EF4-FFF2-40B4-BE49-F238E27FC236}">
                  <a16:creationId xmlns:a16="http://schemas.microsoft.com/office/drawing/2014/main" xmlns="" id="{19BAABF3-F941-A28A-CCCE-E9CDA0C73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63832">
              <a:off x="4288" y="2932"/>
              <a:ext cx="424" cy="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xmlns="" id="{AA87C481-CF1B-2B6E-F073-54197460B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4926" y="337005"/>
            <a:ext cx="8229600" cy="788670"/>
          </a:xfrm>
        </p:spPr>
        <p:txBody>
          <a:bodyPr/>
          <a:lstStyle/>
          <a:p>
            <a:pPr algn="ctr"/>
            <a:r>
              <a:rPr lang="en-US" altLang="en-US" sz="4000" dirty="0"/>
              <a:t>Scale/Performance</a:t>
            </a:r>
          </a:p>
        </p:txBody>
      </p:sp>
      <p:sp>
        <p:nvSpPr>
          <p:cNvPr id="139311" name="Rectangle 47">
            <a:extLst>
              <a:ext uri="{FF2B5EF4-FFF2-40B4-BE49-F238E27FC236}">
                <a16:creationId xmlns:a16="http://schemas.microsoft.com/office/drawing/2014/main" xmlns="" id="{58C4BBAA-B5FA-3B9D-0BC7-107923C2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520" y="1125675"/>
            <a:ext cx="10637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folHlink">
                        <a:gamma/>
                        <a:shade val="54118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5411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Segoe Semibold" pitchFamily="34" charset="0"/>
              </a:rPr>
              <a:t>Basis: Fully patched remote Windows XP SP1 on a busy 100-Mbps LAN</a:t>
            </a:r>
          </a:p>
        </p:txBody>
      </p:sp>
      <p:graphicFrame>
        <p:nvGraphicFramePr>
          <p:cNvPr id="139450" name="Group 186">
            <a:extLst>
              <a:ext uri="{FF2B5EF4-FFF2-40B4-BE49-F238E27FC236}">
                <a16:creationId xmlns:a16="http://schemas.microsoft.com/office/drawing/2014/main" xmlns="" id="{35262C27-A807-8517-3DD7-01C6687BC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18541"/>
              </p:ext>
            </p:extLst>
          </p:nvPr>
        </p:nvGraphicFramePr>
        <p:xfrm>
          <a:off x="1981200" y="1987232"/>
          <a:ext cx="9437052" cy="4708208"/>
        </p:xfrm>
        <a:graphic>
          <a:graphicData uri="http://schemas.openxmlformats.org/drawingml/2006/table">
            <a:tbl>
              <a:tblPr/>
              <a:tblGrid>
                <a:gridCol w="3756328">
                  <a:extLst>
                    <a:ext uri="{9D8B030D-6E8A-4147-A177-3AD203B41FA5}">
                      <a16:colId xmlns:a16="http://schemas.microsoft.com/office/drawing/2014/main" xmlns="" val="405574668"/>
                    </a:ext>
                  </a:extLst>
                </a:gridCol>
                <a:gridCol w="2797020">
                  <a:extLst>
                    <a:ext uri="{9D8B030D-6E8A-4147-A177-3AD203B41FA5}">
                      <a16:colId xmlns:a16="http://schemas.microsoft.com/office/drawing/2014/main" xmlns="" val="1878883594"/>
                    </a:ext>
                  </a:extLst>
                </a:gridCol>
                <a:gridCol w="2883704">
                  <a:extLst>
                    <a:ext uri="{9D8B030D-6E8A-4147-A177-3AD203B41FA5}">
                      <a16:colId xmlns:a16="http://schemas.microsoft.com/office/drawing/2014/main" xmlns="" val="1709897356"/>
                    </a:ext>
                  </a:extLst>
                </a:gridCol>
              </a:tblGrid>
              <a:tr h="928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Check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Duration (seconds)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Network Resources (bytes)</a:t>
                      </a:r>
                      <a:endParaRPr kumimoji="0" lang="en-US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033279"/>
                  </a:ext>
                </a:extLst>
              </a:tr>
              <a:tr h="5717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Windows vulnerabilities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 MB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64327855"/>
                  </a:ext>
                </a:extLst>
              </a:tr>
              <a:tr h="5717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Weak passwords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3.2 MB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8947438"/>
                  </a:ext>
                </a:extLst>
              </a:tr>
              <a:tr h="5717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IIS vulnerabilities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130 KB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619065"/>
                  </a:ext>
                </a:extLst>
              </a:tr>
              <a:tr h="5717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SQL vulnerabilities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200 KB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1795511"/>
                  </a:ext>
                </a:extLst>
              </a:tr>
              <a:tr h="484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Security Updates (/nosum)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6.5 MB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2243010"/>
                  </a:ext>
                </a:extLst>
              </a:tr>
              <a:tr h="4842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36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 MB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3589416"/>
                  </a:ext>
                </a:extLst>
              </a:tr>
              <a:tr h="5246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Security Updates (/sum)</a:t>
                      </a:r>
                      <a:endParaRPr kumimoji="0" lang="en-US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1E6C4"/>
                        </a:gs>
                        <a:gs pos="100000">
                          <a:srgbClr val="A6A63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 MB</a:t>
                      </a:r>
                      <a:endParaRPr kumimoji="0" lang="en-US" altLang="en-US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222917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300E1280-9270-E27C-6982-D110A29E5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137525" cy="1143000"/>
          </a:xfrm>
        </p:spPr>
        <p:txBody>
          <a:bodyPr/>
          <a:lstStyle/>
          <a:p>
            <a:pPr algn="ctr"/>
            <a:r>
              <a:rPr lang="en-US" altLang="en-US" sz="4000" dirty="0"/>
              <a:t>What Is a Password Attack?</a:t>
            </a:r>
          </a:p>
        </p:txBody>
      </p:sp>
      <p:sp>
        <p:nvSpPr>
          <p:cNvPr id="93187" name="AutoShape 3">
            <a:extLst>
              <a:ext uri="{FF2B5EF4-FFF2-40B4-BE49-F238E27FC236}">
                <a16:creationId xmlns:a16="http://schemas.microsoft.com/office/drawing/2014/main" xmlns="" id="{12873231-3345-F0BD-3C97-DFDF4AA6B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385889"/>
            <a:ext cx="6958012" cy="1309687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Two primary types of password attacks are:</a:t>
            </a:r>
          </a:p>
        </p:txBody>
      </p:sp>
      <p:sp>
        <p:nvSpPr>
          <p:cNvPr id="93188" name="AutoShape 4">
            <a:extLst>
              <a:ext uri="{FF2B5EF4-FFF2-40B4-BE49-F238E27FC236}">
                <a16:creationId xmlns:a16="http://schemas.microsoft.com/office/drawing/2014/main" xmlns="" id="{9902BF1C-1E28-519E-9523-295F1A0A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1874838"/>
            <a:ext cx="6594475" cy="92551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Brute-force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Password-disclosure attacks </a:t>
            </a:r>
          </a:p>
        </p:txBody>
      </p:sp>
      <p:grpSp>
        <p:nvGrpSpPr>
          <p:cNvPr id="93189" name="Group 5">
            <a:extLst>
              <a:ext uri="{FF2B5EF4-FFF2-40B4-BE49-F238E27FC236}">
                <a16:creationId xmlns:a16="http://schemas.microsoft.com/office/drawing/2014/main" xmlns="" id="{31545C80-BB98-A817-5396-38AB064513C4}"/>
              </a:ext>
            </a:extLst>
          </p:cNvPr>
          <p:cNvGrpSpPr>
            <a:grpSpLocks/>
          </p:cNvGrpSpPr>
          <p:nvPr/>
        </p:nvGrpSpPr>
        <p:grpSpPr bwMode="auto">
          <a:xfrm>
            <a:off x="2592388" y="2946401"/>
            <a:ext cx="6958012" cy="3103563"/>
            <a:chOff x="673" y="1856"/>
            <a:chExt cx="4383" cy="1955"/>
          </a:xfrm>
        </p:grpSpPr>
        <p:sp>
          <p:nvSpPr>
            <p:cNvPr id="93190" name="AutoShape 6">
              <a:extLst>
                <a:ext uri="{FF2B5EF4-FFF2-40B4-BE49-F238E27FC236}">
                  <a16:creationId xmlns:a16="http://schemas.microsoft.com/office/drawing/2014/main" xmlns="" id="{D6D822FD-6D64-49F6-B8AA-3FFBA800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856"/>
              <a:ext cx="4383" cy="1677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/>
            <a:lstStyle/>
            <a:p>
              <a:pPr eaLnBrk="0" hangingPunct="0"/>
              <a:r>
                <a:rPr lang="en-US" altLang="en-US" sz="2400" b="1">
                  <a:latin typeface="Arial Narrow" panose="020B0606020202030204" pitchFamily="34" charset="0"/>
                </a:rPr>
                <a:t>Countermeasures to protect against password attacks include:</a:t>
              </a:r>
            </a:p>
          </p:txBody>
        </p:sp>
        <p:sp>
          <p:nvSpPr>
            <p:cNvPr id="93191" name="AutoShape 7">
              <a:extLst>
                <a:ext uri="{FF2B5EF4-FFF2-40B4-BE49-F238E27FC236}">
                  <a16:creationId xmlns:a16="http://schemas.microsoft.com/office/drawing/2014/main" xmlns="" id="{E544C26E-EE49-738B-D7C0-05395A49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" y="2403"/>
              <a:ext cx="4154" cy="1408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anchor="ctr">
              <a:spAutoFit/>
            </a:bodyPr>
            <a:lstStyle>
              <a:lvl1pPr marL="231775" indent="-231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400">
                  <a:latin typeface="Arial Narrow" panose="020B0606020202030204" pitchFamily="34" charset="0"/>
                </a:rPr>
                <a:t>Require complex passwords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400">
                  <a:latin typeface="Arial Narrow" panose="020B0606020202030204" pitchFamily="34" charset="0"/>
                </a:rPr>
                <a:t>Educate users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400">
                  <a:latin typeface="Arial Narrow" panose="020B0606020202030204" pitchFamily="34" charset="0"/>
                </a:rPr>
                <a:t>Implement smart cards </a:t>
              </a:r>
            </a:p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buSzPct val="70000"/>
                <a:buFontTx/>
                <a:buBlip>
                  <a:blip r:embed="rId3"/>
                </a:buBlip>
              </a:pPr>
              <a:r>
                <a:rPr lang="en-US" altLang="en-US" sz="2400">
                  <a:latin typeface="Arial Narrow" panose="020B0606020202030204" pitchFamily="34" charset="0"/>
                </a:rPr>
                <a:t>Create policy that restricts passwords in batch files, scripts, or Web pages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B9C989F7-ED9B-6012-16DB-1248A2785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137525" cy="1143000"/>
          </a:xfrm>
        </p:spPr>
        <p:txBody>
          <a:bodyPr/>
          <a:lstStyle/>
          <a:p>
            <a:pPr algn="ctr"/>
            <a:r>
              <a:rPr lang="en-US" altLang="en-US" dirty="0"/>
              <a:t>What Is a Denial-of-Service Attack?</a:t>
            </a:r>
          </a:p>
        </p:txBody>
      </p:sp>
      <p:sp>
        <p:nvSpPr>
          <p:cNvPr id="95235" name="AutoShape 3">
            <a:extLst>
              <a:ext uri="{FF2B5EF4-FFF2-40B4-BE49-F238E27FC236}">
                <a16:creationId xmlns:a16="http://schemas.microsoft.com/office/drawing/2014/main" xmlns="" id="{335AF2A9-30A0-3308-3FA6-CF8C047A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652714"/>
            <a:ext cx="6958012" cy="1652587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DoS attacks can be divided into three categories:</a:t>
            </a:r>
          </a:p>
        </p:txBody>
      </p:sp>
      <p:sp>
        <p:nvSpPr>
          <p:cNvPr id="95236" name="AutoShape 4">
            <a:extLst>
              <a:ext uri="{FF2B5EF4-FFF2-40B4-BE49-F238E27FC236}">
                <a16:creationId xmlns:a16="http://schemas.microsoft.com/office/drawing/2014/main" xmlns="" id="{2C9D2614-6AFB-551A-B805-DED229D5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3148014"/>
            <a:ext cx="6596062" cy="14112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Flooding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Resource starvation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Disruption of service </a:t>
            </a:r>
          </a:p>
        </p:txBody>
      </p:sp>
      <p:sp>
        <p:nvSpPr>
          <p:cNvPr id="95237" name="AutoShape 5">
            <a:extLst>
              <a:ext uri="{FF2B5EF4-FFF2-40B4-BE49-F238E27FC236}">
                <a16:creationId xmlns:a16="http://schemas.microsoft.com/office/drawing/2014/main" xmlns="" id="{DB40E88C-3CFB-798B-8AEB-EDF76D48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270000"/>
            <a:ext cx="6958012" cy="1162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Denial-of-Service (DoS) attack:</a:t>
            </a:r>
            <a:r>
              <a:rPr lang="en-US" altLang="en-US" sz="2400">
                <a:latin typeface="Arial Narrow" panose="020B0606020202030204" pitchFamily="34" charset="0"/>
              </a:rPr>
              <a:t> Any attempt by an attacker to deny his victim’s access to a resource</a:t>
            </a:r>
            <a:r>
              <a:rPr lang="en-US" altLang="en-US" sz="2400" b="1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95238" name="AutoShape 6">
            <a:extLst>
              <a:ext uri="{FF2B5EF4-FFF2-40B4-BE49-F238E27FC236}">
                <a16:creationId xmlns:a16="http://schemas.microsoft.com/office/drawing/2014/main" xmlns="" id="{B86E3A43-B546-77A3-5BC8-40E52718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818064"/>
            <a:ext cx="6958012" cy="846137"/>
          </a:xfrm>
          <a:prstGeom prst="roundRect">
            <a:avLst>
              <a:gd name="adj" fmla="val 4167"/>
            </a:avLst>
          </a:prstGeom>
          <a:solidFill>
            <a:schemeClr val="accent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eaLnBrk="0" hangingPunct="0">
              <a:lnSpc>
                <a:spcPct val="90000"/>
              </a:lnSpc>
              <a:spcBef>
                <a:spcPct val="15000"/>
              </a:spcBef>
              <a:buSzPct val="80000"/>
            </a:pPr>
            <a:r>
              <a:rPr lang="en-US" altLang="en-US" sz="2400" b="1">
                <a:solidFill>
                  <a:srgbClr val="CC0000"/>
                </a:solidFill>
                <a:latin typeface="Arial Narrow" panose="020B0606020202030204" pitchFamily="34" charset="0"/>
              </a:rPr>
              <a:t>Note: Denial-of-service attacks should not be launched against your own live production network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A81AFE65-5DF9-281B-343D-4A3A927F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4045" y="786717"/>
            <a:ext cx="8911687" cy="940530"/>
          </a:xfrm>
        </p:spPr>
        <p:txBody>
          <a:bodyPr/>
          <a:lstStyle/>
          <a:p>
            <a:pPr algn="ctr"/>
            <a:r>
              <a:rPr lang="en-US" altLang="en-US" sz="4000" dirty="0"/>
              <a:t>Planning Security Assessments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1F2ED703-1495-F19D-43F6-AC7D93EB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818" y="1992630"/>
            <a:ext cx="8577262" cy="36083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pPr algn="just"/>
            <a:r>
              <a:rPr lang="en-US" altLang="en-US" sz="2800" dirty="0">
                <a:solidFill>
                  <a:schemeClr val="hlink"/>
                </a:solidFill>
              </a:rPr>
              <a:t>Planning Security Assessments</a:t>
            </a:r>
          </a:p>
          <a:p>
            <a:pPr algn="just"/>
            <a:r>
              <a:rPr lang="en-US" altLang="en-US" sz="2800" dirty="0"/>
              <a:t>Gathering Information About the Organization</a:t>
            </a:r>
          </a:p>
          <a:p>
            <a:pPr algn="just"/>
            <a:r>
              <a:rPr lang="en-US" altLang="en-US" sz="2800" dirty="0"/>
              <a:t>Penetration Testing for Intrusive Attacks</a:t>
            </a:r>
          </a:p>
          <a:p>
            <a:pPr algn="just"/>
            <a:r>
              <a:rPr lang="en-US" altLang="en-US" sz="2800" dirty="0"/>
              <a:t>Case Study: Assessing Network Security for Northwind Traders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70A2249D-CE90-1891-E6FD-05EEFFBBF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/>
              <a:t>Countermeasures for Denial-of-Service Attacks</a:t>
            </a:r>
          </a:p>
        </p:txBody>
      </p:sp>
      <p:graphicFrame>
        <p:nvGraphicFramePr>
          <p:cNvPr id="97307" name="Group 27">
            <a:extLst>
              <a:ext uri="{FF2B5EF4-FFF2-40B4-BE49-F238E27FC236}">
                <a16:creationId xmlns:a16="http://schemas.microsoft.com/office/drawing/2014/main" xmlns="" id="{409F79E8-F12A-6D3A-3D52-021858AC94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5964" y="1457325"/>
          <a:ext cx="8137525" cy="5013960"/>
        </p:xfrm>
        <a:graphic>
          <a:graphicData uri="http://schemas.openxmlformats.org/drawingml/2006/table">
            <a:tbl>
              <a:tblPr/>
              <a:tblGrid>
                <a:gridCol w="2414587">
                  <a:extLst>
                    <a:ext uri="{9D8B030D-6E8A-4147-A177-3AD203B41FA5}">
                      <a16:colId xmlns:a16="http://schemas.microsoft.com/office/drawing/2014/main" xmlns="" val="1391805810"/>
                    </a:ext>
                  </a:extLst>
                </a:gridCol>
                <a:gridCol w="5722938">
                  <a:extLst>
                    <a:ext uri="{9D8B030D-6E8A-4147-A177-3AD203B41FA5}">
                      <a16:colId xmlns:a16="http://schemas.microsoft.com/office/drawing/2014/main" xmlns="" val="109344282"/>
                    </a:ext>
                  </a:extLst>
                </a:gridCol>
              </a:tblGrid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DoS attack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Countermeasures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9437589"/>
                  </a:ext>
                </a:extLst>
              </a:tr>
              <a:tr h="1065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Flooding attacks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 that your routers have anti-spoofing rules in place and rules that block directed broadcasts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rate limitations on devices to mitigate </a:t>
                      </a:r>
                      <a:b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flooding attacks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Consider blocking ICMP packets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7841298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Resource starvation attacks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Apply the latest updates to the operating system and applications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disk quotas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9299453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Disruption of service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Make sure that the latest update has been applied to the operating system and applications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Test updates before applying to production systems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 unneeded services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941438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xmlns="" id="{283BFE93-4EC8-1913-1277-62CC905A0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96863"/>
            <a:ext cx="7732713" cy="6842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Understanding Application and Database Attacks</a:t>
            </a:r>
          </a:p>
        </p:txBody>
      </p:sp>
      <p:sp>
        <p:nvSpPr>
          <p:cNvPr id="99331" name="AutoShape 3">
            <a:extLst>
              <a:ext uri="{FF2B5EF4-FFF2-40B4-BE49-F238E27FC236}">
                <a16:creationId xmlns:a16="http://schemas.microsoft.com/office/drawing/2014/main" xmlns="" id="{8D01929B-6ADC-8E6D-91A6-7D53F8E8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1585914"/>
            <a:ext cx="6958012" cy="68897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Common application and database attacks include:</a:t>
            </a:r>
          </a:p>
        </p:txBody>
      </p:sp>
      <p:sp>
        <p:nvSpPr>
          <p:cNvPr id="99332" name="AutoShape 4">
            <a:extLst>
              <a:ext uri="{FF2B5EF4-FFF2-40B4-BE49-F238E27FC236}">
                <a16:creationId xmlns:a16="http://schemas.microsoft.com/office/drawing/2014/main" xmlns="" id="{1A7170E0-2ED5-B5F7-8CD8-23CB9625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6" y="2392363"/>
            <a:ext cx="6958013" cy="122396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Buffer overruns:</a:t>
            </a:r>
          </a:p>
        </p:txBody>
      </p:sp>
      <p:sp>
        <p:nvSpPr>
          <p:cNvPr id="99333" name="AutoShape 5">
            <a:extLst>
              <a:ext uri="{FF2B5EF4-FFF2-40B4-BE49-F238E27FC236}">
                <a16:creationId xmlns:a16="http://schemas.microsoft.com/office/drawing/2014/main" xmlns="" id="{1302BD4E-4FCF-243E-33E6-79DCB09CB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6" y="2890838"/>
            <a:ext cx="6581775" cy="438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Write applications in managed code </a:t>
            </a:r>
          </a:p>
        </p:txBody>
      </p:sp>
      <p:sp>
        <p:nvSpPr>
          <p:cNvPr id="99337" name="AutoShape 9">
            <a:extLst>
              <a:ext uri="{FF2B5EF4-FFF2-40B4-BE49-F238E27FC236}">
                <a16:creationId xmlns:a16="http://schemas.microsoft.com/office/drawing/2014/main" xmlns="" id="{1C1248EE-5EBB-8B07-BC62-4629A47A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1" y="3717926"/>
            <a:ext cx="6958013" cy="1223963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SQL injection attacks:</a:t>
            </a:r>
          </a:p>
        </p:txBody>
      </p:sp>
      <p:sp>
        <p:nvSpPr>
          <p:cNvPr id="99338" name="AutoShape 10">
            <a:extLst>
              <a:ext uri="{FF2B5EF4-FFF2-40B4-BE49-F238E27FC236}">
                <a16:creationId xmlns:a16="http://schemas.microsoft.com/office/drawing/2014/main" xmlns="" id="{5FEAB741-90AC-C65E-1045-810425CB0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764" y="4251325"/>
            <a:ext cx="6581775" cy="438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Validate input for correct size and type </a:t>
            </a:r>
          </a:p>
        </p:txBody>
      </p:sp>
      <p:grpSp>
        <p:nvGrpSpPr>
          <p:cNvPr id="99334" name="Group 6">
            <a:extLst>
              <a:ext uri="{FF2B5EF4-FFF2-40B4-BE49-F238E27FC236}">
                <a16:creationId xmlns:a16="http://schemas.microsoft.com/office/drawing/2014/main" xmlns="" id="{0DBDD65B-4A9D-8F1C-2B50-365A764657D5}"/>
              </a:ext>
            </a:extLst>
          </p:cNvPr>
          <p:cNvGrpSpPr>
            <a:grpSpLocks/>
          </p:cNvGrpSpPr>
          <p:nvPr/>
        </p:nvGrpSpPr>
        <p:grpSpPr bwMode="auto">
          <a:xfrm rot="365054">
            <a:off x="10409873" y="4927601"/>
            <a:ext cx="1147762" cy="1406525"/>
            <a:chOff x="426" y="2071"/>
            <a:chExt cx="723" cy="886"/>
          </a:xfrm>
        </p:grpSpPr>
        <p:pic>
          <p:nvPicPr>
            <p:cNvPr id="99335" name="Picture 7">
              <a:extLst>
                <a:ext uri="{FF2B5EF4-FFF2-40B4-BE49-F238E27FC236}">
                  <a16:creationId xmlns:a16="http://schemas.microsoft.com/office/drawing/2014/main" xmlns="" id="{1A30B305-0913-5371-3DC8-33E1FAEF2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2400"/>
              <a:ext cx="723" cy="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336" name="Picture 8">
              <a:extLst>
                <a:ext uri="{FF2B5EF4-FFF2-40B4-BE49-F238E27FC236}">
                  <a16:creationId xmlns:a16="http://schemas.microsoft.com/office/drawing/2014/main" xmlns="" id="{26DC5E39-703C-5352-B249-F766B6FFA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" y="2071"/>
              <a:ext cx="473" cy="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CF453865-5E4B-6A82-7388-05BA5B64E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9680" y="266703"/>
            <a:ext cx="7404100" cy="706437"/>
          </a:xfrm>
        </p:spPr>
        <p:txBody>
          <a:bodyPr/>
          <a:lstStyle/>
          <a:p>
            <a:pPr algn="ctr"/>
            <a:r>
              <a:rPr lang="en-US" altLang="en-US" sz="4000" dirty="0"/>
              <a:t>What Is Network Sniffing?</a:t>
            </a:r>
          </a:p>
        </p:txBody>
      </p:sp>
      <p:sp>
        <p:nvSpPr>
          <p:cNvPr id="101379" name="AutoShape 3">
            <a:extLst>
              <a:ext uri="{FF2B5EF4-FFF2-40B4-BE49-F238E27FC236}">
                <a16:creationId xmlns:a16="http://schemas.microsoft.com/office/drawing/2014/main" xmlns="" id="{FBEE74A6-8D55-F4DB-3AC1-94C84020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605089"/>
            <a:ext cx="6958012" cy="3978272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An attacker can perform network sniffing by performing the following tasks:</a:t>
            </a:r>
          </a:p>
        </p:txBody>
      </p:sp>
      <p:sp>
        <p:nvSpPr>
          <p:cNvPr id="101380" name="AutoShape 4">
            <a:extLst>
              <a:ext uri="{FF2B5EF4-FFF2-40B4-BE49-F238E27FC236}">
                <a16:creationId xmlns:a16="http://schemas.microsoft.com/office/drawing/2014/main" xmlns="" id="{F66FF9AD-F2FD-7BEC-3527-C5201785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3475038"/>
            <a:ext cx="6477000" cy="25717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2743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>
                <a:latin typeface="Arial Narrow" panose="020B0606020202030204" pitchFamily="34" charset="0"/>
              </a:rPr>
              <a:t>Compromising the host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>
                <a:latin typeface="Arial Narrow" panose="020B0606020202030204" pitchFamily="34" charset="0"/>
              </a:rPr>
              <a:t>Installing a network sniffer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>
                <a:latin typeface="Arial Narrow" panose="020B0606020202030204" pitchFamily="34" charset="0"/>
              </a:rPr>
              <a:t>Using a network sniffer to capture sensitive data such as network credentials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>
                <a:latin typeface="Arial Narrow" panose="020B0606020202030204" pitchFamily="34" charset="0"/>
              </a:rPr>
              <a:t>Using network credentials to compromise </a:t>
            </a:r>
            <a:br>
              <a:rPr lang="en-US" altLang="en-US" sz="2400">
                <a:latin typeface="Arial Narrow" panose="020B0606020202030204" pitchFamily="34" charset="0"/>
              </a:rPr>
            </a:br>
            <a:r>
              <a:rPr lang="en-US" altLang="en-US" sz="2400">
                <a:latin typeface="Arial Narrow" panose="020B0606020202030204" pitchFamily="34" charset="0"/>
              </a:rPr>
              <a:t>additional hosts </a:t>
            </a:r>
          </a:p>
        </p:txBody>
      </p:sp>
      <p:sp>
        <p:nvSpPr>
          <p:cNvPr id="101381" name="AutoShape 5">
            <a:extLst>
              <a:ext uri="{FF2B5EF4-FFF2-40B4-BE49-F238E27FC236}">
                <a16:creationId xmlns:a16="http://schemas.microsoft.com/office/drawing/2014/main" xmlns="" id="{5B545212-B970-EC43-000B-6CE151AC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268414"/>
            <a:ext cx="6958012" cy="11064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ABA0"/>
              </a:gs>
              <a:gs pos="100000">
                <a:srgbClr val="F6D9D4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anchor="ctr"/>
          <a:lstStyle/>
          <a:p>
            <a:pPr eaLnBrk="0" hangingPunct="0"/>
            <a:r>
              <a:rPr lang="en-US" altLang="en-US" sz="2400" b="1">
                <a:latin typeface="Arial Narrow" panose="020B0606020202030204" pitchFamily="34" charset="0"/>
              </a:rPr>
              <a:t>Network sniffing:</a:t>
            </a:r>
            <a:r>
              <a:rPr lang="en-US" altLang="en-US" sz="2400">
                <a:latin typeface="Arial Narrow" panose="020B0606020202030204" pitchFamily="34" charset="0"/>
              </a:rPr>
              <a:t> The ability of an attacker to eavesdrop on communications between network hosts</a:t>
            </a:r>
            <a:r>
              <a:rPr lang="en-US" altLang="en-US" sz="2400" b="1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01382" name="AutoShape 6">
            <a:extLst>
              <a:ext uri="{FF2B5EF4-FFF2-40B4-BE49-F238E27FC236}">
                <a16:creationId xmlns:a16="http://schemas.microsoft.com/office/drawing/2014/main" xmlns="" id="{412851C9-4041-6D57-327A-22B79C73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6" y="3529014"/>
            <a:ext cx="320675" cy="3651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01383" name="AutoShape 7">
            <a:extLst>
              <a:ext uri="{FF2B5EF4-FFF2-40B4-BE49-F238E27FC236}">
                <a16:creationId xmlns:a16="http://schemas.microsoft.com/office/drawing/2014/main" xmlns="" id="{801AFFB7-3D39-FAD6-E8DA-007EF6B4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6" y="4024314"/>
            <a:ext cx="320675" cy="3651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101384" name="AutoShape 8">
            <a:extLst>
              <a:ext uri="{FF2B5EF4-FFF2-40B4-BE49-F238E27FC236}">
                <a16:creationId xmlns:a16="http://schemas.microsoft.com/office/drawing/2014/main" xmlns="" id="{FAB18BDA-AEDB-088E-CD09-69C3BBAE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6" y="4592639"/>
            <a:ext cx="320675" cy="3651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1385" name="AutoShape 9">
            <a:extLst>
              <a:ext uri="{FF2B5EF4-FFF2-40B4-BE49-F238E27FC236}">
                <a16:creationId xmlns:a16="http://schemas.microsoft.com/office/drawing/2014/main" xmlns="" id="{1F1C17A6-7DB4-10DE-3679-74C6B27D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6" y="5386389"/>
            <a:ext cx="320675" cy="36512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800" b="1">
                <a:solidFill>
                  <a:srgbClr val="990033"/>
                </a:solidFill>
                <a:latin typeface="Arial Narrow" panose="020B0606020202030204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D4D7F68B-B592-AB6D-4719-48DD555BD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96863"/>
            <a:ext cx="7508875" cy="6842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Countermeasures for Network Sniffing Attacks</a:t>
            </a:r>
          </a:p>
        </p:txBody>
      </p:sp>
      <p:sp>
        <p:nvSpPr>
          <p:cNvPr id="103427" name="AutoShape 3">
            <a:extLst>
              <a:ext uri="{FF2B5EF4-FFF2-40B4-BE49-F238E27FC236}">
                <a16:creationId xmlns:a16="http://schemas.microsoft.com/office/drawing/2014/main" xmlns="" id="{7A2DD460-17DB-94C0-C39B-85A7F2E86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02" y="1483441"/>
            <a:ext cx="9958538" cy="497522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To reduce the threat of network sniffing attacks on your network consider the following: </a:t>
            </a:r>
          </a:p>
        </p:txBody>
      </p:sp>
      <p:sp>
        <p:nvSpPr>
          <p:cNvPr id="103428" name="AutoShape 4">
            <a:extLst>
              <a:ext uri="{FF2B5EF4-FFF2-40B4-BE49-F238E27FC236}">
                <a16:creationId xmlns:a16="http://schemas.microsoft.com/office/drawing/2014/main" xmlns="" id="{381A88E6-22FE-E59F-5678-746CCC2D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56" y="2764762"/>
            <a:ext cx="6611937" cy="28717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Use encryption to protect data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Use switches instead of hubs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Secure core network devices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Use crossover cables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Develop policy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Conduct regular scans </a:t>
            </a:r>
          </a:p>
        </p:txBody>
      </p:sp>
      <p:grpSp>
        <p:nvGrpSpPr>
          <p:cNvPr id="103429" name="Group 5">
            <a:extLst>
              <a:ext uri="{FF2B5EF4-FFF2-40B4-BE49-F238E27FC236}">
                <a16:creationId xmlns:a16="http://schemas.microsoft.com/office/drawing/2014/main" xmlns="" id="{13967FBE-68F0-8DC4-2533-8A28EFE4C2B2}"/>
              </a:ext>
            </a:extLst>
          </p:cNvPr>
          <p:cNvGrpSpPr>
            <a:grpSpLocks/>
          </p:cNvGrpSpPr>
          <p:nvPr/>
        </p:nvGrpSpPr>
        <p:grpSpPr bwMode="auto">
          <a:xfrm>
            <a:off x="9514841" y="4693603"/>
            <a:ext cx="1509713" cy="1427162"/>
            <a:chOff x="4541" y="3345"/>
            <a:chExt cx="746" cy="728"/>
          </a:xfrm>
        </p:grpSpPr>
        <p:sp>
          <p:nvSpPr>
            <p:cNvPr id="103430" name="Oval 6">
              <a:extLst>
                <a:ext uri="{FF2B5EF4-FFF2-40B4-BE49-F238E27FC236}">
                  <a16:creationId xmlns:a16="http://schemas.microsoft.com/office/drawing/2014/main" xmlns="" id="{9F606EC3-00AA-C6E5-7D74-66864ED3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6" y="3515"/>
              <a:ext cx="651" cy="45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808080"/>
              </a:solidFill>
              <a:round/>
              <a:headEnd/>
              <a:tailEnd/>
            </a:ln>
            <a:effectLst>
              <a:outerShdw dist="35921" dir="2700000" algn="ctr" rotWithShape="0">
                <a:srgbClr val="ADADAD"/>
              </a:outerShdw>
            </a:effectLst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103431" name="Picture 7">
              <a:extLst>
                <a:ext uri="{FF2B5EF4-FFF2-40B4-BE49-F238E27FC236}">
                  <a16:creationId xmlns:a16="http://schemas.microsoft.com/office/drawing/2014/main" xmlns="" id="{4373B717-49E2-ABAA-5179-37D8675F4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" y="3465"/>
              <a:ext cx="324" cy="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32" name="Picture 8">
              <a:extLst>
                <a:ext uri="{FF2B5EF4-FFF2-40B4-BE49-F238E27FC236}">
                  <a16:creationId xmlns:a16="http://schemas.microsoft.com/office/drawing/2014/main" xmlns="" id="{0D05FCED-8B94-0E93-5166-C65C300C6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8" y="3712"/>
              <a:ext cx="324" cy="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33" name="Picture 9">
              <a:extLst>
                <a:ext uri="{FF2B5EF4-FFF2-40B4-BE49-F238E27FC236}">
                  <a16:creationId xmlns:a16="http://schemas.microsoft.com/office/drawing/2014/main" xmlns="" id="{F875BD8A-3C4F-0023-7AEB-1F0945E2C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5" y="3345"/>
              <a:ext cx="324" cy="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34" name="Picture 10">
            <a:extLst>
              <a:ext uri="{FF2B5EF4-FFF2-40B4-BE49-F238E27FC236}">
                <a16:creationId xmlns:a16="http://schemas.microsoft.com/office/drawing/2014/main" xmlns="" id="{5F1D0289-9E94-E5CD-097C-9CE64DF80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288">
            <a:off x="9283856" y="4588395"/>
            <a:ext cx="534988" cy="11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Oval 2">
            <a:extLst>
              <a:ext uri="{FF2B5EF4-FFF2-40B4-BE49-F238E27FC236}">
                <a16:creationId xmlns:a16="http://schemas.microsoft.com/office/drawing/2014/main" xmlns="" id="{439E4D5D-3C78-DA28-1073-1B8494DD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414" y="5148264"/>
            <a:ext cx="1768475" cy="860425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xmlns="" id="{789ED073-3C98-9BD3-0BB3-817F3804B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476251"/>
            <a:ext cx="7508875" cy="6842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How Attackers Avoid Detection During an Attack</a:t>
            </a:r>
          </a:p>
        </p:txBody>
      </p:sp>
      <p:sp>
        <p:nvSpPr>
          <p:cNvPr id="105476" name="AutoShape 4">
            <a:extLst>
              <a:ext uri="{FF2B5EF4-FFF2-40B4-BE49-F238E27FC236}">
                <a16:creationId xmlns:a16="http://schemas.microsoft.com/office/drawing/2014/main" xmlns="" id="{B4C3529B-D59E-C589-002C-B0373E69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1666876"/>
            <a:ext cx="8187372" cy="4794884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Common ways that attackers avoid detection include: </a:t>
            </a:r>
          </a:p>
        </p:txBody>
      </p:sp>
      <p:sp>
        <p:nvSpPr>
          <p:cNvPr id="105477" name="AutoShape 5">
            <a:extLst>
              <a:ext uri="{FF2B5EF4-FFF2-40B4-BE49-F238E27FC236}">
                <a16:creationId xmlns:a16="http://schemas.microsoft.com/office/drawing/2014/main" xmlns="" id="{81E2E1E1-1120-E60F-6FC8-38942E32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2179639"/>
            <a:ext cx="6594475" cy="238442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Flooding log files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Using logging mechanisms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Attacking detection mechanisms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Using canonicalization attacks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Using decoys </a:t>
            </a:r>
          </a:p>
        </p:txBody>
      </p:sp>
      <p:grpSp>
        <p:nvGrpSpPr>
          <p:cNvPr id="105478" name="Group 6">
            <a:extLst>
              <a:ext uri="{FF2B5EF4-FFF2-40B4-BE49-F238E27FC236}">
                <a16:creationId xmlns:a16="http://schemas.microsoft.com/office/drawing/2014/main" xmlns="" id="{F42C075B-FB8A-E775-D753-8F22FF35788C}"/>
              </a:ext>
            </a:extLst>
          </p:cNvPr>
          <p:cNvGrpSpPr>
            <a:grpSpLocks/>
          </p:cNvGrpSpPr>
          <p:nvPr/>
        </p:nvGrpSpPr>
        <p:grpSpPr bwMode="auto">
          <a:xfrm>
            <a:off x="8670926" y="4581526"/>
            <a:ext cx="847725" cy="1230313"/>
            <a:chOff x="2051" y="1141"/>
            <a:chExt cx="534" cy="775"/>
          </a:xfrm>
        </p:grpSpPr>
        <p:pic>
          <p:nvPicPr>
            <p:cNvPr id="105479" name="Picture 7">
              <a:extLst>
                <a:ext uri="{FF2B5EF4-FFF2-40B4-BE49-F238E27FC236}">
                  <a16:creationId xmlns:a16="http://schemas.microsoft.com/office/drawing/2014/main" xmlns="" id="{C7C1725F-BC27-DDC1-227B-3CFD52FFD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" y="1141"/>
              <a:ext cx="534" cy="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80" name="Picture 8">
              <a:extLst>
                <a:ext uri="{FF2B5EF4-FFF2-40B4-BE49-F238E27FC236}">
                  <a16:creationId xmlns:a16="http://schemas.microsoft.com/office/drawing/2014/main" xmlns="" id="{4D315FA4-6BDC-89D0-2347-48C4D66C5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" y="1226"/>
              <a:ext cx="304" cy="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290E234B-C205-8DCC-70EE-547DCB996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368301"/>
            <a:ext cx="7508875" cy="68421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How Attackers Avoid Detection After an Attack</a:t>
            </a:r>
          </a:p>
        </p:txBody>
      </p:sp>
      <p:sp>
        <p:nvSpPr>
          <p:cNvPr id="107523" name="AutoShape 3">
            <a:extLst>
              <a:ext uri="{FF2B5EF4-FFF2-40B4-BE49-F238E27FC236}">
                <a16:creationId xmlns:a16="http://schemas.microsoft.com/office/drawing/2014/main" xmlns="" id="{6F1699E7-D66A-F61B-21F0-65B47B3D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4" y="1930400"/>
            <a:ext cx="6967537" cy="4104640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Common ways that attackers avoid detection after an attack include: </a:t>
            </a:r>
          </a:p>
        </p:txBody>
      </p:sp>
      <p:sp>
        <p:nvSpPr>
          <p:cNvPr id="107524" name="AutoShape 4">
            <a:extLst>
              <a:ext uri="{FF2B5EF4-FFF2-40B4-BE49-F238E27FC236}">
                <a16:creationId xmlns:a16="http://schemas.microsoft.com/office/drawing/2014/main" xmlns="" id="{A6891CAE-F53A-D79F-4BCF-440C97828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4" y="2790826"/>
            <a:ext cx="6594475" cy="9255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Installing rootkits 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Tampering with log files </a:t>
            </a:r>
          </a:p>
        </p:txBody>
      </p:sp>
      <p:pic>
        <p:nvPicPr>
          <p:cNvPr id="107525" name="Picture 5">
            <a:extLst>
              <a:ext uri="{FF2B5EF4-FFF2-40B4-BE49-F238E27FC236}">
                <a16:creationId xmlns:a16="http://schemas.microsoft.com/office/drawing/2014/main" xmlns="" id="{E92AC70F-9FD0-AE07-0395-3A96ED05C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4" y="4233863"/>
            <a:ext cx="2200275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6" name="Picture 6">
            <a:extLst>
              <a:ext uri="{FF2B5EF4-FFF2-40B4-BE49-F238E27FC236}">
                <a16:creationId xmlns:a16="http://schemas.microsoft.com/office/drawing/2014/main" xmlns="" id="{24E92F12-194E-5C0C-1C41-FC81E4D8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005263"/>
            <a:ext cx="1174750" cy="13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8279663D-891C-59C4-EA25-E6D59763D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8321" y="457201"/>
            <a:ext cx="9428478" cy="68421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altLang="en-US" sz="4100" dirty="0"/>
              <a:t> </a:t>
            </a:r>
            <a:r>
              <a:rPr lang="en-US" altLang="en-US" sz="3300" dirty="0"/>
              <a:t>Countermeasures to Detection-Avoidance Techniques</a:t>
            </a:r>
          </a:p>
        </p:txBody>
      </p:sp>
      <p:graphicFrame>
        <p:nvGraphicFramePr>
          <p:cNvPr id="109610" name="Group 42">
            <a:extLst>
              <a:ext uri="{FF2B5EF4-FFF2-40B4-BE49-F238E27FC236}">
                <a16:creationId xmlns:a16="http://schemas.microsoft.com/office/drawing/2014/main" xmlns="" id="{EC1B3122-4996-C080-393B-E4304A3A9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66263"/>
              </p:ext>
            </p:extLst>
          </p:nvPr>
        </p:nvGraphicFramePr>
        <p:xfrm>
          <a:off x="1798320" y="1614488"/>
          <a:ext cx="9428479" cy="4572000"/>
        </p:xfrm>
        <a:graphic>
          <a:graphicData uri="http://schemas.openxmlformats.org/drawingml/2006/table">
            <a:tbl>
              <a:tblPr/>
              <a:tblGrid>
                <a:gridCol w="3079160">
                  <a:extLst>
                    <a:ext uri="{9D8B030D-6E8A-4147-A177-3AD203B41FA5}">
                      <a16:colId xmlns:a16="http://schemas.microsoft.com/office/drawing/2014/main" xmlns="" val="1277301392"/>
                    </a:ext>
                  </a:extLst>
                </a:gridCol>
                <a:gridCol w="6349319">
                  <a:extLst>
                    <a:ext uri="{9D8B030D-6E8A-4147-A177-3AD203B41FA5}">
                      <a16:colId xmlns:a16="http://schemas.microsoft.com/office/drawing/2014/main" xmlns="" val="2824685602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Avoidance Technique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Countermeasures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887830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Flooding log files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Back up log files before they are overwritten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0179539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Using logging mechanisms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 that your logging mechanism is using the most updated version of software and all updates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546659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Attacking detection mechanisms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Keep software and signatures updated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184195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Using canonicalization attacks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Ensure that applications normalize data to its canonical form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848938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Using decoys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Secure the end systems and networks being attacked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1985343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Using rootkits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Implement defense-in-depth strategies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91001238"/>
                  </a:ext>
                </a:extLst>
              </a:tr>
              <a:tr h="776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Tampering with log files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Secure log file locations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 logs on another host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encryption to protect log files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Back up log files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6765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C95B344F-ED17-A1B5-890C-8226B0FCA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dirty="0"/>
              <a:t>Case Study: Assessing Network Security for Northwind Traders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8AFA7B6B-C8E4-FD3E-E765-5D803DDC6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3281" y="2195830"/>
            <a:ext cx="7945437" cy="36083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>
            <a:normAutofit/>
          </a:bodyPr>
          <a:lstStyle/>
          <a:p>
            <a:r>
              <a:rPr lang="en-US" altLang="en-US" sz="2800" dirty="0"/>
              <a:t>Planning Security Assessments</a:t>
            </a:r>
          </a:p>
          <a:p>
            <a:r>
              <a:rPr lang="en-US" altLang="en-US" sz="2800" dirty="0"/>
              <a:t>Gathering Information About the Organization</a:t>
            </a:r>
          </a:p>
          <a:p>
            <a:r>
              <a:rPr lang="en-US" altLang="en-US" sz="2800" dirty="0"/>
              <a:t>Penetration Testing for Intrusive Attacks</a:t>
            </a:r>
          </a:p>
          <a:p>
            <a:r>
              <a:rPr lang="en-US" altLang="en-US" sz="2800" dirty="0">
                <a:solidFill>
                  <a:schemeClr val="hlink"/>
                </a:solidFill>
              </a:rPr>
              <a:t>Case Study: Assessing Network Security for Northwind Traders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xmlns="" id="{1D209932-7124-4590-6DB1-AEE1FFC26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15911"/>
            <a:ext cx="8229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Introducing the Case-Study Scenario</a:t>
            </a:r>
          </a:p>
        </p:txBody>
      </p:sp>
      <p:pic>
        <p:nvPicPr>
          <p:cNvPr id="113667" name="Picture 3">
            <a:extLst>
              <a:ext uri="{FF2B5EF4-FFF2-40B4-BE49-F238E27FC236}">
                <a16:creationId xmlns:a16="http://schemas.microsoft.com/office/drawing/2014/main" xmlns="" id="{B6834765-F4E8-9AFE-ABEA-4AA74955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04926"/>
            <a:ext cx="842772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xmlns="" id="{8F7BEF55-B6C6-2F03-C8C5-A0436EF57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1735" y="294959"/>
            <a:ext cx="8229600" cy="706437"/>
          </a:xfrm>
        </p:spPr>
        <p:txBody>
          <a:bodyPr/>
          <a:lstStyle/>
          <a:p>
            <a:pPr algn="ctr"/>
            <a:r>
              <a:rPr lang="en-US" altLang="en-US" sz="3200" dirty="0"/>
              <a:t>Defining the Security Assessment Scope</a:t>
            </a:r>
          </a:p>
        </p:txBody>
      </p:sp>
      <p:graphicFrame>
        <p:nvGraphicFramePr>
          <p:cNvPr id="115734" name="Group 22">
            <a:extLst>
              <a:ext uri="{FF2B5EF4-FFF2-40B4-BE49-F238E27FC236}">
                <a16:creationId xmlns:a16="http://schemas.microsoft.com/office/drawing/2014/main" xmlns="" id="{71D71F72-791F-13CC-7597-6B3E491D1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4464"/>
              </p:ext>
            </p:extLst>
          </p:nvPr>
        </p:nvGraphicFramePr>
        <p:xfrm>
          <a:off x="2302192" y="1367155"/>
          <a:ext cx="8548687" cy="4565651"/>
        </p:xfrm>
        <a:graphic>
          <a:graphicData uri="http://schemas.openxmlformats.org/drawingml/2006/table">
            <a:tbl>
              <a:tblPr/>
              <a:tblGrid>
                <a:gridCol w="2555049">
                  <a:extLst>
                    <a:ext uri="{9D8B030D-6E8A-4147-A177-3AD203B41FA5}">
                      <a16:colId xmlns:a16="http://schemas.microsoft.com/office/drawing/2014/main" xmlns="" val="94633827"/>
                    </a:ext>
                  </a:extLst>
                </a:gridCol>
                <a:gridCol w="5993638">
                  <a:extLst>
                    <a:ext uri="{9D8B030D-6E8A-4147-A177-3AD203B41FA5}">
                      <a16:colId xmlns:a16="http://schemas.microsoft.com/office/drawing/2014/main" xmlns="" val="4195478404"/>
                    </a:ext>
                  </a:extLst>
                </a:gridCol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Scope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4449855"/>
                  </a:ext>
                </a:extLst>
              </a:tr>
              <a:tr h="895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LON-SRV1.nwtraders.msft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6487885"/>
                  </a:ext>
                </a:extLst>
              </a:tr>
              <a:tr h="868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Timeline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Scanning will take place December 2 during noncritical business hours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555304"/>
                  </a:ext>
                </a:extLst>
              </a:tr>
              <a:tr h="2316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Assess for the following vulnerabilities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Buffer overflow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SQL injection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Guest account enabled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RPC-over-DCOM vulnerability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4430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8F1D1E6F-DBE7-91BA-08F1-FC6242D77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7959" y="413857"/>
            <a:ext cx="7550150" cy="684213"/>
          </a:xfrm>
        </p:spPr>
        <p:txBody>
          <a:bodyPr/>
          <a:lstStyle/>
          <a:p>
            <a:r>
              <a:rPr lang="en-US" altLang="en-US" dirty="0"/>
              <a:t> Why Does Network Security Fail?</a:t>
            </a:r>
          </a:p>
        </p:txBody>
      </p:sp>
      <p:sp>
        <p:nvSpPr>
          <p:cNvPr id="58371" name="AutoShape 3">
            <a:extLst>
              <a:ext uri="{FF2B5EF4-FFF2-40B4-BE49-F238E27FC236}">
                <a16:creationId xmlns:a16="http://schemas.microsoft.com/office/drawing/2014/main" xmlns="" id="{62FBBEE7-2ECD-B80D-3CAC-53FE8713B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908" y="1196974"/>
            <a:ext cx="9386252" cy="5254626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endParaRPr lang="en-US" altLang="en-US" sz="2800" b="1" dirty="0">
              <a:latin typeface="Arial Narrow" panose="020B0606020202030204" pitchFamily="34" charset="0"/>
            </a:endParaRPr>
          </a:p>
          <a:p>
            <a:pPr eaLnBrk="0" hangingPunct="0"/>
            <a:r>
              <a:rPr lang="en-US" altLang="en-US" sz="2800" b="1" dirty="0">
                <a:latin typeface="Arial Narrow" panose="020B0606020202030204" pitchFamily="34" charset="0"/>
              </a:rPr>
              <a:t>Network security fails in several common areas, including:</a:t>
            </a:r>
          </a:p>
        </p:txBody>
      </p:sp>
      <p:sp>
        <p:nvSpPr>
          <p:cNvPr id="58372" name="AutoShape 4">
            <a:extLst>
              <a:ext uri="{FF2B5EF4-FFF2-40B4-BE49-F238E27FC236}">
                <a16:creationId xmlns:a16="http://schemas.microsoft.com/office/drawing/2014/main" xmlns="" id="{02BA6872-F6BF-1781-70C6-22BE97B5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449" y="2407919"/>
            <a:ext cx="6495416" cy="394477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Human awareness</a:t>
            </a:r>
            <a:r>
              <a:rPr lang="en-US" altLang="en-US" sz="2800" b="1" dirty="0">
                <a:latin typeface="Arial Narrow" panose="020B060602020203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Policy factors</a:t>
            </a:r>
            <a:r>
              <a:rPr lang="en-US" altLang="en-US" sz="2800" b="1" dirty="0">
                <a:latin typeface="Arial Narrow" panose="020B060602020203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Hardware or software misconfigurations</a:t>
            </a:r>
            <a:r>
              <a:rPr lang="en-US" altLang="en-US" sz="2800" b="1" dirty="0">
                <a:latin typeface="Arial Narrow" panose="020B060602020203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Poor assumptions</a:t>
            </a:r>
            <a:r>
              <a:rPr lang="en-US" altLang="en-US" sz="2800" b="1" dirty="0">
                <a:latin typeface="Arial Narrow" panose="020B060602020203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Ignorance</a:t>
            </a:r>
            <a:r>
              <a:rPr lang="en-US" altLang="en-US" sz="2800" b="1" dirty="0">
                <a:latin typeface="Arial Narrow" panose="020B060602020203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Failure to stay up-to-date</a:t>
            </a:r>
            <a:r>
              <a:rPr lang="en-US" altLang="en-US" sz="2800" b="1" dirty="0">
                <a:latin typeface="Arial Narrow" panose="020B0606020202030204" pitchFamily="34" charset="0"/>
              </a:rPr>
              <a:t> </a:t>
            </a:r>
          </a:p>
        </p:txBody>
      </p:sp>
      <p:pic>
        <p:nvPicPr>
          <p:cNvPr id="58373" name="Picture 5">
            <a:extLst>
              <a:ext uri="{FF2B5EF4-FFF2-40B4-BE49-F238E27FC236}">
                <a16:creationId xmlns:a16="http://schemas.microsoft.com/office/drawing/2014/main" xmlns="" id="{9581858E-7D75-D353-0F23-002DCCC48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4" y="4847747"/>
            <a:ext cx="25685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4" name="Picture 6">
            <a:extLst>
              <a:ext uri="{FF2B5EF4-FFF2-40B4-BE49-F238E27FC236}">
                <a16:creationId xmlns:a16="http://schemas.microsoft.com/office/drawing/2014/main" xmlns="" id="{E4CDF171-F95C-A103-DB1F-E3A38CED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83" y="4847747"/>
            <a:ext cx="1135062" cy="13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xmlns="" id="{AB53B3BF-34C4-4D8F-B764-867A9F3AC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9154160" cy="706437"/>
          </a:xfrm>
        </p:spPr>
        <p:txBody>
          <a:bodyPr/>
          <a:lstStyle/>
          <a:p>
            <a:pPr algn="ctr"/>
            <a:r>
              <a:rPr lang="en-US" altLang="en-US" sz="3200" dirty="0"/>
              <a:t>Defining the Security Assessment Goals</a:t>
            </a:r>
          </a:p>
        </p:txBody>
      </p:sp>
      <p:graphicFrame>
        <p:nvGraphicFramePr>
          <p:cNvPr id="117796" name="Group 36">
            <a:extLst>
              <a:ext uri="{FF2B5EF4-FFF2-40B4-BE49-F238E27FC236}">
                <a16:creationId xmlns:a16="http://schemas.microsoft.com/office/drawing/2014/main" xmlns="" id="{4A4040A2-1318-2C1A-E145-50B3D35F1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9612"/>
              </p:ext>
            </p:extLst>
          </p:nvPr>
        </p:nvGraphicFramePr>
        <p:xfrm>
          <a:off x="2006600" y="1268415"/>
          <a:ext cx="9037320" cy="5122228"/>
        </p:xfrm>
        <a:graphic>
          <a:graphicData uri="http://schemas.openxmlformats.org/drawingml/2006/table">
            <a:tbl>
              <a:tblPr/>
              <a:tblGrid>
                <a:gridCol w="4184699">
                  <a:extLst>
                    <a:ext uri="{9D8B030D-6E8A-4147-A177-3AD203B41FA5}">
                      <a16:colId xmlns:a16="http://schemas.microsoft.com/office/drawing/2014/main" xmlns="" val="447829556"/>
                    </a:ext>
                  </a:extLst>
                </a:gridCol>
                <a:gridCol w="4852621">
                  <a:extLst>
                    <a:ext uri="{9D8B030D-6E8A-4147-A177-3AD203B41FA5}">
                      <a16:colId xmlns:a16="http://schemas.microsoft.com/office/drawing/2014/main" xmlns="" val="420257172"/>
                    </a:ext>
                  </a:extLst>
                </a:gridCol>
              </a:tblGrid>
              <a:tr h="55563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goal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5081739"/>
                  </a:ext>
                </a:extLst>
              </a:tr>
              <a:tr h="92099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LON-SRV1 will be scanned for the following vulnerabilities and will be remediated as stated</a:t>
                      </a:r>
                    </a:p>
                  </a:txBody>
                  <a:tcPr marL="274320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0396127"/>
                  </a:ext>
                </a:extLst>
              </a:tr>
              <a:tr h="4988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Vulnerability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Remediation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0420204"/>
                  </a:ext>
                </a:extLst>
              </a:tr>
              <a:tr h="882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SQL Injection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Require developers to fix Web-based applications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39272"/>
                  </a:ext>
                </a:extLst>
              </a:tr>
              <a:tr h="882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Buffer Overflow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Have developers fix applications as required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1573401"/>
                  </a:ext>
                </a:extLst>
              </a:tr>
              <a:tr h="4988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Guest account enabled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 guest account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806171"/>
                  </a:ext>
                </a:extLst>
              </a:tr>
              <a:tr h="882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RPC-over-DCOM vulnerability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Install Microsoft security update MS04-012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1960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xmlns="" id="{AE0D8030-4A64-A66B-66D2-6EDC7BFC1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5840" y="372903"/>
            <a:ext cx="8229600" cy="850900"/>
          </a:xfrm>
        </p:spPr>
        <p:txBody>
          <a:bodyPr/>
          <a:lstStyle/>
          <a:p>
            <a:pPr algn="ctr"/>
            <a:r>
              <a:rPr lang="en-US" altLang="en-US" sz="2800" dirty="0"/>
              <a:t>Choosing Tools for the Security Assessment</a:t>
            </a:r>
          </a:p>
        </p:txBody>
      </p:sp>
      <p:sp>
        <p:nvSpPr>
          <p:cNvPr id="119811" name="AutoShape 3">
            <a:extLst>
              <a:ext uri="{FF2B5EF4-FFF2-40B4-BE49-F238E27FC236}">
                <a16:creationId xmlns:a16="http://schemas.microsoft.com/office/drawing/2014/main" xmlns="" id="{BED2475F-E7F6-DF0B-4106-25051972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4" y="1495424"/>
            <a:ext cx="7831136" cy="375729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The tools that will be used for the Northwind Traders security assessment include the following: </a:t>
            </a:r>
          </a:p>
        </p:txBody>
      </p:sp>
      <p:sp>
        <p:nvSpPr>
          <p:cNvPr id="119812" name="AutoShape 4">
            <a:extLst>
              <a:ext uri="{FF2B5EF4-FFF2-40B4-BE49-F238E27FC236}">
                <a16:creationId xmlns:a16="http://schemas.microsoft.com/office/drawing/2014/main" xmlns="" id="{9DD2A6D9-E5A9-0C09-1386-A003210A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2" y="3017203"/>
            <a:ext cx="6594475" cy="18986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Microsoft Baseline Security Analyzer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KB824146SCAN.exe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Portqry.exe</a:t>
            </a:r>
          </a:p>
          <a:p>
            <a:pPr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>
                <a:latin typeface="Arial Narrow" panose="020B0606020202030204" pitchFamily="34" charset="0"/>
              </a:rPr>
              <a:t>Manual input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xmlns="" id="{BE572DAB-A3CB-697F-E8F6-B28F01ADE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9946640" cy="5022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 dirty="0"/>
              <a:t>Reporting the Security Assessment Findings</a:t>
            </a:r>
          </a:p>
        </p:txBody>
      </p:sp>
      <p:sp>
        <p:nvSpPr>
          <p:cNvPr id="123907" name="AutoShape 3">
            <a:extLst>
              <a:ext uri="{FF2B5EF4-FFF2-40B4-BE49-F238E27FC236}">
                <a16:creationId xmlns:a16="http://schemas.microsoft.com/office/drawing/2014/main" xmlns="" id="{0A8A2BCE-B5D1-FA9E-BDE4-CDF4EFE9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981076"/>
            <a:ext cx="8654732" cy="560228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800" b="1" dirty="0">
                <a:latin typeface="Arial Narrow" panose="020B0606020202030204" pitchFamily="34" charset="0"/>
              </a:rPr>
              <a:t>Answer the following questions to complete the report: </a:t>
            </a:r>
          </a:p>
        </p:txBody>
      </p:sp>
      <p:sp>
        <p:nvSpPr>
          <p:cNvPr id="123908" name="AutoShape 4">
            <a:extLst>
              <a:ext uri="{FF2B5EF4-FFF2-40B4-BE49-F238E27FC236}">
                <a16:creationId xmlns:a16="http://schemas.microsoft.com/office/drawing/2014/main" xmlns="" id="{6C1A8AD6-E744-98AF-3B4C-8051FF93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380" y="2222194"/>
            <a:ext cx="8044339" cy="385887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indent="-4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What risk does the vulnerability present?</a:t>
            </a:r>
          </a:p>
          <a:p>
            <a:pPr lvl="1" algn="just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 dirty="0">
                <a:latin typeface="Arial Narrow" panose="020B0606020202030204" pitchFamily="34" charset="0"/>
              </a:rPr>
              <a:t>What is the source of the vulnerability? </a:t>
            </a:r>
          </a:p>
          <a:p>
            <a:pPr lvl="1" algn="just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 dirty="0">
                <a:latin typeface="Arial Narrow" panose="020B0606020202030204" pitchFamily="34" charset="0"/>
              </a:rPr>
              <a:t>What is the potential impact of the vulnerability?</a:t>
            </a:r>
          </a:p>
          <a:p>
            <a:pPr lvl="1" algn="just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 dirty="0">
                <a:latin typeface="Arial Narrow" panose="020B0606020202030204" pitchFamily="34" charset="0"/>
              </a:rPr>
              <a:t>What is the likelihood of the vulnerability being exploited?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What should be done to mitigate the vulnerability?</a:t>
            </a:r>
          </a:p>
          <a:p>
            <a:pPr lvl="1" algn="just" eaLnBrk="0" hangingPunct="0">
              <a:lnSpc>
                <a:spcPct val="90000"/>
              </a:lnSpc>
              <a:spcBef>
                <a:spcPct val="40000"/>
              </a:spcBef>
              <a:buSzPct val="70000"/>
            </a:pPr>
            <a:r>
              <a:rPr lang="en-US" altLang="en-US" sz="2400" dirty="0">
                <a:latin typeface="Arial Narrow" panose="020B0606020202030204" pitchFamily="34" charset="0"/>
              </a:rPr>
              <a:t>Give at least three options if possible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Where should the mitigation be done?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3"/>
              </a:buBlip>
            </a:pPr>
            <a:r>
              <a:rPr lang="en-US" altLang="en-US" sz="2400" dirty="0">
                <a:latin typeface="Arial Narrow" panose="020B0606020202030204" pitchFamily="34" charset="0"/>
              </a:rPr>
              <a:t>Who should be responsible for implementing the mitigations?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xmlns="" id="{303A5F6D-DB02-71F4-2F13-345EBBFF3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6936837" cy="1280890"/>
          </a:xfrm>
        </p:spPr>
        <p:txBody>
          <a:bodyPr/>
          <a:lstStyle/>
          <a:p>
            <a:pPr algn="ctr"/>
            <a:r>
              <a:rPr lang="en-US" altLang="en-US" dirty="0"/>
              <a:t>Summary</a:t>
            </a:r>
          </a:p>
        </p:txBody>
      </p:sp>
      <p:sp>
        <p:nvSpPr>
          <p:cNvPr id="125955" name="AutoShape 3">
            <a:extLst>
              <a:ext uri="{FF2B5EF4-FFF2-40B4-BE49-F238E27FC236}">
                <a16:creationId xmlns:a16="http://schemas.microsoft.com/office/drawing/2014/main" xmlns="" id="{FA5D2830-1320-C72C-1602-74505CC9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240" y="1495424"/>
            <a:ext cx="8514080" cy="5088255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endParaRPr lang="en-GB" altLang="en-US" sz="2400" b="1">
              <a:latin typeface="Arial Narrow" panose="020B0606020202030204" pitchFamily="34" charset="0"/>
            </a:endParaRPr>
          </a:p>
        </p:txBody>
      </p:sp>
      <p:sp>
        <p:nvSpPr>
          <p:cNvPr id="125956" name="AutoShape 4">
            <a:extLst>
              <a:ext uri="{FF2B5EF4-FFF2-40B4-BE49-F238E27FC236}">
                <a16:creationId xmlns:a16="http://schemas.microsoft.com/office/drawing/2014/main" xmlns="" id="{DB4062C8-8ED9-6658-EC86-939F768E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92694"/>
            <a:ext cx="6510338" cy="38258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000" b="1" dirty="0">
                <a:latin typeface="Arial Narrow" panose="020B0606020202030204" pitchFamily="34" charset="0"/>
              </a:rPr>
              <a:t>Plan your security assessment to determine scope and goals</a:t>
            </a:r>
          </a:p>
        </p:txBody>
      </p:sp>
      <p:sp>
        <p:nvSpPr>
          <p:cNvPr id="125957" name="AutoShape 5">
            <a:extLst>
              <a:ext uri="{FF2B5EF4-FFF2-40B4-BE49-F238E27FC236}">
                <a16:creationId xmlns:a16="http://schemas.microsoft.com/office/drawing/2014/main" xmlns="" id="{ECF49D84-6939-6449-F1F1-83052B6B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026093"/>
            <a:ext cx="6511925" cy="6651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000" b="1">
                <a:latin typeface="Arial Narrow" panose="020B0606020202030204" pitchFamily="34" charset="0"/>
              </a:rPr>
              <a:t>Disclose only essential information about your organization on Web sites and on registrar records</a:t>
            </a:r>
          </a:p>
        </p:txBody>
      </p:sp>
      <p:sp>
        <p:nvSpPr>
          <p:cNvPr id="125958" name="AutoShape 6">
            <a:extLst>
              <a:ext uri="{FF2B5EF4-FFF2-40B4-BE49-F238E27FC236}">
                <a16:creationId xmlns:a16="http://schemas.microsoft.com/office/drawing/2014/main" xmlns="" id="{AF22D746-EDF0-90E1-FBD1-86858FFF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939030"/>
            <a:ext cx="6510338" cy="3825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000" b="1">
                <a:latin typeface="Arial Narrow" panose="020B0606020202030204" pitchFamily="34" charset="0"/>
              </a:rPr>
              <a:t>Educate users to use strong passwords or pass-phrases</a:t>
            </a:r>
          </a:p>
        </p:txBody>
      </p:sp>
      <p:sp>
        <p:nvSpPr>
          <p:cNvPr id="125959" name="AutoShape 7">
            <a:extLst>
              <a:ext uri="{FF2B5EF4-FFF2-40B4-BE49-F238E27FC236}">
                <a16:creationId xmlns:a16="http://schemas.microsoft.com/office/drawing/2014/main" xmlns="" id="{98FDB8A6-BE50-62E6-554E-0509FA768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842068"/>
            <a:ext cx="6511925" cy="94615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000" b="1">
                <a:latin typeface="Arial Narrow" panose="020B0606020202030204" pitchFamily="34" charset="0"/>
              </a:rPr>
              <a:t>Assume that the attacker already knows the exact operating system and version and take as many steps as possible to secure those systems</a:t>
            </a:r>
          </a:p>
        </p:txBody>
      </p:sp>
      <p:sp>
        <p:nvSpPr>
          <p:cNvPr id="125960" name="AutoShape 8">
            <a:extLst>
              <a:ext uri="{FF2B5EF4-FFF2-40B4-BE49-F238E27FC236}">
                <a16:creationId xmlns:a16="http://schemas.microsoft.com/office/drawing/2014/main" xmlns="" id="{0FCFC930-6606-A29B-DE53-A4561835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478" y="2517775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 dirty="0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125961" name="AutoShape 9">
            <a:extLst>
              <a:ext uri="{FF2B5EF4-FFF2-40B4-BE49-F238E27FC236}">
                <a16:creationId xmlns:a16="http://schemas.microsoft.com/office/drawing/2014/main" xmlns="" id="{77EB0E0D-83B1-AD20-FF77-D3716EA0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478" y="405288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125962" name="AutoShape 10">
            <a:extLst>
              <a:ext uri="{FF2B5EF4-FFF2-40B4-BE49-F238E27FC236}">
                <a16:creationId xmlns:a16="http://schemas.microsoft.com/office/drawing/2014/main" xmlns="" id="{710C9202-E6A3-DA8E-BE0C-5093A516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065" y="497363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125963" name="AutoShape 11">
            <a:extLst>
              <a:ext uri="{FF2B5EF4-FFF2-40B4-BE49-F238E27FC236}">
                <a16:creationId xmlns:a16="http://schemas.microsoft.com/office/drawing/2014/main" xmlns="" id="{C9C519F1-A3BC-7773-3576-5574A4AC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478" y="3173413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  <p:sp>
        <p:nvSpPr>
          <p:cNvPr id="125964" name="AutoShape 12">
            <a:extLst>
              <a:ext uri="{FF2B5EF4-FFF2-40B4-BE49-F238E27FC236}">
                <a16:creationId xmlns:a16="http://schemas.microsoft.com/office/drawing/2014/main" xmlns="" id="{0C055686-9E81-2752-3349-3D0D50A6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5474018"/>
            <a:ext cx="6511925" cy="66516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F0F1E1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lIns="320040" rIns="4572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buSzPct val="80000"/>
            </a:pPr>
            <a:r>
              <a:rPr lang="en-US" altLang="en-US" sz="2000" b="1">
                <a:latin typeface="Arial Narrow" panose="020B0606020202030204" pitchFamily="34" charset="0"/>
              </a:rPr>
              <a:t>Keep systems up-to-date on security updates and </a:t>
            </a:r>
            <a:br>
              <a:rPr lang="en-US" altLang="en-US" sz="2000" b="1">
                <a:latin typeface="Arial Narrow" panose="020B0606020202030204" pitchFamily="34" charset="0"/>
              </a:rPr>
            </a:br>
            <a:r>
              <a:rPr lang="en-US" altLang="en-US" sz="2000" b="1">
                <a:latin typeface="Arial Narrow" panose="020B0606020202030204" pitchFamily="34" charset="0"/>
              </a:rPr>
              <a:t>service packs</a:t>
            </a:r>
          </a:p>
        </p:txBody>
      </p:sp>
      <p:sp>
        <p:nvSpPr>
          <p:cNvPr id="125965" name="AutoShape 13">
            <a:extLst>
              <a:ext uri="{FF2B5EF4-FFF2-40B4-BE49-F238E27FC236}">
                <a16:creationId xmlns:a16="http://schemas.microsoft.com/office/drawing/2014/main" xmlns="" id="{7107C86F-E548-DC59-D005-8D36DFA5F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065" y="5621338"/>
            <a:ext cx="393700" cy="457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folHlink"/>
              </a:gs>
              <a:gs pos="50000">
                <a:srgbClr val="F0F0F0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990033"/>
                </a:solidFill>
                <a:latin typeface="Wingdings" panose="05000000000000000000" pitchFamily="2" charset="2"/>
              </a:rPr>
              <a:t>ü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xmlns="" id="{FC090C42-0A65-7873-E539-11D7D6295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5" y="624110"/>
            <a:ext cx="6378355" cy="1280890"/>
          </a:xfrm>
        </p:spPr>
        <p:txBody>
          <a:bodyPr/>
          <a:lstStyle/>
          <a:p>
            <a:pPr algn="ctr"/>
            <a:r>
              <a:rPr lang="sv-SE" altLang="en-US" dirty="0"/>
              <a:t>More information</a:t>
            </a:r>
            <a:endParaRPr lang="en-US" altLang="en-US" dirty="0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xmlns="" id="{D1E83DA9-4009-AF49-2D9B-D189291C1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98812" y="1905000"/>
            <a:ext cx="5457508" cy="3777622"/>
          </a:xfrm>
        </p:spPr>
        <p:txBody>
          <a:bodyPr>
            <a:normAutofit/>
          </a:bodyPr>
          <a:lstStyle/>
          <a:p>
            <a:pPr algn="just"/>
            <a:r>
              <a:rPr lang="sv-SE" altLang="en-US" sz="2400" dirty="0"/>
              <a:t>www.microsoft.se/technet</a:t>
            </a:r>
          </a:p>
          <a:p>
            <a:pPr algn="just"/>
            <a:r>
              <a:rPr lang="sv-SE" altLang="en-US" sz="2400" dirty="0"/>
              <a:t>www.microsoft.se/security</a:t>
            </a:r>
          </a:p>
          <a:p>
            <a:pPr algn="just"/>
            <a:r>
              <a:rPr lang="sv-SE" altLang="en-US" sz="2400" dirty="0"/>
              <a:t>www.truesec.se/events</a:t>
            </a:r>
          </a:p>
          <a:p>
            <a:pPr algn="just"/>
            <a:r>
              <a:rPr lang="sv-SE" altLang="en-US" sz="2400" dirty="0"/>
              <a:t>www.itproffs.se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796CF83C-E779-45D9-66A5-824F76438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375920"/>
            <a:ext cx="8872854" cy="667068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 Understanding Defense-in-Depth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77E5DD0D-D290-3AE8-8FD4-BDB3E2E7A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331" y="1284924"/>
            <a:ext cx="7026275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33363" indent="-233363">
              <a:spcBef>
                <a:spcPct val="20000"/>
              </a:spcBef>
              <a:buClr>
                <a:srgbClr val="214DA6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746125" indent="-174625">
              <a:spcBef>
                <a:spcPct val="20000"/>
              </a:spcBef>
              <a:buClr>
                <a:srgbClr val="214DA6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Franklin Gothic Medium" panose="020B0603020102020204" pitchFamily="34" charset="0"/>
              </a:defRPr>
            </a:lvl2pPr>
            <a:lvl3pPr marL="866775" indent="-6350">
              <a:spcBef>
                <a:spcPct val="20000"/>
              </a:spcBef>
              <a:buClr>
                <a:srgbClr val="214DA6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3pPr>
            <a:lvl4pPr marL="1089025">
              <a:spcBef>
                <a:spcPct val="20000"/>
              </a:spcBef>
              <a:buClr>
                <a:srgbClr val="214DA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4pPr>
            <a:lvl5pPr marL="1312863" indent="-1588">
              <a:spcBef>
                <a:spcPct val="20000"/>
              </a:spcBef>
              <a:buClr>
                <a:srgbClr val="214DA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5pPr>
            <a:lvl6pPr marL="1770063" indent="-1588" fontAlgn="base">
              <a:spcBef>
                <a:spcPct val="20000"/>
              </a:spcBef>
              <a:spcAft>
                <a:spcPct val="0"/>
              </a:spcAft>
              <a:buClr>
                <a:srgbClr val="214DA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6pPr>
            <a:lvl7pPr marL="2227263" indent="-1588" fontAlgn="base">
              <a:spcBef>
                <a:spcPct val="20000"/>
              </a:spcBef>
              <a:spcAft>
                <a:spcPct val="0"/>
              </a:spcAft>
              <a:buClr>
                <a:srgbClr val="214DA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7pPr>
            <a:lvl8pPr marL="2684463" indent="-1588" fontAlgn="base">
              <a:spcBef>
                <a:spcPct val="20000"/>
              </a:spcBef>
              <a:spcAft>
                <a:spcPct val="0"/>
              </a:spcAft>
              <a:buClr>
                <a:srgbClr val="214DA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8pPr>
            <a:lvl9pPr marL="3141663" indent="-1588" fontAlgn="base">
              <a:spcBef>
                <a:spcPct val="20000"/>
              </a:spcBef>
              <a:spcAft>
                <a:spcPct val="0"/>
              </a:spcAft>
              <a:buClr>
                <a:srgbClr val="214DA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Franklin Gothic Medium" panose="020B0603020102020204" pitchFamily="34" charset="0"/>
              </a:defRPr>
            </a:lvl9pPr>
          </a:lstStyle>
          <a:p>
            <a:pPr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en-US" sz="2000" dirty="0"/>
              <a:t>Using a layered approach:</a:t>
            </a:r>
          </a:p>
          <a:p>
            <a:pPr>
              <a:spcBef>
                <a:spcPct val="15000"/>
              </a:spcBef>
            </a:pPr>
            <a:r>
              <a:rPr lang="en-US" altLang="en-US" sz="2100" dirty="0"/>
              <a:t>Increases an attacker’s risk of detection </a:t>
            </a:r>
          </a:p>
          <a:p>
            <a:pPr>
              <a:spcBef>
                <a:spcPct val="15000"/>
              </a:spcBef>
            </a:pPr>
            <a:r>
              <a:rPr lang="en-US" altLang="en-US" sz="2100" dirty="0"/>
              <a:t>Reduces an attacker’s chance of success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xmlns="" id="{D938CAF5-E36D-7005-2AFE-B56C17A62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606" y="2621599"/>
            <a:ext cx="282416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rgbClr val="FF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Guards, locks, tracking devices</a:t>
            </a: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xmlns="" id="{BEE61E80-FF95-C09F-1D0E-1A519BB32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644" y="5358449"/>
            <a:ext cx="2941637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rgbClr val="FF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Application hardening</a:t>
            </a: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xmlns="" id="{39560627-E10A-3C7D-8BB7-E4EC61F2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605" y="4421823"/>
            <a:ext cx="2744788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rgbClr val="FF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OS hardening, authentication, </a:t>
            </a: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security update management, antivirus updates, auditing</a:t>
            </a:r>
          </a:p>
        </p:txBody>
      </p:sp>
      <p:sp>
        <p:nvSpPr>
          <p:cNvPr id="59416" name="Text Box 24">
            <a:extLst>
              <a:ext uri="{FF2B5EF4-FFF2-40B4-BE49-F238E27FC236}">
                <a16:creationId xmlns:a16="http://schemas.microsoft.com/office/drawing/2014/main" xmlns="" id="{3608305B-03F6-9B71-A51C-457174647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500439"/>
            <a:ext cx="3024188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rgbClr val="FF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Network segments, NIDS</a:t>
            </a: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xmlns="" id="{538DA809-2DC8-72BA-F95E-FD5C7D84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605" y="3053398"/>
            <a:ext cx="2584450" cy="75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rgbClr val="FF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Firewalls, boarder routers, VPNs with quarantine procedures</a:t>
            </a:r>
          </a:p>
        </p:txBody>
      </p:sp>
      <p:sp>
        <p:nvSpPr>
          <p:cNvPr id="59426" name="Text Box 34">
            <a:extLst>
              <a:ext uri="{FF2B5EF4-FFF2-40B4-BE49-F238E27FC236}">
                <a16:creationId xmlns:a16="http://schemas.microsoft.com/office/drawing/2014/main" xmlns="" id="{47984988-3341-BD28-6F05-2317B5075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044" y="5861685"/>
            <a:ext cx="2592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>
                        <a:alpha val="0"/>
                      </a:schemeClr>
                    </a:gs>
                    <a:gs pos="100000">
                      <a:srgbClr val="FF33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chemeClr val="tx2"/>
                </a:solidFill>
                <a:latin typeface="Arial Narrow" panose="020B0606020202030204" pitchFamily="34" charset="0"/>
              </a:rPr>
              <a:t>Strong passwords, ACLs, backup and restore strategy</a:t>
            </a:r>
          </a:p>
        </p:txBody>
      </p:sp>
      <p:pic>
        <p:nvPicPr>
          <p:cNvPr id="59490" name="Picture 98">
            <a:extLst>
              <a:ext uri="{FF2B5EF4-FFF2-40B4-BE49-F238E27FC236}">
                <a16:creationId xmlns:a16="http://schemas.microsoft.com/office/drawing/2014/main" xmlns="" id="{1A7AF4B6-C329-8DC4-A72B-CED1AEAA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94" y="2693035"/>
            <a:ext cx="5227637" cy="37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91" name="Line 99">
            <a:extLst>
              <a:ext uri="{FF2B5EF4-FFF2-40B4-BE49-F238E27FC236}">
                <a16:creationId xmlns:a16="http://schemas.microsoft.com/office/drawing/2014/main" xmlns="" id="{1B1A918E-97EC-D7FE-3FA5-59456AF26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618" y="5213985"/>
            <a:ext cx="1441450" cy="863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92" name="Line 100">
            <a:extLst>
              <a:ext uri="{FF2B5EF4-FFF2-40B4-BE49-F238E27FC236}">
                <a16:creationId xmlns:a16="http://schemas.microsoft.com/office/drawing/2014/main" xmlns="" id="{05974034-5FB0-5730-D540-03A22F025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0105" y="5140961"/>
            <a:ext cx="11509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93" name="Line 101">
            <a:extLst>
              <a:ext uri="{FF2B5EF4-FFF2-40B4-BE49-F238E27FC236}">
                <a16:creationId xmlns:a16="http://schemas.microsoft.com/office/drawing/2014/main" xmlns="" id="{794BA168-7029-6E38-2762-B26B03F55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0105" y="470916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94" name="Line 102">
            <a:extLst>
              <a:ext uri="{FF2B5EF4-FFF2-40B4-BE49-F238E27FC236}">
                <a16:creationId xmlns:a16="http://schemas.microsoft.com/office/drawing/2014/main" xmlns="" id="{2D89554F-20F3-1D30-C5C7-2FFC00228F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0105" y="4061461"/>
            <a:ext cx="10795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95" name="Line 103">
            <a:extLst>
              <a:ext uri="{FF2B5EF4-FFF2-40B4-BE49-F238E27FC236}">
                <a16:creationId xmlns:a16="http://schemas.microsoft.com/office/drawing/2014/main" xmlns="" id="{C8BE7757-E180-8677-442C-2D4575684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0105" y="3340736"/>
            <a:ext cx="10795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96" name="Line 104">
            <a:extLst>
              <a:ext uri="{FF2B5EF4-FFF2-40B4-BE49-F238E27FC236}">
                <a16:creationId xmlns:a16="http://schemas.microsoft.com/office/drawing/2014/main" xmlns="" id="{96545CA5-59B0-0DF6-3520-CCD05190D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0105" y="2766061"/>
            <a:ext cx="10795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D4545290-1AF3-951C-3697-0195B0B4B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4920" y="333375"/>
            <a:ext cx="8229600" cy="706438"/>
          </a:xfrm>
        </p:spPr>
        <p:txBody>
          <a:bodyPr/>
          <a:lstStyle/>
          <a:p>
            <a:r>
              <a:rPr lang="en-US" altLang="en-US" dirty="0"/>
              <a:t>Why Perform Security Assessments?</a:t>
            </a:r>
          </a:p>
        </p:txBody>
      </p:sp>
      <p:sp>
        <p:nvSpPr>
          <p:cNvPr id="60419" name="AutoShape 3">
            <a:extLst>
              <a:ext uri="{FF2B5EF4-FFF2-40B4-BE49-F238E27FC236}">
                <a16:creationId xmlns:a16="http://schemas.microsoft.com/office/drawing/2014/main" xmlns="" id="{31B9C06A-7BCE-A85E-AD2D-0819AD3F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1268412"/>
            <a:ext cx="9824720" cy="5345747"/>
          </a:xfrm>
          <a:prstGeom prst="roundRect">
            <a:avLst>
              <a:gd name="adj" fmla="val 4167"/>
            </a:avLst>
          </a:prstGeom>
          <a:solidFill>
            <a:srgbClr val="BBCDE3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/>
          <a:lstStyle/>
          <a:p>
            <a:pPr eaLnBrk="0" hangingPunct="0"/>
            <a:r>
              <a:rPr lang="en-US" altLang="en-US" sz="2400" b="1" dirty="0">
                <a:latin typeface="Arial Narrow" panose="020B0606020202030204" pitchFamily="34" charset="0"/>
              </a:rPr>
              <a:t>Security assessments can:</a:t>
            </a:r>
          </a:p>
        </p:txBody>
      </p:sp>
      <p:sp>
        <p:nvSpPr>
          <p:cNvPr id="60420" name="AutoShape 4">
            <a:extLst>
              <a:ext uri="{FF2B5EF4-FFF2-40B4-BE49-F238E27FC236}">
                <a16:creationId xmlns:a16="http://schemas.microsoft.com/office/drawing/2014/main" xmlns="" id="{4C8AB6DE-FF80-7B3B-379A-4DEB2EAD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797" y="1849659"/>
            <a:ext cx="8528843" cy="3629852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square" anchor="ctr">
            <a:spAutoFit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15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Answer the questions “Is our network secure?” and “How do we know that our network is secure?”</a:t>
            </a:r>
          </a:p>
          <a:p>
            <a:pPr algn="just" eaLnBrk="0" hangingPunct="0">
              <a:lnSpc>
                <a:spcPct val="90000"/>
              </a:lnSpc>
              <a:spcBef>
                <a:spcPct val="15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Provide a baseline to help improve security</a:t>
            </a:r>
          </a:p>
          <a:p>
            <a:pPr algn="just" eaLnBrk="0" hangingPunct="0">
              <a:lnSpc>
                <a:spcPct val="90000"/>
              </a:lnSpc>
              <a:spcBef>
                <a:spcPct val="40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Find configuration mistakes or missing </a:t>
            </a:r>
            <a:br>
              <a:rPr lang="en-US" altLang="en-US" sz="2800" dirty="0">
                <a:latin typeface="Arial Narrow" panose="020B0606020202030204" pitchFamily="34" charset="0"/>
              </a:rPr>
            </a:br>
            <a:r>
              <a:rPr lang="en-US" altLang="en-US" sz="2800" dirty="0">
                <a:latin typeface="Arial Narrow" panose="020B0606020202030204" pitchFamily="34" charset="0"/>
              </a:rPr>
              <a:t>security updates</a:t>
            </a:r>
          </a:p>
          <a:p>
            <a:pPr algn="just" eaLnBrk="0" hangingPunct="0">
              <a:lnSpc>
                <a:spcPct val="90000"/>
              </a:lnSpc>
              <a:spcBef>
                <a:spcPct val="15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Reveal unexpected weaknesses in your </a:t>
            </a:r>
            <a:br>
              <a:rPr lang="en-US" altLang="en-US" sz="2800" dirty="0">
                <a:latin typeface="Arial Narrow" panose="020B0606020202030204" pitchFamily="34" charset="0"/>
              </a:rPr>
            </a:br>
            <a:r>
              <a:rPr lang="en-US" altLang="en-US" sz="2800" dirty="0">
                <a:latin typeface="Arial Narrow" panose="020B0606020202030204" pitchFamily="34" charset="0"/>
              </a:rPr>
              <a:t>organization’s security</a:t>
            </a:r>
          </a:p>
          <a:p>
            <a:pPr algn="just" eaLnBrk="0" hangingPunct="0">
              <a:lnSpc>
                <a:spcPct val="90000"/>
              </a:lnSpc>
              <a:spcBef>
                <a:spcPct val="15000"/>
              </a:spcBef>
              <a:buSzPct val="70000"/>
              <a:buFontTx/>
              <a:buBlip>
                <a:blip r:embed="rId2"/>
              </a:buBlip>
            </a:pPr>
            <a:r>
              <a:rPr lang="en-US" altLang="en-US" sz="2800" dirty="0">
                <a:latin typeface="Arial Narrow" panose="020B0606020202030204" pitchFamily="34" charset="0"/>
              </a:rPr>
              <a:t>Ensure regulatory compliance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xmlns="" id="{624E8A2E-C1AE-F4CD-5221-186483B8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9" y="5343525"/>
            <a:ext cx="2176462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B30AB33C-787C-DA1B-0861-29B12604D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94640"/>
            <a:ext cx="9397999" cy="892810"/>
          </a:xfrm>
        </p:spPr>
        <p:txBody>
          <a:bodyPr/>
          <a:lstStyle/>
          <a:p>
            <a:pPr algn="ctr"/>
            <a:r>
              <a:rPr lang="en-US" altLang="en-US" dirty="0"/>
              <a:t>Planning a Security Assessment</a:t>
            </a:r>
          </a:p>
        </p:txBody>
      </p:sp>
      <p:graphicFrame>
        <p:nvGraphicFramePr>
          <p:cNvPr id="61473" name="Group 33">
            <a:extLst>
              <a:ext uri="{FF2B5EF4-FFF2-40B4-BE49-F238E27FC236}">
                <a16:creationId xmlns:a16="http://schemas.microsoft.com/office/drawing/2014/main" xmlns="" id="{C5073930-AA09-0F49-E8BE-A6504422C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296228"/>
              </p:ext>
            </p:extLst>
          </p:nvPr>
        </p:nvGraphicFramePr>
        <p:xfrm>
          <a:off x="1798320" y="1111251"/>
          <a:ext cx="9855200" cy="5651766"/>
        </p:xfrm>
        <a:graphic>
          <a:graphicData uri="http://schemas.openxmlformats.org/drawingml/2006/table">
            <a:tbl>
              <a:tblPr/>
              <a:tblGrid>
                <a:gridCol w="2059010">
                  <a:extLst>
                    <a:ext uri="{9D8B030D-6E8A-4147-A177-3AD203B41FA5}">
                      <a16:colId xmlns:a16="http://schemas.microsoft.com/office/drawing/2014/main" xmlns="" val="2517515416"/>
                    </a:ext>
                  </a:extLst>
                </a:gridCol>
                <a:gridCol w="7796190">
                  <a:extLst>
                    <a:ext uri="{9D8B030D-6E8A-4147-A177-3AD203B41FA5}">
                      <a16:colId xmlns:a16="http://schemas.microsoft.com/office/drawing/2014/main" xmlns="" val="3361672028"/>
                    </a:ext>
                  </a:extLst>
                </a:gridCol>
              </a:tblGrid>
              <a:tr h="4854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phase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Planning elements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196739"/>
                  </a:ext>
                </a:extLst>
              </a:tr>
              <a:tr h="137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Pre-assessment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Goals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Timelines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Ground rules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0375804"/>
                  </a:ext>
                </a:extLst>
              </a:tr>
              <a:tr h="10511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Assessment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Choose technologies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 assessment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Organize results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263809"/>
                  </a:ext>
                </a:extLst>
              </a:tr>
              <a:tr h="1458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Preparing results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Estimate risk presented by discovered weaknesses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 a plan for remediation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Identify vulnerabilities that have not been remediated 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Determine improvement in network security over time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092905"/>
                  </a:ext>
                </a:extLst>
              </a:tr>
              <a:tr h="990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your findings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 final report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findings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Arrange for next assessment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5872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0471E3A4-7E33-8FCC-5B7B-EEB9B0678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223838"/>
            <a:ext cx="8580119" cy="6842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/>
              <a:t>Understanding the Security Assessment Scope</a:t>
            </a:r>
          </a:p>
        </p:txBody>
      </p:sp>
      <p:graphicFrame>
        <p:nvGraphicFramePr>
          <p:cNvPr id="62493" name="Group 29">
            <a:extLst>
              <a:ext uri="{FF2B5EF4-FFF2-40B4-BE49-F238E27FC236}">
                <a16:creationId xmlns:a16="http://schemas.microsoft.com/office/drawing/2014/main" xmlns="" id="{4C0F7D8D-EF48-F6B6-B388-E2CC6B503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706817"/>
              </p:ext>
            </p:extLst>
          </p:nvPr>
        </p:nvGraphicFramePr>
        <p:xfrm>
          <a:off x="2076450" y="1268414"/>
          <a:ext cx="9160510" cy="5142545"/>
        </p:xfrm>
        <a:graphic>
          <a:graphicData uri="http://schemas.openxmlformats.org/drawingml/2006/table">
            <a:tbl>
              <a:tblPr/>
              <a:tblGrid>
                <a:gridCol w="2614422">
                  <a:extLst>
                    <a:ext uri="{9D8B030D-6E8A-4147-A177-3AD203B41FA5}">
                      <a16:colId xmlns:a16="http://schemas.microsoft.com/office/drawing/2014/main" xmlns="" val="1239765947"/>
                    </a:ext>
                  </a:extLst>
                </a:gridCol>
                <a:gridCol w="6546088">
                  <a:extLst>
                    <a:ext uri="{9D8B030D-6E8A-4147-A177-3AD203B41FA5}">
                      <a16:colId xmlns:a16="http://schemas.microsoft.com/office/drawing/2014/main" xmlns="" val="1419488564"/>
                    </a:ext>
                  </a:extLst>
                </a:gridCol>
              </a:tblGrid>
              <a:tr h="4987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8662875"/>
                  </a:ext>
                </a:extLst>
              </a:tr>
              <a:tr h="115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servers running: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Windows 2000 Server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Windows Server 2003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9805233"/>
                  </a:ext>
                </a:extLst>
              </a:tr>
              <a:tr h="1078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Target area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All servers on the subnets: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192.168.0.0/24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192.168.1.0/24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2594397"/>
                  </a:ext>
                </a:extLst>
              </a:tr>
              <a:tr h="8268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Timeline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Scanning will take place from June 3rd to June 10th during non-critical business hours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5034777"/>
                  </a:ext>
                </a:extLst>
              </a:tr>
              <a:tr h="15838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Vulnerabilities to scan for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RPC-over-DCOM vulnerability (MS 03-026)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Anonymous SAM enumeration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Guest account enabled</a:t>
                      </a:r>
                    </a:p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Greater than 10 accounts in the local Administrator group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50841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8188CD39-6DC3-2477-599B-53576EC3E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1" y="77788"/>
            <a:ext cx="8163877" cy="916306"/>
          </a:xfrm>
        </p:spPr>
        <p:txBody>
          <a:bodyPr>
            <a:normAutofit/>
          </a:bodyPr>
          <a:lstStyle/>
          <a:p>
            <a:pPr algn="ctr"/>
            <a:r>
              <a:rPr lang="en-US" altLang="en-US" sz="3000" dirty="0"/>
              <a:t>Understanding Security Assessment Goals</a:t>
            </a:r>
          </a:p>
        </p:txBody>
      </p:sp>
      <p:graphicFrame>
        <p:nvGraphicFramePr>
          <p:cNvPr id="63523" name="Group 35">
            <a:extLst>
              <a:ext uri="{FF2B5EF4-FFF2-40B4-BE49-F238E27FC236}">
                <a16:creationId xmlns:a16="http://schemas.microsoft.com/office/drawing/2014/main" xmlns="" id="{E8C5C42A-0FE0-5183-0821-76DBD60A5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39777"/>
              </p:ext>
            </p:extLst>
          </p:nvPr>
        </p:nvGraphicFramePr>
        <p:xfrm>
          <a:off x="1665922" y="994094"/>
          <a:ext cx="9611677" cy="5487987"/>
        </p:xfrm>
        <a:graphic>
          <a:graphicData uri="http://schemas.openxmlformats.org/drawingml/2006/table">
            <a:tbl>
              <a:tblPr/>
              <a:tblGrid>
                <a:gridCol w="4451623">
                  <a:extLst>
                    <a:ext uri="{9D8B030D-6E8A-4147-A177-3AD203B41FA5}">
                      <a16:colId xmlns:a16="http://schemas.microsoft.com/office/drawing/2014/main" xmlns="" val="2314972965"/>
                    </a:ext>
                  </a:extLst>
                </a:gridCol>
                <a:gridCol w="5160054">
                  <a:extLst>
                    <a:ext uri="{9D8B030D-6E8A-4147-A177-3AD203B41FA5}">
                      <a16:colId xmlns:a16="http://schemas.microsoft.com/office/drawing/2014/main" xmlns="" val="2304897695"/>
                    </a:ext>
                  </a:extLst>
                </a:gridCol>
              </a:tblGrid>
              <a:tr h="49461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goal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5356277"/>
                  </a:ext>
                </a:extLst>
              </a:tr>
              <a:tr h="114523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 computers running Windows 2000 Server and Windows Server 2003 on the subnets 192.168.0.0/24 and 192.168.1.0/24 will be scanned for the following vulnerabilities and will be remediated as stated</a:t>
                      </a:r>
                    </a:p>
                  </a:txBody>
                  <a:tcPr marL="274320"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258199"/>
                  </a:ext>
                </a:extLst>
              </a:tr>
              <a:tr h="431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Vulnerability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Remediation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CD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7267255"/>
                  </a:ext>
                </a:extLst>
              </a:tr>
              <a:tr h="69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RPC-over-DCOM vulnerability 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(MS 03-026)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Install Microsoft security updates 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03-026 and 03-39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8358953"/>
                  </a:ext>
                </a:extLst>
              </a:tr>
              <a:tr h="10310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Anonymous SAM enumeration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Configure RestrictAnonymous to: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2 on Windows 2000 Server</a:t>
                      </a:r>
                      <a:b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1 on Windows Server 2003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266400"/>
                  </a:ext>
                </a:extLst>
              </a:tr>
              <a:tr h="7761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Guest account enabled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Disable Guest account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9094998"/>
                  </a:ext>
                </a:extLst>
              </a:tr>
              <a:tr h="9150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Greater than 10 accounts in the local administrator group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1pPr>
                      <a:lvl2pPr marL="393700" indent="63500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2pPr>
                      <a:lvl3pPr marL="8540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4pPr>
                      <a:lvl5pPr marL="1311275">
                        <a:spcBef>
                          <a:spcPct val="20000"/>
                        </a:spcBef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5pPr>
                      <a:lvl6pPr marL="1768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6pPr>
                      <a:lvl7pPr marL="2225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7pPr>
                      <a:lvl8pPr marL="26828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8pPr>
                      <a:lvl9pPr marL="3140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214DA6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Franklin Gothic Medium" panose="020B06030201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Minimize the number of accounts on the administrators group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66902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2061</Words>
  <Application>Microsoft Office PowerPoint</Application>
  <PresentationFormat>Custom</PresentationFormat>
  <Paragraphs>456</Paragraphs>
  <Slides>44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Wisp</vt:lpstr>
      <vt:lpstr>Security Assessment Priciples</vt:lpstr>
      <vt:lpstr>Agenda</vt:lpstr>
      <vt:lpstr>Planning Security Assessments</vt:lpstr>
      <vt:lpstr> Why Does Network Security Fail?</vt:lpstr>
      <vt:lpstr> Understanding Defense-in-Depth</vt:lpstr>
      <vt:lpstr>Why Perform Security Assessments?</vt:lpstr>
      <vt:lpstr>Planning a Security Assessment</vt:lpstr>
      <vt:lpstr>Understanding the Security Assessment Scope</vt:lpstr>
      <vt:lpstr>Understanding Security Assessment Goals</vt:lpstr>
      <vt:lpstr>Types of Security Assessments</vt:lpstr>
      <vt:lpstr> Using Vulnerability Scanning to Assess Network Security</vt:lpstr>
      <vt:lpstr> Using Penetration Testing to Assess Network Security</vt:lpstr>
      <vt:lpstr> Understanding Components of a Security Audit</vt:lpstr>
      <vt:lpstr> Implementing an IT Security Audit</vt:lpstr>
      <vt:lpstr>Reporting Security Assessment Findings</vt:lpstr>
      <vt:lpstr>Gathering Information About the Organization</vt:lpstr>
      <vt:lpstr>What Is a Nonintrusive Attack?</vt:lpstr>
      <vt:lpstr>Information Reconnaissance Techniques</vt:lpstr>
      <vt:lpstr>Countermeasures Against Information Reconnaissance</vt:lpstr>
      <vt:lpstr>What Information Can Be Obtained by Port Scanning?</vt:lpstr>
      <vt:lpstr>Port-Scanning Countermeasures</vt:lpstr>
      <vt:lpstr>What Information Can Be Collected About Network Hosts?</vt:lpstr>
      <vt:lpstr>Countermeasures to Protect Network Host Information</vt:lpstr>
      <vt:lpstr>Penetration Testing for Intrusive Attacks</vt:lpstr>
      <vt:lpstr>What Is Penetration Testing for Intrusive Attacks?</vt:lpstr>
      <vt:lpstr>What Is Automated Vulnerability Scanning?</vt:lpstr>
      <vt:lpstr>Scale/Performance</vt:lpstr>
      <vt:lpstr>What Is a Password Attack?</vt:lpstr>
      <vt:lpstr>What Is a Denial-of-Service Attack?</vt:lpstr>
      <vt:lpstr>Countermeasures for Denial-of-Service Attacks</vt:lpstr>
      <vt:lpstr>Understanding Application and Database Attacks</vt:lpstr>
      <vt:lpstr>What Is Network Sniffing?</vt:lpstr>
      <vt:lpstr>Countermeasures for Network Sniffing Attacks</vt:lpstr>
      <vt:lpstr>How Attackers Avoid Detection During an Attack</vt:lpstr>
      <vt:lpstr>How Attackers Avoid Detection After an Attack</vt:lpstr>
      <vt:lpstr> Countermeasures to Detection-Avoidance Techniques</vt:lpstr>
      <vt:lpstr>Case Study: Assessing Network Security for Northwind Traders</vt:lpstr>
      <vt:lpstr>Introducing the Case-Study Scenario</vt:lpstr>
      <vt:lpstr>Defining the Security Assessment Scope</vt:lpstr>
      <vt:lpstr>Defining the Security Assessment Goals</vt:lpstr>
      <vt:lpstr>Choosing Tools for the Security Assessment</vt:lpstr>
      <vt:lpstr>Reporting the Security Assessment Findings</vt:lpstr>
      <vt:lpstr>Summary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Devaraj</dc:creator>
  <cp:lastModifiedBy>Admin</cp:lastModifiedBy>
  <cp:revision>63</cp:revision>
  <dcterms:created xsi:type="dcterms:W3CDTF">2024-07-09T11:01:40Z</dcterms:created>
  <dcterms:modified xsi:type="dcterms:W3CDTF">2024-07-24T12:04:32Z</dcterms:modified>
</cp:coreProperties>
</file>