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notesMasterIdLst>
    <p:notesMasterId r:id="rId42"/>
  </p:notesMasterIdLst>
  <p:sldIdLst>
    <p:sldId id="256" r:id="rId2"/>
    <p:sldId id="275" r:id="rId3"/>
    <p:sldId id="285" r:id="rId4"/>
    <p:sldId id="259" r:id="rId5"/>
    <p:sldId id="260" r:id="rId6"/>
    <p:sldId id="261" r:id="rId7"/>
    <p:sldId id="262" r:id="rId8"/>
    <p:sldId id="272" r:id="rId9"/>
    <p:sldId id="271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84" r:id="rId26"/>
    <p:sldId id="273" r:id="rId27"/>
    <p:sldId id="274" r:id="rId28"/>
    <p:sldId id="258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7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0" d="100"/>
          <a:sy n="80" d="100"/>
        </p:scale>
        <p:origin x="-138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33FD3-A90D-44EB-BC55-3F45DBC3384F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EE9A8-5DD9-4275-87D5-DDDBA1D980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60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GenCyber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James Madison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77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GenCyber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James Madison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22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GenCyber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James Madison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9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GenCyber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James Madison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GenCyber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James Madison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54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GenCyber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James Madison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5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GenCyber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James Madison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6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GenCyber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James Madison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77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GenCyber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James Madison university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6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GenCyber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James Madison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6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GenCyber 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James Madison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GenCyber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James Madison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83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pentest-standard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sectool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1920" y="1346200"/>
            <a:ext cx="6908800" cy="3284538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/>
              <a:t>Assessing Vulnerabilities </a:t>
            </a:r>
            <a:br>
              <a:rPr lang="en-US" sz="6000" dirty="0"/>
            </a:br>
            <a:r>
              <a:rPr lang="en-US" sz="6000" dirty="0"/>
              <a:t>and </a:t>
            </a:r>
            <a:br>
              <a:rPr lang="en-US" sz="6000" dirty="0"/>
            </a:br>
            <a:r>
              <a:rPr lang="en-US" sz="6000" dirty="0"/>
              <a:t>Penetration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xmlns="" id="{64BE9A0F-70E8-EE6E-FBCC-C660D82A6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4A2144-58E0-569B-9892-46841E91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82800" y="286603"/>
            <a:ext cx="9072880" cy="1450757"/>
          </a:xfrm>
        </p:spPr>
        <p:txBody>
          <a:bodyPr/>
          <a:lstStyle/>
          <a:p>
            <a:pPr algn="ctr"/>
            <a:r>
              <a:rPr lang="en-US" altLang="en-US" dirty="0"/>
              <a:t>How Vulnerability Scanners 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0" y="1839834"/>
            <a:ext cx="8717279" cy="44039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AC15985-2C9F-82A3-F8D0-E66BA240E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13552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25040" y="286603"/>
            <a:ext cx="8930640" cy="1450757"/>
          </a:xfrm>
        </p:spPr>
        <p:txBody>
          <a:bodyPr/>
          <a:lstStyle/>
          <a:p>
            <a:pPr algn="ctr"/>
            <a:r>
              <a:rPr lang="en-US" altLang="en-US" dirty="0"/>
              <a:t>Typical Vulnerabilities Checked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Common configuration errors</a:t>
            </a:r>
          </a:p>
          <a:p>
            <a:pPr lvl="1"/>
            <a:r>
              <a:rPr lang="en-US" altLang="en-US" sz="2800" dirty="0"/>
              <a:t>Examples: weak/no passwords</a:t>
            </a:r>
          </a:p>
          <a:p>
            <a:r>
              <a:rPr lang="en-US" altLang="en-US" sz="2800" dirty="0"/>
              <a:t>Default configuration weaknesses</a:t>
            </a:r>
          </a:p>
          <a:p>
            <a:pPr lvl="1"/>
            <a:r>
              <a:rPr lang="en-US" altLang="en-US" sz="2800" dirty="0"/>
              <a:t>Examples: default accounts and passwords</a:t>
            </a:r>
          </a:p>
          <a:p>
            <a:r>
              <a:rPr lang="en-US" altLang="en-US" sz="2800" dirty="0"/>
              <a:t>Well-known system/application vulnerabilities</a:t>
            </a:r>
          </a:p>
          <a:p>
            <a:pPr lvl="1"/>
            <a:r>
              <a:rPr lang="en-US" altLang="en-US" sz="2800" dirty="0"/>
              <a:t>Examples:</a:t>
            </a:r>
          </a:p>
          <a:p>
            <a:pPr lvl="2"/>
            <a:r>
              <a:rPr lang="en-US" altLang="en-US" sz="2800" dirty="0"/>
              <a:t>Missing OS patches</a:t>
            </a:r>
          </a:p>
          <a:p>
            <a:pPr lvl="2"/>
            <a:r>
              <a:rPr lang="en-US" altLang="en-US" sz="2800" dirty="0"/>
              <a:t>An old, vulnerable version of a web server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85878DC-4BB3-2DFB-0E78-40D1D624D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79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489200" y="286603"/>
            <a:ext cx="8666480" cy="1450757"/>
          </a:xfrm>
        </p:spPr>
        <p:txBody>
          <a:bodyPr/>
          <a:lstStyle/>
          <a:p>
            <a:pPr algn="ctr"/>
            <a:r>
              <a:rPr lang="en-US" altLang="en-US" dirty="0"/>
              <a:t>Nessus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 Free, open-source vulnerability scanner</a:t>
            </a:r>
          </a:p>
          <a:p>
            <a:r>
              <a:rPr lang="en-US" altLang="en-US" sz="2800" dirty="0"/>
              <a:t>URL: http://www.tenable.com/products/nessus</a:t>
            </a:r>
          </a:p>
          <a:p>
            <a:r>
              <a:rPr lang="en-US" altLang="en-US" sz="2800" dirty="0"/>
              <a:t>Two major components:</a:t>
            </a:r>
          </a:p>
          <a:p>
            <a:pPr lvl="1"/>
            <a:r>
              <a:rPr lang="en-US" altLang="en-US" sz="2800" dirty="0"/>
              <a:t>Server</a:t>
            </a:r>
          </a:p>
          <a:p>
            <a:pPr lvl="2"/>
            <a:r>
              <a:rPr lang="en-US" altLang="en-US" sz="2800" dirty="0"/>
              <a:t>Vulnerability database</a:t>
            </a:r>
          </a:p>
          <a:p>
            <a:pPr lvl="2"/>
            <a:r>
              <a:rPr lang="en-US" altLang="en-US" sz="2800" dirty="0"/>
              <a:t>Scanning engine</a:t>
            </a:r>
          </a:p>
          <a:p>
            <a:pPr lvl="1"/>
            <a:r>
              <a:rPr lang="en-US" altLang="en-US" sz="2800" dirty="0"/>
              <a:t>(Web) Client</a:t>
            </a:r>
          </a:p>
          <a:p>
            <a:pPr lvl="2"/>
            <a:r>
              <a:rPr lang="en-US" altLang="en-US" sz="2800" dirty="0"/>
              <a:t>Configure a scan</a:t>
            </a:r>
          </a:p>
          <a:p>
            <a:pPr lvl="2"/>
            <a:r>
              <a:rPr lang="en-US" altLang="en-US" sz="2800" dirty="0"/>
              <a:t>View results of a scan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075844F-9F49-A02B-51A9-5D51E2E2F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770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82800" y="286603"/>
            <a:ext cx="9072880" cy="1450757"/>
          </a:xfrm>
        </p:spPr>
        <p:txBody>
          <a:bodyPr/>
          <a:lstStyle/>
          <a:p>
            <a:pPr algn="ctr"/>
            <a:r>
              <a:rPr lang="en-US" altLang="en-US" dirty="0"/>
              <a:t>Nessus Plug-ins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Vulnerability checks are modularized:</a:t>
            </a:r>
          </a:p>
          <a:p>
            <a:pPr lvl="1"/>
            <a:r>
              <a:rPr lang="en-US" altLang="en-US" sz="2800" dirty="0"/>
              <a:t>Each vulnerability is checked by a small program called a plug-in</a:t>
            </a:r>
          </a:p>
          <a:p>
            <a:pPr lvl="1"/>
            <a:r>
              <a:rPr lang="en-US" altLang="en-US" sz="2800" dirty="0"/>
              <a:t>More than 20,000 plug-ins form the Nessus vulnerability database (updated regularly)</a:t>
            </a:r>
          </a:p>
          <a:p>
            <a:pPr lvl="1"/>
            <a:r>
              <a:rPr lang="en-US" altLang="en-US" sz="2800" dirty="0"/>
              <a:t>Customizable – user can write new plug-ins</a:t>
            </a:r>
          </a:p>
          <a:p>
            <a:pPr lvl="2"/>
            <a:r>
              <a:rPr lang="en-US" altLang="en-US" sz="2800" dirty="0"/>
              <a:t>In C</a:t>
            </a:r>
          </a:p>
          <a:p>
            <a:pPr lvl="2"/>
            <a:r>
              <a:rPr lang="en-US" altLang="en-US" sz="2800" dirty="0"/>
              <a:t>In Nessus Attack-Scripting Language (NASL)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8B9BD23-B067-EE29-0684-84A157093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047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82800" y="286603"/>
            <a:ext cx="907288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Vulnerabilities Checked by Nessus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Some major plug-in groups:</a:t>
            </a:r>
          </a:p>
          <a:p>
            <a:pPr lvl="1"/>
            <a:r>
              <a:rPr lang="en-US" altLang="en-US" sz="2800" dirty="0"/>
              <a:t>Windows</a:t>
            </a:r>
          </a:p>
          <a:p>
            <a:pPr lvl="1"/>
            <a:r>
              <a:rPr lang="en-US" altLang="en-US" sz="2800" dirty="0"/>
              <a:t>Backdoors</a:t>
            </a:r>
          </a:p>
          <a:p>
            <a:pPr lvl="1"/>
            <a:r>
              <a:rPr lang="en-US" altLang="en-US" sz="2800" dirty="0"/>
              <a:t>CGI abuses</a:t>
            </a:r>
          </a:p>
          <a:p>
            <a:pPr lvl="1"/>
            <a:r>
              <a:rPr lang="en-US" altLang="en-US" sz="2800" dirty="0"/>
              <a:t>Firewalls</a:t>
            </a:r>
          </a:p>
          <a:p>
            <a:pPr lvl="1"/>
            <a:r>
              <a:rPr lang="en-US" altLang="en-US" sz="2800" dirty="0"/>
              <a:t>FTP</a:t>
            </a:r>
          </a:p>
          <a:p>
            <a:pPr lvl="1"/>
            <a:r>
              <a:rPr lang="en-US" altLang="en-US" sz="2800" dirty="0"/>
              <a:t>Remote file access</a:t>
            </a:r>
          </a:p>
          <a:p>
            <a:pPr lvl="1"/>
            <a:r>
              <a:rPr lang="en-US" altLang="en-US" sz="2800" dirty="0"/>
              <a:t>RPC</a:t>
            </a:r>
          </a:p>
          <a:p>
            <a:pPr lvl="1"/>
            <a:r>
              <a:rPr lang="en-US" altLang="en-US" sz="2800" dirty="0"/>
              <a:t>SMTP</a:t>
            </a:r>
          </a:p>
          <a:p>
            <a:pPr lvl="1"/>
            <a:r>
              <a:rPr lang="en-US" altLang="en-US" sz="2800" dirty="0"/>
              <a:t>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A2BD3A5-CE1F-A49C-4966-25D69DA44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2655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82800" y="286603"/>
            <a:ext cx="9072880" cy="1450757"/>
          </a:xfrm>
        </p:spPr>
        <p:txBody>
          <a:bodyPr/>
          <a:lstStyle/>
          <a:p>
            <a:pPr algn="ctr"/>
            <a:r>
              <a:rPr lang="en-US" altLang="en-US" sz="4800" dirty="0"/>
              <a:t>Running a Nessus Scan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Make sure the server is running and has the latest vulnerability database</a:t>
            </a: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Start the client</a:t>
            </a: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Connect to the server</a:t>
            </a: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Select which plug-ins to use</a:t>
            </a: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Select target systems to scan</a:t>
            </a: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Execute the scan</a:t>
            </a:r>
          </a:p>
          <a:p>
            <a:pPr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View the 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6B98F66-F53C-9049-AB16-D244FAFFF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554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35200" y="286603"/>
            <a:ext cx="8920480" cy="1450757"/>
          </a:xfrm>
        </p:spPr>
        <p:txBody>
          <a:bodyPr/>
          <a:lstStyle/>
          <a:p>
            <a:pPr algn="ctr"/>
            <a:r>
              <a:rPr lang="en-US" altLang="en-US" dirty="0"/>
              <a:t>Nessus Results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Vulnerabilities ranked as high, medium, or low risk</a:t>
            </a:r>
          </a:p>
          <a:p>
            <a:r>
              <a:rPr lang="en-US" altLang="en-US" sz="2800" dirty="0"/>
              <a:t>Need to be checked (and interpreted)</a:t>
            </a:r>
          </a:p>
          <a:p>
            <a:r>
              <a:rPr lang="en-US" altLang="en-US" sz="2800" dirty="0"/>
              <a:t>Can be used to search for/create exploits along with previous information collected:</a:t>
            </a:r>
          </a:p>
          <a:p>
            <a:pPr lvl="1"/>
            <a:r>
              <a:rPr lang="en-US" altLang="en-US" sz="2800" dirty="0"/>
              <a:t>OS type</a:t>
            </a:r>
          </a:p>
          <a:p>
            <a:pPr lvl="1"/>
            <a:r>
              <a:rPr lang="en-US" altLang="en-US" sz="2800" dirty="0"/>
              <a:t>List of open ports</a:t>
            </a:r>
          </a:p>
          <a:p>
            <a:pPr lvl="1"/>
            <a:r>
              <a:rPr lang="en-US" altLang="en-US" sz="2800" dirty="0"/>
              <a:t>List of services and versions</a:t>
            </a:r>
          </a:p>
          <a:p>
            <a:pPr lvl="1"/>
            <a:r>
              <a:rPr lang="en-US" altLang="en-US" sz="2800" dirty="0"/>
              <a:t>List of vulnerabilities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4EADAA3-BEE2-3F72-39D6-FBD3B3EE1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382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82800" y="286603"/>
            <a:ext cx="907288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 err="1"/>
              <a:t>Nikto</a:t>
            </a:r>
            <a:r>
              <a:rPr lang="en-US" altLang="en-US" dirty="0"/>
              <a:t>: A Web Vulnerability Scanner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URL: http://cirt.net/nikto2</a:t>
            </a:r>
          </a:p>
          <a:p>
            <a:r>
              <a:rPr lang="en-US" altLang="en-US" sz="2800" dirty="0"/>
              <a:t>Vulnerability scanner for web servers</a:t>
            </a:r>
          </a:p>
          <a:p>
            <a:pPr lvl="1"/>
            <a:r>
              <a:rPr lang="en-US" altLang="en-US" sz="2800" dirty="0"/>
              <a:t>Similar to Nessus - runs off plug-ins </a:t>
            </a:r>
          </a:p>
          <a:p>
            <a:r>
              <a:rPr lang="en-US" altLang="en-US" sz="2800" dirty="0"/>
              <a:t>Tests for:</a:t>
            </a:r>
          </a:p>
          <a:p>
            <a:pPr lvl="1"/>
            <a:r>
              <a:rPr lang="en-US" altLang="en-US" sz="2800" dirty="0"/>
              <a:t>Web server version</a:t>
            </a:r>
          </a:p>
          <a:p>
            <a:pPr lvl="1"/>
            <a:r>
              <a:rPr lang="en-US" altLang="en-US" sz="2800" dirty="0"/>
              <a:t>Known dangerous files/CGI scripts</a:t>
            </a:r>
          </a:p>
          <a:p>
            <a:pPr lvl="1"/>
            <a:r>
              <a:rPr lang="en-US" altLang="en-US" sz="2800" dirty="0"/>
              <a:t>Version-specific problems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8C2E8AEA-190A-B2F3-9CA3-294094A73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275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82800" y="286603"/>
            <a:ext cx="9072880" cy="1450757"/>
          </a:xfrm>
        </p:spPr>
        <p:txBody>
          <a:bodyPr/>
          <a:lstStyle/>
          <a:p>
            <a:pPr algn="ctr"/>
            <a:r>
              <a:rPr lang="en-US" altLang="en-US" dirty="0"/>
              <a:t>Security Templates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800" dirty="0"/>
              <a:t>A Windows security template is a file (.inf) that lists recommended configuration parameters for various system settings:</a:t>
            </a:r>
          </a:p>
          <a:p>
            <a:pPr lvl="1"/>
            <a:r>
              <a:rPr lang="en-US" altLang="en-US" sz="2800" dirty="0"/>
              <a:t>Account policies</a:t>
            </a:r>
          </a:p>
          <a:p>
            <a:pPr lvl="1"/>
            <a:r>
              <a:rPr lang="en-US" altLang="en-US" sz="2800" dirty="0"/>
              <a:t>Local policies</a:t>
            </a:r>
          </a:p>
          <a:p>
            <a:pPr lvl="1"/>
            <a:r>
              <a:rPr lang="en-US" altLang="en-US" sz="2800" dirty="0"/>
              <a:t>Event log</a:t>
            </a:r>
          </a:p>
          <a:p>
            <a:pPr lvl="1"/>
            <a:r>
              <a:rPr lang="en-US" altLang="en-US" sz="2800" dirty="0"/>
              <a:t>Restricted groups</a:t>
            </a:r>
          </a:p>
          <a:p>
            <a:pPr lvl="1"/>
            <a:r>
              <a:rPr lang="en-US" altLang="en-US" sz="2800" dirty="0"/>
              <a:t>System services</a:t>
            </a:r>
          </a:p>
          <a:p>
            <a:pPr lvl="1"/>
            <a:r>
              <a:rPr lang="en-US" altLang="en-US" sz="2800" dirty="0"/>
              <a:t>Registry</a:t>
            </a:r>
          </a:p>
          <a:p>
            <a:pPr lvl="1"/>
            <a:r>
              <a:rPr lang="en-US" altLang="en-US" sz="2800" dirty="0"/>
              <a:t>File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A3DCE9A-D25E-CD80-9976-63290DAC0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5905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82800" y="286603"/>
            <a:ext cx="9072880" cy="1115477"/>
          </a:xfrm>
        </p:spPr>
        <p:txBody>
          <a:bodyPr/>
          <a:lstStyle/>
          <a:p>
            <a:pPr algn="ctr"/>
            <a:r>
              <a:rPr lang="en-US" altLang="en-US" dirty="0"/>
              <a:t>Security Templates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1097280" y="1688673"/>
            <a:ext cx="10332720" cy="4180421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There are several default security templates defined by Microsoft:</a:t>
            </a:r>
          </a:p>
          <a:p>
            <a:pPr lvl="1" algn="just"/>
            <a:r>
              <a:rPr lang="en-US" altLang="en-US" sz="2800" dirty="0"/>
              <a:t>Default security – from a default installation of the OS</a:t>
            </a:r>
          </a:p>
          <a:p>
            <a:pPr lvl="1" algn="just"/>
            <a:r>
              <a:rPr lang="en-US" altLang="en-US" sz="2800" dirty="0"/>
              <a:t>Compatible – modifies permissions on files and registry to loosen security settings for user accounts (designed to increase application compatibility)</a:t>
            </a:r>
          </a:p>
          <a:p>
            <a:pPr lvl="1" algn="just"/>
            <a:r>
              <a:rPr lang="en-US" altLang="en-US" sz="2800" dirty="0"/>
              <a:t>Secure – increases security by modifying password, lockout, and audit settings</a:t>
            </a:r>
          </a:p>
          <a:p>
            <a:pPr lvl="1" algn="just"/>
            <a:r>
              <a:rPr lang="en-US" altLang="en-US" sz="2800" dirty="0"/>
              <a:t>Highly secure – does everything the secure template does plus more</a:t>
            </a:r>
          </a:p>
          <a:p>
            <a:pPr algn="just"/>
            <a:r>
              <a:rPr lang="en-US" altLang="en-US" sz="2800" dirty="0"/>
              <a:t>There are templates defined by others, and an administrator can customize his/her own templates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EE035108-DEB0-36A1-F7FB-1AAEC6B95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1130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458720" y="286603"/>
            <a:ext cx="8696960" cy="1450757"/>
          </a:xfrm>
        </p:spPr>
        <p:txBody>
          <a:bodyPr/>
          <a:lstStyle/>
          <a:p>
            <a:pPr algn="ctr"/>
            <a:r>
              <a:rPr lang="en-US" altLang="en-US" dirty="0"/>
              <a:t>Vulnerability Scanners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dirty="0"/>
              <a:t>Vulnerability scanners are automated tools that scan hosts and networks for known vulnerabilities and weaknesses</a:t>
            </a:r>
          </a:p>
          <a:p>
            <a:pPr algn="just"/>
            <a:r>
              <a:rPr lang="en-US" altLang="en-US" sz="2400" dirty="0"/>
              <a:t>Credentialed vs. non-credentialed</a:t>
            </a:r>
          </a:p>
          <a:p>
            <a:pPr algn="just"/>
            <a:r>
              <a:rPr lang="en-US" altLang="en-US" sz="2400" dirty="0"/>
              <a:t>Used along with other reconnaissance information to prepare for and plan attacks</a:t>
            </a:r>
          </a:p>
          <a:p>
            <a:pPr algn="just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C420C49-5586-44FF-278F-912C9EAA6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1877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82800" y="286603"/>
            <a:ext cx="907288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Security Configuration and Analysis Utility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Can be used to: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 dirty="0">
                <a:latin typeface="Calibri" panose="020F0502020204030204" pitchFamily="34" charset="0"/>
              </a:rPr>
              <a:t>Save current system settings to a template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 dirty="0">
                <a:latin typeface="Calibri" panose="020F0502020204030204" pitchFamily="34" charset="0"/>
              </a:rPr>
              <a:t>Compare the current system settings against a preconfigured template</a:t>
            </a:r>
          </a:p>
          <a:p>
            <a:pPr lvl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 dirty="0">
                <a:latin typeface="Calibri" panose="020F0502020204030204" pitchFamily="34" charset="0"/>
              </a:rPr>
              <a:t>Apply the settings in a preconfigured template to the system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FCFCEDA-D695-F363-FFE0-01D0840BC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7148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82800" y="286603"/>
            <a:ext cx="907288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Security Configuration and Analysis Utility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Running:</a:t>
            </a:r>
          </a:p>
          <a:p>
            <a:pPr lvl="1"/>
            <a:r>
              <a:rPr lang="en-US" altLang="en-US" sz="2800" dirty="0"/>
              <a:t>Run Microsoft Management Console (MMC)</a:t>
            </a:r>
          </a:p>
          <a:p>
            <a:pPr lvl="1"/>
            <a:r>
              <a:rPr lang="en-US" altLang="en-US" sz="2800" dirty="0"/>
              <a:t>Add Security Configuration and Analysis Snap-in</a:t>
            </a:r>
          </a:p>
          <a:p>
            <a:pPr lvl="1"/>
            <a:r>
              <a:rPr lang="en-US" altLang="en-US" sz="2800" dirty="0"/>
              <a:t>Open a (new) database</a:t>
            </a:r>
          </a:p>
          <a:p>
            <a:pPr lvl="1"/>
            <a:r>
              <a:rPr lang="en-US" altLang="en-US" sz="2800" dirty="0"/>
              <a:t>Analyze/Configure computer now</a:t>
            </a:r>
          </a:p>
          <a:p>
            <a:pPr marL="0" indent="0">
              <a:buNone/>
            </a:pPr>
            <a:endParaRPr lang="en-US" alt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16BA12B-6A26-A397-D261-29ECECF74B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8509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82800" y="286603"/>
            <a:ext cx="9072880" cy="1054517"/>
          </a:xfrm>
        </p:spPr>
        <p:txBody>
          <a:bodyPr/>
          <a:lstStyle/>
          <a:p>
            <a:pPr algn="ctr"/>
            <a:r>
              <a:rPr lang="en-US" altLang="en-US" dirty="0"/>
              <a:t>Security Configuration Wizard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An attack surface reduction tool</a:t>
            </a:r>
          </a:p>
          <a:p>
            <a:r>
              <a:rPr lang="en-US" altLang="en-US" sz="2800" dirty="0"/>
              <a:t>For Windows 2003 Server SP1 and later</a:t>
            </a:r>
          </a:p>
          <a:p>
            <a:r>
              <a:rPr lang="en-US" altLang="en-US" sz="2800" dirty="0"/>
              <a:t>Determines the minimum functionality for server’s role or roles</a:t>
            </a:r>
          </a:p>
          <a:p>
            <a:r>
              <a:rPr lang="en-US" altLang="en-US" sz="2800" dirty="0"/>
              <a:t>Disables functionality that is not required</a:t>
            </a:r>
          </a:p>
          <a:p>
            <a:r>
              <a:rPr lang="en-US" altLang="en-US" sz="2800" dirty="0"/>
              <a:t>Run off of a file (.xml) that lists recommended configuration parameters for various system settings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E90CD17-D455-D296-D386-ADFBC2BA3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6212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82800" y="286604"/>
            <a:ext cx="9072880" cy="96844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Security Configuration Wizard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Disables functionality that is not required</a:t>
            </a:r>
          </a:p>
          <a:p>
            <a:pPr lvl="1"/>
            <a:r>
              <a:rPr lang="en-US" altLang="en-US" sz="2800" dirty="0"/>
              <a:t>Disables unneeded services</a:t>
            </a:r>
          </a:p>
          <a:p>
            <a:pPr lvl="1"/>
            <a:r>
              <a:rPr lang="en-US" altLang="en-US" sz="2800" dirty="0"/>
              <a:t>Blocks unused ports</a:t>
            </a:r>
          </a:p>
          <a:p>
            <a:pPr lvl="1"/>
            <a:r>
              <a:rPr lang="en-US" altLang="en-US" sz="2800" dirty="0"/>
              <a:t>Allows further address or security restrictions for ports that are left open</a:t>
            </a:r>
          </a:p>
          <a:p>
            <a:pPr lvl="1"/>
            <a:r>
              <a:rPr lang="en-US" altLang="en-US" sz="2800" dirty="0"/>
              <a:t>Prohibits unnecessary IIS web extensions, if applicable</a:t>
            </a:r>
          </a:p>
          <a:p>
            <a:pPr lvl="1"/>
            <a:r>
              <a:rPr lang="en-US" altLang="en-US" sz="2800" dirty="0"/>
              <a:t>Reduces protocol exposure to server message block (SMB), </a:t>
            </a:r>
            <a:r>
              <a:rPr lang="en-US" altLang="en-US" sz="2800" dirty="0" err="1"/>
              <a:t>LanMan</a:t>
            </a:r>
            <a:r>
              <a:rPr lang="en-US" altLang="en-US" sz="2800" dirty="0"/>
              <a:t>, and Lightweight Directory Access Protocol (LDAP)</a:t>
            </a:r>
          </a:p>
          <a:p>
            <a:pPr lvl="1"/>
            <a:r>
              <a:rPr lang="en-US" altLang="en-US" sz="2800" dirty="0"/>
              <a:t>Defines a high signal-to-noise audit policy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ABE8D5B-B82B-24B5-CD0F-587EFC1C0C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80652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82800" y="286603"/>
            <a:ext cx="9072880" cy="1115477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Security Configuration Wizard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Running</a:t>
            </a:r>
          </a:p>
          <a:p>
            <a:pPr lvl="1"/>
            <a:r>
              <a:rPr lang="en-US" altLang="en-US" sz="2800" dirty="0"/>
              <a:t>From Control Panel -&gt; Add/Remove New Programs</a:t>
            </a:r>
          </a:p>
          <a:p>
            <a:pPr lvl="1"/>
            <a:r>
              <a:rPr lang="en-US" altLang="en-US" sz="2800" dirty="0"/>
              <a:t>Add/Remove Windows Components</a:t>
            </a:r>
          </a:p>
          <a:p>
            <a:pPr lvl="1"/>
            <a:r>
              <a:rPr lang="en-US" altLang="en-US" sz="2800" dirty="0"/>
              <a:t>Security Configuration Wizard</a:t>
            </a:r>
          </a:p>
          <a:p>
            <a:pPr lvl="1"/>
            <a:r>
              <a:rPr lang="en-US" altLang="en-US" sz="2800" dirty="0"/>
              <a:t>Run from Administrative Tools</a:t>
            </a:r>
          </a:p>
          <a:p>
            <a:pPr lvl="2"/>
            <a:r>
              <a:rPr lang="en-US" altLang="en-US" sz="2800" dirty="0"/>
              <a:t>Analyze system settings</a:t>
            </a:r>
          </a:p>
          <a:p>
            <a:pPr lvl="2"/>
            <a:r>
              <a:rPr lang="en-US" altLang="en-US" sz="2800" dirty="0"/>
              <a:t>Configure system settings</a:t>
            </a:r>
          </a:p>
          <a:p>
            <a:pPr lvl="1"/>
            <a:endParaRPr lang="en-US" altLang="en-US" sz="2800" dirty="0"/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CC0824B-0662-B394-668D-22AF70C86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9108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Summary </a:t>
            </a:r>
            <a:r>
              <a:rPr lang="en-US" altLang="en-US"/>
              <a:t>- Vulnerabilities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Vulnerability scanners are automated tools that scan hosts and networks for known vulnerabilities and weaknesses</a:t>
            </a:r>
          </a:p>
          <a:p>
            <a:r>
              <a:rPr lang="en-US" altLang="en-US" sz="2800" dirty="0"/>
              <a:t>Used by defenders to automatically check for many known problems</a:t>
            </a:r>
          </a:p>
          <a:p>
            <a:r>
              <a:rPr lang="en-US" altLang="en-US" sz="2800" dirty="0"/>
              <a:t>Used by attackers to prepare for and plan attacks</a:t>
            </a:r>
          </a:p>
          <a:p>
            <a:r>
              <a:rPr lang="en-US" altLang="en-US" sz="2800" dirty="0"/>
              <a:t>Configuration tools can help reduce attack surface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F6BD6F1-A556-4E78-F67B-9802D8ABB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0313" y="2033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2736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Penetration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B580A74-70BD-2F65-E8D5-6B7B457BA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17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0164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286603"/>
            <a:ext cx="907288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Penetration Testing Execution Standard (PTES)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“Penetration Testing is a way to simulate the methods that an attacker might use to circumvent security controls and gain access to a system.”</a:t>
            </a:r>
            <a:r>
              <a:rPr lang="en-US" sz="2800" baseline="30000" dirty="0"/>
              <a:t>1  </a:t>
            </a:r>
          </a:p>
          <a:p>
            <a:endParaRPr lang="en-US" sz="2800" baseline="30000" dirty="0"/>
          </a:p>
          <a:p>
            <a:pPr marL="0" indent="0">
              <a:buNone/>
            </a:pPr>
            <a:r>
              <a:rPr lang="en-US" sz="2800" baseline="30000" dirty="0"/>
              <a:t> </a:t>
            </a:r>
            <a:r>
              <a:rPr lang="en-US" sz="2800" dirty="0"/>
              <a:t>   PTES, baseline fundamentals for performing a penetration test – 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http://www.pentest-standard.org/</a:t>
            </a:r>
            <a:endParaRPr lang="en-US" sz="2800" dirty="0"/>
          </a:p>
          <a:p>
            <a:r>
              <a:rPr lang="en-US" sz="2800" baseline="30000" dirty="0"/>
              <a:t>1</a:t>
            </a:r>
            <a:r>
              <a:rPr lang="en-US" sz="2800" dirty="0"/>
              <a:t>Kennedy, David, et. al. </a:t>
            </a:r>
            <a:r>
              <a:rPr lang="en-US" sz="2800" i="1" dirty="0" err="1"/>
              <a:t>Metasploit</a:t>
            </a:r>
            <a:r>
              <a:rPr lang="en-US" sz="2800" i="1" dirty="0"/>
              <a:t>: The Penetration Tester’s Guide</a:t>
            </a:r>
            <a:r>
              <a:rPr lang="en-US" sz="2800" dirty="0"/>
              <a:t>. San Francisco: No Starch Press. 2011. Print. 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01B53B-F1C3-743A-F626-48F4637A45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3579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PTES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800" y="1845734"/>
            <a:ext cx="9072880" cy="4023360"/>
          </a:xfrm>
        </p:spPr>
        <p:txBody>
          <a:bodyPr>
            <a:normAutofit/>
          </a:bodyPr>
          <a:lstStyle/>
          <a:p>
            <a:pPr marL="457189" indent="-457189">
              <a:buFont typeface="+mj-lt"/>
              <a:buAutoNum type="arabicPeriod"/>
            </a:pPr>
            <a:r>
              <a:rPr lang="en-US" sz="2800" dirty="0"/>
              <a:t>Pre-Engagement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800" dirty="0"/>
              <a:t>Intelligence Gathering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800" dirty="0"/>
              <a:t>Threat Modeling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800" dirty="0"/>
              <a:t>Vulnerability Analysis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800" dirty="0"/>
              <a:t>Exploitation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800" dirty="0"/>
              <a:t>Post Exploitation</a:t>
            </a:r>
          </a:p>
          <a:p>
            <a:pPr marL="457189" indent="-457189">
              <a:buFont typeface="+mj-lt"/>
              <a:buAutoNum type="arabicPeriod"/>
            </a:pPr>
            <a:r>
              <a:rPr lang="en-US" sz="2800" dirty="0"/>
              <a:t>Reporting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507088-221D-3F1D-A5F8-5BC61121F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8045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Pre-Engagement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Discussing the scope and terms of the penetration test with your client</a:t>
            </a:r>
          </a:p>
          <a:p>
            <a:pPr lvl="1"/>
            <a:r>
              <a:rPr lang="en-US" sz="2800" dirty="0"/>
              <a:t>Convey the goals of the penetration test</a:t>
            </a:r>
          </a:p>
          <a:p>
            <a:pPr lvl="1"/>
            <a:r>
              <a:rPr lang="en-US" sz="2800" dirty="0"/>
              <a:t>-use this opportunity to discuss what will happen, the expectations of a full scale penetration test</a:t>
            </a:r>
          </a:p>
          <a:p>
            <a:pPr lvl="1"/>
            <a:r>
              <a:rPr lang="en-US" sz="2800" dirty="0"/>
              <a:t>- what will be tested – the need for total access to get a complete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9B64C3-00AE-791F-F26C-CB8FDC96CA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322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4240" y="286603"/>
            <a:ext cx="8981440" cy="1450757"/>
          </a:xfrm>
        </p:spPr>
        <p:txBody>
          <a:bodyPr/>
          <a:lstStyle/>
          <a:p>
            <a:pPr algn="ctr"/>
            <a:r>
              <a:rPr lang="en-US" dirty="0"/>
              <a:t>Credentialed and </a:t>
            </a:r>
            <a:r>
              <a:rPr lang="en-US" altLang="en-US" dirty="0"/>
              <a:t>Non-Credentialed </a:t>
            </a:r>
            <a:r>
              <a:rPr lang="en-US" dirty="0"/>
              <a:t>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Uses user privileges to analyze the system and find issues</a:t>
            </a:r>
          </a:p>
          <a:p>
            <a:pPr lvl="1"/>
            <a:r>
              <a:rPr lang="en-US" sz="2800" dirty="0"/>
              <a:t>Example: Microsoft Baseline Security Analysis</a:t>
            </a:r>
          </a:p>
          <a:p>
            <a:r>
              <a:rPr lang="en-US" sz="2800" dirty="0"/>
              <a:t>Used by system admins to get a detailed look at system configuration</a:t>
            </a:r>
          </a:p>
          <a:p>
            <a:endParaRPr lang="en-US" sz="2800" dirty="0"/>
          </a:p>
          <a:p>
            <a:r>
              <a:rPr lang="en-US" altLang="en-US" sz="2800" dirty="0"/>
              <a:t>Scans are run with zero privileges, most of the time run from a different machine over the network</a:t>
            </a:r>
          </a:p>
          <a:p>
            <a:pPr lvl="1"/>
            <a:r>
              <a:rPr lang="en-US" altLang="en-US" sz="2800" dirty="0"/>
              <a:t>Example: Nessus Vulnerability Scanner</a:t>
            </a:r>
          </a:p>
          <a:p>
            <a:r>
              <a:rPr lang="en-US" altLang="en-US" sz="2800" dirty="0"/>
              <a:t>Gives you a view of the computer from the standpoint of an attacker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22C12C-5726-58BA-DF6B-866B511AFE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3086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2. Intelligence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14000" cy="402336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- Gather information about the organization (social media, Google hacking,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algn="just"/>
            <a:r>
              <a:rPr lang="en-US" sz="2800" dirty="0"/>
              <a:t>- Start to probe the organization for ports with blocking (use a disposable IP address, </a:t>
            </a:r>
          </a:p>
          <a:p>
            <a:pPr lvl="1" algn="just"/>
            <a:r>
              <a:rPr lang="en-US" sz="2800" dirty="0"/>
              <a:t>you will be blocked if this is turned on)</a:t>
            </a:r>
          </a:p>
          <a:p>
            <a:pPr lvl="1" algn="just">
              <a:buFontTx/>
              <a:buChar char="-"/>
            </a:pPr>
            <a:r>
              <a:rPr lang="en-US" sz="2800" dirty="0"/>
              <a:t>Test any Web Applications </a:t>
            </a:r>
          </a:p>
          <a:p>
            <a:pPr lvl="1" algn="just">
              <a:buFontTx/>
              <a:buChar char="-"/>
            </a:pPr>
            <a:endParaRPr lang="en-US" sz="2800" dirty="0"/>
          </a:p>
          <a:p>
            <a:pPr marL="4572" lvl="1" indent="0" algn="just">
              <a:buNone/>
            </a:pPr>
            <a:r>
              <a:rPr lang="en-US" sz="2800" dirty="0"/>
              <a:t>Note:  perform scans from an IP address range that cannot be traced back to you or your team. The initial probing can be performed from anywhere (except at your team’s office!).</a:t>
            </a:r>
          </a:p>
          <a:p>
            <a:pPr algn="just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7393361-A4B4-3722-C92A-9CC2F8693C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0695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Threat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the information acquired in the intelligence gathering.</a:t>
            </a:r>
          </a:p>
          <a:p>
            <a:r>
              <a:rPr lang="en-US" sz="2800" dirty="0"/>
              <a:t>Look at the organization as an adversary and determine </a:t>
            </a:r>
          </a:p>
          <a:p>
            <a:pPr lvl="1"/>
            <a:r>
              <a:rPr lang="en-US" sz="2800" dirty="0"/>
              <a:t>-where the threats are coming from, </a:t>
            </a:r>
          </a:p>
          <a:p>
            <a:pPr lvl="1"/>
            <a:r>
              <a:rPr lang="en-US" sz="2800" dirty="0"/>
              <a:t>-what form they may take </a:t>
            </a:r>
          </a:p>
          <a:p>
            <a:pPr lvl="1"/>
            <a:r>
              <a:rPr lang="en-US" sz="2800" dirty="0"/>
              <a:t>-and what they are after.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EF39CF5-6635-3614-5571-97ADA84683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2559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4. Vulnerability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You will use all the previous information from prior phases </a:t>
            </a:r>
          </a:p>
          <a:p>
            <a:pPr algn="just"/>
            <a:r>
              <a:rPr lang="en-US" sz="2800" dirty="0"/>
              <a:t>This is a detailed analysis taking into account port and vulnerability scans, banner grabbing, and information from intelligence gathering.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2E0DEAB-67DD-94A8-93F4-3520E3B19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7051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5.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The “glam” part of the penetration test</a:t>
            </a:r>
          </a:p>
          <a:p>
            <a:pPr algn="just"/>
            <a:r>
              <a:rPr lang="en-US" sz="2800" dirty="0"/>
              <a:t>Often brute force (not very “glam”) instead of precision</a:t>
            </a:r>
          </a:p>
          <a:p>
            <a:pPr algn="just"/>
            <a:r>
              <a:rPr lang="en-US" sz="2800" dirty="0"/>
              <a:t>Separates the “good” and the “bad” testers – </a:t>
            </a:r>
          </a:p>
          <a:p>
            <a:pPr lvl="1" algn="just"/>
            <a:r>
              <a:rPr lang="en-US" sz="2800" dirty="0"/>
              <a:t>“Bad” testers will fire off massive onslaught of exploits</a:t>
            </a:r>
          </a:p>
          <a:p>
            <a:pPr lvl="1" algn="just"/>
            <a:r>
              <a:rPr lang="en-US" sz="2800" dirty="0"/>
              <a:t>“Good” testers will perform only exploits expected to succeed based on info gathered</a:t>
            </a:r>
          </a:p>
          <a:p>
            <a:pPr lvl="1" algn="just"/>
            <a:endParaRPr lang="en-US" sz="2800" dirty="0"/>
          </a:p>
          <a:p>
            <a:pPr lvl="1" algn="just"/>
            <a:r>
              <a:rPr lang="en-US" sz="2800" dirty="0"/>
              <a:t>Creating “noise” with massive exploits and hoping for a result is not the way!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F273A6-62CA-A25C-C901-4A2CCF92C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3513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6. Post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After you have compromised one or more systems (there are many more to come)</a:t>
            </a:r>
          </a:p>
          <a:p>
            <a:pPr algn="just"/>
            <a:r>
              <a:rPr lang="en-US" sz="2800" dirty="0"/>
              <a:t>-Targets specific systems</a:t>
            </a:r>
          </a:p>
          <a:p>
            <a:pPr algn="just"/>
            <a:r>
              <a:rPr lang="en-US" sz="2800" dirty="0"/>
              <a:t>-Identifies critical infrastructure</a:t>
            </a:r>
          </a:p>
          <a:p>
            <a:pPr algn="just"/>
            <a:r>
              <a:rPr lang="en-US" sz="2800" dirty="0"/>
              <a:t>-Targets information or data of value to the company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Start with systems that will present the most business impact to the company if breached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E71842-C87A-376A-39C1-60674E039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01405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Post Exploitation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Take the time to determine what systems do and their different user roles</a:t>
            </a:r>
          </a:p>
          <a:p>
            <a:pPr algn="just"/>
            <a:r>
              <a:rPr lang="en-US" sz="2800" dirty="0"/>
              <a:t>Ex: suppose you compromise a domain?  Big deal.  </a:t>
            </a:r>
          </a:p>
          <a:p>
            <a:pPr algn="just"/>
            <a:r>
              <a:rPr lang="en-US" sz="2800" dirty="0"/>
              <a:t>What else could you do in terms of the systems that the business uses?  Backdoor code on a financial application? What about their payroll system?  Intellectual property?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223B83E-684F-580C-B545-11459DB9CE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04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7. Reporting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80" y="1652694"/>
            <a:ext cx="10505440" cy="402336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Most important element of the penetration test</a:t>
            </a:r>
          </a:p>
          <a:p>
            <a:pPr algn="just"/>
            <a:r>
              <a:rPr lang="en-US" sz="2800" dirty="0"/>
              <a:t>Include at least: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Executive Summary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Executive Presentation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dirty="0"/>
              <a:t>Technical Findings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800" dirty="0"/>
              <a:t>Used by the client to remediate security holes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800" dirty="0"/>
              <a:t>Be sure to warn the client about the thinking that fixing the hole solves the whole problem.  Ex: </a:t>
            </a:r>
            <a:r>
              <a:rPr lang="en-US" sz="2800" dirty="0" err="1"/>
              <a:t>sql</a:t>
            </a:r>
            <a:r>
              <a:rPr lang="en-US" sz="2800" dirty="0"/>
              <a:t> injection vulnerability – they fix their problem, but have they addressed any 3</a:t>
            </a:r>
            <a:r>
              <a:rPr lang="en-US" sz="2800" baseline="30000" dirty="0"/>
              <a:t>rd</a:t>
            </a:r>
            <a:r>
              <a:rPr lang="en-US" sz="2800" dirty="0"/>
              <a:t> party applications that are connected?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D41EA7-D7AC-81D2-8E3E-15F4BD525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7708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2277"/>
          </a:xfrm>
        </p:spPr>
        <p:txBody>
          <a:bodyPr/>
          <a:lstStyle/>
          <a:p>
            <a:pPr algn="ctr"/>
            <a:r>
              <a:rPr lang="en-US" dirty="0"/>
              <a:t>Types of Penetration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940560"/>
            <a:ext cx="9926320" cy="402336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1. Overt Penetration Testing</a:t>
            </a:r>
          </a:p>
          <a:p>
            <a:pPr lvl="1" algn="just"/>
            <a:r>
              <a:rPr lang="en-US" sz="2800" dirty="0"/>
              <a:t>You work with the organization to identify the potential security threats</a:t>
            </a:r>
          </a:p>
          <a:p>
            <a:pPr lvl="2" algn="just"/>
            <a:r>
              <a:rPr lang="en-US" sz="2800" dirty="0"/>
              <a:t>Advantages: full access without blocks, detection doesn’t matter, access to insider knowledge</a:t>
            </a:r>
          </a:p>
          <a:p>
            <a:pPr lvl="2" algn="just"/>
            <a:r>
              <a:rPr lang="en-US" sz="2800" dirty="0"/>
              <a:t>Disadvantages: don’t get the opportunity to test incident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3EBA0BD-449D-E4C3-A978-69246F3D7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5669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12277"/>
          </a:xfrm>
        </p:spPr>
        <p:txBody>
          <a:bodyPr/>
          <a:lstStyle/>
          <a:p>
            <a:pPr algn="ctr"/>
            <a:r>
              <a:rPr lang="en-US" dirty="0"/>
              <a:t>Types of Penetration Tests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1940560"/>
            <a:ext cx="9926320" cy="402336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2. Covert Penetration Testing</a:t>
            </a:r>
          </a:p>
          <a:p>
            <a:pPr lvl="1" algn="just"/>
            <a:r>
              <a:rPr lang="en-US" sz="2800" dirty="0"/>
              <a:t>Performed to test the internal security team’s ability to detect and respond to an attack</a:t>
            </a:r>
          </a:p>
          <a:p>
            <a:pPr lvl="2" algn="just"/>
            <a:r>
              <a:rPr lang="en-US" sz="2800" dirty="0"/>
              <a:t>Advantages: Test incident response, most closely simulates a true attack</a:t>
            </a:r>
          </a:p>
          <a:p>
            <a:pPr lvl="2" algn="just"/>
            <a:r>
              <a:rPr lang="en-US" sz="2800" dirty="0"/>
              <a:t>Disadvantages: Costly, time consuming, require more skill </a:t>
            </a:r>
          </a:p>
          <a:p>
            <a:pPr lvl="2" algn="just"/>
            <a:r>
              <a:rPr lang="en-US" sz="2800" dirty="0"/>
              <a:t>Note: because of cost of covert – most will target only one vulnerability, the one with easiest access – gaining access undetected is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3EBA0BD-449D-E4C3-A978-69246F3D7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89387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Vulnerability Scanners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07040" cy="402336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Automated tools used to identify security flaws</a:t>
            </a:r>
          </a:p>
          <a:p>
            <a:pPr lvl="1" algn="just"/>
            <a:r>
              <a:rPr lang="en-US" sz="2800" dirty="0"/>
              <a:t>1. Fingerprint a target’s operating system</a:t>
            </a:r>
          </a:p>
          <a:p>
            <a:pPr lvl="1" algn="just"/>
            <a:r>
              <a:rPr lang="en-US" sz="2800" dirty="0"/>
              <a:t>2. Take one OS identified, use scanner to determine if vulnerabilities exist</a:t>
            </a:r>
          </a:p>
          <a:p>
            <a:pPr lvl="1" algn="just"/>
            <a:endParaRPr lang="en-US" sz="2800" dirty="0"/>
          </a:p>
          <a:p>
            <a:pPr lvl="1" algn="just"/>
            <a:r>
              <a:rPr lang="en-US" sz="2800" dirty="0"/>
              <a:t>Although Vulnerability Scanners play an essential role in Penetration Testing, a penetration test CANNOT be completed automated!  Most penetration testers with years of experience rarely use vulnerability scanners – they rely more on their knowledge and experience – business knowledge is also a key factor.  </a:t>
            </a:r>
          </a:p>
          <a:p>
            <a:pPr lvl="1" algn="just"/>
            <a:endParaRPr lang="en-US" sz="2800" dirty="0"/>
          </a:p>
          <a:p>
            <a:pPr algn="just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7358961-70BD-E255-A752-12486111C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641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880" y="286603"/>
            <a:ext cx="894080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How Vulnerability Scanners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Similar to virus scanning software:</a:t>
            </a:r>
          </a:p>
          <a:p>
            <a:pPr lvl="1"/>
            <a:r>
              <a:rPr lang="en-US" sz="2800" dirty="0"/>
              <a:t>Contain a database of vulnerability signatures that the tool searches for on a target system</a:t>
            </a:r>
          </a:p>
          <a:p>
            <a:pPr lvl="1"/>
            <a:r>
              <a:rPr lang="en-US" sz="2800" dirty="0"/>
              <a:t>Cannot find vulnerabilities not in the database</a:t>
            </a:r>
          </a:p>
          <a:p>
            <a:pPr lvl="2"/>
            <a:r>
              <a:rPr lang="en-US" sz="2800" dirty="0"/>
              <a:t>New vulnerabilities are discovered often</a:t>
            </a:r>
          </a:p>
          <a:p>
            <a:pPr lvl="2"/>
            <a:r>
              <a:rPr lang="en-US" sz="2800" dirty="0"/>
              <a:t>Vulnerability database must be updated regularly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273E65D-466C-6953-00AE-E9526CE12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2517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PTES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16993"/>
            <a:ext cx="10058400" cy="4023360"/>
          </a:xfrm>
        </p:spPr>
        <p:txBody>
          <a:bodyPr>
            <a:normAutofit/>
          </a:bodyPr>
          <a:lstStyle/>
          <a:p>
            <a:r>
              <a:rPr lang="en-US" sz="2800" dirty="0"/>
              <a:t>You can use PTES or another methodology to perform a penetration test.  </a:t>
            </a:r>
          </a:p>
          <a:p>
            <a:r>
              <a:rPr lang="en-US" sz="2800" dirty="0"/>
              <a:t>More important to have a standard, repeatable process that you follow. </a:t>
            </a:r>
          </a:p>
          <a:p>
            <a:r>
              <a:rPr lang="en-US" sz="2800" dirty="0"/>
              <a:t>OCD wins the prize!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8A28848-3260-C0CE-B4D3-6F74A94076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0D18303-B1C2-7421-C407-A704260265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2553" y="1524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845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Typical Vulnerabilities Checked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Network vulnerabilities</a:t>
            </a:r>
          </a:p>
          <a:p>
            <a:r>
              <a:rPr lang="en-US" altLang="en-US" sz="2800" dirty="0"/>
              <a:t>Host-based (OS) vulnerabilities</a:t>
            </a:r>
          </a:p>
          <a:p>
            <a:pPr lvl="1"/>
            <a:r>
              <a:rPr lang="en-US" altLang="en-US" sz="2800" dirty="0"/>
              <a:t>Misconfigured file permissions</a:t>
            </a:r>
          </a:p>
          <a:p>
            <a:pPr lvl="1"/>
            <a:r>
              <a:rPr lang="en-US" altLang="en-US" sz="2800" dirty="0"/>
              <a:t>Open services</a:t>
            </a:r>
          </a:p>
          <a:p>
            <a:pPr lvl="1"/>
            <a:r>
              <a:rPr lang="en-US" altLang="en-US" sz="2800" dirty="0"/>
              <a:t>Missing patches</a:t>
            </a:r>
          </a:p>
          <a:p>
            <a:pPr lvl="1"/>
            <a:r>
              <a:rPr lang="en-US" altLang="en-US" sz="2800" dirty="0"/>
              <a:t>Vulnerabilities in commonly exploited applications (e.g. Web, DNS, and mail servers)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9A795FF-1666-70DD-E2D7-D1E8A5CBB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736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800" y="286603"/>
            <a:ext cx="9072880" cy="1450757"/>
          </a:xfrm>
        </p:spPr>
        <p:txBody>
          <a:bodyPr/>
          <a:lstStyle/>
          <a:p>
            <a:pPr algn="ctr"/>
            <a:r>
              <a:rPr lang="en-US" altLang="en-US" dirty="0"/>
              <a:t>Vulnerability Scanners: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Very good at checking for hundreds (or thousands) of potential problems quickly</a:t>
            </a:r>
          </a:p>
          <a:p>
            <a:pPr lvl="1"/>
            <a:r>
              <a:rPr lang="en-US" altLang="en-US" sz="2800" dirty="0"/>
              <a:t>Automated</a:t>
            </a:r>
          </a:p>
          <a:p>
            <a:pPr lvl="1"/>
            <a:r>
              <a:rPr lang="en-US" altLang="en-US" sz="2800" dirty="0"/>
              <a:t>Regularly</a:t>
            </a:r>
          </a:p>
          <a:p>
            <a:r>
              <a:rPr lang="en-US" altLang="en-US" sz="2800" dirty="0"/>
              <a:t>May catch mistakes/oversights by the system or network administrator</a:t>
            </a:r>
          </a:p>
          <a:p>
            <a:r>
              <a:rPr lang="en-US" altLang="en-US" sz="2800" dirty="0"/>
              <a:t>Defense in depth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388BB7-F78F-6915-9ADD-06F672D56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21782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044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720" y="286603"/>
            <a:ext cx="895096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Vulnerability Scanners: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Report “potential” vulnerabilities</a:t>
            </a:r>
          </a:p>
          <a:p>
            <a:r>
              <a:rPr lang="en-US" altLang="en-US" sz="2800" dirty="0"/>
              <a:t>Only as good as the vulnerability database</a:t>
            </a:r>
          </a:p>
          <a:p>
            <a:r>
              <a:rPr lang="en-US" altLang="en-US" sz="2800" dirty="0"/>
              <a:t>Can cause complacency</a:t>
            </a:r>
          </a:p>
          <a:p>
            <a:r>
              <a:rPr lang="en-US" altLang="en-US" sz="2800" dirty="0"/>
              <a:t>Cannot match the skill of a talented attacker</a:t>
            </a:r>
          </a:p>
          <a:p>
            <a:r>
              <a:rPr lang="en-US" altLang="en-US" sz="2800" dirty="0"/>
              <a:t>Can cause self-inflicted wounds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92EE01B-8FCC-615C-EE7C-04DDB54C1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082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194560" y="286603"/>
            <a:ext cx="8961120" cy="1450757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Attackers use Vulnerability Scanners Too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From network scanning an attacker has learned:</a:t>
            </a:r>
          </a:p>
          <a:p>
            <a:pPr lvl="1"/>
            <a:r>
              <a:rPr lang="en-US" altLang="en-US" sz="2800" dirty="0"/>
              <a:t>List of addresses of live hosts</a:t>
            </a:r>
          </a:p>
          <a:p>
            <a:pPr lvl="1"/>
            <a:r>
              <a:rPr lang="en-US" altLang="en-US" sz="2800" dirty="0"/>
              <a:t>Network topology</a:t>
            </a:r>
          </a:p>
          <a:p>
            <a:pPr lvl="1"/>
            <a:r>
              <a:rPr lang="en-US" altLang="en-US" sz="2800" dirty="0"/>
              <a:t>OS on live hosts</a:t>
            </a:r>
          </a:p>
          <a:p>
            <a:pPr lvl="1"/>
            <a:r>
              <a:rPr lang="en-US" altLang="en-US" sz="2800" dirty="0"/>
              <a:t>Open ports on live hosts</a:t>
            </a:r>
          </a:p>
          <a:p>
            <a:pPr lvl="1"/>
            <a:r>
              <a:rPr lang="en-US" altLang="en-US" sz="2800" dirty="0"/>
              <a:t>Service name and program version on open ports</a:t>
            </a:r>
          </a:p>
          <a:p>
            <a:r>
              <a:rPr lang="en-US" altLang="en-US" sz="2800" dirty="0"/>
              <a:t>Now use vulnerability scanners to find vulnerable services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6E083A9-BDCA-A0E2-25BF-FEDF80C41C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9086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082800" y="286603"/>
            <a:ext cx="9072880" cy="1450757"/>
          </a:xfrm>
        </p:spPr>
        <p:txBody>
          <a:bodyPr/>
          <a:lstStyle/>
          <a:p>
            <a:pPr algn="ctr"/>
            <a:r>
              <a:rPr lang="en-US" altLang="en-US" dirty="0"/>
              <a:t>Popular Security Tools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“The network security community's favorite tools.”</a:t>
            </a:r>
          </a:p>
          <a:p>
            <a:r>
              <a:rPr lang="en-US" altLang="en-US" sz="2800" dirty="0"/>
              <a:t>The list:</a:t>
            </a:r>
          </a:p>
          <a:p>
            <a:pPr lvl="1"/>
            <a:r>
              <a:rPr lang="en-US" altLang="en-US" sz="2800" dirty="0">
                <a:hlinkClick r:id="rId2"/>
              </a:rPr>
              <a:t>http://sectools.org/</a:t>
            </a:r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Nessus</a:t>
            </a:r>
          </a:p>
          <a:p>
            <a:pPr lvl="1"/>
            <a:r>
              <a:rPr lang="en-US" altLang="en-US" sz="2800" dirty="0"/>
              <a:t>Nmap</a:t>
            </a:r>
          </a:p>
          <a:p>
            <a:pPr lvl="1"/>
            <a:r>
              <a:rPr lang="en-US" altLang="en-US" sz="2800" dirty="0"/>
              <a:t>Wireshark</a:t>
            </a:r>
          </a:p>
          <a:p>
            <a:pPr lvl="1"/>
            <a:r>
              <a:rPr lang="en-US" altLang="en-US" sz="2800" dirty="0"/>
              <a:t>…</a:t>
            </a:r>
          </a:p>
          <a:p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5BE1-A613-4B10-8659-2A8CB123865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F6810CB-3685-8116-1FE6-DF2E97EDC8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19" r="31685" b="-4"/>
          <a:stretch/>
        </p:blipFill>
        <p:spPr>
          <a:xfrm>
            <a:off x="153" y="10"/>
            <a:ext cx="2082647" cy="194055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34648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</TotalTime>
  <Words>1774</Words>
  <Application>Microsoft Office PowerPoint</Application>
  <PresentationFormat>Custom</PresentationFormat>
  <Paragraphs>280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Retrospect</vt:lpstr>
      <vt:lpstr>Assessing Vulnerabilities  and  Penetration Testing</vt:lpstr>
      <vt:lpstr>Vulnerability Scanners</vt:lpstr>
      <vt:lpstr>Credentialed and Non-Credentialed Scanning</vt:lpstr>
      <vt:lpstr>How Vulnerability Scanners Work</vt:lpstr>
      <vt:lpstr>Typical Vulnerabilities Checked</vt:lpstr>
      <vt:lpstr>Vulnerability Scanners: Benefits</vt:lpstr>
      <vt:lpstr>Vulnerability Scanners: Drawbacks</vt:lpstr>
      <vt:lpstr>Attackers use Vulnerability Scanners Too</vt:lpstr>
      <vt:lpstr>Popular Security Tools</vt:lpstr>
      <vt:lpstr>How Vulnerability Scanners Work</vt:lpstr>
      <vt:lpstr>Typical Vulnerabilities Checked</vt:lpstr>
      <vt:lpstr>Nessus</vt:lpstr>
      <vt:lpstr>Nessus Plug-ins</vt:lpstr>
      <vt:lpstr>Vulnerabilities Checked by Nessus</vt:lpstr>
      <vt:lpstr>Running a Nessus Scan</vt:lpstr>
      <vt:lpstr>Nessus Results</vt:lpstr>
      <vt:lpstr>Nikto: A Web Vulnerability Scanner</vt:lpstr>
      <vt:lpstr>Security Templates</vt:lpstr>
      <vt:lpstr>Security Templates (cont)</vt:lpstr>
      <vt:lpstr>Security Configuration and Analysis Utility</vt:lpstr>
      <vt:lpstr>Security Configuration and Analysis Utility (cont)</vt:lpstr>
      <vt:lpstr>Security Configuration Wizard</vt:lpstr>
      <vt:lpstr>Security Configuration Wizard (cont)</vt:lpstr>
      <vt:lpstr>Security Configuration Wizard (cont)</vt:lpstr>
      <vt:lpstr>Summary - Vulnerabilities</vt:lpstr>
      <vt:lpstr>Penetration Testing </vt:lpstr>
      <vt:lpstr>Penetration Testing Execution Standard (PTES)</vt:lpstr>
      <vt:lpstr>PTES Phases</vt:lpstr>
      <vt:lpstr>1. Pre-Engagement</vt:lpstr>
      <vt:lpstr>2. Intelligence Gathering</vt:lpstr>
      <vt:lpstr>3. Threat Modeling</vt:lpstr>
      <vt:lpstr>4. Vulnerability Analysis </vt:lpstr>
      <vt:lpstr>5. Exploitation</vt:lpstr>
      <vt:lpstr>6. Post Exploitation</vt:lpstr>
      <vt:lpstr>Post Exploitation (Cont)</vt:lpstr>
      <vt:lpstr>7. Reporting  </vt:lpstr>
      <vt:lpstr>Types of Penetration Tests</vt:lpstr>
      <vt:lpstr>Types of Penetration Tests (Cont)</vt:lpstr>
      <vt:lpstr>Vulnerability Scanners</vt:lpstr>
      <vt:lpstr>PTES Methodology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Anuradha Devaraj</dc:creator>
  <cp:lastModifiedBy>Admin</cp:lastModifiedBy>
  <cp:revision>35</cp:revision>
  <dcterms:created xsi:type="dcterms:W3CDTF">2024-07-09T11:01:40Z</dcterms:created>
  <dcterms:modified xsi:type="dcterms:W3CDTF">2024-07-31T10:20:48Z</dcterms:modified>
</cp:coreProperties>
</file>