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60" r:id="rId4"/>
    <p:sldId id="261" r:id="rId5"/>
    <p:sldId id="349" r:id="rId6"/>
    <p:sldId id="258" r:id="rId7"/>
    <p:sldId id="25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2"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347" r:id="rId45"/>
    <p:sldId id="348" r:id="rId46"/>
    <p:sldId id="298" r:id="rId47"/>
    <p:sldId id="299" r:id="rId48"/>
    <p:sldId id="300" r:id="rId49"/>
    <p:sldId id="301" r:id="rId50"/>
    <p:sldId id="302"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80" d="100"/>
          <a:sy n="80" d="100"/>
        </p:scale>
        <p:origin x="-138" y="-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88221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25667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2CC964-A50B-4C29-B4E4-2C30BB34CCF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0992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41514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1928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73909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11498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0376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9/13/2024</a:t>
            </a:fld>
            <a:endParaRPr lang="en-US" dirty="0"/>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95707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7152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AACC7-3B3F-47D1-959A-EF58926E955E}"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08553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AACC7-3B3F-47D1-959A-EF58926E955E}" type="datetimeFigureOut">
              <a:rPr lang="en-US" smtClean="0"/>
              <a:t>9/13/2024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58493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AACC7-3B3F-47D1-959A-EF58926E955E}"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58996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ACC7-3B3F-47D1-959A-EF58926E955E}" type="datetimeFigureOut">
              <a:rPr lang="en-US" smtClean="0"/>
              <a:t>9/13/2024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4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31964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59019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1EAACC7-3B3F-47D1-959A-EF58926E955E}" type="datetimeFigureOut">
              <a:rPr lang="en-US" smtClean="0"/>
              <a:t>9/13/2024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72127841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danielmiessler/SecLists/tree/master/Password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hashcat.net/hashca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7-zip.org/download.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1870" y="749595"/>
            <a:ext cx="5645888" cy="3902149"/>
          </a:xfrm>
        </p:spPr>
        <p:txBody>
          <a:bodyPr anchor="t">
            <a:normAutofit/>
          </a:bodyPr>
          <a:lstStyle/>
          <a:p>
            <a:pPr algn="ctr"/>
            <a:r>
              <a:rPr lang="en-US" dirty="0"/>
              <a:t>Password Cracking Tools</a:t>
            </a:r>
          </a:p>
        </p:txBody>
      </p:sp>
      <p:sp>
        <p:nvSpPr>
          <p:cNvPr id="3" name="Subtitle 2"/>
          <p:cNvSpPr>
            <a:spLocks noGrp="1"/>
          </p:cNvSpPr>
          <p:nvPr>
            <p:ph type="subTitle" idx="1"/>
          </p:nvPr>
        </p:nvSpPr>
        <p:spPr>
          <a:xfrm>
            <a:off x="871870" y="4651745"/>
            <a:ext cx="4890977" cy="999460"/>
          </a:xfrm>
        </p:spPr>
        <p:txBody>
          <a:bodyPr anchor="b">
            <a:normAutofit/>
          </a:bodyPr>
          <a:lstStyle/>
          <a:p>
            <a:pPr algn="l"/>
            <a:endParaRPr lang="en-US"/>
          </a:p>
        </p:txBody>
      </p:sp>
      <p:pic>
        <p:nvPicPr>
          <p:cNvPr id="54" name="Picture 53" descr="Colored pencils inside a pencil holder which is on top of a wood table">
            <a:extLst>
              <a:ext uri="{FF2B5EF4-FFF2-40B4-BE49-F238E27FC236}">
                <a16:creationId xmlns:a16="http://schemas.microsoft.com/office/drawing/2014/main" xmlns="" id="{6B172433-3911-5261-9236-E1B123DD155F}"/>
              </a:ext>
            </a:extLst>
          </p:cNvPr>
          <p:cNvPicPr>
            <a:picLocks noChangeAspect="1"/>
          </p:cNvPicPr>
          <p:nvPr/>
        </p:nvPicPr>
        <p:blipFill rotWithShape="1">
          <a:blip r:embed="rId2"/>
          <a:srcRect l="38801" r="-3" b="-3"/>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911C47-7665-11E1-9BD9-EDD1B16842ED}"/>
              </a:ext>
            </a:extLst>
          </p:cNvPr>
          <p:cNvSpPr>
            <a:spLocks noGrp="1"/>
          </p:cNvSpPr>
          <p:nvPr>
            <p:ph type="title"/>
          </p:nvPr>
        </p:nvSpPr>
        <p:spPr>
          <a:xfrm>
            <a:off x="1640156" y="410750"/>
            <a:ext cx="8911687" cy="696690"/>
          </a:xfrm>
        </p:spPr>
        <p:txBody>
          <a:bodyPr>
            <a:normAutofit fontScale="90000"/>
          </a:bodyPr>
          <a:lstStyle/>
          <a:p>
            <a:r>
              <a:rPr lang="en-US" b="1" i="0" dirty="0">
                <a:solidFill>
                  <a:srgbClr val="141E2D"/>
                </a:solidFill>
                <a:effectLst/>
                <a:latin typeface="Plus Jakarta"/>
              </a:rPr>
              <a:t>How Does Password Cracking Work?</a:t>
            </a:r>
            <a:br>
              <a:rPr lang="en-US" b="1" i="0" dirty="0">
                <a:solidFill>
                  <a:srgbClr val="141E2D"/>
                </a:solidFill>
                <a:effectLst/>
                <a:latin typeface="Plus Jakarta"/>
              </a:rPr>
            </a:br>
            <a:endParaRPr lang="en-IN" dirty="0"/>
          </a:p>
        </p:txBody>
      </p:sp>
      <p:sp>
        <p:nvSpPr>
          <p:cNvPr id="3" name="Content Placeholder 2">
            <a:extLst>
              <a:ext uri="{FF2B5EF4-FFF2-40B4-BE49-F238E27FC236}">
                <a16:creationId xmlns:a16="http://schemas.microsoft.com/office/drawing/2014/main" xmlns="" id="{7DADE599-D8BE-7E65-03EA-35F03C007F65}"/>
              </a:ext>
            </a:extLst>
          </p:cNvPr>
          <p:cNvSpPr>
            <a:spLocks noGrp="1"/>
          </p:cNvSpPr>
          <p:nvPr>
            <p:ph idx="1"/>
          </p:nvPr>
        </p:nvSpPr>
        <p:spPr>
          <a:xfrm>
            <a:off x="1137920" y="1198880"/>
            <a:ext cx="9895840" cy="3797942"/>
          </a:xfrm>
        </p:spPr>
        <p:txBody>
          <a:bodyPr>
            <a:noAutofit/>
          </a:bodyPr>
          <a:lstStyle/>
          <a:p>
            <a:pPr algn="just"/>
            <a:r>
              <a:rPr lang="en-US" sz="2800" b="0" i="0" dirty="0">
                <a:solidFill>
                  <a:srgbClr val="141E2D"/>
                </a:solidFill>
                <a:effectLst/>
                <a:latin typeface="Times New Roman" panose="02020603050405020304" pitchFamily="18" charset="0"/>
                <a:cs typeface="Times New Roman" panose="02020603050405020304" pitchFamily="18" charset="0"/>
              </a:rPr>
              <a:t>That’s why experts often say these kinds of attacks are about time and calculation power, but if you don’t secure your passwords, they will be found at the speed of light.</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577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D412B1-8075-661E-1146-D00C948EA23B}"/>
              </a:ext>
            </a:extLst>
          </p:cNvPr>
          <p:cNvSpPr>
            <a:spLocks noGrp="1"/>
          </p:cNvSpPr>
          <p:nvPr>
            <p:ph type="title"/>
          </p:nvPr>
        </p:nvSpPr>
        <p:spPr>
          <a:xfrm>
            <a:off x="1544321" y="410750"/>
            <a:ext cx="10210800" cy="869410"/>
          </a:xfrm>
        </p:spPr>
        <p:txBody>
          <a:bodyPr>
            <a:normAutofit/>
          </a:bodyPr>
          <a:lstStyle/>
          <a:p>
            <a:r>
              <a:rPr lang="en-US" b="1" i="0" dirty="0">
                <a:solidFill>
                  <a:srgbClr val="141E2D"/>
                </a:solidFill>
                <a:effectLst/>
                <a:latin typeface="Plus Jakarta"/>
              </a:rPr>
              <a:t>How Do You Crack Passwords with John the Ripper?</a:t>
            </a:r>
            <a:endParaRPr lang="en-IN" dirty="0"/>
          </a:p>
        </p:txBody>
      </p:sp>
      <p:sp>
        <p:nvSpPr>
          <p:cNvPr id="3" name="Content Placeholder 2">
            <a:extLst>
              <a:ext uri="{FF2B5EF4-FFF2-40B4-BE49-F238E27FC236}">
                <a16:creationId xmlns:a16="http://schemas.microsoft.com/office/drawing/2014/main" xmlns="" id="{D8F65191-1936-585E-A331-CF0657E16AEA}"/>
              </a:ext>
            </a:extLst>
          </p:cNvPr>
          <p:cNvSpPr>
            <a:spLocks noGrp="1"/>
          </p:cNvSpPr>
          <p:nvPr>
            <p:ph idx="1"/>
          </p:nvPr>
        </p:nvSpPr>
        <p:spPr>
          <a:xfrm>
            <a:off x="1463040" y="1463040"/>
            <a:ext cx="9960292" cy="4744720"/>
          </a:xfrm>
        </p:spPr>
        <p:txBody>
          <a:bodyPr>
            <a:noAutofit/>
          </a:bodyPr>
          <a:lstStyle/>
          <a:p>
            <a:pPr algn="just"/>
            <a:r>
              <a:rPr lang="en-US" sz="2800" b="0" i="0" dirty="0">
                <a:solidFill>
                  <a:srgbClr val="141E2D"/>
                </a:solidFill>
                <a:effectLst/>
                <a:latin typeface="Times New Roman" panose="02020603050405020304" pitchFamily="18" charset="0"/>
                <a:cs typeface="Times New Roman" panose="02020603050405020304" pitchFamily="18" charset="0"/>
              </a:rPr>
              <a:t>The “john” command has an extensive range of options and flags you can use to run accurate sessions and match the specific format and encryption of your targeted password.</a:t>
            </a:r>
          </a:p>
          <a:p>
            <a:pPr algn="just"/>
            <a:r>
              <a:rPr lang="en-US" sz="2800" b="0" i="0" dirty="0">
                <a:solidFill>
                  <a:srgbClr val="141E2D"/>
                </a:solidFill>
                <a:effectLst/>
                <a:latin typeface="Times New Roman" panose="02020603050405020304" pitchFamily="18" charset="0"/>
                <a:cs typeface="Times New Roman" panose="02020603050405020304" pitchFamily="18" charset="0"/>
              </a:rPr>
              <a:t>The tool has </a:t>
            </a:r>
            <a:r>
              <a:rPr lang="en-US" sz="2800" b="1" i="0" dirty="0">
                <a:solidFill>
                  <a:srgbClr val="141E2D"/>
                </a:solidFill>
                <a:effectLst/>
                <a:latin typeface="Times New Roman" panose="02020603050405020304" pitchFamily="18" charset="0"/>
                <a:cs typeface="Times New Roman" panose="02020603050405020304" pitchFamily="18" charset="0"/>
              </a:rPr>
              <a:t>built-in wordlists </a:t>
            </a:r>
            <a:r>
              <a:rPr lang="en-US" sz="2800" b="0" i="0" dirty="0">
                <a:solidFill>
                  <a:srgbClr val="141E2D"/>
                </a:solidFill>
                <a:effectLst/>
                <a:latin typeface="Times New Roman" panose="02020603050405020304" pitchFamily="18" charset="0"/>
                <a:cs typeface="Times New Roman" panose="02020603050405020304" pitchFamily="18" charset="0"/>
              </a:rPr>
              <a:t>that automatically apply by default, but you can specify your own with </a:t>
            </a:r>
            <a:r>
              <a:rPr lang="en-US" sz="2800" b="0" i="1" dirty="0">
                <a:solidFill>
                  <a:srgbClr val="141E2D"/>
                </a:solidFill>
                <a:effectLst/>
                <a:latin typeface="Times New Roman" panose="02020603050405020304" pitchFamily="18" charset="0"/>
                <a:cs typeface="Times New Roman" panose="02020603050405020304" pitchFamily="18" charset="0"/>
              </a:rPr>
              <a:t>–</a:t>
            </a:r>
            <a:r>
              <a:rPr lang="en-US" sz="2800" b="1" i="1" dirty="0">
                <a:solidFill>
                  <a:srgbClr val="141E2D"/>
                </a:solidFill>
                <a:effectLst/>
                <a:latin typeface="Times New Roman" panose="02020603050405020304" pitchFamily="18" charset="0"/>
                <a:cs typeface="Times New Roman" panose="02020603050405020304" pitchFamily="18" charset="0"/>
              </a:rPr>
              <a:t>wordlist</a:t>
            </a:r>
            <a:r>
              <a:rPr lang="en-US" sz="2800" b="0" i="0" dirty="0">
                <a:solidFill>
                  <a:srgbClr val="141E2D"/>
                </a:solidFill>
                <a:effectLst/>
                <a:latin typeface="Times New Roman" panose="02020603050405020304" pitchFamily="18" charset="0"/>
                <a:cs typeface="Times New Roman" panose="02020603050405020304" pitchFamily="18" charset="0"/>
              </a:rPr>
              <a:t> and the path to your custom wordlist.</a:t>
            </a:r>
          </a:p>
          <a:p>
            <a:pPr algn="just"/>
            <a:r>
              <a:rPr lang="en-US" sz="2800" b="0" i="0" dirty="0">
                <a:solidFill>
                  <a:srgbClr val="141E2D"/>
                </a:solidFill>
                <a:effectLst/>
                <a:latin typeface="Times New Roman" panose="02020603050405020304" pitchFamily="18" charset="0"/>
                <a:cs typeface="Times New Roman" panose="02020603050405020304" pitchFamily="18" charset="0"/>
              </a:rPr>
              <a:t>Using only the built-in features and the MD5 hash of a weak password (not even “123456”), it is possible to retrieve the true password in seconds:</a:t>
            </a:r>
          </a:p>
          <a:p>
            <a:pPr algn="just"/>
            <a:r>
              <a:rPr lang="en-US" sz="2800" b="0" i="1" dirty="0">
                <a:solidFill>
                  <a:srgbClr val="141E2D"/>
                </a:solidFill>
                <a:effectLst/>
                <a:latin typeface="Times New Roman" panose="02020603050405020304" pitchFamily="18" charset="0"/>
                <a:cs typeface="Times New Roman" panose="02020603050405020304" pitchFamily="18" charset="0"/>
              </a:rPr>
              <a:t>echo “4f95578c0f588e028b8e2ea441fc683b” &gt; hash.txt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21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D412B1-8075-661E-1146-D00C948EA23B}"/>
              </a:ext>
            </a:extLst>
          </p:cNvPr>
          <p:cNvSpPr>
            <a:spLocks noGrp="1"/>
          </p:cNvSpPr>
          <p:nvPr>
            <p:ph type="title"/>
          </p:nvPr>
        </p:nvSpPr>
        <p:spPr>
          <a:xfrm>
            <a:off x="1544321" y="410750"/>
            <a:ext cx="10210800" cy="869410"/>
          </a:xfrm>
        </p:spPr>
        <p:txBody>
          <a:bodyPr>
            <a:normAutofit/>
          </a:bodyPr>
          <a:lstStyle/>
          <a:p>
            <a:r>
              <a:rPr lang="en-US" b="1" i="0" dirty="0">
                <a:solidFill>
                  <a:srgbClr val="141E2D"/>
                </a:solidFill>
                <a:effectLst/>
                <a:latin typeface="Plus Jakarta"/>
              </a:rPr>
              <a:t>How Do You Crack Passwords with John the Ripper?</a:t>
            </a:r>
            <a:endParaRPr lang="en-IN" dirty="0"/>
          </a:p>
        </p:txBody>
      </p:sp>
      <p:sp>
        <p:nvSpPr>
          <p:cNvPr id="3" name="Content Placeholder 2">
            <a:extLst>
              <a:ext uri="{FF2B5EF4-FFF2-40B4-BE49-F238E27FC236}">
                <a16:creationId xmlns:a16="http://schemas.microsoft.com/office/drawing/2014/main" xmlns="" id="{D8F65191-1936-585E-A331-CF0657E16AEA}"/>
              </a:ext>
            </a:extLst>
          </p:cNvPr>
          <p:cNvSpPr>
            <a:spLocks noGrp="1"/>
          </p:cNvSpPr>
          <p:nvPr>
            <p:ph idx="1"/>
          </p:nvPr>
        </p:nvSpPr>
        <p:spPr>
          <a:xfrm>
            <a:off x="1463040" y="1463040"/>
            <a:ext cx="9960292" cy="4744720"/>
          </a:xfrm>
        </p:spPr>
        <p:txBody>
          <a:bodyPr>
            <a:noAutofit/>
          </a:bodyPr>
          <a:lstStyle/>
          <a:p>
            <a:pPr algn="just"/>
            <a:r>
              <a:rPr lang="en-US" sz="2800" b="0" i="1" dirty="0">
                <a:solidFill>
                  <a:srgbClr val="141E2D"/>
                </a:solidFill>
                <a:effectLst/>
                <a:latin typeface="Times New Roman" panose="02020603050405020304" pitchFamily="18" charset="0"/>
                <a:cs typeface="Times New Roman" panose="02020603050405020304" pitchFamily="18" charset="0"/>
              </a:rPr>
              <a:t>john hash.txt –format=Raw-MD5</a:t>
            </a:r>
            <a:endParaRPr lang="en-US" sz="2800" b="0" i="0" dirty="0">
              <a:solidFill>
                <a:srgbClr val="141E2D"/>
              </a:solidFill>
              <a:effectLst/>
              <a:latin typeface="Times New Roman" panose="02020603050405020304" pitchFamily="18" charset="0"/>
              <a:cs typeface="Times New Roman" panose="02020603050405020304" pitchFamily="18" charset="0"/>
            </a:endParaRPr>
          </a:p>
          <a:p>
            <a:pPr algn="just"/>
            <a:r>
              <a:rPr lang="en-US" sz="2800" b="0" i="1" dirty="0">
                <a:solidFill>
                  <a:srgbClr val="141E2D"/>
                </a:solidFill>
                <a:effectLst/>
                <a:latin typeface="Times New Roman" panose="02020603050405020304" pitchFamily="18" charset="0"/>
                <a:cs typeface="Times New Roman" panose="02020603050405020304" pitchFamily="18" charset="0"/>
              </a:rPr>
              <a:t># julien2022</a:t>
            </a:r>
            <a:endParaRPr lang="en-US" sz="2800" b="0" i="0" dirty="0">
              <a:solidFill>
                <a:srgbClr val="141E2D"/>
              </a:solidFill>
              <a:effectLst/>
              <a:latin typeface="Times New Roman" panose="02020603050405020304" pitchFamily="18" charset="0"/>
              <a:cs typeface="Times New Roman" panose="02020603050405020304" pitchFamily="18" charset="0"/>
            </a:endParaRPr>
          </a:p>
          <a:p>
            <a:pPr algn="just"/>
            <a:r>
              <a:rPr lang="en-US" sz="2800" b="0" i="0" dirty="0">
                <a:solidFill>
                  <a:srgbClr val="141E2D"/>
                </a:solidFill>
                <a:effectLst/>
                <a:latin typeface="Times New Roman" panose="02020603050405020304" pitchFamily="18" charset="0"/>
                <a:cs typeface="Times New Roman" panose="02020603050405020304" pitchFamily="18" charset="0"/>
              </a:rPr>
              <a:t>If you need to crack a password-protected zip, just generate a hash with </a:t>
            </a:r>
            <a:r>
              <a:rPr lang="en-US" sz="2800" b="0" i="1" dirty="0">
                <a:solidFill>
                  <a:srgbClr val="141E2D"/>
                </a:solidFill>
                <a:effectLst/>
                <a:latin typeface="Times New Roman" panose="02020603050405020304" pitchFamily="18" charset="0"/>
                <a:cs typeface="Times New Roman" panose="02020603050405020304" pitchFamily="18" charset="0"/>
              </a:rPr>
              <a:t>ssh2john</a:t>
            </a:r>
            <a:r>
              <a:rPr lang="en-US" sz="2800" b="0" i="0" dirty="0">
                <a:solidFill>
                  <a:srgbClr val="141E2D"/>
                </a:solidFill>
                <a:effectLst/>
                <a:latin typeface="Times New Roman" panose="02020603050405020304" pitchFamily="18" charset="0"/>
                <a:cs typeface="Times New Roman" panose="02020603050405020304" pitchFamily="18" charset="0"/>
              </a:rPr>
              <a:t> and pass “zip” as the format argument:</a:t>
            </a:r>
          </a:p>
          <a:p>
            <a:pPr algn="just"/>
            <a:r>
              <a:rPr lang="en-US" sz="2800" b="0" i="1" dirty="0">
                <a:solidFill>
                  <a:srgbClr val="141E2D"/>
                </a:solidFill>
                <a:effectLst/>
                <a:latin typeface="Times New Roman" panose="02020603050405020304" pitchFamily="18" charset="0"/>
                <a:cs typeface="Times New Roman" panose="02020603050405020304" pitchFamily="18" charset="0"/>
              </a:rPr>
              <a:t>john –format=zip hash-zip.txt</a:t>
            </a:r>
            <a:endParaRPr lang="en-US" sz="2800" b="0" i="0" dirty="0">
              <a:solidFill>
                <a:srgbClr val="141E2D"/>
              </a:solidFill>
              <a:effectLst/>
              <a:latin typeface="Times New Roman" panose="02020603050405020304" pitchFamily="18" charset="0"/>
              <a:cs typeface="Times New Roman" panose="02020603050405020304" pitchFamily="18" charset="0"/>
            </a:endParaRPr>
          </a:p>
          <a:p>
            <a:pPr algn="just"/>
            <a:r>
              <a:rPr lang="en-US" sz="2800" b="0" i="0" dirty="0">
                <a:solidFill>
                  <a:srgbClr val="141E2D"/>
                </a:solidFill>
                <a:effectLst/>
                <a:latin typeface="Times New Roman" panose="02020603050405020304" pitchFamily="18" charset="0"/>
                <a:cs typeface="Times New Roman" panose="02020603050405020304" pitchFamily="18" charset="0"/>
              </a:rPr>
              <a:t>It’s the same method with .</a:t>
            </a:r>
            <a:r>
              <a:rPr lang="en-US" sz="2800" b="0" i="0" dirty="0" err="1">
                <a:solidFill>
                  <a:srgbClr val="141E2D"/>
                </a:solidFill>
                <a:effectLst/>
                <a:latin typeface="Times New Roman" panose="02020603050405020304" pitchFamily="18" charset="0"/>
                <a:cs typeface="Times New Roman" panose="02020603050405020304" pitchFamily="18" charset="0"/>
              </a:rPr>
              <a:t>kbdx</a:t>
            </a:r>
            <a:r>
              <a:rPr lang="en-US" sz="2800" b="0" i="0" dirty="0">
                <a:solidFill>
                  <a:srgbClr val="141E2D"/>
                </a:solidFill>
                <a:effectLst/>
                <a:latin typeface="Times New Roman" panose="02020603050405020304" pitchFamily="18" charset="0"/>
                <a:cs typeface="Times New Roman" panose="02020603050405020304" pitchFamily="18" charset="0"/>
              </a:rPr>
              <a:t> </a:t>
            </a:r>
            <a:r>
              <a:rPr lang="en-US" sz="2800" b="0" i="0" dirty="0">
                <a:solidFill>
                  <a:schemeClr val="tx1"/>
                </a:solidFill>
                <a:effectLst/>
                <a:latin typeface="Times New Roman" panose="02020603050405020304" pitchFamily="18" charset="0"/>
                <a:cs typeface="Times New Roman" panose="02020603050405020304" pitchFamily="18" charset="0"/>
              </a:rPr>
              <a:t>(</a:t>
            </a:r>
            <a:r>
              <a:rPr lang="nn-NO" sz="2800" b="0" i="0" dirty="0">
                <a:solidFill>
                  <a:schemeClr val="tx1"/>
                </a:solidFill>
                <a:effectLst/>
                <a:latin typeface="Times New Roman" panose="02020603050405020304" pitchFamily="18" charset="0"/>
                <a:cs typeface="Times New Roman" panose="02020603050405020304" pitchFamily="18" charset="0"/>
              </a:rPr>
              <a:t>KeePass 2.x database file format) </a:t>
            </a:r>
            <a:r>
              <a:rPr lang="en-US" sz="2800" b="0" i="0" dirty="0">
                <a:solidFill>
                  <a:srgbClr val="141E2D"/>
                </a:solidFill>
                <a:effectLst/>
                <a:latin typeface="Times New Roman" panose="02020603050405020304" pitchFamily="18" charset="0"/>
                <a:cs typeface="Times New Roman" panose="02020603050405020304" pitchFamily="18" charset="0"/>
              </a:rPr>
              <a:t>databases and SSH private keys. </a:t>
            </a:r>
          </a:p>
          <a:p>
            <a:pPr algn="just"/>
            <a:r>
              <a:rPr lang="en-US" sz="2800" b="0" i="0" dirty="0">
                <a:solidFill>
                  <a:srgbClr val="141E2D"/>
                </a:solidFill>
                <a:effectLst/>
                <a:latin typeface="Times New Roman" panose="02020603050405020304" pitchFamily="18" charset="0"/>
                <a:cs typeface="Times New Roman" panose="02020603050405020304" pitchFamily="18" charset="0"/>
              </a:rPr>
              <a:t>First, you generate the hash, then you pass it to John.</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996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05B18-BDA4-E559-86B3-273EFBAB239F}"/>
              </a:ext>
            </a:extLst>
          </p:cNvPr>
          <p:cNvSpPr>
            <a:spLocks noGrp="1"/>
          </p:cNvSpPr>
          <p:nvPr>
            <p:ph type="title"/>
          </p:nvPr>
        </p:nvSpPr>
        <p:spPr>
          <a:xfrm>
            <a:off x="2592925" y="624110"/>
            <a:ext cx="8911687" cy="747490"/>
          </a:xfrm>
        </p:spPr>
        <p:txBody>
          <a:bodyPr>
            <a:normAutofit fontScale="90000"/>
          </a:bodyPr>
          <a:lstStyle/>
          <a:p>
            <a:pPr algn="ctr"/>
            <a:r>
              <a:rPr lang="en-US" b="1" i="0" dirty="0">
                <a:solidFill>
                  <a:srgbClr val="8FC442"/>
                </a:solidFill>
                <a:effectLst/>
                <a:latin typeface="Arial" panose="020B0604020202020204" pitchFamily="34" charset="0"/>
              </a:rPr>
              <a:t>OPHCRACK</a:t>
            </a:r>
            <a:br>
              <a:rPr lang="en-US" b="1" i="0" dirty="0">
                <a:solidFill>
                  <a:srgbClr val="8FC44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xmlns="" id="{4DE05991-1756-18AA-6945-4FE933DAA8F3}"/>
              </a:ext>
            </a:extLst>
          </p:cNvPr>
          <p:cNvSpPr>
            <a:spLocks noGrp="1"/>
          </p:cNvSpPr>
          <p:nvPr>
            <p:ph idx="1"/>
          </p:nvPr>
        </p:nvSpPr>
        <p:spPr>
          <a:xfrm>
            <a:off x="1451292" y="1386110"/>
            <a:ext cx="9704388" cy="3777622"/>
          </a:xfrm>
        </p:spPr>
        <p:txBody>
          <a:bodyPr>
            <a:noAutofit/>
          </a:bodyPr>
          <a:lstStyle/>
          <a:p>
            <a:pPr algn="just"/>
            <a:r>
              <a:rPr lang="en-US" sz="2800" b="1" i="0" dirty="0">
                <a:solidFill>
                  <a:srgbClr val="8FC442"/>
                </a:solidFill>
                <a:effectLst/>
                <a:latin typeface="Times New Roman" panose="02020603050405020304" pitchFamily="18" charset="0"/>
                <a:cs typeface="Times New Roman" panose="02020603050405020304" pitchFamily="18" charset="0"/>
              </a:rPr>
              <a:t>What is </a:t>
            </a:r>
            <a:r>
              <a:rPr lang="en-US" sz="2800" b="1" i="0" dirty="0" err="1">
                <a:solidFill>
                  <a:srgbClr val="8FC442"/>
                </a:solidFill>
                <a:effectLst/>
                <a:latin typeface="Times New Roman" panose="02020603050405020304" pitchFamily="18" charset="0"/>
                <a:cs typeface="Times New Roman" panose="02020603050405020304" pitchFamily="18" charset="0"/>
              </a:rPr>
              <a:t>ophcrack</a:t>
            </a:r>
            <a:r>
              <a:rPr lang="en-US" sz="2800" b="1" i="0" dirty="0">
                <a:solidFill>
                  <a:srgbClr val="8FC442"/>
                </a:solidFill>
                <a:effectLst/>
                <a:latin typeface="Times New Roman" panose="02020603050405020304" pitchFamily="18" charset="0"/>
                <a:cs typeface="Times New Roman" panose="02020603050405020304" pitchFamily="18" charset="0"/>
              </a:rPr>
              <a:t>?</a:t>
            </a:r>
          </a:p>
          <a:p>
            <a:pPr algn="just"/>
            <a:r>
              <a:rPr lang="en-US" sz="2800" b="0" i="0" dirty="0" err="1">
                <a:solidFill>
                  <a:srgbClr val="333333"/>
                </a:solidFill>
                <a:effectLst/>
                <a:latin typeface="Times New Roman" panose="02020603050405020304" pitchFamily="18" charset="0"/>
                <a:cs typeface="Times New Roman" panose="02020603050405020304" pitchFamily="18" charset="0"/>
              </a:rPr>
              <a:t>Ophcrack</a:t>
            </a:r>
            <a:r>
              <a:rPr lang="en-US" sz="2800" b="0" i="0" dirty="0">
                <a:solidFill>
                  <a:srgbClr val="333333"/>
                </a:solidFill>
                <a:effectLst/>
                <a:latin typeface="Times New Roman" panose="02020603050405020304" pitchFamily="18" charset="0"/>
                <a:cs typeface="Times New Roman" panose="02020603050405020304" pitchFamily="18" charset="0"/>
              </a:rPr>
              <a:t> is a </a:t>
            </a:r>
            <a:r>
              <a:rPr lang="en-US" sz="2800" b="1" i="0" dirty="0">
                <a:solidFill>
                  <a:srgbClr val="333333"/>
                </a:solidFill>
                <a:effectLst/>
                <a:latin typeface="Times New Roman" panose="02020603050405020304" pitchFamily="18" charset="0"/>
                <a:cs typeface="Times New Roman" panose="02020603050405020304" pitchFamily="18" charset="0"/>
              </a:rPr>
              <a:t>free Windows password cracker </a:t>
            </a:r>
            <a:r>
              <a:rPr lang="en-US" sz="2800" b="0" i="0" dirty="0">
                <a:solidFill>
                  <a:srgbClr val="333333"/>
                </a:solidFill>
                <a:effectLst/>
                <a:latin typeface="Times New Roman" panose="02020603050405020304" pitchFamily="18" charset="0"/>
                <a:cs typeface="Times New Roman" panose="02020603050405020304" pitchFamily="18" charset="0"/>
              </a:rPr>
              <a:t>based on rainbow tables. </a:t>
            </a:r>
          </a:p>
          <a:p>
            <a:pPr algn="just"/>
            <a:r>
              <a:rPr lang="en-US" sz="2800" b="0" i="0" dirty="0">
                <a:solidFill>
                  <a:srgbClr val="333333"/>
                </a:solidFill>
                <a:effectLst/>
                <a:latin typeface="Times New Roman" panose="02020603050405020304" pitchFamily="18" charset="0"/>
                <a:cs typeface="Times New Roman" panose="02020603050405020304" pitchFamily="18" charset="0"/>
              </a:rPr>
              <a:t>It is a very efficient implementation of rainbow tables done by the inventors of the method. </a:t>
            </a:r>
          </a:p>
          <a:p>
            <a:pPr algn="just"/>
            <a:r>
              <a:rPr lang="en-US" sz="2800" b="0" i="0" dirty="0">
                <a:solidFill>
                  <a:srgbClr val="333333"/>
                </a:solidFill>
                <a:effectLst/>
                <a:latin typeface="Times New Roman" panose="02020603050405020304" pitchFamily="18" charset="0"/>
                <a:cs typeface="Times New Roman" panose="02020603050405020304" pitchFamily="18" charset="0"/>
              </a:rPr>
              <a:t>It comes with a Graphical User Interface and runs on multiple platforms.</a:t>
            </a:r>
          </a:p>
          <a:p>
            <a:pPr algn="just"/>
            <a:r>
              <a:rPr lang="en-US" sz="2800" b="1" i="0" dirty="0">
                <a:solidFill>
                  <a:srgbClr val="8FC442"/>
                </a:solidFill>
                <a:effectLst/>
                <a:latin typeface="Times New Roman" panose="02020603050405020304" pitchFamily="18" charset="0"/>
                <a:cs typeface="Times New Roman" panose="02020603050405020304" pitchFamily="18" charset="0"/>
              </a:rPr>
              <a:t>Features:</a:t>
            </a:r>
          </a:p>
          <a:p>
            <a:pPr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 Runs on Windows, Linux/Unix, Mac OS X, ...</a:t>
            </a:r>
          </a:p>
          <a:p>
            <a:pPr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 Cracks LM and NTLM hashes.</a:t>
            </a:r>
          </a:p>
        </p:txBody>
      </p:sp>
    </p:spTree>
    <p:extLst>
      <p:ext uri="{BB962C8B-B14F-4D97-AF65-F5344CB8AC3E}">
        <p14:creationId xmlns:p14="http://schemas.microsoft.com/office/powerpoint/2010/main" val="2533753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05B18-BDA4-E559-86B3-273EFBAB239F}"/>
              </a:ext>
            </a:extLst>
          </p:cNvPr>
          <p:cNvSpPr>
            <a:spLocks noGrp="1"/>
          </p:cNvSpPr>
          <p:nvPr>
            <p:ph type="title"/>
          </p:nvPr>
        </p:nvSpPr>
        <p:spPr>
          <a:xfrm>
            <a:off x="2592925" y="624110"/>
            <a:ext cx="8911687" cy="747490"/>
          </a:xfrm>
        </p:spPr>
        <p:txBody>
          <a:bodyPr>
            <a:normAutofit fontScale="90000"/>
          </a:bodyPr>
          <a:lstStyle/>
          <a:p>
            <a:pPr algn="ctr"/>
            <a:r>
              <a:rPr lang="en-US" b="1" i="0" dirty="0">
                <a:solidFill>
                  <a:srgbClr val="8FC442"/>
                </a:solidFill>
                <a:effectLst/>
                <a:latin typeface="Arial" panose="020B0604020202020204" pitchFamily="34" charset="0"/>
              </a:rPr>
              <a:t>OPHCRACK</a:t>
            </a:r>
            <a:br>
              <a:rPr lang="en-US" b="1" i="0" dirty="0">
                <a:solidFill>
                  <a:srgbClr val="8FC44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xmlns="" id="{4DE05991-1756-18AA-6945-4FE933DAA8F3}"/>
              </a:ext>
            </a:extLst>
          </p:cNvPr>
          <p:cNvSpPr>
            <a:spLocks noGrp="1"/>
          </p:cNvSpPr>
          <p:nvPr>
            <p:ph idx="1"/>
          </p:nvPr>
        </p:nvSpPr>
        <p:spPr>
          <a:xfrm>
            <a:off x="1451292" y="1264190"/>
            <a:ext cx="10171748" cy="3777622"/>
          </a:xfrm>
        </p:spPr>
        <p:txBody>
          <a:bodyPr>
            <a:noAutofit/>
          </a:bodyPr>
          <a:lstStyle/>
          <a:p>
            <a:pPr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 Free tables available for Windows XP and Vista/7.</a:t>
            </a:r>
          </a:p>
          <a:p>
            <a:pPr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 Brute-force module for simple passwords.</a:t>
            </a:r>
          </a:p>
          <a:p>
            <a:pPr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 Audit mode and CSV export.</a:t>
            </a:r>
          </a:p>
          <a:p>
            <a:pPr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 Real-time graphs to analyze the passwords.</a:t>
            </a:r>
          </a:p>
          <a:p>
            <a:pPr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 </a:t>
            </a:r>
            <a:r>
              <a:rPr lang="en-US" sz="2800" b="0" i="0" dirty="0" err="1">
                <a:solidFill>
                  <a:srgbClr val="333333"/>
                </a:solidFill>
                <a:effectLst/>
                <a:latin typeface="Times New Roman" panose="02020603050405020304" pitchFamily="18" charset="0"/>
                <a:cs typeface="Times New Roman" panose="02020603050405020304" pitchFamily="18" charset="0"/>
              </a:rPr>
              <a:t>LiveCD</a:t>
            </a:r>
            <a:r>
              <a:rPr lang="en-US" sz="2800" b="0" i="0" dirty="0">
                <a:solidFill>
                  <a:srgbClr val="333333"/>
                </a:solidFill>
                <a:effectLst/>
                <a:latin typeface="Times New Roman" panose="02020603050405020304" pitchFamily="18" charset="0"/>
                <a:cs typeface="Times New Roman" panose="02020603050405020304" pitchFamily="18" charset="0"/>
              </a:rPr>
              <a:t> available to simplify the cracking.</a:t>
            </a:r>
          </a:p>
          <a:p>
            <a:pPr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 Dumps and loads hashes from encrypted SAM recovered from a Windows partition.</a:t>
            </a:r>
          </a:p>
          <a:p>
            <a:pPr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 Free and open source software (GPL).</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562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020BC9-0257-282F-A06D-18D071D80055}"/>
              </a:ext>
            </a:extLst>
          </p:cNvPr>
          <p:cNvSpPr>
            <a:spLocks noGrp="1"/>
          </p:cNvSpPr>
          <p:nvPr>
            <p:ph type="title"/>
          </p:nvPr>
        </p:nvSpPr>
        <p:spPr>
          <a:xfrm>
            <a:off x="2592925" y="624110"/>
            <a:ext cx="8911687" cy="737330"/>
          </a:xfrm>
        </p:spPr>
        <p:txBody>
          <a:bodyPr/>
          <a:lstStyle/>
          <a:p>
            <a:pPr algn="ctr"/>
            <a:r>
              <a:rPr lang="en-US" sz="3600" b="0" i="0" dirty="0">
                <a:solidFill>
                  <a:schemeClr val="tx1"/>
                </a:solidFill>
                <a:effectLst/>
                <a:latin typeface="Times New Roman" panose="02020603050405020304" pitchFamily="18" charset="0"/>
                <a:cs typeface="Times New Roman" panose="02020603050405020304" pitchFamily="18" charset="0"/>
              </a:rPr>
              <a:t>OPHCRACK</a:t>
            </a:r>
            <a:endParaRPr lang="en-IN" dirty="0"/>
          </a:p>
        </p:txBody>
      </p:sp>
      <p:sp>
        <p:nvSpPr>
          <p:cNvPr id="3" name="Content Placeholder 2">
            <a:extLst>
              <a:ext uri="{FF2B5EF4-FFF2-40B4-BE49-F238E27FC236}">
                <a16:creationId xmlns:a16="http://schemas.microsoft.com/office/drawing/2014/main" xmlns="" id="{275F0CBA-DE3D-2E91-CC06-1B0314A8811B}"/>
              </a:ext>
            </a:extLst>
          </p:cNvPr>
          <p:cNvSpPr>
            <a:spLocks noGrp="1"/>
          </p:cNvSpPr>
          <p:nvPr>
            <p:ph idx="1"/>
          </p:nvPr>
        </p:nvSpPr>
        <p:spPr>
          <a:xfrm>
            <a:off x="1715452" y="1259840"/>
            <a:ext cx="9789160" cy="4974050"/>
          </a:xfrm>
        </p:spPr>
        <p:txBody>
          <a:bodyPr>
            <a:noAutofit/>
          </a:bodyPr>
          <a:lstStyle/>
          <a:p>
            <a:pPr algn="just" fontAlgn="base"/>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is a free, open-source tool that can be used to recover lost Windows passwords. </a:t>
            </a:r>
          </a:p>
          <a:p>
            <a:pPr algn="just" fontAlgn="base"/>
            <a:r>
              <a:rPr lang="en-US" sz="2800" b="0" i="0" dirty="0">
                <a:solidFill>
                  <a:schemeClr val="tx1"/>
                </a:solidFill>
                <a:effectLst/>
                <a:latin typeface="Times New Roman" panose="02020603050405020304" pitchFamily="18" charset="0"/>
                <a:cs typeface="Times New Roman" panose="02020603050405020304" pitchFamily="18" charset="0"/>
              </a:rPr>
              <a:t>It works by using pre-computed tables to crack password hashes, allowing users to recover their forgotten passwords quickly and easily. </a:t>
            </a:r>
          </a:p>
          <a:p>
            <a:pPr algn="just" fontAlgn="base"/>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is only able to recover passwords for local Windows accounts, and not for Microsoft accounts. </a:t>
            </a:r>
          </a:p>
          <a:p>
            <a:pPr algn="just" fontAlgn="base"/>
            <a:r>
              <a:rPr lang="en-US" sz="2800" b="0" i="0" dirty="0">
                <a:solidFill>
                  <a:schemeClr val="tx1"/>
                </a:solidFill>
                <a:effectLst/>
                <a:latin typeface="Times New Roman" panose="02020603050405020304" pitchFamily="18" charset="0"/>
                <a:cs typeface="Times New Roman" panose="02020603050405020304" pitchFamily="18" charset="0"/>
              </a:rPr>
              <a:t>If you are using a Microsoft account to sign in to your Windows computer, you will need to reset your password through the Microsoft account website.</a:t>
            </a:r>
          </a:p>
          <a:p>
            <a:pPr algn="just"/>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734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AA29C-BE73-5351-2619-FCC972656058}"/>
              </a:ext>
            </a:extLst>
          </p:cNvPr>
          <p:cNvSpPr>
            <a:spLocks noGrp="1"/>
          </p:cNvSpPr>
          <p:nvPr>
            <p:ph type="title"/>
          </p:nvPr>
        </p:nvSpPr>
        <p:spPr>
          <a:xfrm>
            <a:off x="1757681" y="624110"/>
            <a:ext cx="9746932" cy="584930"/>
          </a:xfrm>
        </p:spPr>
        <p:txBody>
          <a:bodyPr>
            <a:normAutofit fontScale="90000"/>
          </a:bodyPr>
          <a:lstStyle/>
          <a:p>
            <a:r>
              <a:rPr lang="en-US" b="1" i="0" dirty="0">
                <a:solidFill>
                  <a:schemeClr val="tx1"/>
                </a:solidFill>
                <a:effectLst/>
                <a:latin typeface="Source Sans 3"/>
              </a:rPr>
              <a:t>How To Use </a:t>
            </a:r>
            <a:r>
              <a:rPr lang="en-US" b="1" i="0" dirty="0" err="1">
                <a:solidFill>
                  <a:schemeClr val="tx1"/>
                </a:solidFill>
                <a:effectLst/>
                <a:latin typeface="Source Sans 3"/>
              </a:rPr>
              <a:t>Ophcrack</a:t>
            </a:r>
            <a:r>
              <a:rPr lang="en-US" b="1" i="0" dirty="0">
                <a:solidFill>
                  <a:schemeClr val="tx1"/>
                </a:solidFill>
                <a:effectLst/>
                <a:latin typeface="Source Sans 3"/>
              </a:rPr>
              <a:t> for Windows Password Recovery?</a:t>
            </a:r>
            <a:br>
              <a:rPr lang="en-US" b="1" i="0" dirty="0">
                <a:solidFill>
                  <a:schemeClr val="tx1"/>
                </a:solidFill>
                <a:effectLst/>
                <a:latin typeface="Source Sans 3"/>
              </a:rPr>
            </a:br>
            <a:endParaRPr lang="en-IN" dirty="0">
              <a:solidFill>
                <a:schemeClr val="tx1"/>
              </a:solidFill>
            </a:endParaRPr>
          </a:p>
        </p:txBody>
      </p:sp>
      <p:sp>
        <p:nvSpPr>
          <p:cNvPr id="3" name="Content Placeholder 2">
            <a:extLst>
              <a:ext uri="{FF2B5EF4-FFF2-40B4-BE49-F238E27FC236}">
                <a16:creationId xmlns:a16="http://schemas.microsoft.com/office/drawing/2014/main" xmlns="" id="{AF8CE71E-E11E-E9EE-351E-1CC3DB45CEDD}"/>
              </a:ext>
            </a:extLst>
          </p:cNvPr>
          <p:cNvSpPr>
            <a:spLocks noGrp="1"/>
          </p:cNvSpPr>
          <p:nvPr>
            <p:ph idx="1"/>
          </p:nvPr>
        </p:nvSpPr>
        <p:spPr>
          <a:xfrm>
            <a:off x="1491931" y="1391920"/>
            <a:ext cx="10012681" cy="5029200"/>
          </a:xfrm>
        </p:spPr>
        <p:txBody>
          <a:bodyPr>
            <a:noAutofit/>
          </a:bodyPr>
          <a:lstStyle/>
          <a:p>
            <a:pPr algn="just" fontAlgn="base"/>
            <a:r>
              <a:rPr lang="en-US" sz="2800" b="1" i="0" dirty="0">
                <a:solidFill>
                  <a:schemeClr val="tx1"/>
                </a:solidFill>
                <a:effectLst/>
                <a:latin typeface="Times New Roman" panose="02020603050405020304" pitchFamily="18" charset="0"/>
                <a:cs typeface="Times New Roman" panose="02020603050405020304" pitchFamily="18" charset="0"/>
              </a:rPr>
              <a:t>Step 1: </a:t>
            </a:r>
            <a:r>
              <a:rPr lang="en-US" sz="2800" b="0" i="0" dirty="0">
                <a:solidFill>
                  <a:schemeClr val="tx1"/>
                </a:solidFill>
                <a:effectLst/>
                <a:latin typeface="Times New Roman" panose="02020603050405020304" pitchFamily="18" charset="0"/>
                <a:cs typeface="Times New Roman" panose="02020603050405020304" pitchFamily="18" charset="0"/>
              </a:rPr>
              <a:t>Download and Install </a:t>
            </a:r>
            <a:r>
              <a:rPr lang="en-US" sz="2800" b="0" i="0" dirty="0" err="1">
                <a:solidFill>
                  <a:schemeClr val="tx1"/>
                </a:solidFill>
                <a:effectLst/>
                <a:latin typeface="Times New Roman" panose="02020603050405020304" pitchFamily="18" charset="0"/>
                <a:cs typeface="Times New Roman" panose="02020603050405020304" pitchFamily="18" charset="0"/>
              </a:rPr>
              <a:t>Ophcrack</a:t>
            </a:r>
            <a:endParaRPr lang="en-US" sz="2800" b="0" i="0" dirty="0">
              <a:solidFill>
                <a:schemeClr val="tx1"/>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The first step in using </a:t>
            </a:r>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for Windows password recovery is to download and install the tool. </a:t>
            </a:r>
          </a:p>
          <a:p>
            <a:pPr algn="just"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You can download the latest version of </a:t>
            </a:r>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from the official website at https://ophcrack.github.io/.</a:t>
            </a:r>
          </a:p>
          <a:p>
            <a:pPr algn="just"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Once the download is complete, run the installer and follow the prompts to install </a:t>
            </a:r>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on your computer.</a:t>
            </a:r>
          </a:p>
        </p:txBody>
      </p:sp>
    </p:spTree>
    <p:extLst>
      <p:ext uri="{BB962C8B-B14F-4D97-AF65-F5344CB8AC3E}">
        <p14:creationId xmlns:p14="http://schemas.microsoft.com/office/powerpoint/2010/main" val="311324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AA29C-BE73-5351-2619-FCC972656058}"/>
              </a:ext>
            </a:extLst>
          </p:cNvPr>
          <p:cNvSpPr>
            <a:spLocks noGrp="1"/>
          </p:cNvSpPr>
          <p:nvPr>
            <p:ph type="title"/>
          </p:nvPr>
        </p:nvSpPr>
        <p:spPr>
          <a:xfrm>
            <a:off x="1757681" y="624110"/>
            <a:ext cx="9746932" cy="584930"/>
          </a:xfrm>
        </p:spPr>
        <p:txBody>
          <a:bodyPr>
            <a:normAutofit fontScale="90000"/>
          </a:bodyPr>
          <a:lstStyle/>
          <a:p>
            <a:r>
              <a:rPr lang="en-US" b="1" i="0" dirty="0">
                <a:solidFill>
                  <a:schemeClr val="tx1"/>
                </a:solidFill>
                <a:effectLst/>
                <a:latin typeface="Source Sans 3"/>
              </a:rPr>
              <a:t>How To Use </a:t>
            </a:r>
            <a:r>
              <a:rPr lang="en-US" b="1" i="0" dirty="0" err="1">
                <a:solidFill>
                  <a:schemeClr val="tx1"/>
                </a:solidFill>
                <a:effectLst/>
                <a:latin typeface="Source Sans 3"/>
              </a:rPr>
              <a:t>Ophcrack</a:t>
            </a:r>
            <a:r>
              <a:rPr lang="en-US" b="1" i="0" dirty="0">
                <a:solidFill>
                  <a:schemeClr val="tx1"/>
                </a:solidFill>
                <a:effectLst/>
                <a:latin typeface="Source Sans 3"/>
              </a:rPr>
              <a:t> for Windows Password Recovery?</a:t>
            </a:r>
            <a:br>
              <a:rPr lang="en-US" b="1" i="0" dirty="0">
                <a:solidFill>
                  <a:schemeClr val="tx1"/>
                </a:solidFill>
                <a:effectLst/>
                <a:latin typeface="Source Sans 3"/>
              </a:rPr>
            </a:br>
            <a:endParaRPr lang="en-IN" dirty="0">
              <a:solidFill>
                <a:schemeClr val="tx1"/>
              </a:solidFill>
            </a:endParaRPr>
          </a:p>
        </p:txBody>
      </p:sp>
      <p:sp>
        <p:nvSpPr>
          <p:cNvPr id="3" name="Content Placeholder 2">
            <a:extLst>
              <a:ext uri="{FF2B5EF4-FFF2-40B4-BE49-F238E27FC236}">
                <a16:creationId xmlns:a16="http://schemas.microsoft.com/office/drawing/2014/main" xmlns="" id="{AF8CE71E-E11E-E9EE-351E-1CC3DB45CEDD}"/>
              </a:ext>
            </a:extLst>
          </p:cNvPr>
          <p:cNvSpPr>
            <a:spLocks noGrp="1"/>
          </p:cNvSpPr>
          <p:nvPr>
            <p:ph idx="1"/>
          </p:nvPr>
        </p:nvSpPr>
        <p:spPr>
          <a:xfrm>
            <a:off x="1361440" y="1391920"/>
            <a:ext cx="10241280" cy="5029200"/>
          </a:xfrm>
        </p:spPr>
        <p:txBody>
          <a:bodyPr>
            <a:noAutofit/>
          </a:bodyPr>
          <a:lstStyle/>
          <a:p>
            <a:pPr algn="just" fontAlgn="base"/>
            <a:r>
              <a:rPr lang="en-US" sz="2800" b="1" i="0" dirty="0">
                <a:solidFill>
                  <a:schemeClr val="tx1"/>
                </a:solidFill>
                <a:effectLst/>
                <a:latin typeface="Times New Roman" panose="02020603050405020304" pitchFamily="18" charset="0"/>
                <a:cs typeface="Times New Roman" panose="02020603050405020304" pitchFamily="18" charset="0"/>
              </a:rPr>
              <a:t>Step 2:</a:t>
            </a:r>
            <a:r>
              <a:rPr lang="en-US" sz="2800" b="0" i="0" dirty="0">
                <a:solidFill>
                  <a:schemeClr val="tx1"/>
                </a:solidFill>
                <a:effectLst/>
                <a:latin typeface="Times New Roman" panose="02020603050405020304" pitchFamily="18" charset="0"/>
                <a:cs typeface="Times New Roman" panose="02020603050405020304" pitchFamily="18" charset="0"/>
              </a:rPr>
              <a:t> Create a Bootable </a:t>
            </a:r>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USB or CD</a:t>
            </a:r>
          </a:p>
          <a:p>
            <a:pPr algn="just"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Next, you will need to create a bootable </a:t>
            </a:r>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USB or CD.</a:t>
            </a:r>
          </a:p>
          <a:p>
            <a:pPr algn="just"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 This will allow you to boot your computer from the </a:t>
            </a:r>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USB or CD, allowing you to access the </a:t>
            </a:r>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software and recover your lost password.</a:t>
            </a:r>
          </a:p>
          <a:p>
            <a:pPr algn="just"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To create a bootable </a:t>
            </a:r>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USB, you will need a USB drive with at least 1 GB of storage space and a tool such as Rufus to create the bootable USB.</a:t>
            </a:r>
          </a:p>
          <a:p>
            <a:pPr algn="just"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To create a bootable </a:t>
            </a:r>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CD, you will need a blank CD and a tool such as </a:t>
            </a:r>
            <a:r>
              <a:rPr lang="en-US" sz="2800" b="0" i="0" dirty="0" err="1">
                <a:solidFill>
                  <a:schemeClr val="tx1"/>
                </a:solidFill>
                <a:effectLst/>
                <a:latin typeface="Times New Roman" panose="02020603050405020304" pitchFamily="18" charset="0"/>
                <a:cs typeface="Times New Roman" panose="02020603050405020304" pitchFamily="18" charset="0"/>
              </a:rPr>
              <a:t>ImgBurn</a:t>
            </a:r>
            <a:r>
              <a:rPr lang="en-US" sz="2800" b="0" i="0" dirty="0">
                <a:solidFill>
                  <a:schemeClr val="tx1"/>
                </a:solidFill>
                <a:effectLst/>
                <a:latin typeface="Times New Roman" panose="02020603050405020304" pitchFamily="18" charset="0"/>
                <a:cs typeface="Times New Roman" panose="02020603050405020304" pitchFamily="18" charset="0"/>
              </a:rPr>
              <a:t> to create the bootable CD.</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6949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AA29C-BE73-5351-2619-FCC972656058}"/>
              </a:ext>
            </a:extLst>
          </p:cNvPr>
          <p:cNvSpPr>
            <a:spLocks noGrp="1"/>
          </p:cNvSpPr>
          <p:nvPr>
            <p:ph type="title"/>
          </p:nvPr>
        </p:nvSpPr>
        <p:spPr>
          <a:xfrm>
            <a:off x="1757681" y="624110"/>
            <a:ext cx="9746932" cy="584930"/>
          </a:xfrm>
        </p:spPr>
        <p:txBody>
          <a:bodyPr>
            <a:normAutofit fontScale="90000"/>
          </a:bodyPr>
          <a:lstStyle/>
          <a:p>
            <a:r>
              <a:rPr lang="en-US" b="1" i="0" dirty="0">
                <a:solidFill>
                  <a:schemeClr val="tx1"/>
                </a:solidFill>
                <a:effectLst/>
                <a:latin typeface="Source Sans 3"/>
              </a:rPr>
              <a:t>How To Use </a:t>
            </a:r>
            <a:r>
              <a:rPr lang="en-US" b="1" i="0" dirty="0" err="1">
                <a:solidFill>
                  <a:schemeClr val="tx1"/>
                </a:solidFill>
                <a:effectLst/>
                <a:latin typeface="Source Sans 3"/>
              </a:rPr>
              <a:t>Ophcrack</a:t>
            </a:r>
            <a:r>
              <a:rPr lang="en-US" b="1" i="0" dirty="0">
                <a:solidFill>
                  <a:schemeClr val="tx1"/>
                </a:solidFill>
                <a:effectLst/>
                <a:latin typeface="Source Sans 3"/>
              </a:rPr>
              <a:t> for Windows Password Recovery?</a:t>
            </a:r>
            <a:br>
              <a:rPr lang="en-US" b="1" i="0" dirty="0">
                <a:solidFill>
                  <a:schemeClr val="tx1"/>
                </a:solidFill>
                <a:effectLst/>
                <a:latin typeface="Source Sans 3"/>
              </a:rPr>
            </a:br>
            <a:endParaRPr lang="en-IN" dirty="0">
              <a:solidFill>
                <a:schemeClr val="tx1"/>
              </a:solidFill>
            </a:endParaRPr>
          </a:p>
        </p:txBody>
      </p:sp>
      <p:sp>
        <p:nvSpPr>
          <p:cNvPr id="3" name="Content Placeholder 2">
            <a:extLst>
              <a:ext uri="{FF2B5EF4-FFF2-40B4-BE49-F238E27FC236}">
                <a16:creationId xmlns:a16="http://schemas.microsoft.com/office/drawing/2014/main" xmlns="" id="{AF8CE71E-E11E-E9EE-351E-1CC3DB45CEDD}"/>
              </a:ext>
            </a:extLst>
          </p:cNvPr>
          <p:cNvSpPr>
            <a:spLocks noGrp="1"/>
          </p:cNvSpPr>
          <p:nvPr>
            <p:ph idx="1"/>
          </p:nvPr>
        </p:nvSpPr>
        <p:spPr>
          <a:xfrm>
            <a:off x="1361440" y="1391920"/>
            <a:ext cx="10241280" cy="5029200"/>
          </a:xfrm>
        </p:spPr>
        <p:txBody>
          <a:bodyPr>
            <a:noAutofit/>
          </a:bodyPr>
          <a:lstStyle/>
          <a:p>
            <a:pPr algn="just"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Once you have your bootable </a:t>
            </a:r>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USB or CD ready, move on to the next step.</a:t>
            </a:r>
          </a:p>
          <a:p>
            <a:pPr algn="just" fontAlgn="base"/>
            <a:r>
              <a:rPr lang="en-US" sz="2800" b="1" i="0" dirty="0">
                <a:solidFill>
                  <a:schemeClr val="tx1"/>
                </a:solidFill>
                <a:effectLst/>
                <a:latin typeface="Times New Roman" panose="02020603050405020304" pitchFamily="18" charset="0"/>
                <a:cs typeface="Times New Roman" panose="02020603050405020304" pitchFamily="18" charset="0"/>
              </a:rPr>
              <a:t>Step 3:</a:t>
            </a:r>
            <a:r>
              <a:rPr lang="en-US" sz="2800" b="0" i="0" dirty="0">
                <a:solidFill>
                  <a:schemeClr val="tx1"/>
                </a:solidFill>
                <a:effectLst/>
                <a:latin typeface="Times New Roman" panose="02020603050405020304" pitchFamily="18" charset="0"/>
                <a:cs typeface="Times New Roman" panose="02020603050405020304" pitchFamily="18" charset="0"/>
              </a:rPr>
              <a:t> Boot Your Computer from the </a:t>
            </a:r>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USB or CD</a:t>
            </a:r>
          </a:p>
          <a:p>
            <a:pPr algn="just"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With your bootable </a:t>
            </a:r>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USB or CD ready, it’s time to boot your computer from it. </a:t>
            </a:r>
          </a:p>
          <a:p>
            <a:pPr algn="just"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To do this, you will need to enter your computer’s BIOS or UEFI settings and change the boot order.</a:t>
            </a:r>
          </a:p>
          <a:p>
            <a:pPr algn="just"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The exact steps for entering the BIOS or UEFI settings and changing the boot order will vary depending on your computer’s make and model. </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894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AA29C-BE73-5351-2619-FCC972656058}"/>
              </a:ext>
            </a:extLst>
          </p:cNvPr>
          <p:cNvSpPr>
            <a:spLocks noGrp="1"/>
          </p:cNvSpPr>
          <p:nvPr>
            <p:ph type="title"/>
          </p:nvPr>
        </p:nvSpPr>
        <p:spPr>
          <a:xfrm>
            <a:off x="1757681" y="624110"/>
            <a:ext cx="9746932" cy="584930"/>
          </a:xfrm>
        </p:spPr>
        <p:txBody>
          <a:bodyPr>
            <a:normAutofit fontScale="90000"/>
          </a:bodyPr>
          <a:lstStyle/>
          <a:p>
            <a:r>
              <a:rPr lang="en-US" b="1" i="0" dirty="0">
                <a:solidFill>
                  <a:schemeClr val="tx1"/>
                </a:solidFill>
                <a:effectLst/>
                <a:latin typeface="Source Sans 3"/>
              </a:rPr>
              <a:t>How To Use </a:t>
            </a:r>
            <a:r>
              <a:rPr lang="en-US" b="1" i="0" dirty="0" err="1">
                <a:solidFill>
                  <a:schemeClr val="tx1"/>
                </a:solidFill>
                <a:effectLst/>
                <a:latin typeface="Source Sans 3"/>
              </a:rPr>
              <a:t>Ophcrack</a:t>
            </a:r>
            <a:r>
              <a:rPr lang="en-US" b="1" i="0" dirty="0">
                <a:solidFill>
                  <a:schemeClr val="tx1"/>
                </a:solidFill>
                <a:effectLst/>
                <a:latin typeface="Source Sans 3"/>
              </a:rPr>
              <a:t> for Windows Password Recovery?</a:t>
            </a:r>
            <a:br>
              <a:rPr lang="en-US" b="1" i="0" dirty="0">
                <a:solidFill>
                  <a:schemeClr val="tx1"/>
                </a:solidFill>
                <a:effectLst/>
                <a:latin typeface="Source Sans 3"/>
              </a:rPr>
            </a:br>
            <a:endParaRPr lang="en-IN" dirty="0">
              <a:solidFill>
                <a:schemeClr val="tx1"/>
              </a:solidFill>
            </a:endParaRPr>
          </a:p>
        </p:txBody>
      </p:sp>
      <p:sp>
        <p:nvSpPr>
          <p:cNvPr id="3" name="Content Placeholder 2">
            <a:extLst>
              <a:ext uri="{FF2B5EF4-FFF2-40B4-BE49-F238E27FC236}">
                <a16:creationId xmlns:a16="http://schemas.microsoft.com/office/drawing/2014/main" xmlns="" id="{AF8CE71E-E11E-E9EE-351E-1CC3DB45CEDD}"/>
              </a:ext>
            </a:extLst>
          </p:cNvPr>
          <p:cNvSpPr>
            <a:spLocks noGrp="1"/>
          </p:cNvSpPr>
          <p:nvPr>
            <p:ph idx="1"/>
          </p:nvPr>
        </p:nvSpPr>
        <p:spPr>
          <a:xfrm>
            <a:off x="1361440" y="1391920"/>
            <a:ext cx="10241280" cy="5029200"/>
          </a:xfrm>
        </p:spPr>
        <p:txBody>
          <a:bodyPr>
            <a:noAutofit/>
          </a:bodyPr>
          <a:lstStyle/>
          <a:p>
            <a:pPr algn="just"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In general, you will need to press a key (such as F2 or Del) during the boot process to enter the BIOS or UEFI settings, and then navigate to the “Boot” or “Boot Order” settings and change the order so that the </a:t>
            </a:r>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USB or CD is first in the list.</a:t>
            </a:r>
          </a:p>
          <a:p>
            <a:pPr algn="just"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Once you have changed the boot order, save your changes and exit the BIOS or UEFI settings. </a:t>
            </a:r>
          </a:p>
          <a:p>
            <a:pPr algn="just"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Your computer should now boot from the </a:t>
            </a:r>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USB or CD.</a:t>
            </a:r>
          </a:p>
          <a:p>
            <a:pPr algn="just" fontAlgn="base"/>
            <a:r>
              <a:rPr lang="en-US" sz="2800" b="1" i="0" dirty="0">
                <a:solidFill>
                  <a:schemeClr val="tx1"/>
                </a:solidFill>
                <a:effectLst/>
                <a:latin typeface="Times New Roman" panose="02020603050405020304" pitchFamily="18" charset="0"/>
                <a:cs typeface="Times New Roman" panose="02020603050405020304" pitchFamily="18" charset="0"/>
              </a:rPr>
              <a:t>Step 4:</a:t>
            </a:r>
            <a:r>
              <a:rPr lang="en-US" sz="2800" b="0" i="0" dirty="0">
                <a:solidFill>
                  <a:schemeClr val="tx1"/>
                </a:solidFill>
                <a:effectLst/>
                <a:latin typeface="Times New Roman" panose="02020603050405020304" pitchFamily="18" charset="0"/>
                <a:cs typeface="Times New Roman" panose="02020603050405020304" pitchFamily="18" charset="0"/>
              </a:rPr>
              <a:t> Use </a:t>
            </a:r>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to Recover Your Lost Password</a:t>
            </a:r>
          </a:p>
          <a:p>
            <a:pPr algn="just"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With your computer booted from the </a:t>
            </a:r>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USB or CD, you can now use the </a:t>
            </a:r>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software to recover your lost password.</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75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F9F11C-A97A-5064-CD86-0671E3524444}"/>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xmlns="" id="{0B65DF80-FDCC-9BB1-B02A-5E9F598EAE40}"/>
              </a:ext>
            </a:extLst>
          </p:cNvPr>
          <p:cNvSpPr>
            <a:spLocks noGrp="1"/>
          </p:cNvSpPr>
          <p:nvPr>
            <p:ph idx="1"/>
          </p:nvPr>
        </p:nvSpPr>
        <p:spPr>
          <a:xfrm>
            <a:off x="1085532" y="1264554"/>
            <a:ext cx="10598468" cy="5359765"/>
          </a:xfrm>
        </p:spPr>
        <p:txBody>
          <a:bodyPr>
            <a:noAutofit/>
          </a:bodyPr>
          <a:lstStyle/>
          <a:p>
            <a:pPr algn="just"/>
            <a:r>
              <a:rPr lang="en-US" sz="2800" b="0" i="0" dirty="0">
                <a:solidFill>
                  <a:srgbClr val="212529"/>
                </a:solidFill>
                <a:effectLst/>
                <a:latin typeface="Times New Roman" panose="02020603050405020304" pitchFamily="18" charset="0"/>
                <a:cs typeface="Times New Roman" panose="02020603050405020304" pitchFamily="18" charset="0"/>
              </a:rPr>
              <a:t>A well-designed password-based authentication system doesn’t store a user’s actual password. </a:t>
            </a:r>
          </a:p>
          <a:p>
            <a:pPr algn="just"/>
            <a:r>
              <a:rPr lang="en-US" sz="2800" b="0" i="0" dirty="0">
                <a:solidFill>
                  <a:srgbClr val="212529"/>
                </a:solidFill>
                <a:effectLst/>
                <a:latin typeface="Times New Roman" panose="02020603050405020304" pitchFamily="18" charset="0"/>
                <a:cs typeface="Times New Roman" panose="02020603050405020304" pitchFamily="18" charset="0"/>
              </a:rPr>
              <a:t>This would make it far too easy for a hacker or a malicious insider to gain access to all of the user accounts on the system.</a:t>
            </a:r>
          </a:p>
          <a:p>
            <a:pPr algn="just"/>
            <a:r>
              <a:rPr lang="en-US" sz="2800" b="0" i="0" dirty="0">
                <a:solidFill>
                  <a:srgbClr val="212529"/>
                </a:solidFill>
                <a:effectLst/>
                <a:latin typeface="Times New Roman" panose="02020603050405020304" pitchFamily="18" charset="0"/>
                <a:cs typeface="Times New Roman" panose="02020603050405020304" pitchFamily="18" charset="0"/>
              </a:rPr>
              <a:t>Instead, authentication systems store a password hash, which is the result of sending the password — and a random value called a salt — through a </a:t>
            </a:r>
            <a:r>
              <a:rPr lang="en-US" sz="2800" dirty="0">
                <a:solidFill>
                  <a:srgbClr val="005A7C"/>
                </a:solidFill>
                <a:latin typeface="Times New Roman" panose="02020603050405020304" pitchFamily="18" charset="0"/>
                <a:cs typeface="Times New Roman" panose="02020603050405020304" pitchFamily="18" charset="0"/>
              </a:rPr>
              <a:t>hash function</a:t>
            </a:r>
            <a:r>
              <a:rPr lang="en-US" sz="2800" b="0" i="0" dirty="0">
                <a:solidFill>
                  <a:srgbClr val="212529"/>
                </a:solidFill>
                <a:effectLst/>
                <a:latin typeface="Times New Roman" panose="02020603050405020304" pitchFamily="18" charset="0"/>
                <a:cs typeface="Times New Roman" panose="02020603050405020304" pitchFamily="18" charset="0"/>
              </a:rPr>
              <a:t>. </a:t>
            </a:r>
          </a:p>
          <a:p>
            <a:pPr algn="just"/>
            <a:r>
              <a:rPr lang="en-US" sz="2800" b="0" i="0" dirty="0">
                <a:solidFill>
                  <a:srgbClr val="212529"/>
                </a:solidFill>
                <a:effectLst/>
                <a:latin typeface="Times New Roman" panose="02020603050405020304" pitchFamily="18" charset="0"/>
                <a:cs typeface="Times New Roman" panose="02020603050405020304" pitchFamily="18" charset="0"/>
              </a:rPr>
              <a:t>Hash functions are designed to be one-way, meaning that it is very difficult to determine the input that produces a given output.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657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AA29C-BE73-5351-2619-FCC972656058}"/>
              </a:ext>
            </a:extLst>
          </p:cNvPr>
          <p:cNvSpPr>
            <a:spLocks noGrp="1"/>
          </p:cNvSpPr>
          <p:nvPr>
            <p:ph type="title"/>
          </p:nvPr>
        </p:nvSpPr>
        <p:spPr>
          <a:xfrm>
            <a:off x="1757681" y="624110"/>
            <a:ext cx="9746932" cy="584930"/>
          </a:xfrm>
        </p:spPr>
        <p:txBody>
          <a:bodyPr>
            <a:normAutofit fontScale="90000"/>
          </a:bodyPr>
          <a:lstStyle/>
          <a:p>
            <a:r>
              <a:rPr lang="en-US" b="1" i="0" dirty="0">
                <a:solidFill>
                  <a:schemeClr val="tx1"/>
                </a:solidFill>
                <a:effectLst/>
                <a:latin typeface="Source Sans 3"/>
              </a:rPr>
              <a:t>How To Use </a:t>
            </a:r>
            <a:r>
              <a:rPr lang="en-US" b="1" i="0" dirty="0" err="1">
                <a:solidFill>
                  <a:schemeClr val="tx1"/>
                </a:solidFill>
                <a:effectLst/>
                <a:latin typeface="Source Sans 3"/>
              </a:rPr>
              <a:t>Ophcrack</a:t>
            </a:r>
            <a:r>
              <a:rPr lang="en-US" b="1" i="0" dirty="0">
                <a:solidFill>
                  <a:schemeClr val="tx1"/>
                </a:solidFill>
                <a:effectLst/>
                <a:latin typeface="Source Sans 3"/>
              </a:rPr>
              <a:t> for Windows Password Recovery?</a:t>
            </a:r>
            <a:br>
              <a:rPr lang="en-US" b="1" i="0" dirty="0">
                <a:solidFill>
                  <a:schemeClr val="tx1"/>
                </a:solidFill>
                <a:effectLst/>
                <a:latin typeface="Source Sans 3"/>
              </a:rPr>
            </a:br>
            <a:endParaRPr lang="en-IN" dirty="0">
              <a:solidFill>
                <a:schemeClr val="tx1"/>
              </a:solidFill>
            </a:endParaRPr>
          </a:p>
        </p:txBody>
      </p:sp>
      <p:sp>
        <p:nvSpPr>
          <p:cNvPr id="3" name="Content Placeholder 2">
            <a:extLst>
              <a:ext uri="{FF2B5EF4-FFF2-40B4-BE49-F238E27FC236}">
                <a16:creationId xmlns:a16="http://schemas.microsoft.com/office/drawing/2014/main" xmlns="" id="{AF8CE71E-E11E-E9EE-351E-1CC3DB45CEDD}"/>
              </a:ext>
            </a:extLst>
          </p:cNvPr>
          <p:cNvSpPr>
            <a:spLocks noGrp="1"/>
          </p:cNvSpPr>
          <p:nvPr>
            <p:ph idx="1"/>
          </p:nvPr>
        </p:nvSpPr>
        <p:spPr>
          <a:xfrm>
            <a:off x="1361440" y="1391920"/>
            <a:ext cx="10241280" cy="5029200"/>
          </a:xfrm>
        </p:spPr>
        <p:txBody>
          <a:bodyPr>
            <a:noAutofit/>
          </a:bodyPr>
          <a:lstStyle/>
          <a:p>
            <a:pPr algn="just"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Upon booting, </a:t>
            </a:r>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will automatically detect all of the user accounts on your computer and display them in a list. </a:t>
            </a:r>
          </a:p>
          <a:p>
            <a:pPr algn="just"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Simply select the user account for which you want to recover the password, and </a:t>
            </a:r>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will begin the cracking process.</a:t>
            </a:r>
          </a:p>
          <a:p>
            <a:pPr algn="just"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Depending on the complexity of the password, the cracking process may take some time. </a:t>
            </a:r>
          </a:p>
          <a:p>
            <a:pPr algn="just" fontAlgn="base">
              <a:buFont typeface="Arial" panose="020B0604020202020204" pitchFamily="34" charset="0"/>
              <a:buChar char="•"/>
            </a:pPr>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will use the pre-computed tables to try different password combinations and crack the password hash. </a:t>
            </a:r>
          </a:p>
          <a:p>
            <a:pPr algn="just" fontAlgn="base">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Once the password has been recovered, it will be displayed on the screen.</a:t>
            </a:r>
          </a:p>
          <a:p>
            <a:pPr algn="just"/>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425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E4AF8C-38D1-D760-53DC-8816199C097C}"/>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E</a:t>
            </a:r>
            <a:r>
              <a:rPr lang="en-US" sz="3600" b="1" i="0" dirty="0">
                <a:solidFill>
                  <a:schemeClr val="tx1"/>
                </a:solidFill>
                <a:effectLst/>
                <a:latin typeface="Times New Roman" panose="02020603050405020304" pitchFamily="18" charset="0"/>
                <a:cs typeface="Times New Roman" panose="02020603050405020304" pitchFamily="18" charset="0"/>
              </a:rPr>
              <a:t>xample:</a:t>
            </a:r>
            <a:br>
              <a:rPr lang="en-US" sz="3600" b="1" i="0" dirty="0">
                <a:solidFill>
                  <a:schemeClr val="tx1"/>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5A18C37D-A8E1-461F-1C09-A73051E3D093}"/>
              </a:ext>
            </a:extLst>
          </p:cNvPr>
          <p:cNvSpPr>
            <a:spLocks noGrp="1"/>
          </p:cNvSpPr>
          <p:nvPr>
            <p:ph idx="1"/>
          </p:nvPr>
        </p:nvSpPr>
        <p:spPr>
          <a:xfrm>
            <a:off x="985520" y="1656080"/>
            <a:ext cx="4815840" cy="4255142"/>
          </a:xfrm>
        </p:spPr>
        <p:txBody>
          <a:bodyPr>
            <a:noAutofit/>
          </a:bodyPr>
          <a:lstStyle/>
          <a:p>
            <a:pPr algn="just" fontAlgn="base"/>
            <a:r>
              <a:rPr lang="en-US" sz="2800" b="1" i="0" dirty="0">
                <a:solidFill>
                  <a:schemeClr val="tx1"/>
                </a:solidFill>
                <a:effectLst/>
                <a:latin typeface="Times New Roman" panose="02020603050405020304" pitchFamily="18" charset="0"/>
                <a:cs typeface="Times New Roman" panose="02020603050405020304" pitchFamily="18" charset="0"/>
              </a:rPr>
              <a:t>Step 1. </a:t>
            </a:r>
            <a:r>
              <a:rPr lang="en-US" sz="2800" b="0" i="0" dirty="0">
                <a:solidFill>
                  <a:schemeClr val="tx1"/>
                </a:solidFill>
                <a:effectLst/>
                <a:latin typeface="Times New Roman" panose="02020603050405020304" pitchFamily="18" charset="0"/>
                <a:cs typeface="Times New Roman" panose="02020603050405020304" pitchFamily="18" charset="0"/>
              </a:rPr>
              <a:t>You will need a USB bootable device that has kali Linux live version running on it.</a:t>
            </a:r>
          </a:p>
          <a:p>
            <a:pPr algn="just" fontAlgn="base"/>
            <a:r>
              <a:rPr lang="en-US" sz="2800" b="1" i="0" dirty="0">
                <a:solidFill>
                  <a:schemeClr val="tx1"/>
                </a:solidFill>
                <a:effectLst/>
                <a:latin typeface="Times New Roman" panose="02020603050405020304" pitchFamily="18" charset="0"/>
                <a:cs typeface="Times New Roman" panose="02020603050405020304" pitchFamily="18" charset="0"/>
              </a:rPr>
              <a:t>Step 2.</a:t>
            </a:r>
            <a:r>
              <a:rPr lang="en-US" sz="2800" b="0" i="0" dirty="0">
                <a:solidFill>
                  <a:schemeClr val="tx1"/>
                </a:solidFill>
                <a:effectLst/>
                <a:latin typeface="Times New Roman" panose="02020603050405020304" pitchFamily="18" charset="0"/>
                <a:cs typeface="Times New Roman" panose="02020603050405020304" pitchFamily="18" charset="0"/>
              </a:rPr>
              <a:t> Next, you can see in the image below there are two files that stores user passwords and information in windows by the name SAM and SYSTEM.</a:t>
            </a:r>
          </a:p>
          <a:p>
            <a:r>
              <a:rPr lang="en-US" sz="2800" dirty="0">
                <a:solidFill>
                  <a:schemeClr val="tx1"/>
                </a:solidFill>
                <a:latin typeface="Times New Roman" panose="02020603050405020304" pitchFamily="18" charset="0"/>
                <a:cs typeface="Times New Roman" panose="02020603050405020304" pitchFamily="18" charset="0"/>
              </a:rPr>
              <a:t/>
            </a:r>
            <a:br>
              <a:rPr lang="en-US" sz="2800" dirty="0">
                <a:solidFill>
                  <a:schemeClr val="tx1"/>
                </a:solidFill>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1028" name="Picture 4" descr="Lightbox">
            <a:extLst>
              <a:ext uri="{FF2B5EF4-FFF2-40B4-BE49-F238E27FC236}">
                <a16:creationId xmlns:a16="http://schemas.microsoft.com/office/drawing/2014/main" xmlns="" id="{F14B2F16-92C9-547B-3544-5760478959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4880" y="190500"/>
            <a:ext cx="603504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105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08BFE-EEBE-AB35-A08A-866872723FAB}"/>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xmlns="" id="{D2952A4D-5C99-3D9D-4D38-4F148C0989A6}"/>
              </a:ext>
            </a:extLst>
          </p:cNvPr>
          <p:cNvSpPr>
            <a:spLocks noGrp="1"/>
          </p:cNvSpPr>
          <p:nvPr>
            <p:ph idx="1"/>
          </p:nvPr>
        </p:nvSpPr>
        <p:spPr>
          <a:xfrm>
            <a:off x="841691" y="1175379"/>
            <a:ext cx="10852467" cy="3777622"/>
          </a:xfrm>
        </p:spPr>
        <p:txBody>
          <a:bodyPr>
            <a:normAutofit/>
          </a:bodyPr>
          <a:lstStyle/>
          <a:p>
            <a:pPr algn="just" fontAlgn="base"/>
            <a:r>
              <a:rPr lang="en-US" sz="2800" b="1" i="0" dirty="0">
                <a:solidFill>
                  <a:schemeClr val="tx1"/>
                </a:solidFill>
                <a:effectLst/>
                <a:latin typeface="Times New Roman" panose="02020603050405020304" pitchFamily="18" charset="0"/>
                <a:cs typeface="Times New Roman" panose="02020603050405020304" pitchFamily="18" charset="0"/>
              </a:rPr>
              <a:t>Step 3.</a:t>
            </a:r>
            <a:r>
              <a:rPr lang="en-US" sz="2800" b="0" i="0" dirty="0">
                <a:solidFill>
                  <a:schemeClr val="tx1"/>
                </a:solidFill>
                <a:effectLst/>
                <a:latin typeface="Times New Roman" panose="02020603050405020304" pitchFamily="18" charset="0"/>
                <a:cs typeface="Times New Roman" panose="02020603050405020304" pitchFamily="18" charset="0"/>
              </a:rPr>
              <a:t> Now just attach your kali Linux live bootable USB to the system and boot into kali Linux.</a:t>
            </a:r>
          </a:p>
          <a:p>
            <a:pPr algn="just" fontAlgn="base"/>
            <a:r>
              <a:rPr lang="en-US" sz="2800" b="1" i="0" dirty="0">
                <a:solidFill>
                  <a:schemeClr val="tx1"/>
                </a:solidFill>
                <a:effectLst/>
                <a:latin typeface="Times New Roman" panose="02020603050405020304" pitchFamily="18" charset="0"/>
                <a:cs typeface="Times New Roman" panose="02020603050405020304" pitchFamily="18" charset="0"/>
              </a:rPr>
              <a:t>Step 4.</a:t>
            </a:r>
            <a:r>
              <a:rPr lang="en-US" sz="2800" b="0" i="0" dirty="0">
                <a:solidFill>
                  <a:schemeClr val="tx1"/>
                </a:solidFill>
                <a:effectLst/>
                <a:latin typeface="Times New Roman" panose="02020603050405020304" pitchFamily="18" charset="0"/>
                <a:cs typeface="Times New Roman" panose="02020603050405020304" pitchFamily="18" charset="0"/>
              </a:rPr>
              <a:t> Now we will go to the path where the above two files are stored and we will copy them using the cp command into the desktop.</a:t>
            </a:r>
          </a:p>
          <a:p>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Lightbox">
            <a:extLst>
              <a:ext uri="{FF2B5EF4-FFF2-40B4-BE49-F238E27FC236}">
                <a16:creationId xmlns:a16="http://schemas.microsoft.com/office/drawing/2014/main" xmlns="" id="{0EEFA9A5-BB6D-DAED-2150-8E899A5D81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532" y="3108960"/>
            <a:ext cx="8826867" cy="357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359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6478FE-2FFD-2E48-E562-3F1A390F9EF5}"/>
              </a:ext>
            </a:extLst>
          </p:cNvPr>
          <p:cNvSpPr>
            <a:spLocks noGrp="1"/>
          </p:cNvSpPr>
          <p:nvPr>
            <p:ph type="title"/>
          </p:nvPr>
        </p:nvSpPr>
        <p:spPr>
          <a:xfrm>
            <a:off x="1640123" y="367099"/>
            <a:ext cx="8911687" cy="767810"/>
          </a:xfrm>
        </p:spPr>
        <p:txBody>
          <a:bodyPr/>
          <a:lstStyle/>
          <a:p>
            <a:r>
              <a:rPr lang="en-IN" dirty="0"/>
              <a:t>Example</a:t>
            </a:r>
          </a:p>
        </p:txBody>
      </p:sp>
      <p:sp>
        <p:nvSpPr>
          <p:cNvPr id="3" name="Content Placeholder 2">
            <a:extLst>
              <a:ext uri="{FF2B5EF4-FFF2-40B4-BE49-F238E27FC236}">
                <a16:creationId xmlns:a16="http://schemas.microsoft.com/office/drawing/2014/main" xmlns="" id="{5EE2A0B5-3494-3B5F-331F-DF9916869E00}"/>
              </a:ext>
            </a:extLst>
          </p:cNvPr>
          <p:cNvSpPr>
            <a:spLocks noGrp="1"/>
          </p:cNvSpPr>
          <p:nvPr>
            <p:ph idx="1"/>
          </p:nvPr>
        </p:nvSpPr>
        <p:spPr>
          <a:xfrm>
            <a:off x="568961" y="1540189"/>
            <a:ext cx="5995034" cy="3777622"/>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5.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Now we will create a Hash to load into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Ophcrack</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software for the cracking process, use the following command to do so after copying both files into the desktop.</a:t>
            </a:r>
            <a:endPar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samdump2 SYSTEM SAM -o windowskey.txt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6.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will create a new file of hash on your desktop.</a:t>
            </a:r>
          </a:p>
          <a:p>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xmlns="" id="{A2F6E572-3929-54B8-08F5-59EECD0F7B52}"/>
              </a:ext>
            </a:extLst>
          </p:cNvPr>
          <p:cNvSpPr>
            <a:spLocks noChangeArrowheads="1"/>
          </p:cNvSpPr>
          <p:nvPr/>
        </p:nvSpPr>
        <p:spPr bwMode="auto">
          <a:xfrm>
            <a:off x="6095967" y="90100"/>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4" descr="Lightbox">
            <a:extLst>
              <a:ext uri="{FF2B5EF4-FFF2-40B4-BE49-F238E27FC236}">
                <a16:creationId xmlns:a16="http://schemas.microsoft.com/office/drawing/2014/main" xmlns="" id="{A566B1F8-BEE8-DF62-F251-287DC5939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3995" y="751004"/>
            <a:ext cx="5505450" cy="490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641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6A05CA-AFB2-B409-F256-BE2055C4167C}"/>
              </a:ext>
            </a:extLst>
          </p:cNvPr>
          <p:cNvSpPr>
            <a:spLocks noGrp="1"/>
          </p:cNvSpPr>
          <p:nvPr>
            <p:ph type="title"/>
          </p:nvPr>
        </p:nvSpPr>
        <p:spPr>
          <a:xfrm>
            <a:off x="2592925" y="624110"/>
            <a:ext cx="8911687" cy="666210"/>
          </a:xfrm>
        </p:spPr>
        <p:txBody>
          <a:bodyPr/>
          <a:lstStyle/>
          <a:p>
            <a:r>
              <a:rPr lang="en-IN" dirty="0"/>
              <a:t>Example</a:t>
            </a:r>
          </a:p>
        </p:txBody>
      </p:sp>
      <p:sp>
        <p:nvSpPr>
          <p:cNvPr id="3" name="Content Placeholder 2">
            <a:extLst>
              <a:ext uri="{FF2B5EF4-FFF2-40B4-BE49-F238E27FC236}">
                <a16:creationId xmlns:a16="http://schemas.microsoft.com/office/drawing/2014/main" xmlns="" id="{54BCB536-7AFD-8527-903B-D39FABBDA942}"/>
              </a:ext>
            </a:extLst>
          </p:cNvPr>
          <p:cNvSpPr>
            <a:spLocks noGrp="1"/>
          </p:cNvSpPr>
          <p:nvPr>
            <p:ph idx="1"/>
          </p:nvPr>
        </p:nvSpPr>
        <p:spPr>
          <a:xfrm>
            <a:off x="701040" y="1540188"/>
            <a:ext cx="5262880" cy="4515171"/>
          </a:xfrm>
        </p:spPr>
        <p:txBody>
          <a:bodyPr>
            <a:normAutofit/>
          </a:bodyPr>
          <a:lstStyle/>
          <a:p>
            <a:pPr algn="just" fontAlgn="base"/>
            <a:r>
              <a:rPr lang="en-US" sz="2800" b="1" i="0" dirty="0">
                <a:solidFill>
                  <a:schemeClr val="tx1"/>
                </a:solidFill>
                <a:effectLst/>
                <a:latin typeface="Times New Roman" panose="02020603050405020304" pitchFamily="18" charset="0"/>
                <a:cs typeface="Times New Roman" panose="02020603050405020304" pitchFamily="18" charset="0"/>
              </a:rPr>
              <a:t>Step 7.</a:t>
            </a:r>
            <a:r>
              <a:rPr lang="en-US" sz="2800" b="0" i="0" dirty="0">
                <a:solidFill>
                  <a:schemeClr val="tx1"/>
                </a:solidFill>
                <a:effectLst/>
                <a:latin typeface="Times New Roman" panose="02020603050405020304" pitchFamily="18" charset="0"/>
                <a:cs typeface="Times New Roman" panose="02020603050405020304" pitchFamily="18" charset="0"/>
              </a:rPr>
              <a:t> Now we need to download the rainbow tables from the official website, by the name window vista free, and then extract it. </a:t>
            </a:r>
          </a:p>
          <a:p>
            <a:pPr algn="just" fontAlgn="base"/>
            <a:r>
              <a:rPr lang="en-US" sz="2800" b="1" i="0" dirty="0">
                <a:solidFill>
                  <a:schemeClr val="tx1"/>
                </a:solidFill>
                <a:effectLst/>
                <a:latin typeface="Times New Roman" panose="02020603050405020304" pitchFamily="18" charset="0"/>
                <a:cs typeface="Times New Roman" panose="02020603050405020304" pitchFamily="18" charset="0"/>
              </a:rPr>
              <a:t>Step 8.</a:t>
            </a:r>
            <a:r>
              <a:rPr lang="en-US" sz="2800" b="0" i="0" dirty="0">
                <a:solidFill>
                  <a:schemeClr val="tx1"/>
                </a:solidFill>
                <a:effectLst/>
                <a:latin typeface="Times New Roman" panose="02020603050405020304" pitchFamily="18" charset="0"/>
                <a:cs typeface="Times New Roman" panose="02020603050405020304" pitchFamily="18" charset="0"/>
              </a:rPr>
              <a:t> Now open </a:t>
            </a:r>
            <a:r>
              <a:rPr lang="en-US" sz="2800" b="0" i="0" dirty="0" err="1">
                <a:solidFill>
                  <a:schemeClr val="tx1"/>
                </a:solidFill>
                <a:effectLst/>
                <a:latin typeface="Times New Roman" panose="02020603050405020304" pitchFamily="18" charset="0"/>
                <a:cs typeface="Times New Roman" panose="02020603050405020304" pitchFamily="18" charset="0"/>
              </a:rPr>
              <a:t>Ophcrack</a:t>
            </a:r>
            <a:r>
              <a:rPr lang="en-US" sz="2800" b="0" i="0" dirty="0">
                <a:solidFill>
                  <a:schemeClr val="tx1"/>
                </a:solidFill>
                <a:effectLst/>
                <a:latin typeface="Times New Roman" panose="02020603050405020304" pitchFamily="18" charset="0"/>
                <a:cs typeface="Times New Roman" panose="02020603050405020304" pitchFamily="18" charset="0"/>
              </a:rPr>
              <a:t> and click on load and then click on PWDUMP and then choose the hash file we created earlier.</a:t>
            </a:r>
          </a:p>
          <a:p>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Lightbox">
            <a:extLst>
              <a:ext uri="{FF2B5EF4-FFF2-40B4-BE49-F238E27FC236}">
                <a16:creationId xmlns:a16="http://schemas.microsoft.com/office/drawing/2014/main" xmlns="" id="{BE4867AF-C7A7-2233-A0F0-1337AF887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082" y="1290320"/>
            <a:ext cx="58420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800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B99594-0414-E376-8404-67EBEAE468FA}"/>
              </a:ext>
            </a:extLst>
          </p:cNvPr>
          <p:cNvSpPr>
            <a:spLocks noGrp="1"/>
          </p:cNvSpPr>
          <p:nvPr>
            <p:ph type="title"/>
          </p:nvPr>
        </p:nvSpPr>
        <p:spPr>
          <a:xfrm>
            <a:off x="1532572" y="420910"/>
            <a:ext cx="2883315" cy="1280890"/>
          </a:xfrm>
        </p:spPr>
        <p:txBody>
          <a:bodyPr/>
          <a:lstStyle/>
          <a:p>
            <a:r>
              <a:rPr lang="en-IN" dirty="0"/>
              <a:t>Example</a:t>
            </a:r>
          </a:p>
        </p:txBody>
      </p:sp>
      <p:sp>
        <p:nvSpPr>
          <p:cNvPr id="3" name="Content Placeholder 2">
            <a:extLst>
              <a:ext uri="{FF2B5EF4-FFF2-40B4-BE49-F238E27FC236}">
                <a16:creationId xmlns:a16="http://schemas.microsoft.com/office/drawing/2014/main" xmlns="" id="{655D9C3D-3D54-AB45-52F6-C81306EB08B3}"/>
              </a:ext>
            </a:extLst>
          </p:cNvPr>
          <p:cNvSpPr>
            <a:spLocks noGrp="1"/>
          </p:cNvSpPr>
          <p:nvPr>
            <p:ph idx="1"/>
          </p:nvPr>
        </p:nvSpPr>
        <p:spPr>
          <a:xfrm>
            <a:off x="741680" y="1540189"/>
            <a:ext cx="5252720" cy="3777622"/>
          </a:xfrm>
        </p:spPr>
        <p:txBody>
          <a:bodyPr>
            <a:normAutofit/>
          </a:bodyPr>
          <a:lstStyle/>
          <a:p>
            <a:pPr algn="just"/>
            <a:r>
              <a:rPr lang="en-US" sz="2800" b="1" i="0" dirty="0">
                <a:solidFill>
                  <a:schemeClr val="tx1"/>
                </a:solidFill>
                <a:effectLst/>
                <a:latin typeface="Times New Roman" panose="02020603050405020304" pitchFamily="18" charset="0"/>
                <a:cs typeface="Times New Roman" panose="02020603050405020304" pitchFamily="18" charset="0"/>
              </a:rPr>
              <a:t>Step 9.</a:t>
            </a:r>
            <a:r>
              <a:rPr lang="en-US" sz="2800" b="0" i="0" dirty="0">
                <a:solidFill>
                  <a:schemeClr val="tx1"/>
                </a:solidFill>
                <a:effectLst/>
                <a:latin typeface="Times New Roman" panose="02020603050405020304" pitchFamily="18" charset="0"/>
                <a:cs typeface="Times New Roman" panose="02020603050405020304" pitchFamily="18" charset="0"/>
              </a:rPr>
              <a:t> Now Go to and tables and click vista free and click install, then locate the file we have extracted with the name vista free in the above steps and click open.</a:t>
            </a: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5122" name="Picture 2" descr="Lightbox">
            <a:extLst>
              <a:ext uri="{FF2B5EF4-FFF2-40B4-BE49-F238E27FC236}">
                <a16:creationId xmlns:a16="http://schemas.microsoft.com/office/drawing/2014/main" xmlns="" id="{A28150E3-332B-BEB9-643A-29E47239E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2080" y="1081310"/>
            <a:ext cx="5445761"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905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AFA693-3D97-F4D8-B197-5AB8B62CD2EB}"/>
              </a:ext>
            </a:extLst>
          </p:cNvPr>
          <p:cNvSpPr>
            <a:spLocks noGrp="1"/>
          </p:cNvSpPr>
          <p:nvPr>
            <p:ph type="title"/>
          </p:nvPr>
        </p:nvSpPr>
        <p:spPr>
          <a:xfrm>
            <a:off x="1910081" y="624110"/>
            <a:ext cx="3322319" cy="1280890"/>
          </a:xfrm>
        </p:spPr>
        <p:txBody>
          <a:bodyPr/>
          <a:lstStyle/>
          <a:p>
            <a:r>
              <a:rPr lang="en-IN" dirty="0"/>
              <a:t>Example</a:t>
            </a:r>
          </a:p>
        </p:txBody>
      </p:sp>
      <p:sp>
        <p:nvSpPr>
          <p:cNvPr id="3" name="Content Placeholder 2">
            <a:extLst>
              <a:ext uri="{FF2B5EF4-FFF2-40B4-BE49-F238E27FC236}">
                <a16:creationId xmlns:a16="http://schemas.microsoft.com/office/drawing/2014/main" xmlns="" id="{CF95E412-3F71-9754-2239-A969317539AB}"/>
              </a:ext>
            </a:extLst>
          </p:cNvPr>
          <p:cNvSpPr>
            <a:spLocks noGrp="1"/>
          </p:cNvSpPr>
          <p:nvPr>
            <p:ph idx="1"/>
          </p:nvPr>
        </p:nvSpPr>
        <p:spPr>
          <a:xfrm>
            <a:off x="924560" y="2133600"/>
            <a:ext cx="4226560" cy="3777622"/>
          </a:xfrm>
        </p:spPr>
        <p:txBody>
          <a:bodyPr>
            <a:normAutofit/>
          </a:bodyPr>
          <a:lstStyle/>
          <a:p>
            <a:pPr algn="just"/>
            <a:r>
              <a:rPr lang="en-US" sz="2800" b="1" i="0" dirty="0">
                <a:solidFill>
                  <a:schemeClr val="tx1"/>
                </a:solidFill>
                <a:effectLst/>
                <a:latin typeface="Times New Roman" panose="02020603050405020304" pitchFamily="18" charset="0"/>
                <a:cs typeface="Times New Roman" panose="02020603050405020304" pitchFamily="18" charset="0"/>
              </a:rPr>
              <a:t>Step 10. </a:t>
            </a:r>
            <a:r>
              <a:rPr lang="en-US" sz="2800" b="0" i="0" dirty="0">
                <a:solidFill>
                  <a:schemeClr val="tx1"/>
                </a:solidFill>
                <a:effectLst/>
                <a:latin typeface="Times New Roman" panose="02020603050405020304" pitchFamily="18" charset="0"/>
                <a:cs typeface="Times New Roman" panose="02020603050405020304" pitchFamily="18" charset="0"/>
              </a:rPr>
              <a:t>after this process is done simply click on crack, and you will see it starts the cracking process. based upon your password complexity it will take time. </a:t>
            </a: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6146" name="Picture 2" descr="Lightbox">
            <a:extLst>
              <a:ext uri="{FF2B5EF4-FFF2-40B4-BE49-F238E27FC236}">
                <a16:creationId xmlns:a16="http://schemas.microsoft.com/office/drawing/2014/main" xmlns="" id="{ABD3D77A-B936-A3BB-B5A9-E0E4812EE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264555"/>
            <a:ext cx="6018212" cy="5197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029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15906A-1133-696F-71F3-51D244C40103}"/>
              </a:ext>
            </a:extLst>
          </p:cNvPr>
          <p:cNvSpPr>
            <a:spLocks noGrp="1"/>
          </p:cNvSpPr>
          <p:nvPr>
            <p:ph type="title"/>
          </p:nvPr>
        </p:nvSpPr>
        <p:spPr>
          <a:xfrm>
            <a:off x="1677075" y="258350"/>
            <a:ext cx="9584372" cy="574770"/>
          </a:xfrm>
        </p:spPr>
        <p:txBody>
          <a:bodyPr>
            <a:normAutofit fontScale="90000"/>
          </a:bodyPr>
          <a:lstStyle/>
          <a:p>
            <a:pPr algn="ctr"/>
            <a:r>
              <a:rPr lang="en-IN" b="1" i="0" dirty="0" err="1">
                <a:solidFill>
                  <a:srgbClr val="10334A"/>
                </a:solidFill>
                <a:effectLst/>
                <a:latin typeface="Nunito Sans" panose="020F0502020204030204" pitchFamily="2" charset="0"/>
              </a:rPr>
              <a:t>Hashcat</a:t>
            </a:r>
            <a:r>
              <a:rPr lang="en-IN" b="1" i="0" dirty="0">
                <a:solidFill>
                  <a:srgbClr val="10334A"/>
                </a:solidFill>
                <a:effectLst/>
                <a:latin typeface="Nunito Sans" panose="020F0502020204030204" pitchFamily="2" charset="0"/>
              </a:rPr>
              <a:t/>
            </a:r>
            <a:br>
              <a:rPr lang="en-IN" b="1" i="0" dirty="0">
                <a:solidFill>
                  <a:srgbClr val="10334A"/>
                </a:solidFill>
                <a:effectLst/>
                <a:latin typeface="Nunito Sans" panose="020F0502020204030204" pitchFamily="2" charset="0"/>
              </a:rPr>
            </a:br>
            <a:endParaRPr lang="en-IN" dirty="0"/>
          </a:p>
        </p:txBody>
      </p:sp>
      <p:sp>
        <p:nvSpPr>
          <p:cNvPr id="3" name="Content Placeholder 2">
            <a:extLst>
              <a:ext uri="{FF2B5EF4-FFF2-40B4-BE49-F238E27FC236}">
                <a16:creationId xmlns:a16="http://schemas.microsoft.com/office/drawing/2014/main" xmlns="" id="{EA89BE9F-15D8-4CE5-2CF5-8F84986114CD}"/>
              </a:ext>
            </a:extLst>
          </p:cNvPr>
          <p:cNvSpPr>
            <a:spLocks noGrp="1"/>
          </p:cNvSpPr>
          <p:nvPr>
            <p:ph idx="1"/>
          </p:nvPr>
        </p:nvSpPr>
        <p:spPr>
          <a:xfrm>
            <a:off x="1163082" y="1198880"/>
            <a:ext cx="10612358" cy="4923250"/>
          </a:xfrm>
        </p:spPr>
        <p:txBody>
          <a:bodyPr>
            <a:noAutofit/>
          </a:bodyPr>
          <a:lstStyle/>
          <a:p>
            <a:pPr algn="just" fontAlgn="base"/>
            <a:r>
              <a:rPr lang="en-US" sz="2800" b="0" i="0" dirty="0">
                <a:solidFill>
                  <a:srgbClr val="10334A"/>
                </a:solidFill>
                <a:effectLst/>
                <a:latin typeface="Times New Roman" panose="02020603050405020304" pitchFamily="18" charset="0"/>
                <a:cs typeface="Times New Roman" panose="02020603050405020304" pitchFamily="18" charset="0"/>
              </a:rPr>
              <a:t>It is a popular open-source software for cracking passwords that can crack various hashes using various attack modes. </a:t>
            </a:r>
          </a:p>
          <a:p>
            <a:pPr algn="just" fontAlgn="base"/>
            <a:r>
              <a:rPr lang="en-US" sz="2800" b="0" i="0" dirty="0">
                <a:solidFill>
                  <a:srgbClr val="10334A"/>
                </a:solidFill>
                <a:effectLst/>
                <a:latin typeface="Times New Roman" panose="02020603050405020304" pitchFamily="18" charset="0"/>
                <a:cs typeface="Times New Roman" panose="02020603050405020304" pitchFamily="18" charset="0"/>
              </a:rPr>
              <a:t>It takes advantage of hardware acceleration from the GPU, which can perform computational tasks more efficiently than a general-purpose CPU could.</a:t>
            </a:r>
          </a:p>
          <a:p>
            <a:pPr algn="just" fontAlgn="base"/>
            <a:r>
              <a:rPr lang="en-US" sz="2800" b="0" i="0" dirty="0">
                <a:solidFill>
                  <a:srgbClr val="10334A"/>
                </a:solidFill>
                <a:effectLst/>
                <a:latin typeface="Times New Roman" panose="02020603050405020304" pitchFamily="18" charset="0"/>
                <a:cs typeface="Times New Roman" panose="02020603050405020304" pitchFamily="18" charset="0"/>
              </a:rPr>
              <a:t>The speed of a GPU directly affects the cracking speed because a faster GPU can process more password guesses simultaneously, significantly reducing the time required to find the correct password.</a:t>
            </a:r>
          </a:p>
          <a:p>
            <a:pPr algn="just" fontAlgn="base"/>
            <a:r>
              <a:rPr lang="en-US" sz="2800" b="0" i="0" dirty="0">
                <a:solidFill>
                  <a:srgbClr val="10334A"/>
                </a:solidFill>
                <a:effectLst/>
                <a:latin typeface="Times New Roman" panose="02020603050405020304" pitchFamily="18" charset="0"/>
                <a:cs typeface="Times New Roman" panose="02020603050405020304" pitchFamily="18" charset="0"/>
              </a:rPr>
              <a:t>Depending on the type of hash, the complexity of the password, and the GPU being used, </a:t>
            </a:r>
            <a:r>
              <a:rPr lang="en-US" sz="2800" b="0" i="0" dirty="0" err="1">
                <a:solidFill>
                  <a:srgbClr val="10334A"/>
                </a:solidFill>
                <a:effectLst/>
                <a:latin typeface="Times New Roman" panose="02020603050405020304" pitchFamily="18" charset="0"/>
                <a:cs typeface="Times New Roman" panose="02020603050405020304" pitchFamily="18" charset="0"/>
              </a:rPr>
              <a:t>Hashcat</a:t>
            </a:r>
            <a:r>
              <a:rPr lang="en-US" sz="2800" b="0" i="0" dirty="0">
                <a:solidFill>
                  <a:srgbClr val="10334A"/>
                </a:solidFill>
                <a:effectLst/>
                <a:latin typeface="Times New Roman" panose="02020603050405020304" pitchFamily="18" charset="0"/>
                <a:cs typeface="Times New Roman" panose="02020603050405020304" pitchFamily="18" charset="0"/>
              </a:rPr>
              <a:t> can test up to millions of password combinations per second during a brute force attack, greatly beyond the capacity of a CPU.</a:t>
            </a:r>
          </a:p>
          <a:p>
            <a:pPr algn="just" fontAlgn="base"/>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0945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15906A-1133-696F-71F3-51D244C40103}"/>
              </a:ext>
            </a:extLst>
          </p:cNvPr>
          <p:cNvSpPr>
            <a:spLocks noGrp="1"/>
          </p:cNvSpPr>
          <p:nvPr>
            <p:ph type="title"/>
          </p:nvPr>
        </p:nvSpPr>
        <p:spPr>
          <a:xfrm>
            <a:off x="1920241" y="624110"/>
            <a:ext cx="9584372" cy="574770"/>
          </a:xfrm>
        </p:spPr>
        <p:txBody>
          <a:bodyPr>
            <a:normAutofit fontScale="90000"/>
          </a:bodyPr>
          <a:lstStyle/>
          <a:p>
            <a:pPr marL="0" indent="0" algn="ctr">
              <a:buNone/>
            </a:pPr>
            <a:r>
              <a:rPr lang="en-IN" sz="3600" dirty="0">
                <a:latin typeface="Times New Roman" panose="02020603050405020304" pitchFamily="18" charset="0"/>
                <a:cs typeface="Times New Roman" panose="02020603050405020304" pitchFamily="18" charset="0"/>
              </a:rPr>
              <a:t>HASH</a:t>
            </a:r>
          </a:p>
        </p:txBody>
      </p:sp>
      <p:sp>
        <p:nvSpPr>
          <p:cNvPr id="3" name="Content Placeholder 2">
            <a:extLst>
              <a:ext uri="{FF2B5EF4-FFF2-40B4-BE49-F238E27FC236}">
                <a16:creationId xmlns:a16="http://schemas.microsoft.com/office/drawing/2014/main" xmlns="" id="{EA89BE9F-15D8-4CE5-2CF5-8F84986114CD}"/>
              </a:ext>
            </a:extLst>
          </p:cNvPr>
          <p:cNvSpPr>
            <a:spLocks noGrp="1"/>
          </p:cNvSpPr>
          <p:nvPr>
            <p:ph idx="1"/>
          </p:nvPr>
        </p:nvSpPr>
        <p:spPr>
          <a:xfrm>
            <a:off x="1638300" y="1558830"/>
            <a:ext cx="9690100" cy="4923250"/>
          </a:xfrm>
        </p:spPr>
        <p:txBody>
          <a:bodyPr>
            <a:normAutofit/>
          </a:bodyPr>
          <a:lstStyle/>
          <a:p>
            <a:pPr algn="just"/>
            <a:r>
              <a:rPr lang="en-US" sz="2800" dirty="0">
                <a:solidFill>
                  <a:srgbClr val="10334A"/>
                </a:solidFill>
                <a:latin typeface="Times New Roman" panose="02020603050405020304" pitchFamily="18" charset="0"/>
                <a:cs typeface="Times New Roman" panose="02020603050405020304" pitchFamily="18" charset="0"/>
              </a:rPr>
              <a:t>A </a:t>
            </a:r>
            <a:r>
              <a:rPr lang="en-US" sz="2800" b="0" i="0" dirty="0">
                <a:solidFill>
                  <a:srgbClr val="10334A"/>
                </a:solidFill>
                <a:effectLst/>
                <a:latin typeface="Times New Roman" panose="02020603050405020304" pitchFamily="18" charset="0"/>
                <a:cs typeface="Times New Roman" panose="02020603050405020304" pitchFamily="18" charset="0"/>
              </a:rPr>
              <a:t>hash is a fixed-length string representation created from the password using a hash function.</a:t>
            </a:r>
          </a:p>
          <a:p>
            <a:pPr algn="just" fontAlgn="base"/>
            <a:r>
              <a:rPr lang="en-US" sz="2800" b="0" i="0" dirty="0">
                <a:solidFill>
                  <a:srgbClr val="10334A"/>
                </a:solidFill>
                <a:effectLst/>
                <a:latin typeface="Times New Roman" panose="02020603050405020304" pitchFamily="18" charset="0"/>
                <a:cs typeface="Times New Roman" panose="02020603050405020304" pitchFamily="18" charset="0"/>
              </a:rPr>
              <a:t>Simply put, a hash function takes input data and returns a fixed-length string through mathematical computations. </a:t>
            </a:r>
          </a:p>
          <a:p>
            <a:pPr algn="just" fontAlgn="base"/>
            <a:r>
              <a:rPr lang="en-US" sz="2800" b="0" i="0" dirty="0">
                <a:solidFill>
                  <a:srgbClr val="10334A"/>
                </a:solidFill>
                <a:effectLst/>
                <a:latin typeface="Times New Roman" panose="02020603050405020304" pitchFamily="18" charset="0"/>
                <a:cs typeface="Times New Roman" panose="02020603050405020304" pitchFamily="18" charset="0"/>
              </a:rPr>
              <a:t>Once the data has been hashed, there is no way to reverse the process and retrieve the original data from the hash.</a:t>
            </a:r>
          </a:p>
          <a:p>
            <a:pPr algn="just" fontAlgn="base"/>
            <a:r>
              <a:rPr lang="en-US" sz="2800" b="0" i="0" dirty="0">
                <a:solidFill>
                  <a:srgbClr val="10334A"/>
                </a:solidFill>
                <a:effectLst/>
                <a:latin typeface="Times New Roman" panose="02020603050405020304" pitchFamily="18" charset="0"/>
                <a:cs typeface="Times New Roman" panose="02020603050405020304" pitchFamily="18" charset="0"/>
              </a:rPr>
              <a:t>Here is an example of an MD5 hash of the password “password123”.</a:t>
            </a:r>
          </a:p>
          <a:p>
            <a:endParaRPr lang="en-IN" sz="2800" dirty="0"/>
          </a:p>
        </p:txBody>
      </p:sp>
    </p:spTree>
    <p:extLst>
      <p:ext uri="{BB962C8B-B14F-4D97-AF65-F5344CB8AC3E}">
        <p14:creationId xmlns:p14="http://schemas.microsoft.com/office/powerpoint/2010/main" val="92946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15906A-1133-696F-71F3-51D244C40103}"/>
              </a:ext>
            </a:extLst>
          </p:cNvPr>
          <p:cNvSpPr>
            <a:spLocks noGrp="1"/>
          </p:cNvSpPr>
          <p:nvPr>
            <p:ph type="title"/>
          </p:nvPr>
        </p:nvSpPr>
        <p:spPr>
          <a:xfrm>
            <a:off x="1889761" y="499015"/>
            <a:ext cx="9584372" cy="574770"/>
          </a:xfrm>
        </p:spPr>
        <p:txBody>
          <a:bodyPr>
            <a:normAutofit fontScale="90000"/>
          </a:bodyPr>
          <a:lstStyle/>
          <a:p>
            <a:pPr algn="ctr"/>
            <a:r>
              <a:rPr lang="en-IN" b="1" i="0" dirty="0">
                <a:solidFill>
                  <a:srgbClr val="10334A"/>
                </a:solidFill>
                <a:effectLst/>
                <a:latin typeface="Nunito Sans" panose="020F0502020204030204" pitchFamily="2" charset="0"/>
              </a:rPr>
              <a:t>Hash - Examples</a:t>
            </a:r>
            <a:br>
              <a:rPr lang="en-IN" b="1" i="0" dirty="0">
                <a:solidFill>
                  <a:srgbClr val="10334A"/>
                </a:solidFill>
                <a:effectLst/>
                <a:latin typeface="Nunito Sans" panose="020F0502020204030204" pitchFamily="2" charset="0"/>
              </a:rPr>
            </a:br>
            <a:endParaRPr lang="en-IN" dirty="0"/>
          </a:p>
        </p:txBody>
      </p:sp>
      <p:sp>
        <p:nvSpPr>
          <p:cNvPr id="3" name="Content Placeholder 2">
            <a:extLst>
              <a:ext uri="{FF2B5EF4-FFF2-40B4-BE49-F238E27FC236}">
                <a16:creationId xmlns:a16="http://schemas.microsoft.com/office/drawing/2014/main" xmlns="" id="{EA89BE9F-15D8-4CE5-2CF5-8F84986114CD}"/>
              </a:ext>
            </a:extLst>
          </p:cNvPr>
          <p:cNvSpPr>
            <a:spLocks noGrp="1"/>
          </p:cNvSpPr>
          <p:nvPr>
            <p:ph idx="1"/>
          </p:nvPr>
        </p:nvSpPr>
        <p:spPr>
          <a:xfrm>
            <a:off x="1638300" y="1310640"/>
            <a:ext cx="9690100" cy="4923250"/>
          </a:xfrm>
        </p:spPr>
        <p:txBody>
          <a:bodyPr>
            <a:noAutofit/>
          </a:bodyPr>
          <a:lstStyle/>
          <a:p>
            <a:pPr marL="0" indent="0" algn="just">
              <a:buNone/>
            </a:pPr>
            <a:r>
              <a:rPr lang="en-IN" sz="2800" dirty="0">
                <a:latin typeface="Times New Roman" panose="02020603050405020304" pitchFamily="18" charset="0"/>
                <a:cs typeface="Times New Roman" panose="02020603050405020304" pitchFamily="18" charset="0"/>
              </a:rPr>
              <a:t>									</a:t>
            </a:r>
          </a:p>
        </p:txBody>
      </p:sp>
      <p:pic>
        <p:nvPicPr>
          <p:cNvPr id="7170" name="Picture 2">
            <a:extLst>
              <a:ext uri="{FF2B5EF4-FFF2-40B4-BE49-F238E27FC236}">
                <a16:creationId xmlns:a16="http://schemas.microsoft.com/office/drawing/2014/main" xmlns="" id="{82715016-50D1-C195-AE1A-832D9299E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1490" y="1846263"/>
            <a:ext cx="7616190" cy="195585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xmlns="" id="{828D92EC-D97B-6E89-F1D5-9260AA0F28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1490" y="4356734"/>
            <a:ext cx="7616190" cy="1877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1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F9F11C-A97A-5064-CD86-0671E3524444}"/>
              </a:ext>
            </a:extLst>
          </p:cNvPr>
          <p:cNvSpPr>
            <a:spLocks noGrp="1"/>
          </p:cNvSpPr>
          <p:nvPr>
            <p:ph type="title"/>
          </p:nvPr>
        </p:nvSpPr>
        <p:spPr>
          <a:xfrm>
            <a:off x="1928922" y="233681"/>
            <a:ext cx="8911687" cy="782319"/>
          </a:xfrm>
        </p:spPr>
        <p:txBody>
          <a:bodyPr>
            <a:normAutofit/>
          </a:bodyPr>
          <a:lstStyle/>
          <a:p>
            <a:pPr algn="ctr"/>
            <a:r>
              <a:rPr lang="en-IN" dirty="0"/>
              <a:t>Introduction</a:t>
            </a:r>
          </a:p>
        </p:txBody>
      </p:sp>
      <p:sp>
        <p:nvSpPr>
          <p:cNvPr id="3" name="Content Placeholder 2">
            <a:extLst>
              <a:ext uri="{FF2B5EF4-FFF2-40B4-BE49-F238E27FC236}">
                <a16:creationId xmlns:a16="http://schemas.microsoft.com/office/drawing/2014/main" xmlns="" id="{0B65DF80-FDCC-9BB1-B02A-5E9F598EAE40}"/>
              </a:ext>
            </a:extLst>
          </p:cNvPr>
          <p:cNvSpPr>
            <a:spLocks noGrp="1"/>
          </p:cNvSpPr>
          <p:nvPr>
            <p:ph idx="1"/>
          </p:nvPr>
        </p:nvSpPr>
        <p:spPr>
          <a:xfrm>
            <a:off x="1085532" y="1264554"/>
            <a:ext cx="10598468" cy="5359765"/>
          </a:xfrm>
        </p:spPr>
        <p:txBody>
          <a:bodyPr>
            <a:noAutofit/>
          </a:bodyPr>
          <a:lstStyle/>
          <a:p>
            <a:pPr algn="just"/>
            <a:r>
              <a:rPr lang="en-US" sz="2800" b="0" i="0" dirty="0">
                <a:solidFill>
                  <a:srgbClr val="212529"/>
                </a:solidFill>
                <a:effectLst/>
                <a:latin typeface="Times New Roman" panose="02020603050405020304" pitchFamily="18" charset="0"/>
                <a:cs typeface="Times New Roman" panose="02020603050405020304" pitchFamily="18" charset="0"/>
              </a:rPr>
              <a:t>Since hash functions are also deterministic (meaning that the same input produces the same output), comparing two password hashes (the stored one and the hash of the password provided by a user) is almost as good as comparing the real passwords.</a:t>
            </a:r>
          </a:p>
          <a:p>
            <a:pPr algn="just"/>
            <a:r>
              <a:rPr lang="en-US" sz="2800" b="0" i="0" dirty="0">
                <a:solidFill>
                  <a:srgbClr val="212529"/>
                </a:solidFill>
                <a:effectLst/>
                <a:latin typeface="Times New Roman" panose="02020603050405020304" pitchFamily="18" charset="0"/>
                <a:cs typeface="Times New Roman" panose="02020603050405020304" pitchFamily="18" charset="0"/>
              </a:rPr>
              <a:t>Password cracking refers to the process of extracting passwords from the associated password hash. </a:t>
            </a:r>
          </a:p>
          <a:p>
            <a:pPr algn="just"/>
            <a:r>
              <a:rPr lang="en-US" sz="2800" b="0" i="0" dirty="0">
                <a:solidFill>
                  <a:srgbClr val="212529"/>
                </a:solidFill>
                <a:effectLst/>
                <a:latin typeface="Times New Roman" panose="02020603050405020304" pitchFamily="18" charset="0"/>
                <a:cs typeface="Times New Roman" panose="02020603050405020304" pitchFamily="18" charset="0"/>
              </a:rPr>
              <a:t>This can be accomplished in a few different ways:</a:t>
            </a:r>
          </a:p>
          <a:p>
            <a:pPr algn="just">
              <a:buFont typeface="Arial" panose="020B0604020202020204" pitchFamily="34" charset="0"/>
              <a:buChar char="•"/>
            </a:pPr>
            <a:r>
              <a:rPr lang="en-US" sz="2800" b="1" i="0" dirty="0">
                <a:solidFill>
                  <a:srgbClr val="212529"/>
                </a:solidFill>
                <a:effectLst/>
                <a:latin typeface="Times New Roman" panose="02020603050405020304" pitchFamily="18" charset="0"/>
                <a:cs typeface="Times New Roman" panose="02020603050405020304" pitchFamily="18" charset="0"/>
              </a:rPr>
              <a:t>Dictionary attack:</a:t>
            </a:r>
            <a:r>
              <a:rPr lang="en-US" sz="2800" b="0" i="0" dirty="0">
                <a:solidFill>
                  <a:srgbClr val="212529"/>
                </a:solidFill>
                <a:effectLst/>
                <a:latin typeface="Times New Roman" panose="02020603050405020304" pitchFamily="18" charset="0"/>
                <a:cs typeface="Times New Roman" panose="02020603050405020304" pitchFamily="18" charset="0"/>
              </a:rPr>
              <a:t> Most people use weak and common passwords. Taking a list of words and adding a few permutations — like substituting $ for s — enables a password cracker to learn a lot of passwords very quickly.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1370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15906A-1133-696F-71F3-51D244C40103}"/>
              </a:ext>
            </a:extLst>
          </p:cNvPr>
          <p:cNvSpPr>
            <a:spLocks noGrp="1"/>
          </p:cNvSpPr>
          <p:nvPr>
            <p:ph type="title"/>
          </p:nvPr>
        </p:nvSpPr>
        <p:spPr>
          <a:xfrm>
            <a:off x="1920241" y="624110"/>
            <a:ext cx="9584372" cy="574770"/>
          </a:xfrm>
        </p:spPr>
        <p:txBody>
          <a:bodyPr>
            <a:normAutofit fontScale="90000"/>
          </a:bodyPr>
          <a:lstStyle/>
          <a:p>
            <a:pPr algn="ctr" fontAlgn="base"/>
            <a:r>
              <a:rPr lang="en-US" b="1" i="0" dirty="0">
                <a:solidFill>
                  <a:srgbClr val="10334A"/>
                </a:solidFill>
                <a:effectLst/>
                <a:latin typeface="Nunito Sans" pitchFamily="2" charset="0"/>
              </a:rPr>
              <a:t>Password Lists for </a:t>
            </a:r>
            <a:r>
              <a:rPr lang="en-US" b="1" i="0" dirty="0" err="1">
                <a:solidFill>
                  <a:srgbClr val="10334A"/>
                </a:solidFill>
                <a:effectLst/>
                <a:latin typeface="Nunito Sans" pitchFamily="2" charset="0"/>
              </a:rPr>
              <a:t>Hashcat</a:t>
            </a:r>
            <a:endParaRPr lang="en-US" b="1" i="0" dirty="0">
              <a:solidFill>
                <a:srgbClr val="10334A"/>
              </a:solidFill>
              <a:effectLst/>
              <a:latin typeface="Nunito Sans" pitchFamily="2" charset="0"/>
            </a:endParaRPr>
          </a:p>
        </p:txBody>
      </p:sp>
      <p:sp>
        <p:nvSpPr>
          <p:cNvPr id="3" name="Content Placeholder 2">
            <a:extLst>
              <a:ext uri="{FF2B5EF4-FFF2-40B4-BE49-F238E27FC236}">
                <a16:creationId xmlns:a16="http://schemas.microsoft.com/office/drawing/2014/main" xmlns="" id="{EA89BE9F-15D8-4CE5-2CF5-8F84986114CD}"/>
              </a:ext>
            </a:extLst>
          </p:cNvPr>
          <p:cNvSpPr>
            <a:spLocks noGrp="1"/>
          </p:cNvSpPr>
          <p:nvPr>
            <p:ph idx="1"/>
          </p:nvPr>
        </p:nvSpPr>
        <p:spPr>
          <a:xfrm>
            <a:off x="1638300" y="1558830"/>
            <a:ext cx="9690100" cy="4923250"/>
          </a:xfrm>
        </p:spPr>
        <p:txBody>
          <a:bodyPr>
            <a:normAutofit/>
          </a:bodyPr>
          <a:lstStyle/>
          <a:p>
            <a:pPr marL="0" indent="0" algn="just" fontAlgn="base">
              <a:buNone/>
            </a:pPr>
            <a:r>
              <a:rPr lang="en-US" sz="2800" b="1" i="0" dirty="0">
                <a:solidFill>
                  <a:srgbClr val="10334A"/>
                </a:solidFill>
                <a:effectLst/>
                <a:latin typeface="Times New Roman" panose="02020603050405020304" pitchFamily="18" charset="0"/>
                <a:cs typeface="Times New Roman" panose="02020603050405020304" pitchFamily="18" charset="0"/>
              </a:rPr>
              <a:t>Password Lists In Kali</a:t>
            </a:r>
          </a:p>
          <a:p>
            <a:pPr algn="just" fontAlgn="base"/>
            <a:r>
              <a:rPr lang="en-US" sz="2800" b="0" i="0" dirty="0">
                <a:solidFill>
                  <a:srgbClr val="10334A"/>
                </a:solidFill>
                <a:effectLst/>
                <a:latin typeface="Times New Roman" panose="02020603050405020304" pitchFamily="18" charset="0"/>
                <a:cs typeface="Times New Roman" panose="02020603050405020304" pitchFamily="18" charset="0"/>
              </a:rPr>
              <a:t>Kali comes pre-packaged with wordlists that can be used for cracking passwords. </a:t>
            </a:r>
          </a:p>
          <a:p>
            <a:pPr algn="just" fontAlgn="base"/>
            <a:r>
              <a:rPr lang="en-US" sz="2800" b="0" i="0" dirty="0">
                <a:solidFill>
                  <a:srgbClr val="10334A"/>
                </a:solidFill>
                <a:effectLst/>
                <a:latin typeface="Times New Roman" panose="02020603050405020304" pitchFamily="18" charset="0"/>
                <a:cs typeface="Times New Roman" panose="02020603050405020304" pitchFamily="18" charset="0"/>
              </a:rPr>
              <a:t>The wordlist files are in the /</a:t>
            </a:r>
            <a:r>
              <a:rPr lang="en-US" sz="2800" b="0" i="0" dirty="0" err="1">
                <a:solidFill>
                  <a:srgbClr val="10334A"/>
                </a:solidFill>
                <a:effectLst/>
                <a:latin typeface="Times New Roman" panose="02020603050405020304" pitchFamily="18" charset="0"/>
                <a:cs typeface="Times New Roman" panose="02020603050405020304" pitchFamily="18" charset="0"/>
              </a:rPr>
              <a:t>usr</a:t>
            </a:r>
            <a:r>
              <a:rPr lang="en-US" sz="2800" b="0" i="0" dirty="0">
                <a:solidFill>
                  <a:srgbClr val="10334A"/>
                </a:solidFill>
                <a:effectLst/>
                <a:latin typeface="Times New Roman" panose="02020603050405020304" pitchFamily="18" charset="0"/>
                <a:cs typeface="Times New Roman" panose="02020603050405020304" pitchFamily="18" charset="0"/>
              </a:rPr>
              <a:t>/share/wordlists directory.</a:t>
            </a:r>
          </a:p>
          <a:p>
            <a:pPr algn="just" fontAlgn="base"/>
            <a:r>
              <a:rPr lang="en-US" sz="2800" b="0" i="0" dirty="0">
                <a:solidFill>
                  <a:srgbClr val="10334A"/>
                </a:solidFill>
                <a:effectLst/>
                <a:latin typeface="Times New Roman" panose="02020603050405020304" pitchFamily="18" charset="0"/>
                <a:cs typeface="Times New Roman" panose="02020603050405020304" pitchFamily="18" charset="0"/>
              </a:rPr>
              <a:t>The one that is used the most, especially when doing a CTF (capture the flag), is the rockyou.txt file. </a:t>
            </a:r>
          </a:p>
          <a:p>
            <a:pPr algn="just" fontAlgn="base"/>
            <a:r>
              <a:rPr lang="en-US" sz="2800" b="0" i="0" dirty="0">
                <a:solidFill>
                  <a:srgbClr val="10334A"/>
                </a:solidFill>
                <a:effectLst/>
                <a:latin typeface="Times New Roman" panose="02020603050405020304" pitchFamily="18" charset="0"/>
                <a:cs typeface="Times New Roman" panose="02020603050405020304" pitchFamily="18" charset="0"/>
              </a:rPr>
              <a:t>This file is massive, It contains over fourteen million user passwords.</a:t>
            </a:r>
          </a:p>
        </p:txBody>
      </p:sp>
    </p:spTree>
    <p:extLst>
      <p:ext uri="{BB962C8B-B14F-4D97-AF65-F5344CB8AC3E}">
        <p14:creationId xmlns:p14="http://schemas.microsoft.com/office/powerpoint/2010/main" val="3640838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A89BE9F-15D8-4CE5-2CF5-8F84986114CD}"/>
              </a:ext>
            </a:extLst>
          </p:cNvPr>
          <p:cNvSpPr>
            <a:spLocks noGrp="1"/>
          </p:cNvSpPr>
          <p:nvPr>
            <p:ph idx="1"/>
          </p:nvPr>
        </p:nvSpPr>
        <p:spPr>
          <a:xfrm>
            <a:off x="1638300" y="1558830"/>
            <a:ext cx="9690100" cy="4923250"/>
          </a:xfrm>
        </p:spPr>
        <p:txBody>
          <a:bodyPr/>
          <a:lstStyle/>
          <a:p>
            <a:endParaRPr lang="en-IN" dirty="0"/>
          </a:p>
        </p:txBody>
      </p:sp>
      <p:pic>
        <p:nvPicPr>
          <p:cNvPr id="8194" name="Picture 2">
            <a:extLst>
              <a:ext uri="{FF2B5EF4-FFF2-40B4-BE49-F238E27FC236}">
                <a16:creationId xmlns:a16="http://schemas.microsoft.com/office/drawing/2014/main" xmlns="" id="{1FD9B812-7F97-EBA7-59C7-471D1DA97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xmlns="" id="{C83CE404-FB7D-0D17-AC0F-A0F6C9FDB5EC}"/>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381951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15906A-1133-696F-71F3-51D244C40103}"/>
              </a:ext>
            </a:extLst>
          </p:cNvPr>
          <p:cNvSpPr>
            <a:spLocks noGrp="1"/>
          </p:cNvSpPr>
          <p:nvPr>
            <p:ph type="title"/>
          </p:nvPr>
        </p:nvSpPr>
        <p:spPr>
          <a:xfrm>
            <a:off x="1920241" y="624110"/>
            <a:ext cx="9584372" cy="574770"/>
          </a:xfrm>
        </p:spPr>
        <p:txBody>
          <a:bodyPr>
            <a:normAutofit fontScale="90000"/>
          </a:bodyPr>
          <a:lstStyle/>
          <a:p>
            <a:pPr algn="ctr"/>
            <a:r>
              <a:rPr lang="en-IN" b="1" i="0" dirty="0" err="1">
                <a:solidFill>
                  <a:srgbClr val="10334A"/>
                </a:solidFill>
                <a:effectLst/>
                <a:latin typeface="Nunito Sans" panose="020F0502020204030204" pitchFamily="2" charset="0"/>
              </a:rPr>
              <a:t>Hashcat</a:t>
            </a:r>
            <a:r>
              <a:rPr lang="en-IN" b="1" i="0" dirty="0">
                <a:solidFill>
                  <a:srgbClr val="10334A"/>
                </a:solidFill>
                <a:effectLst/>
                <a:latin typeface="Nunito Sans" panose="020F0502020204030204" pitchFamily="2" charset="0"/>
              </a:rPr>
              <a:t/>
            </a:r>
            <a:br>
              <a:rPr lang="en-IN" b="1" i="0" dirty="0">
                <a:solidFill>
                  <a:srgbClr val="10334A"/>
                </a:solidFill>
                <a:effectLst/>
                <a:latin typeface="Nunito Sans" panose="020F0502020204030204" pitchFamily="2" charset="0"/>
              </a:rPr>
            </a:br>
            <a:endParaRPr lang="en-IN" dirty="0"/>
          </a:p>
        </p:txBody>
      </p:sp>
      <p:sp>
        <p:nvSpPr>
          <p:cNvPr id="3" name="Content Placeholder 2">
            <a:extLst>
              <a:ext uri="{FF2B5EF4-FFF2-40B4-BE49-F238E27FC236}">
                <a16:creationId xmlns:a16="http://schemas.microsoft.com/office/drawing/2014/main" xmlns="" id="{EA89BE9F-15D8-4CE5-2CF5-8F84986114CD}"/>
              </a:ext>
            </a:extLst>
          </p:cNvPr>
          <p:cNvSpPr>
            <a:spLocks noGrp="1"/>
          </p:cNvSpPr>
          <p:nvPr>
            <p:ph idx="1"/>
          </p:nvPr>
        </p:nvSpPr>
        <p:spPr>
          <a:xfrm>
            <a:off x="1638300" y="1310640"/>
            <a:ext cx="9690100" cy="4923250"/>
          </a:xfrm>
        </p:spPr>
        <p:txBody>
          <a:bodyPr>
            <a:normAutofit/>
          </a:bodyPr>
          <a:lstStyle/>
          <a:p>
            <a:pPr algn="just"/>
            <a:r>
              <a:rPr lang="en-US" sz="2800" b="0" i="0" dirty="0">
                <a:solidFill>
                  <a:srgbClr val="10334A"/>
                </a:solidFill>
                <a:effectLst/>
                <a:latin typeface="Times New Roman" panose="02020603050405020304" pitchFamily="18" charset="0"/>
                <a:cs typeface="Times New Roman" panose="02020603050405020304" pitchFamily="18" charset="0"/>
              </a:rPr>
              <a:t>The rockyou.txt file comes from the over 32 million user credentials exposed due to a data breach in 2009 on the social media platform </a:t>
            </a:r>
            <a:r>
              <a:rPr lang="en-US" sz="2800" b="0" i="0" dirty="0" err="1">
                <a:solidFill>
                  <a:srgbClr val="10334A"/>
                </a:solidFill>
                <a:effectLst/>
                <a:latin typeface="Times New Roman" panose="02020603050405020304" pitchFamily="18" charset="0"/>
                <a:cs typeface="Times New Roman" panose="02020603050405020304" pitchFamily="18" charset="0"/>
              </a:rPr>
              <a:t>RockYou</a:t>
            </a:r>
            <a:r>
              <a:rPr lang="en-US" sz="2800" b="0" i="0" dirty="0">
                <a:solidFill>
                  <a:srgbClr val="10334A"/>
                </a:solidFill>
                <a:effectLst/>
                <a:latin typeface="Times New Roman" panose="02020603050405020304" pitchFamily="18" charset="0"/>
                <a:cs typeface="Times New Roman" panose="02020603050405020304" pitchFamily="18" charset="0"/>
              </a:rPr>
              <a:t>. </a:t>
            </a:r>
          </a:p>
          <a:p>
            <a:pPr algn="just"/>
            <a:r>
              <a:rPr lang="en-US" sz="2800" b="0" i="0" dirty="0">
                <a:solidFill>
                  <a:srgbClr val="10334A"/>
                </a:solidFill>
                <a:effectLst/>
                <a:latin typeface="Times New Roman" panose="02020603050405020304" pitchFamily="18" charset="0"/>
                <a:cs typeface="Times New Roman" panose="02020603050405020304" pitchFamily="18" charset="0"/>
              </a:rPr>
              <a:t>These passwords were kept in plain text, not hashed or otherwise obfuscated. </a:t>
            </a:r>
            <a:endParaRPr lang="en-IN" sz="2800" dirty="0">
              <a:latin typeface="Times New Roman" panose="02020603050405020304" pitchFamily="18" charset="0"/>
              <a:cs typeface="Times New Roman" panose="02020603050405020304" pitchFamily="18" charset="0"/>
            </a:endParaRPr>
          </a:p>
        </p:txBody>
      </p:sp>
      <p:pic>
        <p:nvPicPr>
          <p:cNvPr id="9220" name="Picture 4">
            <a:extLst>
              <a:ext uri="{FF2B5EF4-FFF2-40B4-BE49-F238E27FC236}">
                <a16:creationId xmlns:a16="http://schemas.microsoft.com/office/drawing/2014/main" xmlns="" id="{6F5C9552-A432-356A-2DD1-431D67A9F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154" y="3830320"/>
            <a:ext cx="9214485" cy="2403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545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72A231-5221-BE2A-F0B4-AB6232745AA0}"/>
              </a:ext>
            </a:extLst>
          </p:cNvPr>
          <p:cNvSpPr>
            <a:spLocks noGrp="1"/>
          </p:cNvSpPr>
          <p:nvPr>
            <p:ph type="title"/>
          </p:nvPr>
        </p:nvSpPr>
        <p:spPr>
          <a:xfrm>
            <a:off x="1808481" y="335280"/>
            <a:ext cx="9564052" cy="940530"/>
          </a:xfrm>
        </p:spPr>
        <p:txBody>
          <a:bodyPr>
            <a:noAutofit/>
          </a:bodyPr>
          <a:lstStyle/>
          <a:p>
            <a:pPr algn="ctr"/>
            <a:r>
              <a:rPr lang="en-US" sz="3800" b="1" i="0" dirty="0">
                <a:solidFill>
                  <a:srgbClr val="10334A"/>
                </a:solidFill>
                <a:effectLst/>
                <a:latin typeface="Times New Roman" panose="02020603050405020304" pitchFamily="18" charset="0"/>
                <a:cs typeface="Times New Roman" panose="02020603050405020304" pitchFamily="18" charset="0"/>
              </a:rPr>
              <a:t>Other Locations for Password Lists</a:t>
            </a:r>
            <a:endParaRPr lang="en-IN"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639EEA7-19A5-21E0-7E0E-93587176C1AB}"/>
              </a:ext>
            </a:extLst>
          </p:cNvPr>
          <p:cNvSpPr>
            <a:spLocks noGrp="1"/>
          </p:cNvSpPr>
          <p:nvPr>
            <p:ph idx="1"/>
          </p:nvPr>
        </p:nvSpPr>
        <p:spPr>
          <a:xfrm>
            <a:off x="1686560" y="1168400"/>
            <a:ext cx="9814560" cy="4856480"/>
          </a:xfrm>
        </p:spPr>
        <p:txBody>
          <a:bodyPr>
            <a:normAutofit/>
          </a:bodyPr>
          <a:lstStyle/>
          <a:p>
            <a:pPr algn="just" fontAlgn="base"/>
            <a:r>
              <a:rPr lang="en-US" sz="2800" b="0" i="0" dirty="0">
                <a:solidFill>
                  <a:srgbClr val="10334A"/>
                </a:solidFill>
                <a:effectLst/>
                <a:latin typeface="Times New Roman" panose="02020603050405020304" pitchFamily="18" charset="0"/>
                <a:cs typeface="Times New Roman" panose="02020603050405020304" pitchFamily="18" charset="0"/>
              </a:rPr>
              <a:t>Another great resource for passwords is </a:t>
            </a:r>
            <a:r>
              <a:rPr lang="en-US" sz="2800" b="1" i="0" u="sng" dirty="0" err="1">
                <a:solidFill>
                  <a:srgbClr val="10334A"/>
                </a:solidFill>
                <a:effectLst/>
                <a:latin typeface="Times New Roman" panose="02020603050405020304" pitchFamily="18" charset="0"/>
                <a:cs typeface="Times New Roman" panose="02020603050405020304" pitchFamily="18" charset="0"/>
                <a:hlinkClick r:id="rId2"/>
              </a:rPr>
              <a:t>SecLists</a:t>
            </a:r>
            <a:r>
              <a:rPr lang="en-US" sz="2800" b="0" i="0" dirty="0">
                <a:solidFill>
                  <a:srgbClr val="10334A"/>
                </a:solidFill>
                <a:effectLst/>
                <a:latin typeface="Times New Roman" panose="02020603050405020304" pitchFamily="18" charset="0"/>
                <a:cs typeface="Times New Roman" panose="02020603050405020304" pitchFamily="18" charset="0"/>
              </a:rPr>
              <a:t> on GitHub.</a:t>
            </a:r>
          </a:p>
          <a:p>
            <a:pPr algn="just" fontAlgn="base"/>
            <a:r>
              <a:rPr lang="en-US" sz="2800" b="0" i="0" dirty="0">
                <a:solidFill>
                  <a:srgbClr val="10334A"/>
                </a:solidFill>
                <a:effectLst/>
                <a:latin typeface="Times New Roman" panose="02020603050405020304" pitchFamily="18" charset="0"/>
                <a:cs typeface="Times New Roman" panose="02020603050405020304" pitchFamily="18" charset="0"/>
              </a:rPr>
              <a:t>This list contains many password lists, including “500-worst-passwords.txt” and “darkweb2017-top10000.txt.” </a:t>
            </a:r>
          </a:p>
          <a:p>
            <a:pPr algn="just" fontAlgn="base"/>
            <a:r>
              <a:rPr lang="en-US" sz="2800" b="0" i="0" dirty="0">
                <a:solidFill>
                  <a:srgbClr val="10334A"/>
                </a:solidFill>
                <a:effectLst/>
                <a:latin typeface="Times New Roman" panose="02020603050405020304" pitchFamily="18" charset="0"/>
                <a:cs typeface="Times New Roman" panose="02020603050405020304" pitchFamily="18" charset="0"/>
              </a:rPr>
              <a:t>The password lists are collections of commonly used, default, or leaked passwords. </a:t>
            </a:r>
          </a:p>
          <a:p>
            <a:pPr algn="just"/>
            <a:endParaRPr lang="en-IN" sz="2800" dirty="0">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xmlns="" id="{2E64D6C0-0778-F513-75C0-245A41A09F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7920" y="3429000"/>
            <a:ext cx="7122160" cy="326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072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72A231-5221-BE2A-F0B4-AB6232745AA0}"/>
              </a:ext>
            </a:extLst>
          </p:cNvPr>
          <p:cNvSpPr>
            <a:spLocks noGrp="1"/>
          </p:cNvSpPr>
          <p:nvPr>
            <p:ph type="title"/>
          </p:nvPr>
        </p:nvSpPr>
        <p:spPr>
          <a:xfrm>
            <a:off x="1940561" y="624110"/>
            <a:ext cx="9564052" cy="940530"/>
          </a:xfrm>
        </p:spPr>
        <p:txBody>
          <a:bodyPr/>
          <a:lstStyle/>
          <a:p>
            <a:pPr algn="ctr"/>
            <a:r>
              <a:rPr lang="en-US" b="0" i="0" dirty="0">
                <a:solidFill>
                  <a:srgbClr val="10334A"/>
                </a:solidFill>
                <a:effectLst/>
                <a:latin typeface="Nunito Sans" pitchFamily="2" charset="0"/>
              </a:rPr>
              <a:t>Three options for running </a:t>
            </a:r>
            <a:r>
              <a:rPr lang="en-US" b="0" i="0" dirty="0" err="1">
                <a:solidFill>
                  <a:srgbClr val="10334A"/>
                </a:solidFill>
                <a:effectLst/>
                <a:latin typeface="Nunito Sans" pitchFamily="2" charset="0"/>
              </a:rPr>
              <a:t>Hashcat</a:t>
            </a:r>
            <a:endParaRPr lang="en-IN" dirty="0"/>
          </a:p>
        </p:txBody>
      </p:sp>
      <p:sp>
        <p:nvSpPr>
          <p:cNvPr id="3" name="Content Placeholder 2">
            <a:extLst>
              <a:ext uri="{FF2B5EF4-FFF2-40B4-BE49-F238E27FC236}">
                <a16:creationId xmlns:a16="http://schemas.microsoft.com/office/drawing/2014/main" xmlns="" id="{4639EEA7-19A5-21E0-7E0E-93587176C1AB}"/>
              </a:ext>
            </a:extLst>
          </p:cNvPr>
          <p:cNvSpPr>
            <a:spLocks noGrp="1"/>
          </p:cNvSpPr>
          <p:nvPr>
            <p:ph idx="1"/>
          </p:nvPr>
        </p:nvSpPr>
        <p:spPr>
          <a:xfrm>
            <a:off x="1178560" y="1094374"/>
            <a:ext cx="10708640" cy="5621385"/>
          </a:xfrm>
        </p:spPr>
        <p:txBody>
          <a:bodyPr>
            <a:noAutofit/>
          </a:bodyPr>
          <a:lstStyle/>
          <a:p>
            <a:pPr marL="0" indent="0" algn="just">
              <a:buNone/>
            </a:pPr>
            <a:r>
              <a:rPr lang="en-US" sz="2600" i="0" dirty="0">
                <a:solidFill>
                  <a:srgbClr val="10334A"/>
                </a:solidFill>
                <a:effectLst/>
                <a:latin typeface="Times New Roman" panose="02020603050405020304" pitchFamily="18" charset="0"/>
                <a:cs typeface="Times New Roman" panose="02020603050405020304" pitchFamily="18" charset="0"/>
              </a:rPr>
              <a:t>1. Virtual Machine</a:t>
            </a:r>
          </a:p>
          <a:p>
            <a:pPr marL="0" indent="0" algn="just" fontAlgn="base">
              <a:buNone/>
            </a:pPr>
            <a:r>
              <a:rPr lang="en-US" sz="2600" i="0" dirty="0">
                <a:solidFill>
                  <a:srgbClr val="10334A"/>
                </a:solidFill>
                <a:effectLst/>
                <a:latin typeface="Times New Roman" panose="02020603050405020304" pitchFamily="18" charset="0"/>
                <a:cs typeface="Times New Roman" panose="02020603050405020304" pitchFamily="18" charset="0"/>
              </a:rPr>
              <a:t>Pros:  </a:t>
            </a:r>
          </a:p>
          <a:p>
            <a:pPr algn="just" fontAlgn="base"/>
            <a:r>
              <a:rPr lang="en-US" sz="2600" i="0" dirty="0">
                <a:solidFill>
                  <a:srgbClr val="10334A"/>
                </a:solidFill>
                <a:effectLst/>
                <a:latin typeface="Times New Roman" panose="02020603050405020304" pitchFamily="18" charset="0"/>
                <a:cs typeface="Times New Roman" panose="02020603050405020304" pitchFamily="18" charset="0"/>
              </a:rPr>
              <a:t>Environment Isolation: keeps your main OS separate from your Host OS</a:t>
            </a:r>
          </a:p>
          <a:p>
            <a:pPr algn="just" fontAlgn="base"/>
            <a:r>
              <a:rPr lang="en-US" sz="2600" i="0" dirty="0">
                <a:solidFill>
                  <a:srgbClr val="10334A"/>
                </a:solidFill>
                <a:effectLst/>
                <a:latin typeface="Times New Roman" panose="02020603050405020304" pitchFamily="18" charset="0"/>
                <a:cs typeface="Times New Roman" panose="02020603050405020304" pitchFamily="18" charset="0"/>
              </a:rPr>
              <a:t>Ease of Setup: </a:t>
            </a:r>
            <a:r>
              <a:rPr lang="en-US" sz="2600" i="0" dirty="0" err="1">
                <a:solidFill>
                  <a:srgbClr val="10334A"/>
                </a:solidFill>
                <a:effectLst/>
                <a:latin typeface="Times New Roman" panose="02020603050405020304" pitchFamily="18" charset="0"/>
                <a:cs typeface="Times New Roman" panose="02020603050405020304" pitchFamily="18" charset="0"/>
              </a:rPr>
              <a:t>Hashcat</a:t>
            </a:r>
            <a:r>
              <a:rPr lang="en-US" sz="2600" i="0" dirty="0">
                <a:solidFill>
                  <a:srgbClr val="10334A"/>
                </a:solidFill>
                <a:effectLst/>
                <a:latin typeface="Times New Roman" panose="02020603050405020304" pitchFamily="18" charset="0"/>
                <a:cs typeface="Times New Roman" panose="02020603050405020304" pitchFamily="18" charset="0"/>
              </a:rPr>
              <a:t> is already installed on Kali</a:t>
            </a:r>
          </a:p>
          <a:p>
            <a:pPr algn="just" fontAlgn="base"/>
            <a:r>
              <a:rPr lang="en-US" sz="2600" i="0" dirty="0">
                <a:solidFill>
                  <a:srgbClr val="10334A"/>
                </a:solidFill>
                <a:effectLst/>
                <a:latin typeface="Times New Roman" panose="02020603050405020304" pitchFamily="18" charset="0"/>
                <a:cs typeface="Times New Roman" panose="02020603050405020304" pitchFamily="18" charset="0"/>
              </a:rPr>
              <a:t>Testing and Experimentation: allows to test without affecting host OS.</a:t>
            </a:r>
          </a:p>
          <a:p>
            <a:pPr marL="0" indent="0" algn="just" fontAlgn="base">
              <a:buNone/>
            </a:pPr>
            <a:r>
              <a:rPr lang="en-US" sz="2600" i="0" dirty="0">
                <a:solidFill>
                  <a:srgbClr val="10334A"/>
                </a:solidFill>
                <a:effectLst/>
                <a:latin typeface="Times New Roman" panose="02020603050405020304" pitchFamily="18" charset="0"/>
                <a:cs typeface="Times New Roman" panose="02020603050405020304" pitchFamily="18" charset="0"/>
              </a:rPr>
              <a:t>Cons:</a:t>
            </a:r>
          </a:p>
          <a:p>
            <a:pPr algn="just" fontAlgn="base"/>
            <a:r>
              <a:rPr lang="en-US" sz="2600" i="0" dirty="0">
                <a:solidFill>
                  <a:srgbClr val="10334A"/>
                </a:solidFill>
                <a:effectLst/>
                <a:latin typeface="Times New Roman" panose="02020603050405020304" pitchFamily="18" charset="0"/>
                <a:cs typeface="Times New Roman" panose="02020603050405020304" pitchFamily="18" charset="0"/>
              </a:rPr>
              <a:t>Performance Overhead: slower than running it on native hardware</a:t>
            </a:r>
          </a:p>
          <a:p>
            <a:pPr algn="just" fontAlgn="base"/>
            <a:r>
              <a:rPr lang="en-US" sz="2600" i="0" dirty="0">
                <a:solidFill>
                  <a:srgbClr val="10334A"/>
                </a:solidFill>
                <a:effectLst/>
                <a:latin typeface="Times New Roman" panose="02020603050405020304" pitchFamily="18" charset="0"/>
                <a:cs typeface="Times New Roman" panose="02020603050405020304" pitchFamily="18" charset="0"/>
              </a:rPr>
              <a:t>Hardware Access: GPU passthrough can be complex and may not be supported on </a:t>
            </a:r>
            <a:r>
              <a:rPr lang="en-US" sz="2600" dirty="0">
                <a:solidFill>
                  <a:srgbClr val="10334A"/>
                </a:solidFill>
                <a:latin typeface="Times New Roman" panose="02020603050405020304" pitchFamily="18" charset="0"/>
                <a:cs typeface="Times New Roman" panose="02020603050405020304" pitchFamily="18" charset="0"/>
              </a:rPr>
              <a:t>all </a:t>
            </a:r>
            <a:r>
              <a:rPr lang="en-US" sz="2600" i="0" dirty="0">
                <a:solidFill>
                  <a:srgbClr val="10334A"/>
                </a:solidFill>
                <a:effectLst/>
                <a:latin typeface="Times New Roman" panose="02020603050405020304" pitchFamily="18" charset="0"/>
                <a:cs typeface="Times New Roman" panose="02020603050405020304" pitchFamily="18" charset="0"/>
              </a:rPr>
              <a:t>systems.</a:t>
            </a:r>
          </a:p>
          <a:p>
            <a:pPr algn="just" fontAlgn="base"/>
            <a:r>
              <a:rPr lang="en-US" sz="2600" i="0" dirty="0">
                <a:solidFill>
                  <a:srgbClr val="10334A"/>
                </a:solidFill>
                <a:effectLst/>
                <a:latin typeface="Times New Roman" panose="02020603050405020304" pitchFamily="18" charset="0"/>
                <a:cs typeface="Times New Roman" panose="02020603050405020304" pitchFamily="18" charset="0"/>
              </a:rPr>
              <a:t>Resource Allocation: Running intensive applications in a VM could impact the performance of the host system.</a:t>
            </a:r>
          </a:p>
        </p:txBody>
      </p:sp>
    </p:spTree>
    <p:extLst>
      <p:ext uri="{BB962C8B-B14F-4D97-AF65-F5344CB8AC3E}">
        <p14:creationId xmlns:p14="http://schemas.microsoft.com/office/powerpoint/2010/main" val="2108626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639EEA7-19A5-21E0-7E0E-93587176C1AB}"/>
              </a:ext>
            </a:extLst>
          </p:cNvPr>
          <p:cNvSpPr>
            <a:spLocks noGrp="1"/>
          </p:cNvSpPr>
          <p:nvPr>
            <p:ph idx="1"/>
          </p:nvPr>
        </p:nvSpPr>
        <p:spPr>
          <a:xfrm>
            <a:off x="1747520" y="650240"/>
            <a:ext cx="9757092" cy="5872480"/>
          </a:xfrm>
        </p:spPr>
        <p:txBody>
          <a:bodyPr>
            <a:noAutofit/>
          </a:bodyPr>
          <a:lstStyle/>
          <a:p>
            <a:pPr marL="0" indent="0" algn="just">
              <a:buNone/>
            </a:pPr>
            <a:r>
              <a:rPr lang="en-US" sz="2600" i="0" dirty="0">
                <a:solidFill>
                  <a:srgbClr val="10334A"/>
                </a:solidFill>
                <a:effectLst/>
                <a:latin typeface="Times New Roman" panose="02020603050405020304" pitchFamily="18" charset="0"/>
                <a:cs typeface="Times New Roman" panose="02020603050405020304" pitchFamily="18" charset="0"/>
              </a:rPr>
              <a:t>2. Host Machine</a:t>
            </a:r>
          </a:p>
          <a:p>
            <a:pPr marL="0" indent="0" algn="just" fontAlgn="base">
              <a:buNone/>
            </a:pPr>
            <a:r>
              <a:rPr lang="en-US" sz="2600" i="0" dirty="0">
                <a:solidFill>
                  <a:srgbClr val="10334A"/>
                </a:solidFill>
                <a:effectLst/>
                <a:latin typeface="Times New Roman" panose="02020603050405020304" pitchFamily="18" charset="0"/>
                <a:cs typeface="Times New Roman" panose="02020603050405020304" pitchFamily="18" charset="0"/>
              </a:rPr>
              <a:t>Pros:</a:t>
            </a:r>
          </a:p>
          <a:p>
            <a:pPr algn="just" fontAlgn="base"/>
            <a:r>
              <a:rPr lang="en-US" sz="2600" i="0" dirty="0">
                <a:solidFill>
                  <a:srgbClr val="10334A"/>
                </a:solidFill>
                <a:effectLst/>
                <a:latin typeface="Times New Roman" panose="02020603050405020304" pitchFamily="18" charset="0"/>
                <a:cs typeface="Times New Roman" panose="02020603050405020304" pitchFamily="18" charset="0"/>
              </a:rPr>
              <a:t>Performance: </a:t>
            </a:r>
            <a:r>
              <a:rPr lang="en-US" sz="2600" dirty="0">
                <a:solidFill>
                  <a:srgbClr val="10334A"/>
                </a:solidFill>
                <a:latin typeface="Times New Roman" panose="02020603050405020304" pitchFamily="18" charset="0"/>
                <a:cs typeface="Times New Roman" panose="02020603050405020304" pitchFamily="18" charset="0"/>
              </a:rPr>
              <a:t>P</a:t>
            </a:r>
            <a:r>
              <a:rPr lang="en-US" sz="2600" i="0" dirty="0">
                <a:solidFill>
                  <a:srgbClr val="10334A"/>
                </a:solidFill>
                <a:effectLst/>
                <a:latin typeface="Times New Roman" panose="02020603050405020304" pitchFamily="18" charset="0"/>
                <a:cs typeface="Times New Roman" panose="02020603050405020304" pitchFamily="18" charset="0"/>
              </a:rPr>
              <a:t>erforms better than running it inside a VM.</a:t>
            </a:r>
          </a:p>
          <a:p>
            <a:pPr algn="just" fontAlgn="base"/>
            <a:r>
              <a:rPr lang="en-US" sz="2600" i="0" dirty="0">
                <a:solidFill>
                  <a:srgbClr val="10334A"/>
                </a:solidFill>
                <a:effectLst/>
                <a:latin typeface="Times New Roman" panose="02020603050405020304" pitchFamily="18" charset="0"/>
                <a:cs typeface="Times New Roman" panose="02020603050405020304" pitchFamily="18" charset="0"/>
              </a:rPr>
              <a:t>Simplicity: It might be simpler to install and run </a:t>
            </a:r>
          </a:p>
          <a:p>
            <a:pPr marL="0" indent="0" algn="just" fontAlgn="base">
              <a:buNone/>
            </a:pPr>
            <a:r>
              <a:rPr lang="en-US" sz="2600" i="0" dirty="0">
                <a:solidFill>
                  <a:srgbClr val="10334A"/>
                </a:solidFill>
                <a:effectLst/>
                <a:latin typeface="Times New Roman" panose="02020603050405020304" pitchFamily="18" charset="0"/>
                <a:cs typeface="Times New Roman" panose="02020603050405020304" pitchFamily="18" charset="0"/>
              </a:rPr>
              <a:t>Cons:</a:t>
            </a:r>
          </a:p>
          <a:p>
            <a:pPr algn="just" fontAlgn="base"/>
            <a:r>
              <a:rPr lang="en-US" sz="2600" i="0" dirty="0">
                <a:solidFill>
                  <a:srgbClr val="10334A"/>
                </a:solidFill>
                <a:effectLst/>
                <a:latin typeface="Times New Roman" panose="02020603050405020304" pitchFamily="18" charset="0"/>
                <a:cs typeface="Times New Roman" panose="02020603050405020304" pitchFamily="18" charset="0"/>
              </a:rPr>
              <a:t>Resource Consumption: </a:t>
            </a:r>
            <a:r>
              <a:rPr lang="en-US" sz="2600" dirty="0">
                <a:solidFill>
                  <a:srgbClr val="10334A"/>
                </a:solidFill>
                <a:latin typeface="Times New Roman" panose="02020603050405020304" pitchFamily="18" charset="0"/>
                <a:cs typeface="Times New Roman" panose="02020603050405020304" pitchFamily="18" charset="0"/>
              </a:rPr>
              <a:t>U</a:t>
            </a:r>
            <a:r>
              <a:rPr lang="en-US" sz="2600" i="0" dirty="0">
                <a:solidFill>
                  <a:srgbClr val="10334A"/>
                </a:solidFill>
                <a:effectLst/>
                <a:latin typeface="Times New Roman" panose="02020603050405020304" pitchFamily="18" charset="0"/>
                <a:cs typeface="Times New Roman" panose="02020603050405020304" pitchFamily="18" charset="0"/>
              </a:rPr>
              <a:t>se as much of system's resources as possible to perform its tasks quickly. </a:t>
            </a:r>
          </a:p>
          <a:p>
            <a:pPr algn="just" fontAlgn="base"/>
            <a:r>
              <a:rPr lang="en-US" sz="2600" i="0" dirty="0">
                <a:solidFill>
                  <a:srgbClr val="10334A"/>
                </a:solidFill>
                <a:effectLst/>
                <a:latin typeface="Times New Roman" panose="02020603050405020304" pitchFamily="18" charset="0"/>
                <a:cs typeface="Times New Roman" panose="02020603050405020304" pitchFamily="18" charset="0"/>
              </a:rPr>
              <a:t>System Compatibility: There can always be unforeseen compatibility issues or bugs that could impact its performance or stability on some systems.</a:t>
            </a:r>
          </a:p>
          <a:p>
            <a:pPr marL="0" indent="0" algn="just">
              <a:buNone/>
            </a:pPr>
            <a:endParaRPr lang="en-US" sz="2600" i="0" dirty="0">
              <a:solidFill>
                <a:srgbClr val="10334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2096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639EEA7-19A5-21E0-7E0E-93587176C1AB}"/>
              </a:ext>
            </a:extLst>
          </p:cNvPr>
          <p:cNvSpPr>
            <a:spLocks noGrp="1"/>
          </p:cNvSpPr>
          <p:nvPr>
            <p:ph idx="1"/>
          </p:nvPr>
        </p:nvSpPr>
        <p:spPr>
          <a:xfrm>
            <a:off x="1442720" y="304800"/>
            <a:ext cx="10424160" cy="6217920"/>
          </a:xfrm>
        </p:spPr>
        <p:txBody>
          <a:bodyPr>
            <a:noAutofit/>
          </a:bodyPr>
          <a:lstStyle/>
          <a:p>
            <a:pPr marL="0" indent="0" algn="just">
              <a:buNone/>
            </a:pPr>
            <a:r>
              <a:rPr lang="en-US" sz="2600" i="0" dirty="0">
                <a:solidFill>
                  <a:srgbClr val="10334A"/>
                </a:solidFill>
                <a:effectLst/>
                <a:latin typeface="Times New Roman" panose="02020603050405020304" pitchFamily="18" charset="0"/>
                <a:cs typeface="Times New Roman" panose="02020603050405020304" pitchFamily="18" charset="0"/>
              </a:rPr>
              <a:t>3. Cloud</a:t>
            </a:r>
          </a:p>
          <a:p>
            <a:pPr marL="0" indent="0" algn="just" fontAlgn="base">
              <a:buNone/>
            </a:pPr>
            <a:r>
              <a:rPr lang="en-US" sz="2600" i="0" dirty="0">
                <a:solidFill>
                  <a:srgbClr val="10334A"/>
                </a:solidFill>
                <a:effectLst/>
                <a:latin typeface="Times New Roman" panose="02020603050405020304" pitchFamily="18" charset="0"/>
                <a:cs typeface="Times New Roman" panose="02020603050405020304" pitchFamily="18" charset="0"/>
              </a:rPr>
              <a:t>Pros:</a:t>
            </a:r>
          </a:p>
          <a:p>
            <a:pPr algn="just" fontAlgn="base"/>
            <a:r>
              <a:rPr lang="en-US" sz="2600" i="0" dirty="0">
                <a:solidFill>
                  <a:srgbClr val="10334A"/>
                </a:solidFill>
                <a:effectLst/>
                <a:latin typeface="Times New Roman" panose="02020603050405020304" pitchFamily="18" charset="0"/>
                <a:cs typeface="Times New Roman" panose="02020603050405020304" pitchFamily="18" charset="0"/>
              </a:rPr>
              <a:t>Scalability: Cloud platforms offer the ability to easily scale up your resources. </a:t>
            </a:r>
          </a:p>
          <a:p>
            <a:pPr algn="just" fontAlgn="base"/>
            <a:r>
              <a:rPr lang="en-US" sz="2600" i="0" dirty="0">
                <a:solidFill>
                  <a:srgbClr val="10334A"/>
                </a:solidFill>
                <a:effectLst/>
                <a:latin typeface="Times New Roman" panose="02020603050405020304" pitchFamily="18" charset="0"/>
                <a:cs typeface="Times New Roman" panose="02020603050405020304" pitchFamily="18" charset="0"/>
              </a:rPr>
              <a:t>Cost-Effectiveness: You only pay for what you use.</a:t>
            </a:r>
          </a:p>
          <a:p>
            <a:pPr algn="just" fontAlgn="base"/>
            <a:r>
              <a:rPr lang="en-US" sz="2600" i="0" dirty="0">
                <a:solidFill>
                  <a:srgbClr val="10334A"/>
                </a:solidFill>
                <a:effectLst/>
                <a:latin typeface="Times New Roman" panose="02020603050405020304" pitchFamily="18" charset="0"/>
                <a:cs typeface="Times New Roman" panose="02020603050405020304" pitchFamily="18" charset="0"/>
              </a:rPr>
              <a:t>Access from Anywhere: Cloud environment can be accessed from anywhere</a:t>
            </a:r>
          </a:p>
          <a:p>
            <a:pPr marL="0" indent="0" algn="just" fontAlgn="base">
              <a:buNone/>
            </a:pPr>
            <a:r>
              <a:rPr lang="en-US" sz="2600" i="0" dirty="0">
                <a:solidFill>
                  <a:srgbClr val="10334A"/>
                </a:solidFill>
                <a:effectLst/>
                <a:latin typeface="Times New Roman" panose="02020603050405020304" pitchFamily="18" charset="0"/>
                <a:cs typeface="Times New Roman" panose="02020603050405020304" pitchFamily="18" charset="0"/>
              </a:rPr>
              <a:t>Cons:</a:t>
            </a:r>
          </a:p>
          <a:p>
            <a:pPr algn="just" fontAlgn="base"/>
            <a:r>
              <a:rPr lang="en-US" sz="2600" i="0" dirty="0">
                <a:solidFill>
                  <a:srgbClr val="10334A"/>
                </a:solidFill>
                <a:effectLst/>
                <a:latin typeface="Times New Roman" panose="02020603050405020304" pitchFamily="18" charset="0"/>
                <a:cs typeface="Times New Roman" panose="02020603050405020304" pitchFamily="18" charset="0"/>
              </a:rPr>
              <a:t>Price: </a:t>
            </a:r>
            <a:r>
              <a:rPr lang="en-US" sz="2600" dirty="0">
                <a:solidFill>
                  <a:srgbClr val="10334A"/>
                </a:solidFill>
                <a:latin typeface="Times New Roman" panose="02020603050405020304" pitchFamily="18" charset="0"/>
                <a:cs typeface="Times New Roman" panose="02020603050405020304" pitchFamily="18" charset="0"/>
              </a:rPr>
              <a:t>T</a:t>
            </a:r>
            <a:r>
              <a:rPr lang="en-US" sz="2600" i="0" dirty="0">
                <a:solidFill>
                  <a:srgbClr val="10334A"/>
                </a:solidFill>
                <a:effectLst/>
                <a:latin typeface="Times New Roman" panose="02020603050405020304" pitchFamily="18" charset="0"/>
                <a:cs typeface="Times New Roman" panose="02020603050405020304" pitchFamily="18" charset="0"/>
              </a:rPr>
              <a:t>he costs can also add up quickly if you're running powerful instances for long periods of time. </a:t>
            </a:r>
          </a:p>
          <a:p>
            <a:pPr algn="just" fontAlgn="base"/>
            <a:r>
              <a:rPr lang="en-US" sz="2600" i="0" dirty="0">
                <a:solidFill>
                  <a:srgbClr val="10334A"/>
                </a:solidFill>
                <a:effectLst/>
                <a:latin typeface="Times New Roman" panose="02020603050405020304" pitchFamily="18" charset="0"/>
                <a:cs typeface="Times New Roman" panose="02020603050405020304" pitchFamily="18" charset="0"/>
              </a:rPr>
              <a:t>Complexity: They can also be complex to set up and manage.</a:t>
            </a:r>
          </a:p>
          <a:p>
            <a:pPr algn="just" fontAlgn="base"/>
            <a:r>
              <a:rPr lang="en-US" sz="2600" i="0" dirty="0">
                <a:solidFill>
                  <a:srgbClr val="10334A"/>
                </a:solidFill>
                <a:effectLst/>
                <a:latin typeface="Times New Roman" panose="02020603050405020304" pitchFamily="18" charset="0"/>
                <a:cs typeface="Times New Roman" panose="02020603050405020304" pitchFamily="18" charset="0"/>
              </a:rPr>
              <a:t>Legal and Ethical Considerations: Using cloud resources for cracking passwords might violate the provider's terms of service.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804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72A231-5221-BE2A-F0B4-AB6232745AA0}"/>
              </a:ext>
            </a:extLst>
          </p:cNvPr>
          <p:cNvSpPr>
            <a:spLocks noGrp="1"/>
          </p:cNvSpPr>
          <p:nvPr>
            <p:ph type="title"/>
          </p:nvPr>
        </p:nvSpPr>
        <p:spPr>
          <a:xfrm>
            <a:off x="1940561" y="624110"/>
            <a:ext cx="9564052" cy="940530"/>
          </a:xfrm>
        </p:spPr>
        <p:txBody>
          <a:bodyPr>
            <a:normAutofit/>
          </a:bodyPr>
          <a:lstStyle/>
          <a:p>
            <a:pPr algn="ctr"/>
            <a:r>
              <a:rPr lang="en-US" b="1" i="0" dirty="0">
                <a:solidFill>
                  <a:srgbClr val="10334A"/>
                </a:solidFill>
                <a:effectLst/>
                <a:latin typeface="Nunito Sans" pitchFamily="2" charset="0"/>
              </a:rPr>
              <a:t>Installing </a:t>
            </a:r>
            <a:r>
              <a:rPr lang="en-US" b="1" i="0" dirty="0" err="1">
                <a:solidFill>
                  <a:srgbClr val="10334A"/>
                </a:solidFill>
                <a:effectLst/>
                <a:latin typeface="Nunito Sans" pitchFamily="2" charset="0"/>
              </a:rPr>
              <a:t>Hashcat</a:t>
            </a:r>
            <a:r>
              <a:rPr lang="en-US" b="1" i="0" dirty="0">
                <a:solidFill>
                  <a:srgbClr val="10334A"/>
                </a:solidFill>
                <a:effectLst/>
                <a:latin typeface="Nunito Sans" pitchFamily="2" charset="0"/>
              </a:rPr>
              <a:t> on Windows</a:t>
            </a:r>
            <a:endParaRPr lang="en-IN" dirty="0"/>
          </a:p>
        </p:txBody>
      </p:sp>
      <p:sp>
        <p:nvSpPr>
          <p:cNvPr id="3" name="Content Placeholder 2">
            <a:extLst>
              <a:ext uri="{FF2B5EF4-FFF2-40B4-BE49-F238E27FC236}">
                <a16:creationId xmlns:a16="http://schemas.microsoft.com/office/drawing/2014/main" xmlns="" id="{4639EEA7-19A5-21E0-7E0E-93587176C1AB}"/>
              </a:ext>
            </a:extLst>
          </p:cNvPr>
          <p:cNvSpPr>
            <a:spLocks noGrp="1"/>
          </p:cNvSpPr>
          <p:nvPr>
            <p:ph idx="1"/>
          </p:nvPr>
        </p:nvSpPr>
        <p:spPr>
          <a:xfrm>
            <a:off x="1940560" y="1666240"/>
            <a:ext cx="9564052" cy="4856480"/>
          </a:xfrm>
        </p:spPr>
        <p:txBody>
          <a:bodyPr>
            <a:normAutofit/>
          </a:bodyPr>
          <a:lstStyle/>
          <a:p>
            <a:pPr algn="l" fontAlgn="base"/>
            <a:r>
              <a:rPr lang="en-US" sz="2800" b="0" i="0" dirty="0">
                <a:solidFill>
                  <a:srgbClr val="10334A"/>
                </a:solidFill>
                <a:effectLst/>
                <a:latin typeface="Times New Roman" panose="02020603050405020304" pitchFamily="18" charset="0"/>
                <a:cs typeface="Times New Roman" panose="02020603050405020304" pitchFamily="18" charset="0"/>
              </a:rPr>
              <a:t>The first step is to download the </a:t>
            </a:r>
            <a:r>
              <a:rPr lang="en-US" sz="2800" b="1" i="0" u="sng" dirty="0">
                <a:solidFill>
                  <a:srgbClr val="10334A"/>
                </a:solidFill>
                <a:effectLst/>
                <a:latin typeface="Times New Roman" panose="02020603050405020304" pitchFamily="18" charset="0"/>
                <a:cs typeface="Times New Roman" panose="02020603050405020304" pitchFamily="18" charset="0"/>
                <a:hlinkClick r:id="rId2"/>
              </a:rPr>
              <a:t>binary</a:t>
            </a:r>
            <a:r>
              <a:rPr lang="en-US" sz="2800" b="0" i="0" dirty="0">
                <a:solidFill>
                  <a:srgbClr val="10334A"/>
                </a:solidFill>
                <a:effectLst/>
                <a:latin typeface="Times New Roman" panose="02020603050405020304" pitchFamily="18" charset="0"/>
                <a:cs typeface="Times New Roman" panose="02020603050405020304" pitchFamily="18" charset="0"/>
              </a:rPr>
              <a:t> from the </a:t>
            </a:r>
            <a:r>
              <a:rPr lang="en-US" sz="2800" b="0" i="0" dirty="0" err="1">
                <a:solidFill>
                  <a:srgbClr val="10334A"/>
                </a:solidFill>
                <a:effectLst/>
                <a:latin typeface="Times New Roman" panose="02020603050405020304" pitchFamily="18" charset="0"/>
                <a:cs typeface="Times New Roman" panose="02020603050405020304" pitchFamily="18" charset="0"/>
              </a:rPr>
              <a:t>Hashcat</a:t>
            </a:r>
            <a:r>
              <a:rPr lang="en-US" sz="2800" b="0" i="0" dirty="0">
                <a:solidFill>
                  <a:srgbClr val="10334A"/>
                </a:solidFill>
                <a:effectLst/>
                <a:latin typeface="Times New Roman" panose="02020603050405020304" pitchFamily="18" charset="0"/>
                <a:cs typeface="Times New Roman" panose="02020603050405020304" pitchFamily="18" charset="0"/>
              </a:rPr>
              <a:t> site.</a:t>
            </a:r>
          </a:p>
          <a:p>
            <a:endParaRPr lang="en-IN" sz="2800" dirty="0">
              <a:latin typeface="Times New Roman" panose="02020603050405020304" pitchFamily="18" charset="0"/>
              <a:cs typeface="Times New Roman" panose="02020603050405020304" pitchFamily="18" charset="0"/>
            </a:endParaRPr>
          </a:p>
        </p:txBody>
      </p:sp>
      <p:pic>
        <p:nvPicPr>
          <p:cNvPr id="11268" name="Picture 4">
            <a:extLst>
              <a:ext uri="{FF2B5EF4-FFF2-40B4-BE49-F238E27FC236}">
                <a16:creationId xmlns:a16="http://schemas.microsoft.com/office/drawing/2014/main" xmlns="" id="{82245B3C-2453-5698-11A1-403C4F7352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670" y="2422842"/>
            <a:ext cx="9334500"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721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639EEA7-19A5-21E0-7E0E-93587176C1AB}"/>
              </a:ext>
            </a:extLst>
          </p:cNvPr>
          <p:cNvSpPr>
            <a:spLocks noGrp="1"/>
          </p:cNvSpPr>
          <p:nvPr>
            <p:ph idx="1"/>
          </p:nvPr>
        </p:nvSpPr>
        <p:spPr>
          <a:xfrm>
            <a:off x="1645920" y="508000"/>
            <a:ext cx="9858692" cy="6014720"/>
          </a:xfrm>
        </p:spPr>
        <p:txBody>
          <a:bodyPr>
            <a:normAutofit/>
          </a:bodyPr>
          <a:lstStyle/>
          <a:p>
            <a:pPr algn="just" fontAlgn="base"/>
            <a:r>
              <a:rPr lang="en-US" sz="2800" b="0" i="0" dirty="0">
                <a:solidFill>
                  <a:srgbClr val="10334A"/>
                </a:solidFill>
                <a:effectLst/>
                <a:latin typeface="Times New Roman" panose="02020603050405020304" pitchFamily="18" charset="0"/>
                <a:cs typeface="Times New Roman" panose="02020603050405020304" pitchFamily="18" charset="0"/>
              </a:rPr>
              <a:t>Once downloaded, you will need to extract the </a:t>
            </a:r>
            <a:r>
              <a:rPr lang="en-US" sz="2800" b="1" i="0" u="sng" dirty="0">
                <a:solidFill>
                  <a:srgbClr val="10334A"/>
                </a:solidFill>
                <a:effectLst/>
                <a:latin typeface="Times New Roman" panose="02020603050405020304" pitchFamily="18" charset="0"/>
                <a:cs typeface="Times New Roman" panose="02020603050405020304" pitchFamily="18" charset="0"/>
                <a:hlinkClick r:id="rId2"/>
              </a:rPr>
              <a:t>7Zip</a:t>
            </a:r>
            <a:r>
              <a:rPr lang="en-US" sz="2800" b="0" i="0" dirty="0">
                <a:solidFill>
                  <a:srgbClr val="10334A"/>
                </a:solidFill>
                <a:effectLst/>
                <a:latin typeface="Times New Roman" panose="02020603050405020304" pitchFamily="18" charset="0"/>
                <a:cs typeface="Times New Roman" panose="02020603050405020304" pitchFamily="18" charset="0"/>
              </a:rPr>
              <a:t> file, we put ours in the C:\Hashcat folder, but you can put yours wherever makes the most sense for you.</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12290" name="Picture 2">
            <a:extLst>
              <a:ext uri="{FF2B5EF4-FFF2-40B4-BE49-F238E27FC236}">
                <a16:creationId xmlns:a16="http://schemas.microsoft.com/office/drawing/2014/main" xmlns="" id="{EC346228-6A5D-DEE0-37FA-76024D1AE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793" y="2302828"/>
            <a:ext cx="9219247" cy="443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160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639EEA7-19A5-21E0-7E0E-93587176C1AB}"/>
              </a:ext>
            </a:extLst>
          </p:cNvPr>
          <p:cNvSpPr>
            <a:spLocks noGrp="1"/>
          </p:cNvSpPr>
          <p:nvPr>
            <p:ph idx="1"/>
          </p:nvPr>
        </p:nvSpPr>
        <p:spPr>
          <a:xfrm>
            <a:off x="1940560" y="1198880"/>
            <a:ext cx="9564052" cy="5323840"/>
          </a:xfrm>
        </p:spPr>
        <p:txBody>
          <a:bodyPr>
            <a:normAutofit/>
          </a:bodyPr>
          <a:lstStyle/>
          <a:p>
            <a:pPr algn="just" fontAlgn="base"/>
            <a:r>
              <a:rPr lang="en-US" sz="2800" b="0" i="0" dirty="0">
                <a:solidFill>
                  <a:srgbClr val="10334A"/>
                </a:solidFill>
                <a:effectLst/>
                <a:latin typeface="Times New Roman" panose="02020603050405020304" pitchFamily="18" charset="0"/>
                <a:cs typeface="Times New Roman" panose="02020603050405020304" pitchFamily="18" charset="0"/>
              </a:rPr>
              <a:t>To start using </a:t>
            </a:r>
            <a:r>
              <a:rPr lang="en-US" sz="2800" b="0" i="0" dirty="0" err="1">
                <a:solidFill>
                  <a:srgbClr val="10334A"/>
                </a:solidFill>
                <a:effectLst/>
                <a:latin typeface="Times New Roman" panose="02020603050405020304" pitchFamily="18" charset="0"/>
                <a:cs typeface="Times New Roman" panose="02020603050405020304" pitchFamily="18" charset="0"/>
              </a:rPr>
              <a:t>Hashcat</a:t>
            </a:r>
            <a:r>
              <a:rPr lang="en-US" sz="2800" b="0" i="0" dirty="0">
                <a:solidFill>
                  <a:srgbClr val="10334A"/>
                </a:solidFill>
                <a:effectLst/>
                <a:latin typeface="Times New Roman" panose="02020603050405020304" pitchFamily="18" charset="0"/>
                <a:cs typeface="Times New Roman" panose="02020603050405020304" pitchFamily="18" charset="0"/>
              </a:rPr>
              <a:t> in Windows, head to the command line and move into the directory you saved it. </a:t>
            </a:r>
          </a:p>
          <a:p>
            <a:pPr algn="just" fontAlgn="base"/>
            <a:r>
              <a:rPr lang="en-US" sz="2800" b="0" i="0" dirty="0">
                <a:solidFill>
                  <a:srgbClr val="10334A"/>
                </a:solidFill>
                <a:effectLst/>
                <a:latin typeface="Times New Roman" panose="02020603050405020304" pitchFamily="18" charset="0"/>
                <a:cs typeface="Times New Roman" panose="02020603050405020304" pitchFamily="18" charset="0"/>
              </a:rPr>
              <a:t>Next, you need to load hashcat.exe and any options you want to run. </a:t>
            </a:r>
          </a:p>
        </p:txBody>
      </p:sp>
      <p:pic>
        <p:nvPicPr>
          <p:cNvPr id="13314" name="Picture 2">
            <a:extLst>
              <a:ext uri="{FF2B5EF4-FFF2-40B4-BE49-F238E27FC236}">
                <a16:creationId xmlns:a16="http://schemas.microsoft.com/office/drawing/2014/main" xmlns="" id="{9305D51C-3FC1-BA91-BA4F-BB15A249E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443923"/>
            <a:ext cx="8844280"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50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F9F11C-A97A-5064-CD86-0671E3524444}"/>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xmlns="" id="{0B65DF80-FDCC-9BB1-B02A-5E9F598EAE40}"/>
              </a:ext>
            </a:extLst>
          </p:cNvPr>
          <p:cNvSpPr>
            <a:spLocks noGrp="1"/>
          </p:cNvSpPr>
          <p:nvPr>
            <p:ph idx="1"/>
          </p:nvPr>
        </p:nvSpPr>
        <p:spPr>
          <a:xfrm>
            <a:off x="1085532" y="1264554"/>
            <a:ext cx="10598468" cy="5359765"/>
          </a:xfrm>
        </p:spPr>
        <p:txBody>
          <a:bodyPr>
            <a:noAutofit/>
          </a:bodyPr>
          <a:lstStyle/>
          <a:p>
            <a:pPr algn="just">
              <a:buFont typeface="Arial" panose="020B0604020202020204" pitchFamily="34" charset="0"/>
              <a:buChar char="•"/>
            </a:pPr>
            <a:r>
              <a:rPr lang="en-US" sz="2800" b="1" i="0" dirty="0">
                <a:solidFill>
                  <a:srgbClr val="212529"/>
                </a:solidFill>
                <a:effectLst/>
                <a:latin typeface="Times New Roman" panose="02020603050405020304" pitchFamily="18" charset="0"/>
                <a:cs typeface="Times New Roman" panose="02020603050405020304" pitchFamily="18" charset="0"/>
              </a:rPr>
              <a:t>Brute-force guessing attack:</a:t>
            </a:r>
            <a:r>
              <a:rPr lang="en-US" sz="2800" b="0" i="0" dirty="0">
                <a:solidFill>
                  <a:srgbClr val="212529"/>
                </a:solidFill>
                <a:effectLst/>
                <a:latin typeface="Times New Roman" panose="02020603050405020304" pitchFamily="18" charset="0"/>
                <a:cs typeface="Times New Roman" panose="02020603050405020304" pitchFamily="18" charset="0"/>
              </a:rPr>
              <a:t> There are only so many potential passwords of a given length. While slow, a brute-force attack (trying all possible password combinations) guarantees that an attacker will crack the password eventually.</a:t>
            </a:r>
          </a:p>
          <a:p>
            <a:pPr algn="just">
              <a:buFont typeface="Arial" panose="020B0604020202020204" pitchFamily="34" charset="0"/>
              <a:buChar char="•"/>
            </a:pPr>
            <a:r>
              <a:rPr lang="en-US" sz="2800" b="1" i="0" dirty="0">
                <a:solidFill>
                  <a:srgbClr val="212529"/>
                </a:solidFill>
                <a:effectLst/>
                <a:latin typeface="Times New Roman" panose="02020603050405020304" pitchFamily="18" charset="0"/>
                <a:cs typeface="Times New Roman" panose="02020603050405020304" pitchFamily="18" charset="0"/>
              </a:rPr>
              <a:t>Hybrid attack:</a:t>
            </a:r>
            <a:r>
              <a:rPr lang="en-US" sz="2800" b="0" i="0" dirty="0">
                <a:solidFill>
                  <a:srgbClr val="212529"/>
                </a:solidFill>
                <a:effectLst/>
                <a:latin typeface="Times New Roman" panose="02020603050405020304" pitchFamily="18" charset="0"/>
                <a:cs typeface="Times New Roman" panose="02020603050405020304" pitchFamily="18" charset="0"/>
              </a:rPr>
              <a:t> A hybrid attack mixes these two techniques. It starts by checking to see if a password can be cracked using a dictionary attack, then moves on to a brute-force attack if it is unsuccessful.</a:t>
            </a:r>
          </a:p>
          <a:p>
            <a:pPr algn="just"/>
            <a:r>
              <a:rPr lang="en-US" sz="2800" b="0" i="0" dirty="0">
                <a:solidFill>
                  <a:srgbClr val="212529"/>
                </a:solidFill>
                <a:effectLst/>
                <a:latin typeface="Times New Roman" panose="02020603050405020304" pitchFamily="18" charset="0"/>
                <a:cs typeface="Times New Roman" panose="02020603050405020304" pitchFamily="18" charset="0"/>
              </a:rPr>
              <a:t>Most password-cracking or password finder tools enable a hacker to perform any of these types of attacks.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607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72A231-5221-BE2A-F0B4-AB6232745AA0}"/>
              </a:ext>
            </a:extLst>
          </p:cNvPr>
          <p:cNvSpPr>
            <a:spLocks noGrp="1"/>
          </p:cNvSpPr>
          <p:nvPr>
            <p:ph type="title"/>
          </p:nvPr>
        </p:nvSpPr>
        <p:spPr>
          <a:xfrm>
            <a:off x="1940560" y="207550"/>
            <a:ext cx="9564052" cy="940530"/>
          </a:xfrm>
        </p:spPr>
        <p:txBody>
          <a:bodyPr>
            <a:normAutofit/>
          </a:bodyPr>
          <a:lstStyle/>
          <a:p>
            <a:pPr algn="ctr"/>
            <a:r>
              <a:rPr lang="en-US" b="1" i="0" dirty="0">
                <a:solidFill>
                  <a:srgbClr val="10334A"/>
                </a:solidFill>
                <a:effectLst/>
                <a:latin typeface="Nunito Sans" pitchFamily="2" charset="0"/>
              </a:rPr>
              <a:t>How to Use </a:t>
            </a:r>
            <a:r>
              <a:rPr lang="en-US" b="1" i="0" dirty="0" err="1">
                <a:solidFill>
                  <a:srgbClr val="10334A"/>
                </a:solidFill>
                <a:effectLst/>
                <a:latin typeface="Nunito Sans" pitchFamily="2" charset="0"/>
              </a:rPr>
              <a:t>Hashcat</a:t>
            </a:r>
            <a:endParaRPr lang="en-IN" dirty="0"/>
          </a:p>
        </p:txBody>
      </p:sp>
      <p:sp>
        <p:nvSpPr>
          <p:cNvPr id="3" name="Content Placeholder 2">
            <a:extLst>
              <a:ext uri="{FF2B5EF4-FFF2-40B4-BE49-F238E27FC236}">
                <a16:creationId xmlns:a16="http://schemas.microsoft.com/office/drawing/2014/main" xmlns="" id="{4639EEA7-19A5-21E0-7E0E-93587176C1AB}"/>
              </a:ext>
            </a:extLst>
          </p:cNvPr>
          <p:cNvSpPr>
            <a:spLocks noGrp="1"/>
          </p:cNvSpPr>
          <p:nvPr>
            <p:ph idx="1"/>
          </p:nvPr>
        </p:nvSpPr>
        <p:spPr>
          <a:xfrm>
            <a:off x="670560" y="1574800"/>
            <a:ext cx="4480560" cy="4917440"/>
          </a:xfrm>
        </p:spPr>
        <p:txBody>
          <a:bodyPr>
            <a:normAutofit/>
          </a:bodyPr>
          <a:lstStyle/>
          <a:p>
            <a:pPr marL="0" indent="0" algn="just" fontAlgn="base">
              <a:buNone/>
            </a:pPr>
            <a:r>
              <a:rPr lang="en-US" sz="2800" b="1" i="0" dirty="0">
                <a:solidFill>
                  <a:srgbClr val="10334A"/>
                </a:solidFill>
                <a:effectLst/>
                <a:latin typeface="Times New Roman" panose="02020603050405020304" pitchFamily="18" charset="0"/>
                <a:cs typeface="Times New Roman" panose="02020603050405020304" pitchFamily="18" charset="0"/>
              </a:rPr>
              <a:t>Hashes Available in </a:t>
            </a:r>
            <a:r>
              <a:rPr lang="en-US" sz="2800" b="1" i="0" dirty="0" err="1">
                <a:solidFill>
                  <a:srgbClr val="10334A"/>
                </a:solidFill>
                <a:effectLst/>
                <a:latin typeface="Times New Roman" panose="02020603050405020304" pitchFamily="18" charset="0"/>
                <a:cs typeface="Times New Roman" panose="02020603050405020304" pitchFamily="18" charset="0"/>
              </a:rPr>
              <a:t>Hashcat</a:t>
            </a:r>
            <a:endParaRPr lang="en-US" sz="2800" b="1" i="0" dirty="0">
              <a:solidFill>
                <a:srgbClr val="10334A"/>
              </a:solidFill>
              <a:effectLst/>
              <a:latin typeface="Times New Roman" panose="02020603050405020304" pitchFamily="18" charset="0"/>
              <a:cs typeface="Times New Roman" panose="02020603050405020304" pitchFamily="18" charset="0"/>
            </a:endParaRPr>
          </a:p>
          <a:p>
            <a:pPr algn="just" fontAlgn="base"/>
            <a:r>
              <a:rPr lang="en-US" sz="2800" b="0" i="0" dirty="0">
                <a:solidFill>
                  <a:srgbClr val="10334A"/>
                </a:solidFill>
                <a:effectLst/>
                <a:latin typeface="Times New Roman" panose="02020603050405020304" pitchFamily="18" charset="0"/>
                <a:cs typeface="Times New Roman" panose="02020603050405020304" pitchFamily="18" charset="0"/>
              </a:rPr>
              <a:t>The </a:t>
            </a:r>
            <a:r>
              <a:rPr lang="en-US" sz="2800" b="0" i="0" dirty="0" err="1">
                <a:solidFill>
                  <a:srgbClr val="10334A"/>
                </a:solidFill>
                <a:effectLst/>
                <a:latin typeface="Times New Roman" panose="02020603050405020304" pitchFamily="18" charset="0"/>
                <a:cs typeface="Times New Roman" panose="02020603050405020304" pitchFamily="18" charset="0"/>
              </a:rPr>
              <a:t>Hashcat</a:t>
            </a:r>
            <a:r>
              <a:rPr lang="en-US" sz="2800" b="0" i="0" dirty="0">
                <a:solidFill>
                  <a:srgbClr val="10334A"/>
                </a:solidFill>
                <a:effectLst/>
                <a:latin typeface="Times New Roman" panose="02020603050405020304" pitchFamily="18" charset="0"/>
                <a:cs typeface="Times New Roman" panose="02020603050405020304" pitchFamily="18" charset="0"/>
              </a:rPr>
              <a:t> Wiki has a great resource for finding all the hashes that work with the program. </a:t>
            </a:r>
          </a:p>
          <a:p>
            <a:pPr algn="just" fontAlgn="base"/>
            <a:r>
              <a:rPr lang="en-US" sz="2800" b="0" i="0" dirty="0">
                <a:solidFill>
                  <a:srgbClr val="10334A"/>
                </a:solidFill>
                <a:effectLst/>
                <a:latin typeface="Times New Roman" panose="02020603050405020304" pitchFamily="18" charset="0"/>
                <a:cs typeface="Times New Roman" panose="02020603050405020304" pitchFamily="18" charset="0"/>
              </a:rPr>
              <a:t>It gives you a table view of hashes.</a:t>
            </a:r>
          </a:p>
          <a:p>
            <a:pPr algn="just"/>
            <a:endParaRPr lang="en-IN" sz="2800" dirty="0">
              <a:latin typeface="Times New Roman" panose="02020603050405020304" pitchFamily="18" charset="0"/>
              <a:cs typeface="Times New Roman" panose="02020603050405020304" pitchFamily="18" charset="0"/>
            </a:endParaRPr>
          </a:p>
        </p:txBody>
      </p:sp>
      <p:pic>
        <p:nvPicPr>
          <p:cNvPr id="14338" name="Picture 2">
            <a:extLst>
              <a:ext uri="{FF2B5EF4-FFF2-40B4-BE49-F238E27FC236}">
                <a16:creationId xmlns:a16="http://schemas.microsoft.com/office/drawing/2014/main" xmlns="" id="{78BE8A57-2684-F184-2EA5-27E17D41C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273" y="965200"/>
            <a:ext cx="6644517" cy="5527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937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72A231-5221-BE2A-F0B4-AB6232745AA0}"/>
              </a:ext>
            </a:extLst>
          </p:cNvPr>
          <p:cNvSpPr>
            <a:spLocks noGrp="1"/>
          </p:cNvSpPr>
          <p:nvPr>
            <p:ph type="title"/>
          </p:nvPr>
        </p:nvSpPr>
        <p:spPr>
          <a:xfrm>
            <a:off x="1859281" y="280980"/>
            <a:ext cx="9564052" cy="940530"/>
          </a:xfrm>
        </p:spPr>
        <p:txBody>
          <a:bodyPr/>
          <a:lstStyle/>
          <a:p>
            <a:pPr algn="ctr"/>
            <a:r>
              <a:rPr lang="en-US" b="1" i="0" dirty="0">
                <a:solidFill>
                  <a:srgbClr val="10334A"/>
                </a:solidFill>
                <a:effectLst/>
                <a:latin typeface="Nunito Sans" pitchFamily="2" charset="0"/>
              </a:rPr>
              <a:t>How to Use </a:t>
            </a:r>
            <a:r>
              <a:rPr lang="en-US" b="1" i="0" dirty="0" err="1">
                <a:solidFill>
                  <a:srgbClr val="10334A"/>
                </a:solidFill>
                <a:effectLst/>
                <a:latin typeface="Nunito Sans" pitchFamily="2" charset="0"/>
              </a:rPr>
              <a:t>Hashcat</a:t>
            </a:r>
            <a:endParaRPr lang="en-IN" dirty="0"/>
          </a:p>
        </p:txBody>
      </p:sp>
      <p:sp>
        <p:nvSpPr>
          <p:cNvPr id="3" name="Content Placeholder 2">
            <a:extLst>
              <a:ext uri="{FF2B5EF4-FFF2-40B4-BE49-F238E27FC236}">
                <a16:creationId xmlns:a16="http://schemas.microsoft.com/office/drawing/2014/main" xmlns="" id="{4639EEA7-19A5-21E0-7E0E-93587176C1AB}"/>
              </a:ext>
            </a:extLst>
          </p:cNvPr>
          <p:cNvSpPr>
            <a:spLocks noGrp="1"/>
          </p:cNvSpPr>
          <p:nvPr>
            <p:ph idx="1"/>
          </p:nvPr>
        </p:nvSpPr>
        <p:spPr>
          <a:xfrm>
            <a:off x="1527334" y="942676"/>
            <a:ext cx="10207466" cy="4856480"/>
          </a:xfrm>
        </p:spPr>
        <p:txBody>
          <a:bodyPr>
            <a:noAutofit/>
          </a:bodyPr>
          <a:lstStyle/>
          <a:p>
            <a:pPr algn="just"/>
            <a:r>
              <a:rPr lang="en-US" sz="2800" b="0" i="0" dirty="0">
                <a:solidFill>
                  <a:srgbClr val="10334A"/>
                </a:solidFill>
                <a:effectLst/>
                <a:latin typeface="Times New Roman" panose="02020603050405020304" pitchFamily="18" charset="0"/>
                <a:cs typeface="Times New Roman" panose="02020603050405020304" pitchFamily="18" charset="0"/>
              </a:rPr>
              <a:t>You can easily search through this with the find command in your browser. This will help you find which hash mode to use with the hash you need to crack.</a:t>
            </a:r>
          </a:p>
          <a:p>
            <a:pPr algn="just"/>
            <a:endParaRPr kumimoji="0" lang="en-US" altLang="en-US" sz="2800" b="0" i="0" u="none" strike="noStrike" cap="none" normalizeH="0" baseline="0" dirty="0">
              <a:ln>
                <a:noFill/>
              </a:ln>
              <a:solidFill>
                <a:srgbClr val="10334A"/>
              </a:solidFill>
              <a:effectLst/>
              <a:latin typeface="Times New Roman" panose="02020603050405020304" pitchFamily="18" charset="0"/>
              <a:cs typeface="Times New Roman" panose="02020603050405020304" pitchFamily="18" charset="0"/>
            </a:endParaRPr>
          </a:p>
          <a:p>
            <a:pPr algn="just"/>
            <a:endParaRPr lang="en-US" altLang="en-US" sz="2800" dirty="0">
              <a:solidFill>
                <a:srgbClr val="10334A"/>
              </a:solidFill>
              <a:latin typeface="Times New Roman" panose="02020603050405020304" pitchFamily="18" charset="0"/>
              <a:cs typeface="Times New Roman" panose="02020603050405020304" pitchFamily="18" charset="0"/>
            </a:endParaRPr>
          </a:p>
          <a:p>
            <a:pPr algn="just"/>
            <a:endParaRPr kumimoji="0" lang="en-US" altLang="en-US" sz="2800" b="0" i="0" u="none" strike="noStrike" cap="none" normalizeH="0" baseline="0" dirty="0">
              <a:ln>
                <a:noFill/>
              </a:ln>
              <a:solidFill>
                <a:srgbClr val="10334A"/>
              </a:solidFill>
              <a:effectLst/>
              <a:latin typeface="Times New Roman" panose="02020603050405020304" pitchFamily="18" charset="0"/>
              <a:cs typeface="Times New Roman" panose="02020603050405020304" pitchFamily="18" charset="0"/>
            </a:endParaRPr>
          </a:p>
          <a:p>
            <a:pPr algn="just"/>
            <a:r>
              <a:rPr kumimoji="0" lang="en-US" altLang="en-US" sz="2800" b="0" i="0" u="none" strike="noStrike" cap="none" normalizeH="0" baseline="0" dirty="0">
                <a:ln>
                  <a:noFill/>
                </a:ln>
                <a:solidFill>
                  <a:srgbClr val="10334A"/>
                </a:solidFill>
                <a:effectLst/>
                <a:latin typeface="Times New Roman" panose="02020603050405020304" pitchFamily="18" charset="0"/>
                <a:cs typeface="Times New Roman" panose="02020603050405020304" pitchFamily="18" charset="0"/>
              </a:rPr>
              <a:t>You can also view the list of hashes from the command line using</a:t>
            </a:r>
          </a:p>
          <a:p>
            <a:pPr marL="0" indent="0" algn="just">
              <a:buNone/>
            </a:pPr>
            <a:r>
              <a:rPr kumimoji="0" lang="en-US" altLang="en-US" sz="2800" b="0" i="0" u="none" strike="noStrike" cap="none" normalizeH="0" baseline="0" dirty="0">
                <a:ln>
                  <a:noFill/>
                </a:ln>
                <a:solidFill>
                  <a:srgbClr val="10334A"/>
                </a:solidFill>
                <a:effectLst/>
                <a:latin typeface="Times New Roman" panose="02020603050405020304" pitchFamily="18" charset="0"/>
                <a:cs typeface="Times New Roman" panose="02020603050405020304" pitchFamily="18" charset="0"/>
              </a:rPr>
              <a:t> --help.</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a:endParaRPr lang="en-US" sz="2800" dirty="0">
              <a:solidFill>
                <a:srgbClr val="10334A"/>
              </a:solidFill>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pic>
        <p:nvPicPr>
          <p:cNvPr id="15362" name="Picture 2">
            <a:extLst>
              <a:ext uri="{FF2B5EF4-FFF2-40B4-BE49-F238E27FC236}">
                <a16:creationId xmlns:a16="http://schemas.microsoft.com/office/drawing/2014/main" xmlns="" id="{1C930D0B-B62F-8BCF-F310-0D0B13FE5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9041" y="2407145"/>
            <a:ext cx="9564052" cy="16430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8D6675A3-E29C-BE0A-37E4-CCE0EA2BC3B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365" name="Picture 5">
            <a:extLst>
              <a:ext uri="{FF2B5EF4-FFF2-40B4-BE49-F238E27FC236}">
                <a16:creationId xmlns:a16="http://schemas.microsoft.com/office/drawing/2014/main" xmlns="" id="{AE86D7A8-1585-092E-0D28-3EF1A59C6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8391" y="5177014"/>
            <a:ext cx="8645049" cy="1400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197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72A231-5221-BE2A-F0B4-AB6232745AA0}"/>
              </a:ext>
            </a:extLst>
          </p:cNvPr>
          <p:cNvSpPr>
            <a:spLocks noGrp="1"/>
          </p:cNvSpPr>
          <p:nvPr>
            <p:ph type="title"/>
          </p:nvPr>
        </p:nvSpPr>
        <p:spPr>
          <a:xfrm>
            <a:off x="1808481" y="319152"/>
            <a:ext cx="9564052" cy="940530"/>
          </a:xfrm>
        </p:spPr>
        <p:txBody>
          <a:bodyPr/>
          <a:lstStyle/>
          <a:p>
            <a:pPr algn="ctr"/>
            <a:r>
              <a:rPr lang="en-US" b="1" i="0" dirty="0">
                <a:solidFill>
                  <a:srgbClr val="10334A"/>
                </a:solidFill>
                <a:effectLst/>
                <a:latin typeface="Nunito Sans" pitchFamily="2" charset="0"/>
              </a:rPr>
              <a:t>How to Use </a:t>
            </a:r>
            <a:r>
              <a:rPr lang="en-US" b="1" i="0" dirty="0" err="1">
                <a:solidFill>
                  <a:srgbClr val="10334A"/>
                </a:solidFill>
                <a:effectLst/>
                <a:latin typeface="Nunito Sans" pitchFamily="2" charset="0"/>
              </a:rPr>
              <a:t>Hashcat</a:t>
            </a:r>
            <a:endParaRPr lang="en-IN" dirty="0"/>
          </a:p>
        </p:txBody>
      </p:sp>
      <p:sp>
        <p:nvSpPr>
          <p:cNvPr id="3" name="Content Placeholder 2">
            <a:extLst>
              <a:ext uri="{FF2B5EF4-FFF2-40B4-BE49-F238E27FC236}">
                <a16:creationId xmlns:a16="http://schemas.microsoft.com/office/drawing/2014/main" xmlns="" id="{4639EEA7-19A5-21E0-7E0E-93587176C1AB}"/>
              </a:ext>
            </a:extLst>
          </p:cNvPr>
          <p:cNvSpPr>
            <a:spLocks noGrp="1"/>
          </p:cNvSpPr>
          <p:nvPr>
            <p:ph idx="1"/>
          </p:nvPr>
        </p:nvSpPr>
        <p:spPr>
          <a:xfrm>
            <a:off x="1544320" y="1000760"/>
            <a:ext cx="10210800" cy="5521960"/>
          </a:xfrm>
        </p:spPr>
        <p:txBody>
          <a:bodyPr>
            <a:normAutofit/>
          </a:bodyPr>
          <a:lstStyle/>
          <a:p>
            <a:pPr algn="just"/>
            <a:r>
              <a:rPr lang="en-US" sz="2800" b="0" i="0" dirty="0">
                <a:solidFill>
                  <a:srgbClr val="10334A"/>
                </a:solidFill>
                <a:effectLst/>
                <a:latin typeface="Times New Roman" panose="02020603050405020304" pitchFamily="18" charset="0"/>
                <a:cs typeface="Times New Roman" panose="02020603050405020304" pitchFamily="18" charset="0"/>
              </a:rPr>
              <a:t>And scroll down a little until you see the section titled “Hash modes.”</a:t>
            </a:r>
          </a:p>
          <a:p>
            <a:pPr algn="just"/>
            <a:endParaRPr lang="en-US" sz="2800" dirty="0">
              <a:solidFill>
                <a:srgbClr val="10334A"/>
              </a:solidFill>
              <a:latin typeface="Times New Roman" panose="02020603050405020304" pitchFamily="18" charset="0"/>
              <a:cs typeface="Times New Roman" panose="02020603050405020304" pitchFamily="18" charset="0"/>
            </a:endParaRPr>
          </a:p>
          <a:p>
            <a:pPr algn="just"/>
            <a:endParaRPr lang="en-US" sz="2800" b="0" i="0" dirty="0">
              <a:solidFill>
                <a:srgbClr val="10334A"/>
              </a:solidFill>
              <a:effectLst/>
              <a:latin typeface="Times New Roman" panose="02020603050405020304" pitchFamily="18" charset="0"/>
              <a:cs typeface="Times New Roman" panose="02020603050405020304" pitchFamily="18" charset="0"/>
            </a:endParaRPr>
          </a:p>
          <a:p>
            <a:pPr algn="just"/>
            <a:endParaRPr lang="en-US" sz="2800" dirty="0">
              <a:solidFill>
                <a:srgbClr val="10334A"/>
              </a:solidFill>
              <a:latin typeface="Times New Roman" panose="02020603050405020304" pitchFamily="18" charset="0"/>
              <a:cs typeface="Times New Roman" panose="02020603050405020304" pitchFamily="18" charset="0"/>
            </a:endParaRPr>
          </a:p>
          <a:p>
            <a:pPr algn="just"/>
            <a:endParaRPr lang="en-US" sz="2800" b="0" i="0" dirty="0">
              <a:solidFill>
                <a:srgbClr val="10334A"/>
              </a:solidFill>
              <a:effectLst/>
              <a:latin typeface="Times New Roman" panose="02020603050405020304" pitchFamily="18" charset="0"/>
              <a:cs typeface="Times New Roman" panose="02020603050405020304" pitchFamily="18" charset="0"/>
            </a:endParaRPr>
          </a:p>
          <a:p>
            <a:pPr algn="just"/>
            <a:endParaRPr lang="en-US" sz="2800" dirty="0">
              <a:solidFill>
                <a:srgbClr val="10334A"/>
              </a:solidFill>
              <a:latin typeface="Times New Roman" panose="02020603050405020304" pitchFamily="18" charset="0"/>
              <a:cs typeface="Times New Roman" panose="02020603050405020304" pitchFamily="18" charset="0"/>
            </a:endParaRPr>
          </a:p>
          <a:p>
            <a:pPr algn="just"/>
            <a:endParaRPr lang="en-US" sz="2800" b="0" i="0" dirty="0">
              <a:solidFill>
                <a:srgbClr val="10334A"/>
              </a:solidFill>
              <a:effectLst/>
              <a:latin typeface="Times New Roman" panose="02020603050405020304" pitchFamily="18" charset="0"/>
              <a:cs typeface="Times New Roman" panose="02020603050405020304" pitchFamily="18" charset="0"/>
            </a:endParaRPr>
          </a:p>
          <a:p>
            <a:pPr algn="just"/>
            <a:r>
              <a:rPr kumimoji="0" lang="en-US" altLang="en-US" sz="2800" b="0" i="0" u="none" strike="noStrike" cap="none" normalizeH="0" baseline="0" dirty="0">
                <a:ln>
                  <a:noFill/>
                </a:ln>
                <a:solidFill>
                  <a:srgbClr val="10334A"/>
                </a:solidFill>
                <a:effectLst/>
                <a:latin typeface="Times New Roman" panose="02020603050405020304" pitchFamily="18" charset="0"/>
                <a:cs typeface="Times New Roman" panose="02020603050405020304" pitchFamily="18" charset="0"/>
              </a:rPr>
              <a:t>On a Linux system, you can also use the grep command to search quickly for a specific hash, such as </a:t>
            </a:r>
            <a:r>
              <a:rPr kumimoji="0" lang="en-US" altLang="en-US" sz="2800" b="0" i="0" u="none" strike="noStrike" cap="none" normalizeH="0" baseline="0" dirty="0" err="1">
                <a:ln>
                  <a:noFill/>
                </a:ln>
                <a:solidFill>
                  <a:srgbClr val="10334A"/>
                </a:solidFill>
                <a:effectLst/>
                <a:latin typeface="Times New Roman" panose="02020603050405020304" pitchFamily="18" charset="0"/>
                <a:cs typeface="Times New Roman" panose="02020603050405020304" pitchFamily="18" charset="0"/>
              </a:rPr>
              <a:t>hashcat</a:t>
            </a:r>
            <a:r>
              <a:rPr kumimoji="0" lang="en-US" altLang="en-US" sz="2800" b="0" i="0" u="none" strike="noStrike" cap="none" normalizeH="0" baseline="0" dirty="0">
                <a:ln>
                  <a:noFill/>
                </a:ln>
                <a:solidFill>
                  <a:srgbClr val="10334A"/>
                </a:solidFill>
                <a:effectLst/>
                <a:latin typeface="Times New Roman" panose="02020603050405020304" pitchFamily="18" charset="0"/>
                <a:cs typeface="Times New Roman" panose="02020603050405020304" pitchFamily="18" charset="0"/>
              </a:rPr>
              <a:t> --help | grep md5.</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a:endParaRPr lang="en-IN" sz="2800" dirty="0">
              <a:latin typeface="Times New Roman" panose="02020603050405020304" pitchFamily="18" charset="0"/>
              <a:cs typeface="Times New Roman" panose="02020603050405020304" pitchFamily="18" charset="0"/>
            </a:endParaRPr>
          </a:p>
        </p:txBody>
      </p:sp>
      <p:pic>
        <p:nvPicPr>
          <p:cNvPr id="16386" name="Picture 2">
            <a:extLst>
              <a:ext uri="{FF2B5EF4-FFF2-40B4-BE49-F238E27FC236}">
                <a16:creationId xmlns:a16="http://schemas.microsoft.com/office/drawing/2014/main" xmlns="" id="{1061D18A-765E-5DAA-BB55-516D4355C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00" y="1941291"/>
            <a:ext cx="8849360" cy="33723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FB5BD515-F043-6824-C189-FA425C508C86}"/>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30483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72A231-5221-BE2A-F0B4-AB6232745AA0}"/>
              </a:ext>
            </a:extLst>
          </p:cNvPr>
          <p:cNvSpPr>
            <a:spLocks noGrp="1"/>
          </p:cNvSpPr>
          <p:nvPr>
            <p:ph type="title"/>
          </p:nvPr>
        </p:nvSpPr>
        <p:spPr>
          <a:xfrm>
            <a:off x="1940560" y="451390"/>
            <a:ext cx="9564052" cy="513810"/>
          </a:xfrm>
        </p:spPr>
        <p:txBody>
          <a:bodyPr>
            <a:normAutofit fontScale="90000"/>
          </a:bodyPr>
          <a:lstStyle/>
          <a:p>
            <a:pPr algn="ctr"/>
            <a:r>
              <a:rPr lang="en-IN" b="1" i="0" dirty="0">
                <a:solidFill>
                  <a:srgbClr val="000000"/>
                </a:solidFill>
                <a:effectLst/>
                <a:latin typeface="Josefin Sans" panose="020F0502020204030204" pitchFamily="2" charset="0"/>
              </a:rPr>
              <a:t>Hydra</a:t>
            </a:r>
            <a:endParaRPr lang="en-IN" dirty="0"/>
          </a:p>
        </p:txBody>
      </p:sp>
      <p:sp>
        <p:nvSpPr>
          <p:cNvPr id="3" name="Content Placeholder 2">
            <a:extLst>
              <a:ext uri="{FF2B5EF4-FFF2-40B4-BE49-F238E27FC236}">
                <a16:creationId xmlns:a16="http://schemas.microsoft.com/office/drawing/2014/main" xmlns="" id="{4639EEA7-19A5-21E0-7E0E-93587176C1AB}"/>
              </a:ext>
            </a:extLst>
          </p:cNvPr>
          <p:cNvSpPr>
            <a:spLocks noGrp="1"/>
          </p:cNvSpPr>
          <p:nvPr>
            <p:ph idx="1"/>
          </p:nvPr>
        </p:nvSpPr>
        <p:spPr>
          <a:xfrm>
            <a:off x="1341120" y="1107440"/>
            <a:ext cx="10163492" cy="5415280"/>
          </a:xfrm>
        </p:spPr>
        <p:txBody>
          <a:bodyPr>
            <a:noAutofit/>
          </a:bodyPr>
          <a:lstStyle/>
          <a:p>
            <a:pPr algn="just"/>
            <a:r>
              <a:rPr lang="en-US" sz="2800" b="0" i="0" dirty="0">
                <a:solidFill>
                  <a:srgbClr val="000000"/>
                </a:solidFill>
                <a:effectLst/>
                <a:latin typeface="Times New Roman" panose="02020603050405020304" pitchFamily="18" charset="0"/>
                <a:cs typeface="Times New Roman" panose="02020603050405020304" pitchFamily="18" charset="0"/>
              </a:rPr>
              <a:t>Hydra is one of the favorite tools of security researchers and consultants. </a:t>
            </a:r>
          </a:p>
          <a:p>
            <a:pPr algn="just"/>
            <a:r>
              <a:rPr lang="en-US" sz="2800" b="0" i="0" dirty="0">
                <a:solidFill>
                  <a:srgbClr val="000000"/>
                </a:solidFill>
                <a:effectLst/>
                <a:latin typeface="Times New Roman" panose="02020603050405020304" pitchFamily="18" charset="0"/>
                <a:cs typeface="Times New Roman" panose="02020603050405020304" pitchFamily="18" charset="0"/>
              </a:rPr>
              <a:t>Being an excellent tool to perform brute force attacks, it provides various other options which can make your attack more intense and easier to gain unauthorized access to the system remotely. </a:t>
            </a:r>
          </a:p>
          <a:p>
            <a:pPr algn="just"/>
            <a:r>
              <a:rPr lang="en-IN" sz="2800" b="0" i="0" dirty="0">
                <a:solidFill>
                  <a:srgbClr val="000000"/>
                </a:solidFill>
                <a:effectLst/>
                <a:latin typeface="Times New Roman" panose="02020603050405020304" pitchFamily="18" charset="0"/>
                <a:cs typeface="Times New Roman" panose="02020603050405020304" pitchFamily="18" charset="0"/>
              </a:rPr>
              <a:t>Hydra – a very fast network logon cracker which supports many different services. </a:t>
            </a:r>
          </a:p>
          <a:p>
            <a:pPr algn="just"/>
            <a:r>
              <a:rPr lang="en-IN" sz="2800" b="0" i="0" dirty="0">
                <a:solidFill>
                  <a:srgbClr val="000000"/>
                </a:solidFill>
                <a:effectLst/>
                <a:latin typeface="Times New Roman" panose="02020603050405020304" pitchFamily="18" charset="0"/>
                <a:cs typeface="Times New Roman" panose="02020603050405020304" pitchFamily="18" charset="0"/>
              </a:rPr>
              <a:t>It is a parallelized login cracker which supports numerous protocols to attack. </a:t>
            </a:r>
          </a:p>
          <a:p>
            <a:pPr algn="just"/>
            <a:r>
              <a:rPr lang="en-IN" sz="2800" b="0" i="0" dirty="0">
                <a:solidFill>
                  <a:srgbClr val="000000"/>
                </a:solidFill>
                <a:effectLst/>
                <a:latin typeface="Times New Roman" panose="02020603050405020304" pitchFamily="18" charset="0"/>
                <a:cs typeface="Times New Roman" panose="02020603050405020304" pitchFamily="18" charset="0"/>
              </a:rPr>
              <a:t>New modules are easy to add, besides that, it is flexible and very fast. </a:t>
            </a:r>
            <a:endParaRPr lang="en-IN" sz="2800" b="0" i="0" dirty="0">
              <a:solidFill>
                <a:srgbClr val="4C4F5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535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72A231-5221-BE2A-F0B4-AB6232745AA0}"/>
              </a:ext>
            </a:extLst>
          </p:cNvPr>
          <p:cNvSpPr>
            <a:spLocks noGrp="1"/>
          </p:cNvSpPr>
          <p:nvPr>
            <p:ph type="title"/>
          </p:nvPr>
        </p:nvSpPr>
        <p:spPr>
          <a:xfrm>
            <a:off x="1940560" y="451390"/>
            <a:ext cx="9564052" cy="513810"/>
          </a:xfrm>
        </p:spPr>
        <p:txBody>
          <a:bodyPr>
            <a:normAutofit fontScale="90000"/>
          </a:bodyPr>
          <a:lstStyle/>
          <a:p>
            <a:pPr algn="ctr"/>
            <a:r>
              <a:rPr lang="en-IN" b="1" i="0" dirty="0">
                <a:solidFill>
                  <a:srgbClr val="000000"/>
                </a:solidFill>
                <a:effectLst/>
                <a:latin typeface="Josefin Sans" panose="020F0502020204030204" pitchFamily="2" charset="0"/>
              </a:rPr>
              <a:t>Hydra</a:t>
            </a:r>
            <a:endParaRPr lang="en-IN" dirty="0"/>
          </a:p>
        </p:txBody>
      </p:sp>
      <p:sp>
        <p:nvSpPr>
          <p:cNvPr id="3" name="Content Placeholder 2">
            <a:extLst>
              <a:ext uri="{FF2B5EF4-FFF2-40B4-BE49-F238E27FC236}">
                <a16:creationId xmlns:a16="http://schemas.microsoft.com/office/drawing/2014/main" xmlns="" id="{4639EEA7-19A5-21E0-7E0E-93587176C1AB}"/>
              </a:ext>
            </a:extLst>
          </p:cNvPr>
          <p:cNvSpPr>
            <a:spLocks noGrp="1"/>
          </p:cNvSpPr>
          <p:nvPr>
            <p:ph idx="1"/>
          </p:nvPr>
        </p:nvSpPr>
        <p:spPr>
          <a:xfrm>
            <a:off x="1341120" y="1107440"/>
            <a:ext cx="10163492" cy="5415280"/>
          </a:xfrm>
        </p:spPr>
        <p:txBody>
          <a:bodyPr>
            <a:noAutofit/>
          </a:bodyPr>
          <a:lstStyle/>
          <a:p>
            <a:pPr algn="just"/>
            <a:r>
              <a:rPr lang="en-IN" sz="2800" b="0" i="0" dirty="0">
                <a:solidFill>
                  <a:srgbClr val="000000"/>
                </a:solidFill>
                <a:effectLst/>
                <a:latin typeface="Times New Roman" panose="02020603050405020304" pitchFamily="18" charset="0"/>
                <a:cs typeface="Times New Roman" panose="02020603050405020304" pitchFamily="18" charset="0"/>
              </a:rPr>
              <a:t>This tool gives researchers and security consultants the possibility to show how easy it would be to gain unauthorized access from a remote to a system.</a:t>
            </a:r>
            <a:endParaRPr lang="en-IN" sz="2800" b="0" i="0" dirty="0">
              <a:solidFill>
                <a:srgbClr val="4C4F53"/>
              </a:solidFill>
              <a:effectLst/>
              <a:latin typeface="Times New Roman" panose="02020603050405020304" pitchFamily="18" charset="0"/>
              <a:cs typeface="Times New Roman" panose="02020603050405020304" pitchFamily="18" charset="0"/>
            </a:endParaRPr>
          </a:p>
          <a:p>
            <a:pPr algn="just"/>
            <a:r>
              <a:rPr lang="en-IN" sz="2800" b="0" i="0" dirty="0">
                <a:solidFill>
                  <a:srgbClr val="000000"/>
                </a:solidFill>
                <a:effectLst/>
                <a:latin typeface="Times New Roman" panose="02020603050405020304" pitchFamily="18" charset="0"/>
                <a:cs typeface="Times New Roman" panose="02020603050405020304" pitchFamily="18" charset="0"/>
              </a:rPr>
              <a:t>Currently this tool supports: </a:t>
            </a:r>
          </a:p>
          <a:p>
            <a:pPr lvl="1" algn="just"/>
            <a:r>
              <a:rPr lang="en-IN" sz="2600" b="0" i="0" dirty="0">
                <a:solidFill>
                  <a:srgbClr val="000000"/>
                </a:solidFill>
                <a:effectLst/>
                <a:latin typeface="Times New Roman" panose="02020603050405020304" pitchFamily="18" charset="0"/>
                <a:cs typeface="Times New Roman" panose="02020603050405020304" pitchFamily="18" charset="0"/>
              </a:rPr>
              <a:t>adam6500, </a:t>
            </a:r>
            <a:r>
              <a:rPr lang="en-IN" sz="2600" b="0" i="0" dirty="0" err="1">
                <a:solidFill>
                  <a:srgbClr val="000000"/>
                </a:solidFill>
                <a:effectLst/>
                <a:latin typeface="Times New Roman" panose="02020603050405020304" pitchFamily="18" charset="0"/>
                <a:cs typeface="Times New Roman" panose="02020603050405020304" pitchFamily="18" charset="0"/>
              </a:rPr>
              <a:t>afp</a:t>
            </a:r>
            <a:r>
              <a:rPr lang="en-IN" sz="2600" b="0" i="0" dirty="0">
                <a:solidFill>
                  <a:srgbClr val="000000"/>
                </a:solidFill>
                <a:effectLst/>
                <a:latin typeface="Times New Roman" panose="02020603050405020304" pitchFamily="18" charset="0"/>
                <a:cs typeface="Times New Roman" panose="02020603050405020304" pitchFamily="18" charset="0"/>
              </a:rPr>
              <a:t>, asterisk, cisco, cisco-enable, </a:t>
            </a:r>
            <a:r>
              <a:rPr lang="en-IN" sz="2600" b="0" i="0" dirty="0" err="1">
                <a:solidFill>
                  <a:srgbClr val="000000"/>
                </a:solidFill>
                <a:effectLst/>
                <a:latin typeface="Times New Roman" panose="02020603050405020304" pitchFamily="18" charset="0"/>
                <a:cs typeface="Times New Roman" panose="02020603050405020304" pitchFamily="18" charset="0"/>
              </a:rPr>
              <a:t>cvs</a:t>
            </a:r>
            <a:r>
              <a:rPr lang="en-IN" sz="2600" b="0" i="0" dirty="0">
                <a:solidFill>
                  <a:srgbClr val="000000"/>
                </a:solidFill>
                <a:effectLst/>
                <a:latin typeface="Times New Roman" panose="02020603050405020304" pitchFamily="18" charset="0"/>
                <a:cs typeface="Times New Roman" panose="02020603050405020304" pitchFamily="18" charset="0"/>
              </a:rPr>
              <a:t>, firebird, ftp, </a:t>
            </a:r>
            <a:r>
              <a:rPr lang="en-IN" sz="2600" b="0" i="0" dirty="0" err="1">
                <a:solidFill>
                  <a:srgbClr val="000000"/>
                </a:solidFill>
                <a:effectLst/>
                <a:latin typeface="Times New Roman" panose="02020603050405020304" pitchFamily="18" charset="0"/>
                <a:cs typeface="Times New Roman" panose="02020603050405020304" pitchFamily="18" charset="0"/>
              </a:rPr>
              <a:t>ftps</a:t>
            </a:r>
            <a:r>
              <a:rPr lang="en-IN" sz="2600" b="0" i="0" dirty="0">
                <a:solidFill>
                  <a:srgbClr val="000000"/>
                </a:solidFill>
                <a:effectLst/>
                <a:latin typeface="Times New Roman" panose="02020603050405020304" pitchFamily="18" charset="0"/>
                <a:cs typeface="Times New Roman" panose="02020603050405020304" pitchFamily="18" charset="0"/>
              </a:rPr>
              <a:t>, http[s]-{</a:t>
            </a:r>
            <a:r>
              <a:rPr lang="en-IN" sz="2600" b="0" i="0" dirty="0" err="1">
                <a:solidFill>
                  <a:srgbClr val="000000"/>
                </a:solidFill>
                <a:effectLst/>
                <a:latin typeface="Times New Roman" panose="02020603050405020304" pitchFamily="18" charset="0"/>
                <a:cs typeface="Times New Roman" panose="02020603050405020304" pitchFamily="18" charset="0"/>
              </a:rPr>
              <a:t>head|get|post</a:t>
            </a:r>
            <a:r>
              <a:rPr lang="en-IN" sz="2600" b="0" i="0" dirty="0">
                <a:solidFill>
                  <a:srgbClr val="000000"/>
                </a:solidFill>
                <a:effectLst/>
                <a:latin typeface="Times New Roman" panose="02020603050405020304" pitchFamily="18" charset="0"/>
                <a:cs typeface="Times New Roman" panose="02020603050405020304" pitchFamily="18" charset="0"/>
              </a:rPr>
              <a:t>}, http[s]-{</a:t>
            </a:r>
            <a:r>
              <a:rPr lang="en-IN" sz="2600" b="0" i="0" dirty="0" err="1">
                <a:solidFill>
                  <a:srgbClr val="000000"/>
                </a:solidFill>
                <a:effectLst/>
                <a:latin typeface="Times New Roman" panose="02020603050405020304" pitchFamily="18" charset="0"/>
                <a:cs typeface="Times New Roman" panose="02020603050405020304" pitchFamily="18" charset="0"/>
              </a:rPr>
              <a:t>get|post</a:t>
            </a:r>
            <a:r>
              <a:rPr lang="en-IN" sz="2600" b="0" i="0" dirty="0">
                <a:solidFill>
                  <a:srgbClr val="000000"/>
                </a:solidFill>
                <a:effectLst/>
                <a:latin typeface="Times New Roman" panose="02020603050405020304" pitchFamily="18" charset="0"/>
                <a:cs typeface="Times New Roman" panose="02020603050405020304" pitchFamily="18" charset="0"/>
              </a:rPr>
              <a:t>}-form, http-proxy, http-proxy-</a:t>
            </a:r>
            <a:r>
              <a:rPr lang="en-IN" sz="2600" b="0" i="0" dirty="0" err="1">
                <a:solidFill>
                  <a:srgbClr val="000000"/>
                </a:solidFill>
                <a:effectLst/>
                <a:latin typeface="Times New Roman" panose="02020603050405020304" pitchFamily="18" charset="0"/>
                <a:cs typeface="Times New Roman" panose="02020603050405020304" pitchFamily="18" charset="0"/>
              </a:rPr>
              <a:t>urlenum</a:t>
            </a:r>
            <a:r>
              <a:rPr lang="en-IN" sz="2600" b="0" i="0" dirty="0">
                <a:solidFill>
                  <a:srgbClr val="000000"/>
                </a:solidFill>
                <a:effectLst/>
                <a:latin typeface="Times New Roman" panose="02020603050405020304" pitchFamily="18" charset="0"/>
                <a:cs typeface="Times New Roman" panose="02020603050405020304" pitchFamily="18" charset="0"/>
              </a:rPr>
              <a:t>, </a:t>
            </a:r>
            <a:r>
              <a:rPr lang="en-IN" sz="2600" b="0" i="0" dirty="0" err="1">
                <a:solidFill>
                  <a:srgbClr val="000000"/>
                </a:solidFill>
                <a:effectLst/>
                <a:latin typeface="Times New Roman" panose="02020603050405020304" pitchFamily="18" charset="0"/>
                <a:cs typeface="Times New Roman" panose="02020603050405020304" pitchFamily="18" charset="0"/>
              </a:rPr>
              <a:t>icq</a:t>
            </a:r>
            <a:r>
              <a:rPr lang="en-IN" sz="2600" b="0" i="0" dirty="0">
                <a:solidFill>
                  <a:srgbClr val="000000"/>
                </a:solidFill>
                <a:effectLst/>
                <a:latin typeface="Times New Roman" panose="02020603050405020304" pitchFamily="18" charset="0"/>
                <a:cs typeface="Times New Roman" panose="02020603050405020304" pitchFamily="18" charset="0"/>
              </a:rPr>
              <a:t>, </a:t>
            </a:r>
            <a:r>
              <a:rPr lang="en-IN" sz="2600" b="0" i="0" dirty="0" err="1">
                <a:solidFill>
                  <a:srgbClr val="000000"/>
                </a:solidFill>
                <a:effectLst/>
                <a:latin typeface="Times New Roman" panose="02020603050405020304" pitchFamily="18" charset="0"/>
                <a:cs typeface="Times New Roman" panose="02020603050405020304" pitchFamily="18" charset="0"/>
              </a:rPr>
              <a:t>imap</a:t>
            </a:r>
            <a:r>
              <a:rPr lang="en-IN" sz="2600" b="0" i="0" dirty="0">
                <a:solidFill>
                  <a:srgbClr val="000000"/>
                </a:solidFill>
                <a:effectLst/>
                <a:latin typeface="Times New Roman" panose="02020603050405020304" pitchFamily="18" charset="0"/>
                <a:cs typeface="Times New Roman" panose="02020603050405020304" pitchFamily="18" charset="0"/>
              </a:rPr>
              <a:t>[s], </a:t>
            </a:r>
            <a:r>
              <a:rPr lang="en-IN" sz="2600" b="0" i="0" dirty="0" err="1">
                <a:solidFill>
                  <a:srgbClr val="000000"/>
                </a:solidFill>
                <a:effectLst/>
                <a:latin typeface="Times New Roman" panose="02020603050405020304" pitchFamily="18" charset="0"/>
                <a:cs typeface="Times New Roman" panose="02020603050405020304" pitchFamily="18" charset="0"/>
              </a:rPr>
              <a:t>irc</a:t>
            </a:r>
            <a:r>
              <a:rPr lang="en-IN" sz="2600" b="0" i="0" dirty="0">
                <a:solidFill>
                  <a:srgbClr val="000000"/>
                </a:solidFill>
                <a:effectLst/>
                <a:latin typeface="Times New Roman" panose="02020603050405020304" pitchFamily="18" charset="0"/>
                <a:cs typeface="Times New Roman" panose="02020603050405020304" pitchFamily="18" charset="0"/>
              </a:rPr>
              <a:t>, ldap2[s], ldap3[-{</a:t>
            </a:r>
            <a:r>
              <a:rPr lang="en-IN" sz="2600" b="0" i="0" dirty="0" err="1">
                <a:solidFill>
                  <a:srgbClr val="000000"/>
                </a:solidFill>
                <a:effectLst/>
                <a:latin typeface="Times New Roman" panose="02020603050405020304" pitchFamily="18" charset="0"/>
                <a:cs typeface="Times New Roman" panose="02020603050405020304" pitchFamily="18" charset="0"/>
              </a:rPr>
              <a:t>cram|digest</a:t>
            </a:r>
            <a:r>
              <a:rPr lang="en-IN" sz="2600" b="0" i="0" dirty="0">
                <a:solidFill>
                  <a:srgbClr val="000000"/>
                </a:solidFill>
                <a:effectLst/>
                <a:latin typeface="Times New Roman" panose="02020603050405020304" pitchFamily="18" charset="0"/>
                <a:cs typeface="Times New Roman" panose="02020603050405020304" pitchFamily="18" charset="0"/>
              </a:rPr>
              <a:t>}md5][s], </a:t>
            </a:r>
            <a:r>
              <a:rPr lang="en-IN" sz="2600" b="0" i="0" dirty="0" err="1">
                <a:solidFill>
                  <a:srgbClr val="000000"/>
                </a:solidFill>
                <a:effectLst/>
                <a:latin typeface="Times New Roman" panose="02020603050405020304" pitchFamily="18" charset="0"/>
                <a:cs typeface="Times New Roman" panose="02020603050405020304" pitchFamily="18" charset="0"/>
              </a:rPr>
              <a:t>mssql</a:t>
            </a:r>
            <a:r>
              <a:rPr lang="en-IN" sz="2600" b="0" i="0" dirty="0">
                <a:solidFill>
                  <a:srgbClr val="000000"/>
                </a:solidFill>
                <a:effectLst/>
                <a:latin typeface="Times New Roman" panose="02020603050405020304" pitchFamily="18" charset="0"/>
                <a:cs typeface="Times New Roman" panose="02020603050405020304" pitchFamily="18" charset="0"/>
              </a:rPr>
              <a:t> </a:t>
            </a:r>
            <a:r>
              <a:rPr lang="en-IN" sz="2600" b="0" i="0" dirty="0" err="1">
                <a:solidFill>
                  <a:srgbClr val="000000"/>
                </a:solidFill>
                <a:effectLst/>
                <a:latin typeface="Times New Roman" panose="02020603050405020304" pitchFamily="18" charset="0"/>
                <a:cs typeface="Times New Roman" panose="02020603050405020304" pitchFamily="18" charset="0"/>
              </a:rPr>
              <a:t>mysql</a:t>
            </a:r>
            <a:r>
              <a:rPr lang="en-IN" sz="2600" b="0" i="0" dirty="0">
                <a:solidFill>
                  <a:srgbClr val="000000"/>
                </a:solidFill>
                <a:effectLst/>
                <a:latin typeface="Times New Roman" panose="02020603050405020304" pitchFamily="18" charset="0"/>
                <a:cs typeface="Times New Roman" panose="02020603050405020304" pitchFamily="18" charset="0"/>
              </a:rPr>
              <a:t>(v4), mysql5, </a:t>
            </a:r>
            <a:r>
              <a:rPr lang="en-IN" sz="2600" b="0" i="0" dirty="0" err="1">
                <a:solidFill>
                  <a:srgbClr val="000000"/>
                </a:solidFill>
                <a:effectLst/>
                <a:latin typeface="Times New Roman" panose="02020603050405020304" pitchFamily="18" charset="0"/>
                <a:cs typeface="Times New Roman" panose="02020603050405020304" pitchFamily="18" charset="0"/>
              </a:rPr>
              <a:t>ncp</a:t>
            </a:r>
            <a:r>
              <a:rPr lang="en-IN" sz="2600" b="0" i="0" dirty="0">
                <a:solidFill>
                  <a:srgbClr val="000000"/>
                </a:solidFill>
                <a:effectLst/>
                <a:latin typeface="Times New Roman" panose="02020603050405020304" pitchFamily="18" charset="0"/>
                <a:cs typeface="Times New Roman" panose="02020603050405020304" pitchFamily="18" charset="0"/>
              </a:rPr>
              <a:t>, </a:t>
            </a:r>
            <a:r>
              <a:rPr lang="en-IN" sz="2600" b="0" i="0" dirty="0" err="1">
                <a:solidFill>
                  <a:srgbClr val="000000"/>
                </a:solidFill>
                <a:effectLst/>
                <a:latin typeface="Times New Roman" panose="02020603050405020304" pitchFamily="18" charset="0"/>
                <a:cs typeface="Times New Roman" panose="02020603050405020304" pitchFamily="18" charset="0"/>
              </a:rPr>
              <a:t>nntp</a:t>
            </a:r>
            <a:r>
              <a:rPr lang="en-IN" sz="2600" b="0" i="0" dirty="0">
                <a:solidFill>
                  <a:srgbClr val="000000"/>
                </a:solidFill>
                <a:effectLst/>
                <a:latin typeface="Times New Roman" panose="02020603050405020304" pitchFamily="18" charset="0"/>
                <a:cs typeface="Times New Roman" panose="02020603050405020304" pitchFamily="18" charset="0"/>
              </a:rPr>
              <a:t>, oracle, oracle-listener, oracle-</a:t>
            </a:r>
            <a:r>
              <a:rPr lang="en-IN" sz="2600" b="0" i="0" dirty="0" err="1">
                <a:solidFill>
                  <a:srgbClr val="000000"/>
                </a:solidFill>
                <a:effectLst/>
                <a:latin typeface="Times New Roman" panose="02020603050405020304" pitchFamily="18" charset="0"/>
                <a:cs typeface="Times New Roman" panose="02020603050405020304" pitchFamily="18" charset="0"/>
              </a:rPr>
              <a:t>sid</a:t>
            </a:r>
            <a:r>
              <a:rPr lang="en-IN" sz="2600" b="0" i="0" dirty="0">
                <a:solidFill>
                  <a:srgbClr val="000000"/>
                </a:solidFill>
                <a:effectLst/>
                <a:latin typeface="Times New Roman" panose="02020603050405020304" pitchFamily="18" charset="0"/>
                <a:cs typeface="Times New Roman" panose="02020603050405020304" pitchFamily="18" charset="0"/>
              </a:rPr>
              <a:t>, </a:t>
            </a:r>
            <a:r>
              <a:rPr lang="en-IN" sz="2600" b="0" i="0" dirty="0" err="1">
                <a:solidFill>
                  <a:srgbClr val="000000"/>
                </a:solidFill>
                <a:effectLst/>
                <a:latin typeface="Times New Roman" panose="02020603050405020304" pitchFamily="18" charset="0"/>
                <a:cs typeface="Times New Roman" panose="02020603050405020304" pitchFamily="18" charset="0"/>
              </a:rPr>
              <a:t>pcanywhere</a:t>
            </a:r>
            <a:r>
              <a:rPr lang="en-IN" sz="2600" b="0" i="0" dirty="0">
                <a:solidFill>
                  <a:srgbClr val="000000"/>
                </a:solidFill>
                <a:effectLst/>
                <a:latin typeface="Times New Roman" panose="02020603050405020304" pitchFamily="18" charset="0"/>
                <a:cs typeface="Times New Roman" panose="02020603050405020304" pitchFamily="18" charset="0"/>
              </a:rPr>
              <a:t>, </a:t>
            </a:r>
            <a:r>
              <a:rPr lang="en-IN" sz="2600" b="0" i="0" dirty="0" err="1">
                <a:solidFill>
                  <a:srgbClr val="000000"/>
                </a:solidFill>
                <a:effectLst/>
                <a:latin typeface="Times New Roman" panose="02020603050405020304" pitchFamily="18" charset="0"/>
                <a:cs typeface="Times New Roman" panose="02020603050405020304" pitchFamily="18" charset="0"/>
              </a:rPr>
              <a:t>pcnfs</a:t>
            </a:r>
            <a:r>
              <a:rPr lang="en-IN" sz="2600" b="0" i="0" dirty="0">
                <a:solidFill>
                  <a:srgbClr val="000000"/>
                </a:solidFill>
                <a:effectLst/>
                <a:latin typeface="Times New Roman" panose="02020603050405020304" pitchFamily="18" charset="0"/>
                <a:cs typeface="Times New Roman" panose="02020603050405020304" pitchFamily="18" charset="0"/>
              </a:rPr>
              <a:t>, pop3[s], </a:t>
            </a:r>
            <a:r>
              <a:rPr lang="en-IN" sz="2600" b="0" i="0" dirty="0" err="1">
                <a:solidFill>
                  <a:srgbClr val="000000"/>
                </a:solidFill>
                <a:effectLst/>
                <a:latin typeface="Times New Roman" panose="02020603050405020304" pitchFamily="18" charset="0"/>
                <a:cs typeface="Times New Roman" panose="02020603050405020304" pitchFamily="18" charset="0"/>
              </a:rPr>
              <a:t>postgres</a:t>
            </a:r>
            <a:r>
              <a:rPr lang="en-IN" sz="2600" b="0" i="0" dirty="0">
                <a:solidFill>
                  <a:srgbClr val="000000"/>
                </a:solidFill>
                <a:effectLst/>
                <a:latin typeface="Times New Roman" panose="02020603050405020304" pitchFamily="18" charset="0"/>
                <a:cs typeface="Times New Roman" panose="02020603050405020304" pitchFamily="18" charset="0"/>
              </a:rPr>
              <a:t>, </a:t>
            </a:r>
            <a:r>
              <a:rPr lang="en-IN" sz="2600" b="0" i="0" dirty="0" err="1">
                <a:solidFill>
                  <a:srgbClr val="000000"/>
                </a:solidFill>
                <a:effectLst/>
                <a:latin typeface="Times New Roman" panose="02020603050405020304" pitchFamily="18" charset="0"/>
                <a:cs typeface="Times New Roman" panose="02020603050405020304" pitchFamily="18" charset="0"/>
              </a:rPr>
              <a:t>rdp</a:t>
            </a:r>
            <a:r>
              <a:rPr lang="en-IN" sz="2600" b="0" i="0" dirty="0">
                <a:solidFill>
                  <a:srgbClr val="000000"/>
                </a:solidFill>
                <a:effectLst/>
                <a:latin typeface="Times New Roman" panose="02020603050405020304" pitchFamily="18" charset="0"/>
                <a:cs typeface="Times New Roman" panose="02020603050405020304" pitchFamily="18" charset="0"/>
              </a:rPr>
              <a:t>, radmin2, </a:t>
            </a:r>
            <a:r>
              <a:rPr lang="en-IN" sz="2600" b="0" i="0" dirty="0" err="1">
                <a:solidFill>
                  <a:srgbClr val="000000"/>
                </a:solidFill>
                <a:effectLst/>
                <a:latin typeface="Times New Roman" panose="02020603050405020304" pitchFamily="18" charset="0"/>
                <a:cs typeface="Times New Roman" panose="02020603050405020304" pitchFamily="18" charset="0"/>
              </a:rPr>
              <a:t>redis</a:t>
            </a:r>
            <a:r>
              <a:rPr lang="en-IN" sz="2600" b="0" i="0" dirty="0">
                <a:solidFill>
                  <a:srgbClr val="000000"/>
                </a:solidFill>
                <a:effectLst/>
                <a:latin typeface="Times New Roman" panose="02020603050405020304" pitchFamily="18" charset="0"/>
                <a:cs typeface="Times New Roman" panose="02020603050405020304" pitchFamily="18" charset="0"/>
              </a:rPr>
              <a:t>, </a:t>
            </a:r>
            <a:r>
              <a:rPr lang="en-IN" sz="2600" b="0" i="0" dirty="0" err="1">
                <a:solidFill>
                  <a:srgbClr val="000000"/>
                </a:solidFill>
                <a:effectLst/>
                <a:latin typeface="Times New Roman" panose="02020603050405020304" pitchFamily="18" charset="0"/>
                <a:cs typeface="Times New Roman" panose="02020603050405020304" pitchFamily="18" charset="0"/>
              </a:rPr>
              <a:t>rexec</a:t>
            </a:r>
            <a:r>
              <a:rPr lang="en-IN" sz="2600" b="0" i="0" dirty="0">
                <a:solidFill>
                  <a:srgbClr val="000000"/>
                </a:solidFill>
                <a:effectLst/>
                <a:latin typeface="Times New Roman" panose="02020603050405020304" pitchFamily="18" charset="0"/>
                <a:cs typeface="Times New Roman" panose="02020603050405020304" pitchFamily="18" charset="0"/>
              </a:rPr>
              <a:t>, rlogin, </a:t>
            </a:r>
            <a:r>
              <a:rPr lang="en-IN" sz="2600" b="0" i="0" dirty="0" err="1">
                <a:solidFill>
                  <a:srgbClr val="000000"/>
                </a:solidFill>
                <a:effectLst/>
                <a:latin typeface="Times New Roman" panose="02020603050405020304" pitchFamily="18" charset="0"/>
                <a:cs typeface="Times New Roman" panose="02020603050405020304" pitchFamily="18" charset="0"/>
              </a:rPr>
              <a:t>rpcap</a:t>
            </a:r>
            <a:r>
              <a:rPr lang="en-IN" sz="2600" b="0" i="0" dirty="0">
                <a:solidFill>
                  <a:srgbClr val="000000"/>
                </a:solidFill>
                <a:effectLst/>
                <a:latin typeface="Times New Roman" panose="02020603050405020304" pitchFamily="18" charset="0"/>
                <a:cs typeface="Times New Roman" panose="02020603050405020304" pitchFamily="18" charset="0"/>
              </a:rPr>
              <a:t>, </a:t>
            </a:r>
            <a:r>
              <a:rPr lang="en-IN" sz="2600" b="0" i="0" dirty="0" err="1">
                <a:solidFill>
                  <a:srgbClr val="000000"/>
                </a:solidFill>
                <a:effectLst/>
                <a:latin typeface="Times New Roman" panose="02020603050405020304" pitchFamily="18" charset="0"/>
                <a:cs typeface="Times New Roman" panose="02020603050405020304" pitchFamily="18" charset="0"/>
              </a:rPr>
              <a:t>rsh</a:t>
            </a:r>
            <a:r>
              <a:rPr lang="en-IN" sz="2600" b="0" i="0" dirty="0">
                <a:solidFill>
                  <a:srgbClr val="000000"/>
                </a:solidFill>
                <a:effectLst/>
                <a:latin typeface="Times New Roman" panose="02020603050405020304" pitchFamily="18" charset="0"/>
                <a:cs typeface="Times New Roman" panose="02020603050405020304" pitchFamily="18" charset="0"/>
              </a:rPr>
              <a:t>, </a:t>
            </a:r>
            <a:r>
              <a:rPr lang="en-IN" sz="2600" b="0" i="0" dirty="0" err="1">
                <a:solidFill>
                  <a:srgbClr val="000000"/>
                </a:solidFill>
                <a:effectLst/>
                <a:latin typeface="Times New Roman" panose="02020603050405020304" pitchFamily="18" charset="0"/>
                <a:cs typeface="Times New Roman" panose="02020603050405020304" pitchFamily="18" charset="0"/>
              </a:rPr>
              <a:t>rtsp</a:t>
            </a:r>
            <a:r>
              <a:rPr lang="en-IN" sz="2600" b="0" i="0" dirty="0">
                <a:solidFill>
                  <a:srgbClr val="000000"/>
                </a:solidFill>
                <a:effectLst/>
                <a:latin typeface="Times New Roman" panose="02020603050405020304" pitchFamily="18" charset="0"/>
                <a:cs typeface="Times New Roman" panose="02020603050405020304" pitchFamily="18" charset="0"/>
              </a:rPr>
              <a:t>, s7-300, sapr3, sip, </a:t>
            </a:r>
            <a:r>
              <a:rPr lang="en-IN" sz="2600" b="0" i="0" dirty="0" err="1">
                <a:solidFill>
                  <a:srgbClr val="000000"/>
                </a:solidFill>
                <a:effectLst/>
                <a:latin typeface="Times New Roman" panose="02020603050405020304" pitchFamily="18" charset="0"/>
                <a:cs typeface="Times New Roman" panose="02020603050405020304" pitchFamily="18" charset="0"/>
              </a:rPr>
              <a:t>smb</a:t>
            </a:r>
            <a:r>
              <a:rPr lang="en-IN" sz="2600" b="0" i="0" dirty="0">
                <a:solidFill>
                  <a:srgbClr val="000000"/>
                </a:solidFill>
                <a:effectLst/>
                <a:latin typeface="Times New Roman" panose="02020603050405020304" pitchFamily="18" charset="0"/>
                <a:cs typeface="Times New Roman" panose="02020603050405020304" pitchFamily="18" charset="0"/>
              </a:rPr>
              <a:t>, smtp[s], smtp-</a:t>
            </a:r>
            <a:r>
              <a:rPr lang="en-IN" sz="2600" b="0" i="0" dirty="0" err="1">
                <a:solidFill>
                  <a:srgbClr val="000000"/>
                </a:solidFill>
                <a:effectLst/>
                <a:latin typeface="Times New Roman" panose="02020603050405020304" pitchFamily="18" charset="0"/>
                <a:cs typeface="Times New Roman" panose="02020603050405020304" pitchFamily="18" charset="0"/>
              </a:rPr>
              <a:t>enum</a:t>
            </a:r>
            <a:r>
              <a:rPr lang="en-IN" sz="2600" b="0" i="0" dirty="0">
                <a:solidFill>
                  <a:srgbClr val="000000"/>
                </a:solidFill>
                <a:effectLst/>
                <a:latin typeface="Times New Roman" panose="02020603050405020304" pitchFamily="18" charset="0"/>
                <a:cs typeface="Times New Roman" panose="02020603050405020304" pitchFamily="18" charset="0"/>
              </a:rPr>
              <a:t>, </a:t>
            </a:r>
            <a:r>
              <a:rPr lang="en-IN" sz="2600" b="0" i="0" dirty="0" err="1">
                <a:solidFill>
                  <a:srgbClr val="000000"/>
                </a:solidFill>
                <a:effectLst/>
                <a:latin typeface="Times New Roman" panose="02020603050405020304" pitchFamily="18" charset="0"/>
                <a:cs typeface="Times New Roman" panose="02020603050405020304" pitchFamily="18" charset="0"/>
              </a:rPr>
              <a:t>snmp</a:t>
            </a:r>
            <a:r>
              <a:rPr lang="en-IN" sz="2600" b="0" i="0" dirty="0">
                <a:solidFill>
                  <a:srgbClr val="000000"/>
                </a:solidFill>
                <a:effectLst/>
                <a:latin typeface="Times New Roman" panose="02020603050405020304" pitchFamily="18" charset="0"/>
                <a:cs typeface="Times New Roman" panose="02020603050405020304" pitchFamily="18" charset="0"/>
              </a:rPr>
              <a:t>, socks5, ssh, </a:t>
            </a:r>
            <a:r>
              <a:rPr lang="en-IN" sz="2600" b="0" i="0" dirty="0" err="1">
                <a:solidFill>
                  <a:srgbClr val="000000"/>
                </a:solidFill>
                <a:effectLst/>
                <a:latin typeface="Times New Roman" panose="02020603050405020304" pitchFamily="18" charset="0"/>
                <a:cs typeface="Times New Roman" panose="02020603050405020304" pitchFamily="18" charset="0"/>
              </a:rPr>
              <a:t>sshkey</a:t>
            </a:r>
            <a:r>
              <a:rPr lang="en-IN" sz="2600" b="0" i="0" dirty="0">
                <a:solidFill>
                  <a:srgbClr val="000000"/>
                </a:solidFill>
                <a:effectLst/>
                <a:latin typeface="Times New Roman" panose="02020603050405020304" pitchFamily="18" charset="0"/>
                <a:cs typeface="Times New Roman" panose="02020603050405020304" pitchFamily="18" charset="0"/>
              </a:rPr>
              <a:t>, </a:t>
            </a:r>
            <a:r>
              <a:rPr lang="en-IN" sz="2600" b="0" i="0" dirty="0" err="1">
                <a:solidFill>
                  <a:srgbClr val="000000"/>
                </a:solidFill>
                <a:effectLst/>
                <a:latin typeface="Times New Roman" panose="02020603050405020304" pitchFamily="18" charset="0"/>
                <a:cs typeface="Times New Roman" panose="02020603050405020304" pitchFamily="18" charset="0"/>
              </a:rPr>
              <a:t>svn</a:t>
            </a:r>
            <a:r>
              <a:rPr lang="en-IN" sz="2600" b="0" i="0" dirty="0">
                <a:solidFill>
                  <a:srgbClr val="000000"/>
                </a:solidFill>
                <a:effectLst/>
                <a:latin typeface="Times New Roman" panose="02020603050405020304" pitchFamily="18" charset="0"/>
                <a:cs typeface="Times New Roman" panose="02020603050405020304" pitchFamily="18" charset="0"/>
              </a:rPr>
              <a:t>, </a:t>
            </a:r>
            <a:r>
              <a:rPr lang="en-IN" sz="2600" b="0" i="0" dirty="0" err="1">
                <a:solidFill>
                  <a:srgbClr val="000000"/>
                </a:solidFill>
                <a:effectLst/>
                <a:latin typeface="Times New Roman" panose="02020603050405020304" pitchFamily="18" charset="0"/>
                <a:cs typeface="Times New Roman" panose="02020603050405020304" pitchFamily="18" charset="0"/>
              </a:rPr>
              <a:t>teamspeak</a:t>
            </a:r>
            <a:r>
              <a:rPr lang="en-IN" sz="2600" b="0" i="0" dirty="0">
                <a:solidFill>
                  <a:srgbClr val="000000"/>
                </a:solidFill>
                <a:effectLst/>
                <a:latin typeface="Times New Roman" panose="02020603050405020304" pitchFamily="18" charset="0"/>
                <a:cs typeface="Times New Roman" panose="02020603050405020304" pitchFamily="18" charset="0"/>
              </a:rPr>
              <a:t>, telnet[s], </a:t>
            </a:r>
            <a:r>
              <a:rPr lang="en-IN" sz="2600" b="0" i="0" dirty="0" err="1">
                <a:solidFill>
                  <a:srgbClr val="000000"/>
                </a:solidFill>
                <a:effectLst/>
                <a:latin typeface="Times New Roman" panose="02020603050405020304" pitchFamily="18" charset="0"/>
                <a:cs typeface="Times New Roman" panose="02020603050405020304" pitchFamily="18" charset="0"/>
              </a:rPr>
              <a:t>vmauthd</a:t>
            </a:r>
            <a:r>
              <a:rPr lang="en-IN" sz="2600" b="0" i="0" dirty="0">
                <a:solidFill>
                  <a:srgbClr val="000000"/>
                </a:solidFill>
                <a:effectLst/>
                <a:latin typeface="Times New Roman" panose="02020603050405020304" pitchFamily="18" charset="0"/>
                <a:cs typeface="Times New Roman" panose="02020603050405020304" pitchFamily="18" charset="0"/>
              </a:rPr>
              <a:t>, </a:t>
            </a:r>
            <a:r>
              <a:rPr lang="en-IN" sz="2600" b="0" i="0" dirty="0" err="1">
                <a:solidFill>
                  <a:srgbClr val="000000"/>
                </a:solidFill>
                <a:effectLst/>
                <a:latin typeface="Times New Roman" panose="02020603050405020304" pitchFamily="18" charset="0"/>
                <a:cs typeface="Times New Roman" panose="02020603050405020304" pitchFamily="18" charset="0"/>
              </a:rPr>
              <a:t>vnc</a:t>
            </a:r>
            <a:r>
              <a:rPr lang="en-IN" sz="2600" b="0" i="0" dirty="0">
                <a:solidFill>
                  <a:srgbClr val="000000"/>
                </a:solidFill>
                <a:effectLst/>
                <a:latin typeface="Times New Roman" panose="02020603050405020304" pitchFamily="18" charset="0"/>
                <a:cs typeface="Times New Roman" panose="02020603050405020304" pitchFamily="18" charset="0"/>
              </a:rPr>
              <a:t>, </a:t>
            </a:r>
            <a:r>
              <a:rPr lang="en-IN" sz="2600" b="0" i="0" dirty="0" err="1">
                <a:solidFill>
                  <a:srgbClr val="000000"/>
                </a:solidFill>
                <a:effectLst/>
                <a:latin typeface="Times New Roman" panose="02020603050405020304" pitchFamily="18" charset="0"/>
                <a:cs typeface="Times New Roman" panose="02020603050405020304" pitchFamily="18" charset="0"/>
              </a:rPr>
              <a:t>xmpp</a:t>
            </a:r>
            <a:endParaRPr lang="en-IN" sz="2800" b="0" i="0" dirty="0">
              <a:solidFill>
                <a:srgbClr val="4C4F5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334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72A231-5221-BE2A-F0B4-AB6232745AA0}"/>
              </a:ext>
            </a:extLst>
          </p:cNvPr>
          <p:cNvSpPr>
            <a:spLocks noGrp="1"/>
          </p:cNvSpPr>
          <p:nvPr>
            <p:ph type="title"/>
          </p:nvPr>
        </p:nvSpPr>
        <p:spPr>
          <a:xfrm>
            <a:off x="1940560" y="451390"/>
            <a:ext cx="9564052" cy="513810"/>
          </a:xfrm>
        </p:spPr>
        <p:txBody>
          <a:bodyPr>
            <a:normAutofit fontScale="90000"/>
          </a:bodyPr>
          <a:lstStyle/>
          <a:p>
            <a:pPr algn="ctr"/>
            <a:r>
              <a:rPr lang="en-IN" b="1" i="0" dirty="0">
                <a:solidFill>
                  <a:srgbClr val="000000"/>
                </a:solidFill>
                <a:effectLst/>
                <a:latin typeface="Josefin Sans" panose="020F0502020204030204" pitchFamily="2" charset="0"/>
              </a:rPr>
              <a:t>Hydra</a:t>
            </a:r>
            <a:endParaRPr lang="en-IN" dirty="0"/>
          </a:p>
        </p:txBody>
      </p:sp>
      <p:sp>
        <p:nvSpPr>
          <p:cNvPr id="3" name="Content Placeholder 2">
            <a:extLst>
              <a:ext uri="{FF2B5EF4-FFF2-40B4-BE49-F238E27FC236}">
                <a16:creationId xmlns:a16="http://schemas.microsoft.com/office/drawing/2014/main" xmlns="" id="{4639EEA7-19A5-21E0-7E0E-93587176C1AB}"/>
              </a:ext>
            </a:extLst>
          </p:cNvPr>
          <p:cNvSpPr>
            <a:spLocks noGrp="1"/>
          </p:cNvSpPr>
          <p:nvPr>
            <p:ph idx="1"/>
          </p:nvPr>
        </p:nvSpPr>
        <p:spPr>
          <a:xfrm>
            <a:off x="1341120" y="1269860"/>
            <a:ext cx="4754880" cy="5415280"/>
          </a:xfrm>
        </p:spPr>
        <p:txBody>
          <a:bodyPr>
            <a:noAutofit/>
          </a:bodyPr>
          <a:lstStyle/>
          <a:p>
            <a:pPr algn="just"/>
            <a:r>
              <a:rPr lang="en-IN" sz="2800" b="0" i="0" dirty="0">
                <a:solidFill>
                  <a:srgbClr val="000000"/>
                </a:solidFill>
                <a:effectLst/>
                <a:latin typeface="Times New Roman" panose="02020603050405020304" pitchFamily="18" charset="0"/>
                <a:cs typeface="Times New Roman" panose="02020603050405020304" pitchFamily="18" charset="0"/>
              </a:rPr>
              <a:t>For most protocols, SSL is supported (e.g., https-get, ftp-SSL, etc.).  </a:t>
            </a:r>
          </a:p>
          <a:p>
            <a:pPr algn="just"/>
            <a:r>
              <a:rPr lang="en-IN" sz="2800" b="0" i="0" dirty="0">
                <a:solidFill>
                  <a:srgbClr val="000000"/>
                </a:solidFill>
                <a:effectLst/>
                <a:latin typeface="Times New Roman" panose="02020603050405020304" pitchFamily="18" charset="0"/>
                <a:cs typeface="Times New Roman" panose="02020603050405020304" pitchFamily="18" charset="0"/>
              </a:rPr>
              <a:t>If not, all necessary libraries are found during compile time, your available services will be less.  </a:t>
            </a:r>
          </a:p>
          <a:p>
            <a:pPr algn="just"/>
            <a:r>
              <a:rPr lang="en-IN" sz="2800" b="0" i="0" dirty="0">
                <a:solidFill>
                  <a:srgbClr val="000000"/>
                </a:solidFill>
                <a:effectLst/>
                <a:latin typeface="Times New Roman" panose="02020603050405020304" pitchFamily="18" charset="0"/>
                <a:cs typeface="Times New Roman" panose="02020603050405020304" pitchFamily="18" charset="0"/>
              </a:rPr>
              <a:t>Type “hydra” to see what is available.</a:t>
            </a:r>
            <a:endParaRPr lang="en-IN" sz="2800" b="0" i="0" dirty="0">
              <a:solidFill>
                <a:srgbClr val="4C4F53"/>
              </a:solidFill>
              <a:effectLst/>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xmlns="" id="{614FDD7B-BABC-76AB-C68B-8CE93315A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4106" y="1269860"/>
            <a:ext cx="5591334" cy="4948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073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72A231-5221-BE2A-F0B4-AB6232745AA0}"/>
              </a:ext>
            </a:extLst>
          </p:cNvPr>
          <p:cNvSpPr>
            <a:spLocks noGrp="1"/>
          </p:cNvSpPr>
          <p:nvPr>
            <p:ph type="title"/>
          </p:nvPr>
        </p:nvSpPr>
        <p:spPr>
          <a:xfrm>
            <a:off x="1940561" y="624110"/>
            <a:ext cx="9564052" cy="574770"/>
          </a:xfrm>
        </p:spPr>
        <p:txBody>
          <a:bodyPr>
            <a:normAutofit fontScale="90000"/>
          </a:bodyPr>
          <a:lstStyle/>
          <a:p>
            <a:pPr algn="ctr"/>
            <a:r>
              <a:rPr lang="en-US" b="1" i="0" dirty="0">
                <a:solidFill>
                  <a:srgbClr val="800000"/>
                </a:solidFill>
                <a:effectLst/>
                <a:latin typeface="Josefin Sans" pitchFamily="2" charset="0"/>
              </a:rPr>
              <a:t>To guess Password for specific username</a:t>
            </a:r>
            <a:r>
              <a:rPr lang="en-US" b="1" i="0" dirty="0">
                <a:solidFill>
                  <a:srgbClr val="000000"/>
                </a:solidFill>
                <a:effectLst/>
                <a:latin typeface="Josefin Sans" pitchFamily="2" charset="0"/>
              </a:rPr>
              <a:t/>
            </a:r>
            <a:br>
              <a:rPr lang="en-US" b="1" i="0" dirty="0">
                <a:solidFill>
                  <a:srgbClr val="000000"/>
                </a:solidFill>
                <a:effectLst/>
                <a:latin typeface="Josefin Sans" pitchFamily="2" charset="0"/>
              </a:rPr>
            </a:br>
            <a:endParaRPr lang="en-IN" dirty="0"/>
          </a:p>
        </p:txBody>
      </p:sp>
      <p:sp>
        <p:nvSpPr>
          <p:cNvPr id="3" name="Content Placeholder 2">
            <a:extLst>
              <a:ext uri="{FF2B5EF4-FFF2-40B4-BE49-F238E27FC236}">
                <a16:creationId xmlns:a16="http://schemas.microsoft.com/office/drawing/2014/main" xmlns="" id="{4639EEA7-19A5-21E0-7E0E-93587176C1AB}"/>
              </a:ext>
            </a:extLst>
          </p:cNvPr>
          <p:cNvSpPr>
            <a:spLocks noGrp="1"/>
          </p:cNvSpPr>
          <p:nvPr>
            <p:ph idx="1"/>
          </p:nvPr>
        </p:nvSpPr>
        <p:spPr>
          <a:xfrm>
            <a:off x="1016001" y="1198880"/>
            <a:ext cx="10488612" cy="4856480"/>
          </a:xfrm>
        </p:spPr>
        <p:txBody>
          <a:bodyPr>
            <a:normAutofit/>
          </a:bodyPr>
          <a:lstStyle/>
          <a:p>
            <a:pPr algn="just"/>
            <a:r>
              <a:rPr lang="en-US" sz="2800" b="0" i="0" dirty="0">
                <a:solidFill>
                  <a:srgbClr val="000000"/>
                </a:solidFill>
                <a:effectLst/>
                <a:latin typeface="Times New Roman" panose="02020603050405020304" pitchFamily="18" charset="0"/>
                <a:cs typeface="Times New Roman" panose="02020603050405020304" pitchFamily="18" charset="0"/>
              </a:rPr>
              <a:t>If you have a correct username but want to login without knowing the password, so you can use a list of passwords and brute force on passwords on the host for ftp service.</a:t>
            </a:r>
            <a:endParaRPr lang="en-US" sz="2800" b="0" i="0" dirty="0">
              <a:solidFill>
                <a:srgbClr val="4C4F53"/>
              </a:solidFill>
              <a:effectLst/>
              <a:latin typeface="Times New Roman" panose="02020603050405020304" pitchFamily="18" charset="0"/>
              <a:cs typeface="Times New Roman" panose="02020603050405020304" pitchFamily="18" charset="0"/>
            </a:endParaRPr>
          </a:p>
          <a:p>
            <a:pPr algn="just" rtl="0"/>
            <a:r>
              <a:rPr lang="en-US" sz="2800" b="0" i="0" dirty="0">
                <a:solidFill>
                  <a:srgbClr val="000000"/>
                </a:solidFill>
                <a:effectLst/>
                <a:latin typeface="Times New Roman" panose="02020603050405020304" pitchFamily="18" charset="0"/>
                <a:cs typeface="Times New Roman" panose="02020603050405020304" pitchFamily="18" charset="0"/>
              </a:rPr>
              <a:t>hydra -l ignite -P pass.</a:t>
            </a:r>
            <a:r>
              <a:rPr lang="en-US" sz="2800" b="0" i="0" dirty="0">
                <a:solidFill>
                  <a:srgbClr val="0086B3"/>
                </a:solidFill>
                <a:effectLst/>
                <a:latin typeface="Times New Roman" panose="02020603050405020304" pitchFamily="18" charset="0"/>
                <a:cs typeface="Times New Roman" panose="02020603050405020304" pitchFamily="18" charset="0"/>
              </a:rPr>
              <a:t>txt</a:t>
            </a:r>
            <a:r>
              <a:rPr lang="en-US" sz="2800" b="0" i="0" dirty="0">
                <a:solidFill>
                  <a:srgbClr val="000000"/>
                </a:solidFill>
                <a:effectLst/>
                <a:latin typeface="Times New Roman" panose="02020603050405020304" pitchFamily="18" charset="0"/>
                <a:cs typeface="Times New Roman" panose="02020603050405020304" pitchFamily="18" charset="0"/>
              </a:rPr>
              <a:t> </a:t>
            </a:r>
            <a:r>
              <a:rPr lang="en-US" sz="2800" b="0" i="0" dirty="0">
                <a:solidFill>
                  <a:srgbClr val="009999"/>
                </a:solidFill>
                <a:effectLst/>
                <a:latin typeface="Times New Roman" panose="02020603050405020304" pitchFamily="18" charset="0"/>
                <a:cs typeface="Times New Roman" panose="02020603050405020304" pitchFamily="18" charset="0"/>
              </a:rPr>
              <a:t>192.168</a:t>
            </a:r>
            <a:r>
              <a:rPr lang="en-US" sz="2800" b="0" i="0" dirty="0">
                <a:solidFill>
                  <a:srgbClr val="000000"/>
                </a:solidFill>
                <a:effectLst/>
                <a:latin typeface="Times New Roman" panose="02020603050405020304" pitchFamily="18" charset="0"/>
                <a:cs typeface="Times New Roman" panose="02020603050405020304" pitchFamily="18" charset="0"/>
              </a:rPr>
              <a:t>.</a:t>
            </a:r>
            <a:r>
              <a:rPr lang="en-US" sz="2800" b="0" i="0" dirty="0">
                <a:solidFill>
                  <a:srgbClr val="0086B3"/>
                </a:solidFill>
                <a:effectLst/>
                <a:latin typeface="Times New Roman" panose="02020603050405020304" pitchFamily="18" charset="0"/>
                <a:cs typeface="Times New Roman" panose="02020603050405020304" pitchFamily="18" charset="0"/>
              </a:rPr>
              <a:t>1</a:t>
            </a:r>
            <a:r>
              <a:rPr lang="en-US" sz="2800" b="0" i="0" dirty="0">
                <a:solidFill>
                  <a:srgbClr val="000000"/>
                </a:solidFill>
                <a:effectLst/>
                <a:latin typeface="Times New Roman" panose="02020603050405020304" pitchFamily="18" charset="0"/>
                <a:cs typeface="Times New Roman" panose="02020603050405020304" pitchFamily="18" charset="0"/>
              </a:rPr>
              <a:t>.</a:t>
            </a:r>
            <a:r>
              <a:rPr lang="en-US" sz="2800" b="0" i="0" dirty="0">
                <a:solidFill>
                  <a:srgbClr val="0086B3"/>
                </a:solidFill>
                <a:effectLst/>
                <a:latin typeface="Times New Roman" panose="02020603050405020304" pitchFamily="18" charset="0"/>
                <a:cs typeface="Times New Roman" panose="02020603050405020304" pitchFamily="18" charset="0"/>
              </a:rPr>
              <a:t>141</a:t>
            </a:r>
            <a:r>
              <a:rPr lang="en-US" sz="2800" b="0" i="0" dirty="0">
                <a:solidFill>
                  <a:srgbClr val="000000"/>
                </a:solidFill>
                <a:effectLst/>
                <a:latin typeface="Times New Roman" panose="02020603050405020304" pitchFamily="18" charset="0"/>
                <a:cs typeface="Times New Roman" panose="02020603050405020304" pitchFamily="18" charset="0"/>
              </a:rPr>
              <a:t> ftp</a:t>
            </a:r>
            <a:endParaRPr lang="en-US" sz="2800" b="0" i="0" dirty="0">
              <a:solidFill>
                <a:srgbClr val="AAAAAA"/>
              </a:solidFill>
              <a:effectLst/>
              <a:latin typeface="Times New Roman" panose="02020603050405020304" pitchFamily="18" charset="0"/>
              <a:cs typeface="Times New Roman" panose="02020603050405020304" pitchFamily="18" charset="0"/>
            </a:endParaRPr>
          </a:p>
          <a:p>
            <a:pPr algn="just"/>
            <a:r>
              <a:rPr lang="en-US" sz="2800" b="0" i="0" dirty="0">
                <a:solidFill>
                  <a:srgbClr val="000000"/>
                </a:solidFill>
                <a:effectLst/>
                <a:latin typeface="Times New Roman" panose="02020603050405020304" pitchFamily="18" charset="0"/>
                <a:cs typeface="Times New Roman" panose="02020603050405020304" pitchFamily="18" charset="0"/>
              </a:rPr>
              <a:t>Here -l option is for username -P for password lists and host </a:t>
            </a:r>
            <a:r>
              <a:rPr lang="en-US" sz="2800" b="0" i="0" dirty="0" err="1">
                <a:solidFill>
                  <a:srgbClr val="000000"/>
                </a:solidFill>
                <a:effectLst/>
                <a:latin typeface="Times New Roman" panose="02020603050405020304" pitchFamily="18" charset="0"/>
                <a:cs typeface="Times New Roman" panose="02020603050405020304" pitchFamily="18" charset="0"/>
              </a:rPr>
              <a:t>ip</a:t>
            </a:r>
            <a:r>
              <a:rPr lang="en-US" sz="2800" b="0" i="0" dirty="0">
                <a:solidFill>
                  <a:srgbClr val="000000"/>
                </a:solidFill>
                <a:effectLst/>
                <a:latin typeface="Times New Roman" panose="02020603050405020304" pitchFamily="18" charset="0"/>
                <a:cs typeface="Times New Roman" panose="02020603050405020304" pitchFamily="18" charset="0"/>
              </a:rPr>
              <a:t> address for ftp service.</a:t>
            </a:r>
          </a:p>
          <a:p>
            <a:pPr algn="just"/>
            <a:r>
              <a:rPr lang="en-US" sz="2800" b="0" i="0" dirty="0">
                <a:solidFill>
                  <a:srgbClr val="000000"/>
                </a:solidFill>
                <a:effectLst/>
                <a:latin typeface="Times New Roman" panose="02020603050405020304" pitchFamily="18" charset="0"/>
                <a:cs typeface="Times New Roman" panose="02020603050405020304" pitchFamily="18" charset="0"/>
              </a:rPr>
              <a:t>For login ignite password 123 made success.</a:t>
            </a:r>
            <a:endParaRPr lang="en-US" sz="2800" b="0" i="0" dirty="0">
              <a:solidFill>
                <a:srgbClr val="4C4F53"/>
              </a:solidFill>
              <a:effectLst/>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xmlns="" id="{6B640EC0-42C7-AC1D-B5C2-9C8B83BBF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682" y="4612640"/>
            <a:ext cx="7523798" cy="201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1726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72A231-5221-BE2A-F0B4-AB6232745AA0}"/>
              </a:ext>
            </a:extLst>
          </p:cNvPr>
          <p:cNvSpPr>
            <a:spLocks noGrp="1"/>
          </p:cNvSpPr>
          <p:nvPr>
            <p:ph type="title"/>
          </p:nvPr>
        </p:nvSpPr>
        <p:spPr>
          <a:xfrm>
            <a:off x="1940560" y="410750"/>
            <a:ext cx="9564052" cy="676370"/>
          </a:xfrm>
        </p:spPr>
        <p:txBody>
          <a:bodyPr>
            <a:normAutofit/>
          </a:bodyPr>
          <a:lstStyle/>
          <a:p>
            <a:r>
              <a:rPr lang="en-US" b="1" i="0" dirty="0">
                <a:solidFill>
                  <a:srgbClr val="800000"/>
                </a:solidFill>
                <a:effectLst/>
                <a:latin typeface="Josefin Sans" pitchFamily="2" charset="0"/>
              </a:rPr>
              <a:t>To guess username for specific password</a:t>
            </a:r>
            <a:endParaRPr lang="en-IN" dirty="0"/>
          </a:p>
        </p:txBody>
      </p:sp>
      <p:sp>
        <p:nvSpPr>
          <p:cNvPr id="3" name="Content Placeholder 2">
            <a:extLst>
              <a:ext uri="{FF2B5EF4-FFF2-40B4-BE49-F238E27FC236}">
                <a16:creationId xmlns:a16="http://schemas.microsoft.com/office/drawing/2014/main" xmlns="" id="{4639EEA7-19A5-21E0-7E0E-93587176C1AB}"/>
              </a:ext>
            </a:extLst>
          </p:cNvPr>
          <p:cNvSpPr>
            <a:spLocks noGrp="1"/>
          </p:cNvSpPr>
          <p:nvPr>
            <p:ph idx="1"/>
          </p:nvPr>
        </p:nvSpPr>
        <p:spPr>
          <a:xfrm>
            <a:off x="1313974" y="1198880"/>
            <a:ext cx="9902666" cy="4856480"/>
          </a:xfrm>
        </p:spPr>
        <p:txBody>
          <a:bodyPr>
            <a:normAutofit lnSpcReduction="10000"/>
          </a:bodyPr>
          <a:lstStyle/>
          <a:p>
            <a:pPr algn="just"/>
            <a:r>
              <a:rPr lang="en-US" sz="2800" b="0" i="0" dirty="0">
                <a:solidFill>
                  <a:srgbClr val="000000"/>
                </a:solidFill>
                <a:effectLst/>
                <a:latin typeface="Times New Roman" panose="02020603050405020304" pitchFamily="18" charset="0"/>
                <a:cs typeface="Times New Roman" panose="02020603050405020304" pitchFamily="18" charset="0"/>
              </a:rPr>
              <a:t>You may have a valid password but no idea what username to use. </a:t>
            </a:r>
          </a:p>
          <a:p>
            <a:pPr algn="just"/>
            <a:r>
              <a:rPr lang="en-US" sz="2800" b="0" i="0" dirty="0">
                <a:solidFill>
                  <a:srgbClr val="000000"/>
                </a:solidFill>
                <a:effectLst/>
                <a:latin typeface="Times New Roman" panose="02020603050405020304" pitchFamily="18" charset="0"/>
                <a:cs typeface="Times New Roman" panose="02020603050405020304" pitchFamily="18" charset="0"/>
              </a:rPr>
              <a:t>Assume you have a password for specific ftp login. </a:t>
            </a:r>
          </a:p>
          <a:p>
            <a:pPr algn="just"/>
            <a:r>
              <a:rPr lang="en-US" sz="2800" b="0" i="0" dirty="0">
                <a:solidFill>
                  <a:srgbClr val="000000"/>
                </a:solidFill>
                <a:effectLst/>
                <a:latin typeface="Times New Roman" panose="02020603050405020304" pitchFamily="18" charset="0"/>
                <a:cs typeface="Times New Roman" panose="02020603050405020304" pitchFamily="18" charset="0"/>
              </a:rPr>
              <a:t>You can brute force the field with correct username wordlists to find the correct. </a:t>
            </a:r>
          </a:p>
          <a:p>
            <a:pPr algn="just"/>
            <a:r>
              <a:rPr lang="en-US" sz="2800" b="0" i="0" dirty="0">
                <a:solidFill>
                  <a:srgbClr val="000000"/>
                </a:solidFill>
                <a:effectLst/>
                <a:latin typeface="Times New Roman" panose="02020603050405020304" pitchFamily="18" charset="0"/>
                <a:cs typeface="Times New Roman" panose="02020603050405020304" pitchFamily="18" charset="0"/>
              </a:rPr>
              <a:t>You can use the -L option to specify user wordlists and the -p option to specify a specific password.</a:t>
            </a:r>
            <a:endParaRPr lang="en-US" sz="2800" b="0" i="0" dirty="0">
              <a:solidFill>
                <a:srgbClr val="4C4F53"/>
              </a:solidFill>
              <a:effectLst/>
              <a:latin typeface="Times New Roman" panose="02020603050405020304" pitchFamily="18" charset="0"/>
              <a:cs typeface="Times New Roman" panose="02020603050405020304" pitchFamily="18" charset="0"/>
            </a:endParaRPr>
          </a:p>
          <a:p>
            <a:pPr algn="just" rtl="0"/>
            <a:r>
              <a:rPr lang="en-US" sz="2800" b="0" i="0" dirty="0">
                <a:solidFill>
                  <a:srgbClr val="000000"/>
                </a:solidFill>
                <a:effectLst/>
                <a:latin typeface="Times New Roman" panose="02020603050405020304" pitchFamily="18" charset="0"/>
                <a:cs typeface="Times New Roman" panose="02020603050405020304" pitchFamily="18" charset="0"/>
              </a:rPr>
              <a:t>hydra -L users.</a:t>
            </a:r>
            <a:r>
              <a:rPr lang="en-US" sz="2800" b="0" i="0" dirty="0">
                <a:solidFill>
                  <a:srgbClr val="0086B3"/>
                </a:solidFill>
                <a:effectLst/>
                <a:latin typeface="Times New Roman" panose="02020603050405020304" pitchFamily="18" charset="0"/>
                <a:cs typeface="Times New Roman" panose="02020603050405020304" pitchFamily="18" charset="0"/>
              </a:rPr>
              <a:t>txt</a:t>
            </a:r>
            <a:r>
              <a:rPr lang="en-US" sz="2800" b="0" i="0" dirty="0">
                <a:solidFill>
                  <a:srgbClr val="000000"/>
                </a:solidFill>
                <a:effectLst/>
                <a:latin typeface="Times New Roman" panose="02020603050405020304" pitchFamily="18" charset="0"/>
                <a:cs typeface="Times New Roman" panose="02020603050405020304" pitchFamily="18" charset="0"/>
              </a:rPr>
              <a:t> -p </a:t>
            </a:r>
            <a:r>
              <a:rPr lang="en-US" sz="2800" b="0" i="0" dirty="0">
                <a:solidFill>
                  <a:srgbClr val="009999"/>
                </a:solidFill>
                <a:effectLst/>
                <a:latin typeface="Times New Roman" panose="02020603050405020304" pitchFamily="18" charset="0"/>
                <a:cs typeface="Times New Roman" panose="02020603050405020304" pitchFamily="18" charset="0"/>
              </a:rPr>
              <a:t>123</a:t>
            </a:r>
            <a:r>
              <a:rPr lang="en-US" sz="2800" b="0" i="0" dirty="0">
                <a:solidFill>
                  <a:srgbClr val="000000"/>
                </a:solidFill>
                <a:effectLst/>
                <a:latin typeface="Times New Roman" panose="02020603050405020304" pitchFamily="18" charset="0"/>
                <a:cs typeface="Times New Roman" panose="02020603050405020304" pitchFamily="18" charset="0"/>
              </a:rPr>
              <a:t> </a:t>
            </a:r>
            <a:r>
              <a:rPr lang="en-US" sz="2800" b="0" i="0" dirty="0">
                <a:solidFill>
                  <a:srgbClr val="009999"/>
                </a:solidFill>
                <a:effectLst/>
                <a:latin typeface="Times New Roman" panose="02020603050405020304" pitchFamily="18" charset="0"/>
                <a:cs typeface="Times New Roman" panose="02020603050405020304" pitchFamily="18" charset="0"/>
              </a:rPr>
              <a:t>192.168</a:t>
            </a:r>
            <a:r>
              <a:rPr lang="en-US" sz="2800" b="0" i="0" dirty="0">
                <a:solidFill>
                  <a:srgbClr val="000000"/>
                </a:solidFill>
                <a:effectLst/>
                <a:latin typeface="Times New Roman" panose="02020603050405020304" pitchFamily="18" charset="0"/>
                <a:cs typeface="Times New Roman" panose="02020603050405020304" pitchFamily="18" charset="0"/>
              </a:rPr>
              <a:t>.</a:t>
            </a:r>
            <a:r>
              <a:rPr lang="en-US" sz="2800" b="0" i="0" dirty="0">
                <a:solidFill>
                  <a:srgbClr val="0086B3"/>
                </a:solidFill>
                <a:effectLst/>
                <a:latin typeface="Times New Roman" panose="02020603050405020304" pitchFamily="18" charset="0"/>
                <a:cs typeface="Times New Roman" panose="02020603050405020304" pitchFamily="18" charset="0"/>
              </a:rPr>
              <a:t>1</a:t>
            </a:r>
            <a:r>
              <a:rPr lang="en-US" sz="2800" b="0" i="0" dirty="0">
                <a:solidFill>
                  <a:srgbClr val="000000"/>
                </a:solidFill>
                <a:effectLst/>
                <a:latin typeface="Times New Roman" panose="02020603050405020304" pitchFamily="18" charset="0"/>
                <a:cs typeface="Times New Roman" panose="02020603050405020304" pitchFamily="18" charset="0"/>
              </a:rPr>
              <a:t>.</a:t>
            </a:r>
            <a:r>
              <a:rPr lang="en-US" sz="2800" b="0" i="0" dirty="0">
                <a:solidFill>
                  <a:srgbClr val="0086B3"/>
                </a:solidFill>
                <a:effectLst/>
                <a:latin typeface="Times New Roman" panose="02020603050405020304" pitchFamily="18" charset="0"/>
                <a:cs typeface="Times New Roman" panose="02020603050405020304" pitchFamily="18" charset="0"/>
              </a:rPr>
              <a:t>141</a:t>
            </a:r>
            <a:r>
              <a:rPr lang="en-US" sz="2800" b="0" i="0" dirty="0">
                <a:solidFill>
                  <a:srgbClr val="000000"/>
                </a:solidFill>
                <a:effectLst/>
                <a:latin typeface="Times New Roman" panose="02020603050405020304" pitchFamily="18" charset="0"/>
                <a:cs typeface="Times New Roman" panose="02020603050405020304" pitchFamily="18" charset="0"/>
              </a:rPr>
              <a:t> ftp</a:t>
            </a:r>
          </a:p>
          <a:p>
            <a:pPr algn="just" rtl="0"/>
            <a:r>
              <a:rPr lang="en-US" sz="2800" b="0" i="0" dirty="0">
                <a:solidFill>
                  <a:srgbClr val="000000"/>
                </a:solidFill>
                <a:effectLst/>
                <a:latin typeface="Times New Roman" panose="02020603050405020304" pitchFamily="18" charset="0"/>
                <a:cs typeface="Times New Roman" panose="02020603050405020304" pitchFamily="18" charset="0"/>
              </a:rPr>
              <a:t>Here, our wordlist is users.txt for which -L option is used, and password is 123 and for that   -p option is used over ftp.</a:t>
            </a:r>
            <a:endParaRPr lang="en-US" sz="2800" b="0" i="0" dirty="0">
              <a:solidFill>
                <a:srgbClr val="444444"/>
              </a:solidFill>
              <a:effectLst/>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3966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72A231-5221-BE2A-F0B4-AB6232745AA0}"/>
              </a:ext>
            </a:extLst>
          </p:cNvPr>
          <p:cNvSpPr>
            <a:spLocks noGrp="1"/>
          </p:cNvSpPr>
          <p:nvPr>
            <p:ph type="title"/>
          </p:nvPr>
        </p:nvSpPr>
        <p:spPr>
          <a:xfrm>
            <a:off x="1940561" y="624110"/>
            <a:ext cx="9564052" cy="940530"/>
          </a:xfrm>
        </p:spPr>
        <p:txBody>
          <a:bodyPr/>
          <a:lstStyle/>
          <a:p>
            <a:endParaRPr lang="en-IN" dirty="0"/>
          </a:p>
        </p:txBody>
      </p:sp>
      <p:sp>
        <p:nvSpPr>
          <p:cNvPr id="3" name="Content Placeholder 2">
            <a:extLst>
              <a:ext uri="{FF2B5EF4-FFF2-40B4-BE49-F238E27FC236}">
                <a16:creationId xmlns:a16="http://schemas.microsoft.com/office/drawing/2014/main" xmlns="" id="{4639EEA7-19A5-21E0-7E0E-93587176C1AB}"/>
              </a:ext>
            </a:extLst>
          </p:cNvPr>
          <p:cNvSpPr>
            <a:spLocks noGrp="1"/>
          </p:cNvSpPr>
          <p:nvPr>
            <p:ph idx="1"/>
          </p:nvPr>
        </p:nvSpPr>
        <p:spPr>
          <a:xfrm>
            <a:off x="1940560" y="1666240"/>
            <a:ext cx="9564052" cy="4856480"/>
          </a:xfrm>
        </p:spPr>
        <p:txBody>
          <a:bodyPr/>
          <a:lstStyle/>
          <a:p>
            <a:endParaRPr lang="en-IN" dirty="0"/>
          </a:p>
        </p:txBody>
      </p:sp>
      <p:pic>
        <p:nvPicPr>
          <p:cNvPr id="3074" name="Picture 2">
            <a:extLst>
              <a:ext uri="{FF2B5EF4-FFF2-40B4-BE49-F238E27FC236}">
                <a16:creationId xmlns:a16="http://schemas.microsoft.com/office/drawing/2014/main" xmlns="" id="{7C97952C-8F29-C056-E16B-275E5C8A3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422400"/>
            <a:ext cx="7813039" cy="5000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4677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72A231-5221-BE2A-F0B4-AB6232745AA0}"/>
              </a:ext>
            </a:extLst>
          </p:cNvPr>
          <p:cNvSpPr>
            <a:spLocks noGrp="1"/>
          </p:cNvSpPr>
          <p:nvPr>
            <p:ph type="title"/>
          </p:nvPr>
        </p:nvSpPr>
        <p:spPr>
          <a:xfrm>
            <a:off x="1940560" y="335280"/>
            <a:ext cx="9564052" cy="696690"/>
          </a:xfrm>
        </p:spPr>
        <p:txBody>
          <a:bodyPr>
            <a:normAutofit/>
          </a:bodyPr>
          <a:lstStyle/>
          <a:p>
            <a:pPr algn="ctr"/>
            <a:r>
              <a:rPr lang="en-US" b="1" i="0" dirty="0">
                <a:solidFill>
                  <a:srgbClr val="800000"/>
                </a:solidFill>
                <a:effectLst/>
                <a:latin typeface="Josefin Sans" pitchFamily="2" charset="0"/>
              </a:rPr>
              <a:t>Brute forcing Username and Password</a:t>
            </a:r>
            <a:endParaRPr lang="en-IN" dirty="0"/>
          </a:p>
        </p:txBody>
      </p:sp>
      <p:sp>
        <p:nvSpPr>
          <p:cNvPr id="3" name="Content Placeholder 2">
            <a:extLst>
              <a:ext uri="{FF2B5EF4-FFF2-40B4-BE49-F238E27FC236}">
                <a16:creationId xmlns:a16="http://schemas.microsoft.com/office/drawing/2014/main" xmlns="" id="{4639EEA7-19A5-21E0-7E0E-93587176C1AB}"/>
              </a:ext>
            </a:extLst>
          </p:cNvPr>
          <p:cNvSpPr>
            <a:spLocks noGrp="1"/>
          </p:cNvSpPr>
          <p:nvPr>
            <p:ph idx="1"/>
          </p:nvPr>
        </p:nvSpPr>
        <p:spPr>
          <a:xfrm>
            <a:off x="1313974" y="1000760"/>
            <a:ext cx="10190638" cy="4856480"/>
          </a:xfrm>
        </p:spPr>
        <p:txBody>
          <a:bodyPr>
            <a:normAutofit/>
          </a:bodyPr>
          <a:lstStyle/>
          <a:p>
            <a:pPr algn="just"/>
            <a:r>
              <a:rPr lang="en-US" sz="2800" b="0" i="0" dirty="0">
                <a:solidFill>
                  <a:srgbClr val="000000"/>
                </a:solidFill>
                <a:effectLst/>
                <a:latin typeface="Times New Roman" panose="02020603050405020304" pitchFamily="18" charset="0"/>
                <a:cs typeface="Times New Roman" panose="02020603050405020304" pitchFamily="18" charset="0"/>
              </a:rPr>
              <a:t>Now if you don’t have either of username or password, for that you can use a brute force attack on both the parameters username and password with a wordlist of both and you can use -P and -U parameters for that.</a:t>
            </a:r>
            <a:endParaRPr lang="en-US" sz="2800" b="0" i="0" dirty="0">
              <a:solidFill>
                <a:srgbClr val="4C4F53"/>
              </a:solidFill>
              <a:effectLst/>
              <a:latin typeface="Times New Roman" panose="02020603050405020304" pitchFamily="18" charset="0"/>
              <a:cs typeface="Times New Roman" panose="02020603050405020304" pitchFamily="18" charset="0"/>
            </a:endParaRPr>
          </a:p>
          <a:p>
            <a:pPr algn="just" rtl="0"/>
            <a:r>
              <a:rPr lang="en-US" sz="2800" b="0" i="0" dirty="0">
                <a:solidFill>
                  <a:srgbClr val="000000"/>
                </a:solidFill>
                <a:effectLst/>
                <a:latin typeface="Times New Roman" panose="02020603050405020304" pitchFamily="18" charset="0"/>
                <a:cs typeface="Times New Roman" panose="02020603050405020304" pitchFamily="18" charset="0"/>
              </a:rPr>
              <a:t>hydra -L users.</a:t>
            </a:r>
            <a:r>
              <a:rPr lang="en-US" sz="2800" b="0" i="0" dirty="0">
                <a:solidFill>
                  <a:srgbClr val="0086B3"/>
                </a:solidFill>
                <a:effectLst/>
                <a:latin typeface="Times New Roman" panose="02020603050405020304" pitchFamily="18" charset="0"/>
                <a:cs typeface="Times New Roman" panose="02020603050405020304" pitchFamily="18" charset="0"/>
              </a:rPr>
              <a:t>txt</a:t>
            </a:r>
            <a:r>
              <a:rPr lang="en-US" sz="2800" b="0" i="0" dirty="0">
                <a:solidFill>
                  <a:srgbClr val="000000"/>
                </a:solidFill>
                <a:effectLst/>
                <a:latin typeface="Times New Roman" panose="02020603050405020304" pitchFamily="18" charset="0"/>
                <a:cs typeface="Times New Roman" panose="02020603050405020304" pitchFamily="18" charset="0"/>
              </a:rPr>
              <a:t> -P pass.</a:t>
            </a:r>
            <a:r>
              <a:rPr lang="en-US" sz="2800" b="0" i="0" dirty="0">
                <a:solidFill>
                  <a:srgbClr val="0086B3"/>
                </a:solidFill>
                <a:effectLst/>
                <a:latin typeface="Times New Roman" panose="02020603050405020304" pitchFamily="18" charset="0"/>
                <a:cs typeface="Times New Roman" panose="02020603050405020304" pitchFamily="18" charset="0"/>
              </a:rPr>
              <a:t>txt</a:t>
            </a:r>
            <a:r>
              <a:rPr lang="en-US" sz="2800" b="0" i="0" dirty="0">
                <a:solidFill>
                  <a:srgbClr val="000000"/>
                </a:solidFill>
                <a:effectLst/>
                <a:latin typeface="Times New Roman" panose="02020603050405020304" pitchFamily="18" charset="0"/>
                <a:cs typeface="Times New Roman" panose="02020603050405020304" pitchFamily="18" charset="0"/>
              </a:rPr>
              <a:t> </a:t>
            </a:r>
            <a:r>
              <a:rPr lang="en-US" sz="2800" b="0" i="0" dirty="0">
                <a:solidFill>
                  <a:srgbClr val="009999"/>
                </a:solidFill>
                <a:effectLst/>
                <a:latin typeface="Times New Roman" panose="02020603050405020304" pitchFamily="18" charset="0"/>
                <a:cs typeface="Times New Roman" panose="02020603050405020304" pitchFamily="18" charset="0"/>
              </a:rPr>
              <a:t>192.168</a:t>
            </a:r>
            <a:r>
              <a:rPr lang="en-US" sz="2800" b="0" i="0" dirty="0">
                <a:solidFill>
                  <a:srgbClr val="000000"/>
                </a:solidFill>
                <a:effectLst/>
                <a:latin typeface="Times New Roman" panose="02020603050405020304" pitchFamily="18" charset="0"/>
                <a:cs typeface="Times New Roman" panose="02020603050405020304" pitchFamily="18" charset="0"/>
              </a:rPr>
              <a:t>.</a:t>
            </a:r>
            <a:r>
              <a:rPr lang="en-US" sz="2800" b="0" i="0" dirty="0">
                <a:solidFill>
                  <a:srgbClr val="0086B3"/>
                </a:solidFill>
                <a:effectLst/>
                <a:latin typeface="Times New Roman" panose="02020603050405020304" pitchFamily="18" charset="0"/>
                <a:cs typeface="Times New Roman" panose="02020603050405020304" pitchFamily="18" charset="0"/>
              </a:rPr>
              <a:t>1</a:t>
            </a:r>
            <a:r>
              <a:rPr lang="en-US" sz="2800" b="0" i="0" dirty="0">
                <a:solidFill>
                  <a:srgbClr val="000000"/>
                </a:solidFill>
                <a:effectLst/>
                <a:latin typeface="Times New Roman" panose="02020603050405020304" pitchFamily="18" charset="0"/>
                <a:cs typeface="Times New Roman" panose="02020603050405020304" pitchFamily="18" charset="0"/>
              </a:rPr>
              <a:t>.</a:t>
            </a:r>
            <a:r>
              <a:rPr lang="en-US" sz="2800" b="0" i="0" dirty="0">
                <a:solidFill>
                  <a:srgbClr val="0086B3"/>
                </a:solidFill>
                <a:effectLst/>
                <a:latin typeface="Times New Roman" panose="02020603050405020304" pitchFamily="18" charset="0"/>
                <a:cs typeface="Times New Roman" panose="02020603050405020304" pitchFamily="18" charset="0"/>
              </a:rPr>
              <a:t>141</a:t>
            </a:r>
            <a:r>
              <a:rPr lang="en-US" sz="2800" b="0" i="0" dirty="0">
                <a:solidFill>
                  <a:srgbClr val="000000"/>
                </a:solidFill>
                <a:effectLst/>
                <a:latin typeface="Times New Roman" panose="02020603050405020304" pitchFamily="18" charset="0"/>
                <a:cs typeface="Times New Roman" panose="02020603050405020304" pitchFamily="18" charset="0"/>
              </a:rPr>
              <a:t> ftp</a:t>
            </a:r>
          </a:p>
          <a:p>
            <a:pPr algn="just" rtl="0"/>
            <a:r>
              <a:rPr lang="en-US" sz="2800" b="0" i="0" dirty="0">
                <a:solidFill>
                  <a:srgbClr val="000000"/>
                </a:solidFill>
                <a:effectLst/>
                <a:latin typeface="Times New Roman" panose="02020603050405020304" pitchFamily="18" charset="0"/>
                <a:cs typeface="Times New Roman" panose="02020603050405020304" pitchFamily="18" charset="0"/>
              </a:rPr>
              <a:t>Users.txt is wordlist for username and pass.txt is wordlist for password and the attack has displayed valid credentials ignite and 123 for the host.</a:t>
            </a:r>
            <a:endParaRPr lang="en-US" sz="2800" b="0" i="0" dirty="0">
              <a:solidFill>
                <a:srgbClr val="444444"/>
              </a:solidFill>
              <a:effectLst/>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xmlns="" id="{94A78FA7-D91A-F167-0C6B-8BB3479B8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620" y="4391343"/>
            <a:ext cx="7305992" cy="2283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486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9BD42-BA8C-542C-2966-DB28C52D9F44}"/>
              </a:ext>
            </a:extLst>
          </p:cNvPr>
          <p:cNvSpPr>
            <a:spLocks noGrp="1"/>
          </p:cNvSpPr>
          <p:nvPr>
            <p:ph type="title"/>
          </p:nvPr>
        </p:nvSpPr>
        <p:spPr>
          <a:xfrm>
            <a:off x="1719184" y="552990"/>
            <a:ext cx="9431972" cy="869410"/>
          </a:xfrm>
        </p:spPr>
        <p:txBody>
          <a:bodyPr/>
          <a:lstStyle/>
          <a:p>
            <a:pPr algn="ctr"/>
            <a:r>
              <a:rPr lang="en-IN" dirty="0"/>
              <a:t>Most prominent password cracking tools</a:t>
            </a:r>
          </a:p>
        </p:txBody>
      </p:sp>
      <p:sp>
        <p:nvSpPr>
          <p:cNvPr id="3" name="Content Placeholder 2">
            <a:extLst>
              <a:ext uri="{FF2B5EF4-FFF2-40B4-BE49-F238E27FC236}">
                <a16:creationId xmlns:a16="http://schemas.microsoft.com/office/drawing/2014/main" xmlns="" id="{4A07763A-5CF1-428A-377A-E3AB8E4498E0}"/>
              </a:ext>
            </a:extLst>
          </p:cNvPr>
          <p:cNvSpPr>
            <a:spLocks noGrp="1"/>
          </p:cNvSpPr>
          <p:nvPr>
            <p:ph idx="1"/>
          </p:nvPr>
        </p:nvSpPr>
        <p:spPr>
          <a:xfrm>
            <a:off x="1338740" y="1605280"/>
            <a:ext cx="10172540" cy="5014689"/>
          </a:xfrm>
        </p:spPr>
        <p:txBody>
          <a:bodyPr>
            <a:noAutofit/>
          </a:bodyPr>
          <a:lstStyle/>
          <a:p>
            <a:pPr algn="just">
              <a:spcAft>
                <a:spcPts val="800"/>
              </a:spcAft>
            </a:pPr>
            <a:r>
              <a:rPr lang="en-IN"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John the Ripper - </a:t>
            </a:r>
            <a:r>
              <a:rPr lang="en-US" sz="2800" b="0" i="0" dirty="0">
                <a:solidFill>
                  <a:schemeClr val="tx1"/>
                </a:solidFill>
                <a:effectLst/>
                <a:latin typeface="Times New Roman" panose="02020603050405020304" pitchFamily="18" charset="0"/>
                <a:cs typeface="Times New Roman" panose="02020603050405020304" pitchFamily="18" charset="0"/>
              </a:rPr>
              <a:t>well-known free open-source password cracking tool for Linux, Unix and Mac OS X. </a:t>
            </a:r>
            <a:endParaRPr lang="en-IN"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Ophcrack</a:t>
            </a:r>
            <a:r>
              <a:rPr lang="en-IN"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800" i="0" dirty="0">
                <a:solidFill>
                  <a:schemeClr val="tx1"/>
                </a:solidFill>
                <a:effectLst/>
                <a:latin typeface="Times New Roman" panose="02020603050405020304" pitchFamily="18" charset="0"/>
                <a:cs typeface="Times New Roman" panose="02020603050405020304" pitchFamily="18" charset="0"/>
              </a:rPr>
              <a:t>free Windows password cracker based on rainbow tables. </a:t>
            </a:r>
            <a:endParaRPr lang="en-IN"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Hashcat</a:t>
            </a:r>
            <a:r>
              <a:rPr lang="en-IN"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800" b="0" i="0" dirty="0">
                <a:solidFill>
                  <a:schemeClr val="tx1"/>
                </a:solidFill>
                <a:effectLst/>
                <a:latin typeface="Times New Roman" panose="02020603050405020304" pitchFamily="18" charset="0"/>
                <a:cs typeface="Times New Roman" panose="02020603050405020304" pitchFamily="18" charset="0"/>
              </a:rPr>
              <a:t>popular open-source software for cracking passwords that can crack various hashes using various attack modes</a:t>
            </a:r>
            <a:endParaRPr lang="en-IN"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Hydra - </a:t>
            </a:r>
            <a:r>
              <a:rPr lang="en-US" sz="2800" b="0" i="0" dirty="0">
                <a:solidFill>
                  <a:schemeClr val="tx1"/>
                </a:solidFill>
                <a:effectLst/>
                <a:latin typeface="Times New Roman" panose="02020603050405020304" pitchFamily="18" charset="0"/>
                <a:cs typeface="Times New Roman" panose="02020603050405020304" pitchFamily="18" charset="0"/>
              </a:rPr>
              <a:t>an excellent tool to perform brute force attacks, it provides various other options which can make your attack more intense and easier to gain unauthorized access to the system remotely. </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159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72A231-5221-BE2A-F0B4-AB6232745AA0}"/>
              </a:ext>
            </a:extLst>
          </p:cNvPr>
          <p:cNvSpPr>
            <a:spLocks noGrp="1"/>
          </p:cNvSpPr>
          <p:nvPr>
            <p:ph type="title"/>
          </p:nvPr>
        </p:nvSpPr>
        <p:spPr>
          <a:xfrm>
            <a:off x="1757681" y="335280"/>
            <a:ext cx="9564052" cy="625570"/>
          </a:xfrm>
        </p:spPr>
        <p:txBody>
          <a:bodyPr>
            <a:normAutofit fontScale="90000"/>
          </a:bodyPr>
          <a:lstStyle/>
          <a:p>
            <a:pPr algn="ctr"/>
            <a:r>
              <a:rPr lang="en-US" b="1" i="0" dirty="0">
                <a:solidFill>
                  <a:srgbClr val="800000"/>
                </a:solidFill>
                <a:effectLst/>
                <a:latin typeface="Josefin Sans" pitchFamily="2" charset="0"/>
              </a:rPr>
              <a:t>Verbose and Debug Mode</a:t>
            </a:r>
            <a:endParaRPr lang="en-IN" dirty="0"/>
          </a:p>
        </p:txBody>
      </p:sp>
      <p:sp>
        <p:nvSpPr>
          <p:cNvPr id="3" name="Content Placeholder 2">
            <a:extLst>
              <a:ext uri="{FF2B5EF4-FFF2-40B4-BE49-F238E27FC236}">
                <a16:creationId xmlns:a16="http://schemas.microsoft.com/office/drawing/2014/main" xmlns="" id="{4639EEA7-19A5-21E0-7E0E-93587176C1AB}"/>
              </a:ext>
            </a:extLst>
          </p:cNvPr>
          <p:cNvSpPr>
            <a:spLocks noGrp="1"/>
          </p:cNvSpPr>
          <p:nvPr>
            <p:ph idx="1"/>
          </p:nvPr>
        </p:nvSpPr>
        <p:spPr>
          <a:xfrm>
            <a:off x="1139667" y="1178560"/>
            <a:ext cx="10800080" cy="4856480"/>
          </a:xfrm>
        </p:spPr>
        <p:txBody>
          <a:bodyPr>
            <a:noAutofit/>
          </a:bodyPr>
          <a:lstStyle/>
          <a:p>
            <a:pPr algn="just"/>
            <a:r>
              <a:rPr lang="en-US" sz="2800" b="0" i="0" dirty="0">
                <a:solidFill>
                  <a:srgbClr val="000000"/>
                </a:solidFill>
                <a:effectLst/>
                <a:latin typeface="Times New Roman" panose="02020603050405020304" pitchFamily="18" charset="0"/>
                <a:cs typeface="Times New Roman" panose="02020603050405020304" pitchFamily="18" charset="0"/>
              </a:rPr>
              <a:t>-V option is used for verbose mode, where it will show the </a:t>
            </a:r>
            <a:r>
              <a:rPr lang="en-US" sz="2800" b="0" i="0" dirty="0" err="1">
                <a:solidFill>
                  <a:srgbClr val="000000"/>
                </a:solidFill>
                <a:effectLst/>
                <a:latin typeface="Times New Roman" panose="02020603050405020304" pitchFamily="18" charset="0"/>
                <a:cs typeface="Times New Roman" panose="02020603050405020304" pitchFamily="18" charset="0"/>
              </a:rPr>
              <a:t>login+pass</a:t>
            </a:r>
            <a:r>
              <a:rPr lang="en-US" sz="2800" b="0" i="0" dirty="0">
                <a:solidFill>
                  <a:srgbClr val="000000"/>
                </a:solidFill>
                <a:effectLst/>
                <a:latin typeface="Times New Roman" panose="02020603050405020304" pitchFamily="18" charset="0"/>
                <a:cs typeface="Times New Roman" panose="02020603050405020304" pitchFamily="18" charset="0"/>
              </a:rPr>
              <a:t> combination for each attempt. </a:t>
            </a:r>
          </a:p>
          <a:p>
            <a:pPr algn="just"/>
            <a:r>
              <a:rPr lang="en-US" sz="2800" b="0" i="0" dirty="0">
                <a:solidFill>
                  <a:srgbClr val="000000"/>
                </a:solidFill>
                <a:effectLst/>
                <a:latin typeface="Times New Roman" panose="02020603050405020304" pitchFamily="18" charset="0"/>
                <a:cs typeface="Times New Roman" panose="02020603050405020304" pitchFamily="18" charset="0"/>
              </a:rPr>
              <a:t>Here, we have two wordlists users.txt and pass.txt so the brute force attack was making combinations of each </a:t>
            </a:r>
            <a:r>
              <a:rPr lang="en-US" sz="2800" b="0" i="0" dirty="0" err="1">
                <a:solidFill>
                  <a:srgbClr val="000000"/>
                </a:solidFill>
                <a:effectLst/>
                <a:latin typeface="Times New Roman" panose="02020603050405020304" pitchFamily="18" charset="0"/>
                <a:cs typeface="Times New Roman" panose="02020603050405020304" pitchFamily="18" charset="0"/>
              </a:rPr>
              <a:t>login+password</a:t>
            </a:r>
            <a:r>
              <a:rPr lang="en-US" sz="2800" b="0" i="0" dirty="0">
                <a:solidFill>
                  <a:srgbClr val="000000"/>
                </a:solidFill>
                <a:effectLst/>
                <a:latin typeface="Times New Roman" panose="02020603050405020304" pitchFamily="18" charset="0"/>
                <a:cs typeface="Times New Roman" panose="02020603050405020304" pitchFamily="18" charset="0"/>
              </a:rPr>
              <a:t> and verbose mode showed all the attempts.</a:t>
            </a:r>
          </a:p>
          <a:p>
            <a:pPr algn="just" rtl="0"/>
            <a:r>
              <a:rPr lang="en-US" sz="2800" b="0" i="0" dirty="0">
                <a:solidFill>
                  <a:srgbClr val="000000"/>
                </a:solidFill>
                <a:effectLst/>
                <a:latin typeface="Times New Roman" panose="02020603050405020304" pitchFamily="18" charset="0"/>
                <a:cs typeface="Times New Roman" panose="02020603050405020304" pitchFamily="18" charset="0"/>
              </a:rPr>
              <a:t>hydra -L users.</a:t>
            </a:r>
            <a:r>
              <a:rPr lang="en-US" sz="2800" b="0" i="0" dirty="0">
                <a:solidFill>
                  <a:srgbClr val="0086B3"/>
                </a:solidFill>
                <a:effectLst/>
                <a:latin typeface="Times New Roman" panose="02020603050405020304" pitchFamily="18" charset="0"/>
                <a:cs typeface="Times New Roman" panose="02020603050405020304" pitchFamily="18" charset="0"/>
              </a:rPr>
              <a:t>txt</a:t>
            </a:r>
            <a:r>
              <a:rPr lang="en-US" sz="2800" b="0" i="0" dirty="0">
                <a:solidFill>
                  <a:srgbClr val="000000"/>
                </a:solidFill>
                <a:effectLst/>
                <a:latin typeface="Times New Roman" panose="02020603050405020304" pitchFamily="18" charset="0"/>
                <a:cs typeface="Times New Roman" panose="02020603050405020304" pitchFamily="18" charset="0"/>
              </a:rPr>
              <a:t> -P pass.</a:t>
            </a:r>
            <a:r>
              <a:rPr lang="en-US" sz="2800" b="0" i="0" dirty="0">
                <a:solidFill>
                  <a:srgbClr val="0086B3"/>
                </a:solidFill>
                <a:effectLst/>
                <a:latin typeface="Times New Roman" panose="02020603050405020304" pitchFamily="18" charset="0"/>
                <a:cs typeface="Times New Roman" panose="02020603050405020304" pitchFamily="18" charset="0"/>
              </a:rPr>
              <a:t>txt</a:t>
            </a:r>
            <a:r>
              <a:rPr lang="en-US" sz="2800" b="0" i="0" dirty="0">
                <a:solidFill>
                  <a:srgbClr val="000000"/>
                </a:solidFill>
                <a:effectLst/>
                <a:latin typeface="Times New Roman" panose="02020603050405020304" pitchFamily="18" charset="0"/>
                <a:cs typeface="Times New Roman" panose="02020603050405020304" pitchFamily="18" charset="0"/>
              </a:rPr>
              <a:t> </a:t>
            </a:r>
            <a:r>
              <a:rPr lang="en-US" sz="2800" b="0" i="0" dirty="0">
                <a:solidFill>
                  <a:srgbClr val="009999"/>
                </a:solidFill>
                <a:effectLst/>
                <a:latin typeface="Times New Roman" panose="02020603050405020304" pitchFamily="18" charset="0"/>
                <a:cs typeface="Times New Roman" panose="02020603050405020304" pitchFamily="18" charset="0"/>
              </a:rPr>
              <a:t>192.168</a:t>
            </a:r>
            <a:r>
              <a:rPr lang="en-US" sz="2800" b="0" i="0" dirty="0">
                <a:solidFill>
                  <a:srgbClr val="000000"/>
                </a:solidFill>
                <a:effectLst/>
                <a:latin typeface="Times New Roman" panose="02020603050405020304" pitchFamily="18" charset="0"/>
                <a:cs typeface="Times New Roman" panose="02020603050405020304" pitchFamily="18" charset="0"/>
              </a:rPr>
              <a:t>.</a:t>
            </a:r>
            <a:r>
              <a:rPr lang="en-US" sz="2800" b="0" i="0" dirty="0">
                <a:solidFill>
                  <a:srgbClr val="0086B3"/>
                </a:solidFill>
                <a:effectLst/>
                <a:latin typeface="Times New Roman" panose="02020603050405020304" pitchFamily="18" charset="0"/>
                <a:cs typeface="Times New Roman" panose="02020603050405020304" pitchFamily="18" charset="0"/>
              </a:rPr>
              <a:t>1</a:t>
            </a:r>
            <a:r>
              <a:rPr lang="en-US" sz="2800" b="0" i="0" dirty="0">
                <a:solidFill>
                  <a:srgbClr val="000000"/>
                </a:solidFill>
                <a:effectLst/>
                <a:latin typeface="Times New Roman" panose="02020603050405020304" pitchFamily="18" charset="0"/>
                <a:cs typeface="Times New Roman" panose="02020603050405020304" pitchFamily="18" charset="0"/>
              </a:rPr>
              <a:t>.</a:t>
            </a:r>
            <a:r>
              <a:rPr lang="en-US" sz="2800" b="0" i="0" dirty="0">
                <a:solidFill>
                  <a:srgbClr val="0086B3"/>
                </a:solidFill>
                <a:effectLst/>
                <a:latin typeface="Times New Roman" panose="02020603050405020304" pitchFamily="18" charset="0"/>
                <a:cs typeface="Times New Roman" panose="02020603050405020304" pitchFamily="18" charset="0"/>
              </a:rPr>
              <a:t>141</a:t>
            </a:r>
            <a:r>
              <a:rPr lang="en-US" sz="2800" b="0" i="0" dirty="0">
                <a:solidFill>
                  <a:srgbClr val="000000"/>
                </a:solidFill>
                <a:effectLst/>
                <a:latin typeface="Times New Roman" panose="02020603050405020304" pitchFamily="18" charset="0"/>
                <a:cs typeface="Times New Roman" panose="02020603050405020304" pitchFamily="18" charset="0"/>
              </a:rPr>
              <a:t> ftp -V</a:t>
            </a:r>
            <a:endParaRPr lang="en-US" sz="2800" b="0" i="0" dirty="0">
              <a:solidFill>
                <a:srgbClr val="AAAAAA"/>
              </a:solidFill>
              <a:effectLst/>
              <a:latin typeface="Times New Roman" panose="02020603050405020304" pitchFamily="18" charset="0"/>
              <a:cs typeface="Times New Roman" panose="02020603050405020304" pitchFamily="18" charset="0"/>
            </a:endParaRPr>
          </a:p>
          <a:p>
            <a:pPr algn="just"/>
            <a:r>
              <a:rPr lang="en-US" sz="2800" b="0" i="0" dirty="0">
                <a:solidFill>
                  <a:srgbClr val="000000"/>
                </a:solidFill>
                <a:effectLst/>
                <a:latin typeface="Times New Roman" panose="02020603050405020304" pitchFamily="18" charset="0"/>
                <a:cs typeface="Times New Roman" panose="02020603050405020304" pitchFamily="18" charset="0"/>
              </a:rPr>
              <a:t>Here the users.txt has 5 usernames and pass.txt has 7 passwords so the number of attempts was 5*7= 35 as shown in the screenshot.</a:t>
            </a:r>
            <a:endParaRPr lang="en-US" sz="2800" b="0" i="0" dirty="0">
              <a:solidFill>
                <a:srgbClr val="4C4F53"/>
              </a:solidFill>
              <a:effectLst/>
              <a:latin typeface="Times New Roman" panose="02020603050405020304" pitchFamily="18" charset="0"/>
              <a:cs typeface="Times New Roman" panose="02020603050405020304" pitchFamily="18" charset="0"/>
            </a:endParaRPr>
          </a:p>
          <a:p>
            <a:pPr algn="just"/>
            <a:r>
              <a:rPr lang="en-US" sz="2800" b="0" i="0" dirty="0">
                <a:solidFill>
                  <a:srgbClr val="000000"/>
                </a:solidFill>
                <a:effectLst/>
                <a:latin typeface="Times New Roman" panose="02020603050405020304" pitchFamily="18" charset="0"/>
                <a:cs typeface="Times New Roman" panose="02020603050405020304" pitchFamily="18" charset="0"/>
              </a:rPr>
              <a:t>Now is the -d option used to enable debug mode. It shows the complete detail of the attack with wait time, </a:t>
            </a:r>
            <a:r>
              <a:rPr lang="en-US" sz="2800" b="0" i="0" dirty="0" err="1">
                <a:solidFill>
                  <a:srgbClr val="000000"/>
                </a:solidFill>
                <a:effectLst/>
                <a:latin typeface="Times New Roman" panose="02020603050405020304" pitchFamily="18" charset="0"/>
                <a:cs typeface="Times New Roman" panose="02020603050405020304" pitchFamily="18" charset="0"/>
              </a:rPr>
              <a:t>conwait</a:t>
            </a:r>
            <a:r>
              <a:rPr lang="en-US" sz="2800" b="0" i="0" dirty="0">
                <a:solidFill>
                  <a:srgbClr val="000000"/>
                </a:solidFill>
                <a:effectLst/>
                <a:latin typeface="Times New Roman" panose="02020603050405020304" pitchFamily="18" charset="0"/>
                <a:cs typeface="Times New Roman" panose="02020603050405020304" pitchFamily="18" charset="0"/>
              </a:rPr>
              <a:t>, socket, PID, RECV  </a:t>
            </a:r>
            <a:endParaRPr lang="en-US" sz="2800" b="0" i="0" dirty="0">
              <a:solidFill>
                <a:srgbClr val="4C4F53"/>
              </a:solidFill>
              <a:effectLst/>
              <a:latin typeface="Times New Roman" panose="02020603050405020304" pitchFamily="18" charset="0"/>
              <a:cs typeface="Times New Roman" panose="02020603050405020304" pitchFamily="18" charset="0"/>
            </a:endParaRPr>
          </a:p>
          <a:p>
            <a:pPr algn="just" rtl="0"/>
            <a:r>
              <a:rPr lang="en-US" sz="2800" b="0" i="0" dirty="0">
                <a:solidFill>
                  <a:srgbClr val="000000"/>
                </a:solidFill>
                <a:effectLst/>
                <a:latin typeface="Times New Roman" panose="02020603050405020304" pitchFamily="18" charset="0"/>
                <a:cs typeface="Times New Roman" panose="02020603050405020304" pitchFamily="18" charset="0"/>
              </a:rPr>
              <a:t>hydra -l ignite -P pass.</a:t>
            </a:r>
            <a:r>
              <a:rPr lang="en-US" sz="2800" b="0" i="0" dirty="0">
                <a:solidFill>
                  <a:srgbClr val="0086B3"/>
                </a:solidFill>
                <a:effectLst/>
                <a:latin typeface="Times New Roman" panose="02020603050405020304" pitchFamily="18" charset="0"/>
                <a:cs typeface="Times New Roman" panose="02020603050405020304" pitchFamily="18" charset="0"/>
              </a:rPr>
              <a:t>txt</a:t>
            </a:r>
            <a:r>
              <a:rPr lang="en-US" sz="2800" b="0" i="0" dirty="0">
                <a:solidFill>
                  <a:srgbClr val="000000"/>
                </a:solidFill>
                <a:effectLst/>
                <a:latin typeface="Times New Roman" panose="02020603050405020304" pitchFamily="18" charset="0"/>
                <a:cs typeface="Times New Roman" panose="02020603050405020304" pitchFamily="18" charset="0"/>
              </a:rPr>
              <a:t> </a:t>
            </a:r>
            <a:r>
              <a:rPr lang="en-US" sz="2800" b="0" i="0" dirty="0">
                <a:solidFill>
                  <a:srgbClr val="009999"/>
                </a:solidFill>
                <a:effectLst/>
                <a:latin typeface="Times New Roman" panose="02020603050405020304" pitchFamily="18" charset="0"/>
                <a:cs typeface="Times New Roman" panose="02020603050405020304" pitchFamily="18" charset="0"/>
              </a:rPr>
              <a:t>192.168</a:t>
            </a:r>
            <a:r>
              <a:rPr lang="en-US" sz="2800" b="0" i="0" dirty="0">
                <a:solidFill>
                  <a:srgbClr val="000000"/>
                </a:solidFill>
                <a:effectLst/>
                <a:latin typeface="Times New Roman" panose="02020603050405020304" pitchFamily="18" charset="0"/>
                <a:cs typeface="Times New Roman" panose="02020603050405020304" pitchFamily="18" charset="0"/>
              </a:rPr>
              <a:t>.</a:t>
            </a:r>
            <a:r>
              <a:rPr lang="en-US" sz="2800" b="0" i="0" dirty="0">
                <a:solidFill>
                  <a:srgbClr val="0086B3"/>
                </a:solidFill>
                <a:effectLst/>
                <a:latin typeface="Times New Roman" panose="02020603050405020304" pitchFamily="18" charset="0"/>
                <a:cs typeface="Times New Roman" panose="02020603050405020304" pitchFamily="18" charset="0"/>
              </a:rPr>
              <a:t>1</a:t>
            </a:r>
            <a:r>
              <a:rPr lang="en-US" sz="2800" b="0" i="0" dirty="0">
                <a:solidFill>
                  <a:srgbClr val="000000"/>
                </a:solidFill>
                <a:effectLst/>
                <a:latin typeface="Times New Roman" panose="02020603050405020304" pitchFamily="18" charset="0"/>
                <a:cs typeface="Times New Roman" panose="02020603050405020304" pitchFamily="18" charset="0"/>
              </a:rPr>
              <a:t>.</a:t>
            </a:r>
            <a:r>
              <a:rPr lang="en-US" sz="2800" b="0" i="0" dirty="0">
                <a:solidFill>
                  <a:srgbClr val="0086B3"/>
                </a:solidFill>
                <a:effectLst/>
                <a:latin typeface="Times New Roman" panose="02020603050405020304" pitchFamily="18" charset="0"/>
                <a:cs typeface="Times New Roman" panose="02020603050405020304" pitchFamily="18" charset="0"/>
              </a:rPr>
              <a:t>141</a:t>
            </a:r>
            <a:r>
              <a:rPr lang="en-US" sz="2800" b="0" i="0" dirty="0">
                <a:solidFill>
                  <a:srgbClr val="000000"/>
                </a:solidFill>
                <a:effectLst/>
                <a:latin typeface="Times New Roman" panose="02020603050405020304" pitchFamily="18" charset="0"/>
                <a:cs typeface="Times New Roman" panose="02020603050405020304" pitchFamily="18" charset="0"/>
              </a:rPr>
              <a:t> ftp -d</a:t>
            </a:r>
            <a:endParaRPr lang="en-US" sz="2800" b="0" i="0" dirty="0">
              <a:solidFill>
                <a:srgbClr val="444444"/>
              </a:solidFill>
              <a:effectLst/>
              <a:latin typeface="Times New Roman" panose="02020603050405020304" pitchFamily="18" charset="0"/>
              <a:cs typeface="Times New Roman" panose="02020603050405020304" pitchFamily="18" charset="0"/>
            </a:endParaRPr>
          </a:p>
          <a:p>
            <a:pPr algn="just"/>
            <a:endParaRPr lang="en-US" sz="2800" b="0" i="0" dirty="0">
              <a:solidFill>
                <a:srgbClr val="4C4F53"/>
              </a:solidFill>
              <a:effectLst/>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65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145A6E-4B44-10DA-2C1F-7C7CD59FF560}"/>
              </a:ext>
            </a:extLst>
          </p:cNvPr>
          <p:cNvSpPr>
            <a:spLocks noGrp="1"/>
          </p:cNvSpPr>
          <p:nvPr>
            <p:ph type="title"/>
          </p:nvPr>
        </p:nvSpPr>
        <p:spPr>
          <a:xfrm>
            <a:off x="2237325" y="268510"/>
            <a:ext cx="8911687" cy="696690"/>
          </a:xfrm>
        </p:spPr>
        <p:txBody>
          <a:bodyPr/>
          <a:lstStyle/>
          <a:p>
            <a:pPr algn="ctr"/>
            <a:r>
              <a:rPr lang="en-US" b="0" i="0" dirty="0">
                <a:solidFill>
                  <a:srgbClr val="212529"/>
                </a:solidFill>
                <a:effectLst/>
                <a:latin typeface="Open Sans" panose="020B0606030504020204" pitchFamily="34" charset="0"/>
              </a:rPr>
              <a:t>John the Ripper</a:t>
            </a:r>
            <a:endParaRPr lang="en-IN" dirty="0"/>
          </a:p>
        </p:txBody>
      </p:sp>
      <p:sp>
        <p:nvSpPr>
          <p:cNvPr id="3" name="Content Placeholder 2">
            <a:extLst>
              <a:ext uri="{FF2B5EF4-FFF2-40B4-BE49-F238E27FC236}">
                <a16:creationId xmlns:a16="http://schemas.microsoft.com/office/drawing/2014/main" xmlns="" id="{9E88126B-97E1-C54F-F3A6-67F932361E3C}"/>
              </a:ext>
            </a:extLst>
          </p:cNvPr>
          <p:cNvSpPr>
            <a:spLocks noGrp="1"/>
          </p:cNvSpPr>
          <p:nvPr>
            <p:ph idx="1"/>
          </p:nvPr>
        </p:nvSpPr>
        <p:spPr>
          <a:xfrm>
            <a:off x="934720" y="965200"/>
            <a:ext cx="10610532" cy="3777622"/>
          </a:xfrm>
        </p:spPr>
        <p:txBody>
          <a:bodyPr>
            <a:noAutofit/>
          </a:bodyPr>
          <a:lstStyle/>
          <a:p>
            <a:pPr algn="just"/>
            <a:r>
              <a:rPr lang="en-US" sz="2800" b="0" i="0" dirty="0">
                <a:solidFill>
                  <a:srgbClr val="212529"/>
                </a:solidFill>
                <a:effectLst/>
                <a:latin typeface="Times New Roman" panose="02020603050405020304" pitchFamily="18" charset="0"/>
                <a:cs typeface="Times New Roman" panose="02020603050405020304" pitchFamily="18" charset="0"/>
              </a:rPr>
              <a:t>John the Ripper is a well-known free open-source password cracking tool for Linux, Unix and Mac OS X. </a:t>
            </a:r>
          </a:p>
          <a:p>
            <a:pPr algn="just"/>
            <a:r>
              <a:rPr lang="en-US" sz="2800" b="0" i="0" dirty="0">
                <a:solidFill>
                  <a:srgbClr val="212529"/>
                </a:solidFill>
                <a:effectLst/>
                <a:latin typeface="Times New Roman" panose="02020603050405020304" pitchFamily="18" charset="0"/>
                <a:cs typeface="Times New Roman" panose="02020603050405020304" pitchFamily="18" charset="0"/>
              </a:rPr>
              <a:t>A Windows version is also available. </a:t>
            </a:r>
          </a:p>
          <a:p>
            <a:pPr algn="just"/>
            <a:r>
              <a:rPr lang="en-US" sz="2800" b="0" i="0" dirty="0">
                <a:solidFill>
                  <a:srgbClr val="212529"/>
                </a:solidFill>
                <a:effectLst/>
                <a:latin typeface="Times New Roman" panose="02020603050405020304" pitchFamily="18" charset="0"/>
                <a:cs typeface="Times New Roman" panose="02020603050405020304" pitchFamily="18" charset="0"/>
              </a:rPr>
              <a:t>John the Ripper offers password cracking for a variety of different password types. </a:t>
            </a:r>
          </a:p>
          <a:p>
            <a:pPr algn="just"/>
            <a:r>
              <a:rPr lang="en-US" sz="2800" b="0" i="0" dirty="0">
                <a:solidFill>
                  <a:srgbClr val="212529"/>
                </a:solidFill>
                <a:effectLst/>
                <a:latin typeface="Times New Roman" panose="02020603050405020304" pitchFamily="18" charset="0"/>
                <a:cs typeface="Times New Roman" panose="02020603050405020304" pitchFamily="18" charset="0"/>
              </a:rPr>
              <a:t>It goes beyond OS passwords to include common web apps (like WordPress), compressed archives, document files (Microsoft Office files, PDFs and so on), and more.</a:t>
            </a:r>
          </a:p>
          <a:p>
            <a:pPr algn="just"/>
            <a:r>
              <a:rPr lang="en-US" sz="2800" b="0" i="0" dirty="0">
                <a:solidFill>
                  <a:srgbClr val="212529"/>
                </a:solidFill>
                <a:effectLst/>
                <a:latin typeface="Times New Roman" panose="02020603050405020304" pitchFamily="18" charset="0"/>
                <a:cs typeface="Times New Roman" panose="02020603050405020304" pitchFamily="18" charset="0"/>
              </a:rPr>
              <a:t>A pro version of the tool is also available, which offers better features and native packages for target operating systems. </a:t>
            </a:r>
          </a:p>
          <a:p>
            <a:pPr algn="just"/>
            <a:r>
              <a:rPr lang="en-US" sz="2800" b="0" i="0" dirty="0">
                <a:solidFill>
                  <a:srgbClr val="212529"/>
                </a:solidFill>
                <a:effectLst/>
                <a:latin typeface="Times New Roman" panose="02020603050405020304" pitchFamily="18" charset="0"/>
                <a:cs typeface="Times New Roman" panose="02020603050405020304" pitchFamily="18" charset="0"/>
              </a:rPr>
              <a:t>You can also download </a:t>
            </a:r>
            <a:r>
              <a:rPr lang="en-US" sz="2800" b="0" i="0" dirty="0" err="1">
                <a:solidFill>
                  <a:srgbClr val="212529"/>
                </a:solidFill>
                <a:effectLst/>
                <a:latin typeface="Times New Roman" panose="02020603050405020304" pitchFamily="18" charset="0"/>
                <a:cs typeface="Times New Roman" panose="02020603050405020304" pitchFamily="18" charset="0"/>
              </a:rPr>
              <a:t>Openwall</a:t>
            </a:r>
            <a:r>
              <a:rPr lang="en-US" sz="2800" b="0" i="0" dirty="0">
                <a:solidFill>
                  <a:srgbClr val="212529"/>
                </a:solidFill>
                <a:effectLst/>
                <a:latin typeface="Times New Roman" panose="02020603050405020304" pitchFamily="18" charset="0"/>
                <a:cs typeface="Times New Roman" panose="02020603050405020304" pitchFamily="18" charset="0"/>
              </a:rPr>
              <a:t> GNU/*/Linux that comes with John the Ripper.</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86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6A4506-C624-179E-312E-27F8E0D0EC1B}"/>
              </a:ext>
            </a:extLst>
          </p:cNvPr>
          <p:cNvSpPr>
            <a:spLocks noGrp="1"/>
          </p:cNvSpPr>
          <p:nvPr>
            <p:ph type="title"/>
          </p:nvPr>
        </p:nvSpPr>
        <p:spPr>
          <a:xfrm>
            <a:off x="1676401" y="624110"/>
            <a:ext cx="9828212" cy="747490"/>
          </a:xfrm>
        </p:spPr>
        <p:txBody>
          <a:bodyPr>
            <a:normAutofit fontScale="90000"/>
          </a:bodyPr>
          <a:lstStyle/>
          <a:p>
            <a:r>
              <a:rPr lang="en-US" b="1" i="0" dirty="0">
                <a:solidFill>
                  <a:srgbClr val="141E2D"/>
                </a:solidFill>
                <a:effectLst/>
                <a:latin typeface="Plus Jakarta"/>
              </a:rPr>
              <a:t>How to Setup Your Test Environment</a:t>
            </a:r>
            <a:br>
              <a:rPr lang="en-US" b="1" i="0" dirty="0">
                <a:solidFill>
                  <a:srgbClr val="141E2D"/>
                </a:solidFill>
                <a:effectLst/>
                <a:latin typeface="Plus Jakarta"/>
              </a:rPr>
            </a:br>
            <a:endParaRPr lang="en-IN" dirty="0"/>
          </a:p>
        </p:txBody>
      </p:sp>
      <p:sp>
        <p:nvSpPr>
          <p:cNvPr id="3" name="Content Placeholder 2">
            <a:extLst>
              <a:ext uri="{FF2B5EF4-FFF2-40B4-BE49-F238E27FC236}">
                <a16:creationId xmlns:a16="http://schemas.microsoft.com/office/drawing/2014/main" xmlns="" id="{E175A89D-5AD4-0A19-3FC5-8707F0318CC5}"/>
              </a:ext>
            </a:extLst>
          </p:cNvPr>
          <p:cNvSpPr>
            <a:spLocks noGrp="1"/>
          </p:cNvSpPr>
          <p:nvPr>
            <p:ph idx="1"/>
          </p:nvPr>
        </p:nvSpPr>
        <p:spPr>
          <a:xfrm>
            <a:off x="1166812" y="1259840"/>
            <a:ext cx="10337802" cy="5181600"/>
          </a:xfrm>
        </p:spPr>
        <p:txBody>
          <a:bodyPr>
            <a:noAutofit/>
          </a:bodyPr>
          <a:lstStyle/>
          <a:p>
            <a:pPr algn="just"/>
            <a:r>
              <a:rPr lang="en-US" sz="2800" b="0" i="0" dirty="0">
                <a:solidFill>
                  <a:srgbClr val="141E2D"/>
                </a:solidFill>
                <a:effectLst/>
                <a:latin typeface="Times New Roman" panose="02020603050405020304" pitchFamily="18" charset="0"/>
                <a:cs typeface="Times New Roman" panose="02020603050405020304" pitchFamily="18" charset="0"/>
              </a:rPr>
              <a:t>You’ll need a </a:t>
            </a:r>
            <a:r>
              <a:rPr lang="en-US" sz="2800" b="1" i="0" u="sng" dirty="0">
                <a:solidFill>
                  <a:srgbClr val="141E2D"/>
                </a:solidFill>
                <a:effectLst/>
                <a:latin typeface="Times New Roman" panose="02020603050405020304" pitchFamily="18" charset="0"/>
                <a:cs typeface="Times New Roman" panose="02020603050405020304" pitchFamily="18" charset="0"/>
              </a:rPr>
              <a:t>proper lab </a:t>
            </a:r>
            <a:r>
              <a:rPr lang="en-US" sz="2800" b="0" i="0" dirty="0">
                <a:solidFill>
                  <a:srgbClr val="141E2D"/>
                </a:solidFill>
                <a:effectLst/>
                <a:latin typeface="Times New Roman" panose="02020603050405020304" pitchFamily="18" charset="0"/>
                <a:cs typeface="Times New Roman" panose="02020603050405020304" pitchFamily="18" charset="0"/>
              </a:rPr>
              <a:t>to test the command lines. </a:t>
            </a:r>
          </a:p>
          <a:p>
            <a:pPr algn="just"/>
            <a:r>
              <a:rPr lang="en-US" sz="2800" b="0" i="0" dirty="0">
                <a:solidFill>
                  <a:srgbClr val="141E2D"/>
                </a:solidFill>
                <a:effectLst/>
                <a:latin typeface="Times New Roman" panose="02020603050405020304" pitchFamily="18" charset="0"/>
                <a:cs typeface="Times New Roman" panose="02020603050405020304" pitchFamily="18" charset="0"/>
              </a:rPr>
              <a:t>The easiest way is to use a </a:t>
            </a:r>
            <a:r>
              <a:rPr lang="en-US" sz="2800" b="1" i="0" u="sng" dirty="0">
                <a:solidFill>
                  <a:srgbClr val="141E2D"/>
                </a:solidFill>
                <a:effectLst/>
                <a:latin typeface="Times New Roman" panose="02020603050405020304" pitchFamily="18" charset="0"/>
                <a:cs typeface="Times New Roman" panose="02020603050405020304" pitchFamily="18" charset="0"/>
              </a:rPr>
              <a:t>virtual machine </a:t>
            </a:r>
            <a:r>
              <a:rPr lang="en-US" sz="2800" b="0" i="0" dirty="0">
                <a:solidFill>
                  <a:srgbClr val="141E2D"/>
                </a:solidFill>
                <a:effectLst/>
                <a:latin typeface="Times New Roman" panose="02020603050405020304" pitchFamily="18" charset="0"/>
                <a:cs typeface="Times New Roman" panose="02020603050405020304" pitchFamily="18" charset="0"/>
              </a:rPr>
              <a:t>with a dedicated operating system like </a:t>
            </a:r>
            <a:r>
              <a:rPr lang="en-US" sz="2800" b="1" i="0" u="sng" dirty="0">
                <a:solidFill>
                  <a:srgbClr val="141E2D"/>
                </a:solidFill>
                <a:effectLst/>
                <a:latin typeface="Times New Roman" panose="02020603050405020304" pitchFamily="18" charset="0"/>
                <a:cs typeface="Times New Roman" panose="02020603050405020304" pitchFamily="18" charset="0"/>
              </a:rPr>
              <a:t>Kali Linux</a:t>
            </a:r>
            <a:r>
              <a:rPr lang="en-US" sz="2800" b="0" i="0" dirty="0">
                <a:solidFill>
                  <a:srgbClr val="141E2D"/>
                </a:solidFill>
                <a:effectLst/>
                <a:latin typeface="Times New Roman" panose="02020603050405020304" pitchFamily="18" charset="0"/>
                <a:cs typeface="Times New Roman" panose="02020603050405020304" pitchFamily="18" charset="0"/>
              </a:rPr>
              <a:t>.</a:t>
            </a:r>
          </a:p>
          <a:p>
            <a:pPr algn="just"/>
            <a:r>
              <a:rPr lang="en-US" sz="2800" b="0" i="0" dirty="0">
                <a:solidFill>
                  <a:srgbClr val="141E2D"/>
                </a:solidFill>
                <a:effectLst/>
                <a:latin typeface="Times New Roman" panose="02020603050405020304" pitchFamily="18" charset="0"/>
                <a:cs typeface="Times New Roman" panose="02020603050405020304" pitchFamily="18" charset="0"/>
              </a:rPr>
              <a:t>There are other installation modes available, for example, on Debian-based machines:</a:t>
            </a:r>
          </a:p>
          <a:p>
            <a:pPr algn="just"/>
            <a:r>
              <a:rPr lang="en-US" sz="2800" b="0" i="1" dirty="0" err="1">
                <a:solidFill>
                  <a:srgbClr val="141E2D"/>
                </a:solidFill>
                <a:effectLst/>
                <a:latin typeface="Times New Roman" panose="02020603050405020304" pitchFamily="18" charset="0"/>
                <a:cs typeface="Times New Roman" panose="02020603050405020304" pitchFamily="18" charset="0"/>
              </a:rPr>
              <a:t>sudo</a:t>
            </a:r>
            <a:r>
              <a:rPr lang="en-US" sz="2800" b="0" i="1" dirty="0">
                <a:solidFill>
                  <a:srgbClr val="141E2D"/>
                </a:solidFill>
                <a:effectLst/>
                <a:latin typeface="Times New Roman" panose="02020603050405020304" pitchFamily="18" charset="0"/>
                <a:cs typeface="Times New Roman" panose="02020603050405020304" pitchFamily="18" charset="0"/>
              </a:rPr>
              <a:t> apt-get install john -y</a:t>
            </a:r>
            <a:endParaRPr lang="en-US" sz="2800" b="0" i="0" dirty="0">
              <a:solidFill>
                <a:srgbClr val="141E2D"/>
              </a:solidFill>
              <a:effectLst/>
              <a:latin typeface="Times New Roman" panose="02020603050405020304" pitchFamily="18" charset="0"/>
              <a:cs typeface="Times New Roman" panose="02020603050405020304" pitchFamily="18" charset="0"/>
            </a:endParaRPr>
          </a:p>
          <a:p>
            <a:pPr algn="just"/>
            <a:r>
              <a:rPr lang="en-US" sz="2800" b="0" i="0" dirty="0">
                <a:solidFill>
                  <a:srgbClr val="141E2D"/>
                </a:solidFill>
                <a:effectLst/>
                <a:latin typeface="Times New Roman" panose="02020603050405020304" pitchFamily="18" charset="0"/>
                <a:cs typeface="Times New Roman" panose="02020603050405020304" pitchFamily="18" charset="0"/>
              </a:rPr>
              <a:t>However, you may have to install additional modules manually to crack specific file types, such as zip archives. </a:t>
            </a:r>
          </a:p>
          <a:p>
            <a:pPr algn="just"/>
            <a:r>
              <a:rPr lang="en-US" sz="2800" b="0" i="0" dirty="0">
                <a:solidFill>
                  <a:srgbClr val="141E2D"/>
                </a:solidFill>
                <a:effectLst/>
                <a:latin typeface="Times New Roman" panose="02020603050405020304" pitchFamily="18" charset="0"/>
                <a:cs typeface="Times New Roman" panose="02020603050405020304" pitchFamily="18" charset="0"/>
              </a:rPr>
              <a:t>You’ll also need </a:t>
            </a:r>
            <a:r>
              <a:rPr lang="en-US" sz="2800" b="1" i="0" dirty="0">
                <a:solidFill>
                  <a:srgbClr val="141E2D"/>
                </a:solidFill>
                <a:effectLst/>
                <a:latin typeface="Times New Roman" panose="02020603050405020304" pitchFamily="18" charset="0"/>
                <a:cs typeface="Times New Roman" panose="02020603050405020304" pitchFamily="18" charset="0"/>
              </a:rPr>
              <a:t>samples </a:t>
            </a:r>
            <a:r>
              <a:rPr lang="en-US" sz="2800" b="0" i="0" dirty="0">
                <a:solidFill>
                  <a:srgbClr val="141E2D"/>
                </a:solidFill>
                <a:effectLst/>
                <a:latin typeface="Times New Roman" panose="02020603050405020304" pitchFamily="18" charset="0"/>
                <a:cs typeface="Times New Roman" panose="02020603050405020304" pitchFamily="18" charset="0"/>
              </a:rPr>
              <a:t>to attack, which are easy to find on platforms such as </a:t>
            </a:r>
            <a:r>
              <a:rPr lang="en-US" sz="2800" b="1" i="0" dirty="0">
                <a:solidFill>
                  <a:srgbClr val="141E2D"/>
                </a:solidFill>
                <a:effectLst/>
                <a:latin typeface="Times New Roman" panose="02020603050405020304" pitchFamily="18" charset="0"/>
                <a:cs typeface="Times New Roman" panose="02020603050405020304" pitchFamily="18" charset="0"/>
              </a:rPr>
              <a:t>GitHub</a:t>
            </a:r>
            <a:r>
              <a:rPr lang="en-US" sz="2800" b="0" i="0" dirty="0">
                <a:solidFill>
                  <a:srgbClr val="141E2D"/>
                </a:solidFill>
                <a:effectLst/>
                <a:latin typeface="Times New Roman" panose="02020603050405020304" pitchFamily="18" charset="0"/>
                <a:cs typeface="Times New Roman" panose="02020603050405020304" pitchFamily="18" charset="0"/>
              </a:rPr>
              <a:t>, but you can also generate your own hashes.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265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6A4506-C624-179E-312E-27F8E0D0EC1B}"/>
              </a:ext>
            </a:extLst>
          </p:cNvPr>
          <p:cNvSpPr>
            <a:spLocks noGrp="1"/>
          </p:cNvSpPr>
          <p:nvPr>
            <p:ph type="title"/>
          </p:nvPr>
        </p:nvSpPr>
        <p:spPr>
          <a:xfrm>
            <a:off x="1676401" y="624110"/>
            <a:ext cx="9828212" cy="747490"/>
          </a:xfrm>
        </p:spPr>
        <p:txBody>
          <a:bodyPr>
            <a:normAutofit fontScale="90000"/>
          </a:bodyPr>
          <a:lstStyle/>
          <a:p>
            <a:r>
              <a:rPr lang="en-US" b="1" i="0" dirty="0">
                <a:solidFill>
                  <a:srgbClr val="141E2D"/>
                </a:solidFill>
                <a:effectLst/>
                <a:latin typeface="Plus Jakarta"/>
              </a:rPr>
              <a:t>How to Setup Your Test Environment</a:t>
            </a:r>
            <a:br>
              <a:rPr lang="en-US" b="1" i="0" dirty="0">
                <a:solidFill>
                  <a:srgbClr val="141E2D"/>
                </a:solidFill>
                <a:effectLst/>
                <a:latin typeface="Plus Jakarta"/>
              </a:rPr>
            </a:br>
            <a:endParaRPr lang="en-IN" dirty="0"/>
          </a:p>
        </p:txBody>
      </p:sp>
      <p:sp>
        <p:nvSpPr>
          <p:cNvPr id="3" name="Content Placeholder 2">
            <a:extLst>
              <a:ext uri="{FF2B5EF4-FFF2-40B4-BE49-F238E27FC236}">
                <a16:creationId xmlns:a16="http://schemas.microsoft.com/office/drawing/2014/main" xmlns="" id="{E175A89D-5AD4-0A19-3FC5-8707F0318CC5}"/>
              </a:ext>
            </a:extLst>
          </p:cNvPr>
          <p:cNvSpPr>
            <a:spLocks noGrp="1"/>
          </p:cNvSpPr>
          <p:nvPr>
            <p:ph idx="1"/>
          </p:nvPr>
        </p:nvSpPr>
        <p:spPr>
          <a:xfrm>
            <a:off x="1166811" y="1259840"/>
            <a:ext cx="9734869" cy="3777622"/>
          </a:xfrm>
        </p:spPr>
        <p:txBody>
          <a:bodyPr>
            <a:noAutofit/>
          </a:bodyPr>
          <a:lstStyle/>
          <a:p>
            <a:pPr algn="just"/>
            <a:r>
              <a:rPr lang="en-US" sz="2800" b="0" i="0" dirty="0">
                <a:solidFill>
                  <a:srgbClr val="141E2D"/>
                </a:solidFill>
                <a:effectLst/>
                <a:latin typeface="Times New Roman" panose="02020603050405020304" pitchFamily="18" charset="0"/>
                <a:cs typeface="Times New Roman" panose="02020603050405020304" pitchFamily="18" charset="0"/>
              </a:rPr>
              <a:t>In terms of hardware, tutorials sometimes recommend large </a:t>
            </a:r>
            <a:r>
              <a:rPr lang="en-US" sz="2800" b="1" i="0" dirty="0">
                <a:solidFill>
                  <a:srgbClr val="141E2D"/>
                </a:solidFill>
                <a:effectLst/>
                <a:latin typeface="Times New Roman" panose="02020603050405020304" pitchFamily="18" charset="0"/>
                <a:cs typeface="Times New Roman" panose="02020603050405020304" pitchFamily="18" charset="0"/>
              </a:rPr>
              <a:t>RAM (16GB) </a:t>
            </a:r>
            <a:r>
              <a:rPr lang="en-US" sz="2800" b="0" i="0" dirty="0">
                <a:solidFill>
                  <a:srgbClr val="141E2D"/>
                </a:solidFill>
                <a:effectLst/>
                <a:latin typeface="Times New Roman" panose="02020603050405020304" pitchFamily="18" charset="0"/>
                <a:cs typeface="Times New Roman" panose="02020603050405020304" pitchFamily="18" charset="0"/>
              </a:rPr>
              <a:t>and a good graphics processing unit (</a:t>
            </a:r>
            <a:r>
              <a:rPr lang="en-US" sz="2800" b="1" i="0" dirty="0">
                <a:solidFill>
                  <a:srgbClr val="141E2D"/>
                </a:solidFill>
                <a:effectLst/>
                <a:latin typeface="Times New Roman" panose="02020603050405020304" pitchFamily="18" charset="0"/>
                <a:cs typeface="Times New Roman" panose="02020603050405020304" pitchFamily="18" charset="0"/>
              </a:rPr>
              <a:t>GPU</a:t>
            </a:r>
            <a:r>
              <a:rPr lang="en-US" sz="2800" b="0" i="0" dirty="0">
                <a:solidFill>
                  <a:srgbClr val="141E2D"/>
                </a:solidFill>
                <a:effectLst/>
                <a:latin typeface="Times New Roman" panose="02020603050405020304" pitchFamily="18" charset="0"/>
                <a:cs typeface="Times New Roman" panose="02020603050405020304" pitchFamily="18" charset="0"/>
              </a:rPr>
              <a:t>). </a:t>
            </a:r>
          </a:p>
          <a:p>
            <a:pPr algn="just"/>
            <a:r>
              <a:rPr lang="en-US" sz="2800" b="0" i="0" dirty="0">
                <a:solidFill>
                  <a:srgbClr val="141E2D"/>
                </a:solidFill>
                <a:effectLst/>
                <a:latin typeface="Times New Roman" panose="02020603050405020304" pitchFamily="18" charset="0"/>
                <a:cs typeface="Times New Roman" panose="02020603050405020304" pitchFamily="18" charset="0"/>
              </a:rPr>
              <a:t>But that would be for more advanced uses, so any recent computer will do the job correctly. </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2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911C47-7665-11E1-9BD9-EDD1B16842ED}"/>
              </a:ext>
            </a:extLst>
          </p:cNvPr>
          <p:cNvSpPr>
            <a:spLocks noGrp="1"/>
          </p:cNvSpPr>
          <p:nvPr>
            <p:ph type="title"/>
          </p:nvPr>
        </p:nvSpPr>
        <p:spPr>
          <a:xfrm>
            <a:off x="1640156" y="410750"/>
            <a:ext cx="8911687" cy="696690"/>
          </a:xfrm>
        </p:spPr>
        <p:txBody>
          <a:bodyPr>
            <a:normAutofit fontScale="90000"/>
          </a:bodyPr>
          <a:lstStyle/>
          <a:p>
            <a:r>
              <a:rPr lang="en-US" b="1" i="0" dirty="0">
                <a:solidFill>
                  <a:srgbClr val="141E2D"/>
                </a:solidFill>
                <a:effectLst/>
                <a:latin typeface="Plus Jakarta"/>
              </a:rPr>
              <a:t>How Does Password Cracking Work?</a:t>
            </a:r>
            <a:br>
              <a:rPr lang="en-US" b="1" i="0" dirty="0">
                <a:solidFill>
                  <a:srgbClr val="141E2D"/>
                </a:solidFill>
                <a:effectLst/>
                <a:latin typeface="Plus Jakarta"/>
              </a:rPr>
            </a:br>
            <a:endParaRPr lang="en-IN" dirty="0"/>
          </a:p>
        </p:txBody>
      </p:sp>
      <p:sp>
        <p:nvSpPr>
          <p:cNvPr id="3" name="Content Placeholder 2">
            <a:extLst>
              <a:ext uri="{FF2B5EF4-FFF2-40B4-BE49-F238E27FC236}">
                <a16:creationId xmlns:a16="http://schemas.microsoft.com/office/drawing/2014/main" xmlns="" id="{7DADE599-D8BE-7E65-03EA-35F03C007F65}"/>
              </a:ext>
            </a:extLst>
          </p:cNvPr>
          <p:cNvSpPr>
            <a:spLocks noGrp="1"/>
          </p:cNvSpPr>
          <p:nvPr>
            <p:ph idx="1"/>
          </p:nvPr>
        </p:nvSpPr>
        <p:spPr>
          <a:xfrm>
            <a:off x="1137920" y="1198880"/>
            <a:ext cx="10353040" cy="5080000"/>
          </a:xfrm>
        </p:spPr>
        <p:txBody>
          <a:bodyPr>
            <a:noAutofit/>
          </a:bodyPr>
          <a:lstStyle/>
          <a:p>
            <a:pPr algn="just"/>
            <a:r>
              <a:rPr lang="en-US" sz="2800" b="0" i="0" dirty="0">
                <a:solidFill>
                  <a:srgbClr val="141E2D"/>
                </a:solidFill>
                <a:effectLst/>
                <a:latin typeface="Times New Roman" panose="02020603050405020304" pitchFamily="18" charset="0"/>
                <a:cs typeface="Times New Roman" panose="02020603050405020304" pitchFamily="18" charset="0"/>
              </a:rPr>
              <a:t>The most popular techniques associated with password cracking are </a:t>
            </a:r>
            <a:r>
              <a:rPr lang="en-US" sz="2800" b="1" i="0" dirty="0">
                <a:solidFill>
                  <a:srgbClr val="141E2D"/>
                </a:solidFill>
                <a:effectLst/>
                <a:latin typeface="Times New Roman" panose="02020603050405020304" pitchFamily="18" charset="0"/>
                <a:cs typeface="Times New Roman" panose="02020603050405020304" pitchFamily="18" charset="0"/>
              </a:rPr>
              <a:t>brute-force and dictionary attacks</a:t>
            </a:r>
            <a:r>
              <a:rPr lang="en-US" sz="2800" b="0" i="0" dirty="0">
                <a:solidFill>
                  <a:srgbClr val="141E2D"/>
                </a:solidFill>
                <a:effectLst/>
                <a:latin typeface="Times New Roman" panose="02020603050405020304" pitchFamily="18" charset="0"/>
                <a:cs typeface="Times New Roman" panose="02020603050405020304" pitchFamily="18" charset="0"/>
              </a:rPr>
              <a:t>. </a:t>
            </a:r>
          </a:p>
          <a:p>
            <a:pPr algn="just"/>
            <a:r>
              <a:rPr lang="en-US" sz="2800" b="0" i="0" dirty="0">
                <a:solidFill>
                  <a:srgbClr val="141E2D"/>
                </a:solidFill>
                <a:effectLst/>
                <a:latin typeface="Times New Roman" panose="02020603050405020304" pitchFamily="18" charset="0"/>
                <a:cs typeface="Times New Roman" panose="02020603050405020304" pitchFamily="18" charset="0"/>
              </a:rPr>
              <a:t>It often comes after stealing critical data, such as </a:t>
            </a:r>
            <a:r>
              <a:rPr lang="en-US" sz="2800" b="1" i="0" dirty="0">
                <a:solidFill>
                  <a:srgbClr val="141E2D"/>
                </a:solidFill>
                <a:effectLst/>
                <a:latin typeface="Times New Roman" panose="02020603050405020304" pitchFamily="18" charset="0"/>
                <a:cs typeface="Times New Roman" panose="02020603050405020304" pitchFamily="18" charset="0"/>
              </a:rPr>
              <a:t>databases that contain credentials. </a:t>
            </a:r>
          </a:p>
          <a:p>
            <a:pPr algn="just"/>
            <a:r>
              <a:rPr lang="en-US" sz="2800" b="0" i="0" dirty="0">
                <a:solidFill>
                  <a:srgbClr val="141E2D"/>
                </a:solidFill>
                <a:effectLst/>
                <a:latin typeface="Times New Roman" panose="02020603050405020304" pitchFamily="18" charset="0"/>
                <a:cs typeface="Times New Roman" panose="02020603050405020304" pitchFamily="18" charset="0"/>
              </a:rPr>
              <a:t>In the worst-case scenario, the credentials are in plain text, but most of the time you only get a hash.</a:t>
            </a:r>
          </a:p>
          <a:p>
            <a:pPr algn="just"/>
            <a:r>
              <a:rPr lang="en-US" sz="2800" b="0" i="0" dirty="0">
                <a:solidFill>
                  <a:srgbClr val="141E2D"/>
                </a:solidFill>
                <a:effectLst/>
                <a:latin typeface="Times New Roman" panose="02020603050405020304" pitchFamily="18" charset="0"/>
                <a:cs typeface="Times New Roman" panose="02020603050405020304" pitchFamily="18" charset="0"/>
              </a:rPr>
              <a:t>Still, if the password is short and/or weak, John the Ripper can crack such data quickly. </a:t>
            </a:r>
          </a:p>
          <a:p>
            <a:pPr algn="just"/>
            <a:r>
              <a:rPr lang="en-US" sz="2800" b="0" i="0" dirty="0">
                <a:solidFill>
                  <a:srgbClr val="141E2D"/>
                </a:solidFill>
                <a:effectLst/>
                <a:latin typeface="Times New Roman" panose="02020603050405020304" pitchFamily="18" charset="0"/>
                <a:cs typeface="Times New Roman" panose="02020603050405020304" pitchFamily="18" charset="0"/>
              </a:rPr>
              <a:t>In general, the </a:t>
            </a:r>
            <a:r>
              <a:rPr lang="en-US" sz="2800" b="1" i="0" dirty="0">
                <a:solidFill>
                  <a:srgbClr val="141E2D"/>
                </a:solidFill>
                <a:effectLst/>
                <a:latin typeface="Times New Roman" panose="02020603050405020304" pitchFamily="18" charset="0"/>
                <a:cs typeface="Times New Roman" panose="02020603050405020304" pitchFamily="18" charset="0"/>
              </a:rPr>
              <a:t>time required </a:t>
            </a:r>
            <a:r>
              <a:rPr lang="en-US" sz="2800" b="0" i="0" dirty="0">
                <a:solidFill>
                  <a:srgbClr val="141E2D"/>
                </a:solidFill>
                <a:effectLst/>
                <a:latin typeface="Times New Roman" panose="02020603050405020304" pitchFamily="18" charset="0"/>
                <a:cs typeface="Times New Roman" panose="02020603050405020304" pitchFamily="18" charset="0"/>
              </a:rPr>
              <a:t>to crack passwords is directly linked to the strength of the password but, above all, </a:t>
            </a:r>
            <a:r>
              <a:rPr lang="en-US" sz="2800" b="1" i="0" dirty="0">
                <a:solidFill>
                  <a:srgbClr val="141E2D"/>
                </a:solidFill>
                <a:effectLst/>
                <a:latin typeface="Times New Roman" panose="02020603050405020304" pitchFamily="18" charset="0"/>
                <a:cs typeface="Times New Roman" panose="02020603050405020304" pitchFamily="18" charset="0"/>
              </a:rPr>
              <a:t>its length</a:t>
            </a:r>
            <a:r>
              <a:rPr lang="en-US" sz="2800" b="0" i="0" dirty="0">
                <a:solidFill>
                  <a:srgbClr val="141E2D"/>
                </a:solidFill>
                <a:effectLs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635656"/>
      </p:ext>
    </p:extLst>
  </p:cSld>
  <p:clrMapOvr>
    <a:masterClrMapping/>
  </p:clrMapOvr>
</p:sld>
</file>

<file path=ppt/theme/theme1.xml><?xml version="1.0" encoding="utf-8"?>
<a:theme xmlns:a="http://schemas.openxmlformats.org/drawingml/2006/main" name="Wis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1445</TotalTime>
  <Words>2085</Words>
  <Application>Microsoft Office PowerPoint</Application>
  <PresentationFormat>Custom</PresentationFormat>
  <Paragraphs>240</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Wisp</vt:lpstr>
      <vt:lpstr>Password Cracking Tools</vt:lpstr>
      <vt:lpstr>Introduction</vt:lpstr>
      <vt:lpstr>Introduction</vt:lpstr>
      <vt:lpstr>Introduction</vt:lpstr>
      <vt:lpstr>Most prominent password cracking tools</vt:lpstr>
      <vt:lpstr>John the Ripper</vt:lpstr>
      <vt:lpstr>How to Setup Your Test Environment </vt:lpstr>
      <vt:lpstr>How to Setup Your Test Environment </vt:lpstr>
      <vt:lpstr>How Does Password Cracking Work? </vt:lpstr>
      <vt:lpstr>How Does Password Cracking Work? </vt:lpstr>
      <vt:lpstr>How Do You Crack Passwords with John the Ripper?</vt:lpstr>
      <vt:lpstr>How Do You Crack Passwords with John the Ripper?</vt:lpstr>
      <vt:lpstr>OPHCRACK </vt:lpstr>
      <vt:lpstr>OPHCRACK </vt:lpstr>
      <vt:lpstr>OPHCRACK</vt:lpstr>
      <vt:lpstr>How To Use Ophcrack for Windows Password Recovery? </vt:lpstr>
      <vt:lpstr>How To Use Ophcrack for Windows Password Recovery? </vt:lpstr>
      <vt:lpstr>How To Use Ophcrack for Windows Password Recovery? </vt:lpstr>
      <vt:lpstr>How To Use Ophcrack for Windows Password Recovery? </vt:lpstr>
      <vt:lpstr>How To Use Ophcrack for Windows Password Recovery? </vt:lpstr>
      <vt:lpstr>Example: </vt:lpstr>
      <vt:lpstr>Example</vt:lpstr>
      <vt:lpstr>Example</vt:lpstr>
      <vt:lpstr>Example</vt:lpstr>
      <vt:lpstr>Example</vt:lpstr>
      <vt:lpstr>Example</vt:lpstr>
      <vt:lpstr>Hashcat </vt:lpstr>
      <vt:lpstr>HASH</vt:lpstr>
      <vt:lpstr>Hash - Examples </vt:lpstr>
      <vt:lpstr>Password Lists for Hashcat</vt:lpstr>
      <vt:lpstr>PowerPoint Presentation</vt:lpstr>
      <vt:lpstr>Hashcat </vt:lpstr>
      <vt:lpstr>Other Locations for Password Lists</vt:lpstr>
      <vt:lpstr>Three options for running Hashcat</vt:lpstr>
      <vt:lpstr>PowerPoint Presentation</vt:lpstr>
      <vt:lpstr>PowerPoint Presentation</vt:lpstr>
      <vt:lpstr>Installing Hashcat on Windows</vt:lpstr>
      <vt:lpstr>PowerPoint Presentation</vt:lpstr>
      <vt:lpstr>PowerPoint Presentation</vt:lpstr>
      <vt:lpstr>How to Use Hashcat</vt:lpstr>
      <vt:lpstr>How to Use Hashcat</vt:lpstr>
      <vt:lpstr>How to Use Hashcat</vt:lpstr>
      <vt:lpstr>Hydra</vt:lpstr>
      <vt:lpstr>Hydra</vt:lpstr>
      <vt:lpstr>Hydra</vt:lpstr>
      <vt:lpstr>To guess Password for specific username </vt:lpstr>
      <vt:lpstr>To guess username for specific password</vt:lpstr>
      <vt:lpstr>PowerPoint Presentation</vt:lpstr>
      <vt:lpstr>Brute forcing Username and Password</vt:lpstr>
      <vt:lpstr>Verbose and Debug Mode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Anuradha Devaraj</dc:creator>
  <cp:lastModifiedBy>Admin</cp:lastModifiedBy>
  <cp:revision>69</cp:revision>
  <dcterms:created xsi:type="dcterms:W3CDTF">2024-07-09T11:01:40Z</dcterms:created>
  <dcterms:modified xsi:type="dcterms:W3CDTF">2024-09-13T11:32:08Z</dcterms:modified>
</cp:coreProperties>
</file>