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1"/>
  </p:sldMasterIdLst>
  <p:sldIdLst>
    <p:sldId id="256" r:id="rId2"/>
    <p:sldId id="257" r:id="rId3"/>
    <p:sldId id="258" r:id="rId4"/>
    <p:sldId id="259" r:id="rId5"/>
    <p:sldId id="260" r:id="rId6"/>
    <p:sldId id="261" r:id="rId7"/>
    <p:sldId id="274" r:id="rId8"/>
    <p:sldId id="276" r:id="rId9"/>
    <p:sldId id="277" r:id="rId10"/>
    <p:sldId id="278" r:id="rId11"/>
    <p:sldId id="262" r:id="rId12"/>
    <p:sldId id="275"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0" d="100"/>
          <a:sy n="80" d="100"/>
        </p:scale>
        <p:origin x="-138" y="-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92159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375188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42933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1666742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744729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dirty="0"/>
          </a:p>
        </p:txBody>
      </p:sp>
    </p:spTree>
    <p:extLst>
      <p:ext uri="{BB962C8B-B14F-4D97-AF65-F5344CB8AC3E}">
        <p14:creationId xmlns:p14="http://schemas.microsoft.com/office/powerpoint/2010/main" val="4106914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9906202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349499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62728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345051-2045-45DA-935E-2E3CA1A69ADC}" type="datetimeFigureOut">
              <a:rPr lang="en-US" smtClean="0"/>
              <a:t>9/13/2024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4515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345051-2045-45DA-935E-2E3CA1A69ADC}"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248932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345051-2045-45DA-935E-2E3CA1A69ADC}" type="datetimeFigureOut">
              <a:rPr lang="en-US" smtClean="0"/>
              <a:t>9/13/2024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652492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345051-2045-45DA-935E-2E3CA1A69ADC}" type="datetimeFigureOut">
              <a:rPr lang="en-US" smtClean="0"/>
              <a:t>9/13/2024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27391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345051-2045-45DA-935E-2E3CA1A69ADC}" type="datetimeFigureOut">
              <a:rPr lang="en-US" smtClean="0"/>
              <a:t>9/13/2024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13385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080906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345051-2045-45DA-935E-2E3CA1A69ADC}" type="datetimeFigureOut">
              <a:rPr lang="en-US" smtClean="0"/>
              <a:t>9/13/2024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84092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2345051-2045-45DA-935E-2E3CA1A69ADC}" type="datetimeFigureOut">
              <a:rPr lang="en-US" smtClean="0"/>
              <a:t>9/13/2024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3722094955"/>
      </p:ext>
    </p:extLst>
  </p:cSld>
  <p:clrMap bg1="dk1" tx1="lt1" bg2="dk2" tx2="lt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 name="Picture 57">
            <a:extLst>
              <a:ext uri="{FF2B5EF4-FFF2-40B4-BE49-F238E27FC236}">
                <a16:creationId xmlns:a16="http://schemas.microsoft.com/office/drawing/2014/main" xmlns="" id="{BEFD9C77-41BA-E0E0-5366-C2AD7156A612}"/>
              </a:ext>
            </a:extLst>
          </p:cNvPr>
          <p:cNvPicPr>
            <a:picLocks noChangeAspect="1"/>
          </p:cNvPicPr>
          <p:nvPr/>
        </p:nvPicPr>
        <p:blipFill rotWithShape="1">
          <a:blip r:embed="rId2">
            <a:alphaModFix amt="50000"/>
          </a:blip>
          <a:srcRect r="6274" b="6250"/>
          <a:stretch/>
        </p:blipFill>
        <p:spPr>
          <a:xfrm>
            <a:off x="20" y="10"/>
            <a:ext cx="12188930" cy="6857990"/>
          </a:xfrm>
          <a:prstGeom prst="rect">
            <a:avLst/>
          </a:prstGeom>
        </p:spPr>
      </p:pic>
      <p:sp>
        <p:nvSpPr>
          <p:cNvPr id="2" name="Title 1"/>
          <p:cNvSpPr>
            <a:spLocks noGrp="1"/>
          </p:cNvSpPr>
          <p:nvPr>
            <p:ph type="ctrTitle"/>
          </p:nvPr>
        </p:nvSpPr>
        <p:spPr>
          <a:xfrm>
            <a:off x="1524000" y="1122363"/>
            <a:ext cx="9144000" cy="3063240"/>
          </a:xfrm>
        </p:spPr>
        <p:txBody>
          <a:bodyPr>
            <a:normAutofit/>
          </a:bodyPr>
          <a:lstStyle/>
          <a:p>
            <a:pPr algn="ctr"/>
            <a:endParaRPr lang="en-US" dirty="0"/>
          </a:p>
        </p:txBody>
      </p:sp>
      <p:sp>
        <p:nvSpPr>
          <p:cNvPr id="3" name="Subtitle 2"/>
          <p:cNvSpPr>
            <a:spLocks noGrp="1"/>
          </p:cNvSpPr>
          <p:nvPr>
            <p:ph type="subTitle" idx="1"/>
          </p:nvPr>
        </p:nvSpPr>
        <p:spPr>
          <a:xfrm>
            <a:off x="1524000" y="4599432"/>
            <a:ext cx="9144000" cy="1225296"/>
          </a:xfrm>
        </p:spPr>
        <p:txBody>
          <a:bodyPr>
            <a:normAutofit/>
          </a:bodyPr>
          <a:lstStyle/>
          <a:p>
            <a:pPr algn="ctr"/>
            <a:endParaRPr lang="en-US" sz="320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B47FA-D338-49BA-3534-65CAC562DB09}"/>
              </a:ext>
            </a:extLst>
          </p:cNvPr>
          <p:cNvSpPr>
            <a:spLocks noGrp="1"/>
          </p:cNvSpPr>
          <p:nvPr>
            <p:ph type="title"/>
          </p:nvPr>
        </p:nvSpPr>
        <p:spPr>
          <a:xfrm>
            <a:off x="643467" y="243840"/>
            <a:ext cx="10905066" cy="914400"/>
          </a:xfrm>
        </p:spPr>
        <p:txBody>
          <a:bodyPr>
            <a:noAutofit/>
          </a:bodyPr>
          <a:lstStyle/>
          <a:p>
            <a:r>
              <a:rPr lang="en-IN" sz="4400" b="1" i="0" dirty="0">
                <a:effectLst/>
                <a:latin typeface="Times New Roman" panose="02020603050405020304" pitchFamily="18" charset="0"/>
                <a:cs typeface="Times New Roman" panose="02020603050405020304" pitchFamily="18" charset="0"/>
              </a:rPr>
              <a:t>3. Graphical Password Authentication</a:t>
            </a:r>
            <a:br>
              <a:rPr lang="en-IN" sz="4400" b="1" i="0" dirty="0">
                <a:effectLst/>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AC20C87-429E-EEBD-CDF0-1C36492DD929}"/>
              </a:ext>
            </a:extLst>
          </p:cNvPr>
          <p:cNvSpPr>
            <a:spLocks noGrp="1"/>
          </p:cNvSpPr>
          <p:nvPr>
            <p:ph idx="1"/>
          </p:nvPr>
        </p:nvSpPr>
        <p:spPr>
          <a:xfrm>
            <a:off x="643467" y="1072053"/>
            <a:ext cx="11145520" cy="3880773"/>
          </a:xfrm>
        </p:spPr>
        <p:txBody>
          <a:bodyPr>
            <a:noAutofit/>
          </a:bodyPr>
          <a:lstStyle/>
          <a:p>
            <a:pPr lvl="1" algn="just" fontAlgn="base"/>
            <a:r>
              <a:rPr lang="en-US" sz="2600" b="0" i="0" dirty="0">
                <a:solidFill>
                  <a:srgbClr val="FFFFFF"/>
                </a:solidFill>
                <a:effectLst/>
                <a:latin typeface="Times New Roman" panose="02020603050405020304" pitchFamily="18" charset="0"/>
                <a:cs typeface="Times New Roman" panose="02020603050405020304" pitchFamily="18" charset="0"/>
              </a:rPr>
              <a:t>It offers cued-recall and instantly alerts the users if they make a mistake while entering their latest click-point.</a:t>
            </a:r>
          </a:p>
          <a:p>
            <a:pPr algn="just" fontAlgn="base"/>
            <a:r>
              <a:rPr lang="en-US" sz="2800" b="1" i="0" dirty="0">
                <a:solidFill>
                  <a:srgbClr val="FFFFFF"/>
                </a:solidFill>
                <a:effectLst/>
                <a:latin typeface="Times New Roman" panose="02020603050405020304" pitchFamily="18" charset="0"/>
                <a:cs typeface="Times New Roman" panose="02020603050405020304" pitchFamily="18" charset="0"/>
              </a:rPr>
              <a:t>Advantages:</a:t>
            </a:r>
            <a:endParaRPr lang="en-US" sz="2800" b="0" i="0" dirty="0">
              <a:solidFill>
                <a:srgbClr val="FFFFFF"/>
              </a:solidFill>
              <a:effectLst/>
              <a:latin typeface="Times New Roman" panose="02020603050405020304" pitchFamily="18" charset="0"/>
              <a:cs typeface="Times New Roman" panose="02020603050405020304" pitchFamily="18" charset="0"/>
            </a:endParaRPr>
          </a:p>
          <a:p>
            <a:pPr lvl="1" algn="just" fontAlgn="base">
              <a:buFont typeface="Arial" panose="020B0604020202020204" pitchFamily="34" charset="0"/>
              <a:buChar char="•"/>
            </a:pPr>
            <a:r>
              <a:rPr lang="en-US" sz="2600" b="0" i="0" dirty="0">
                <a:solidFill>
                  <a:srgbClr val="FFFFFF"/>
                </a:solidFill>
                <a:effectLst/>
                <a:latin typeface="Times New Roman" panose="02020603050405020304" pitchFamily="18" charset="0"/>
                <a:cs typeface="Times New Roman" panose="02020603050405020304" pitchFamily="18" charset="0"/>
              </a:rPr>
              <a:t>It is user-friendly.</a:t>
            </a:r>
          </a:p>
          <a:p>
            <a:pPr lvl="1" algn="just" fontAlgn="base">
              <a:buFont typeface="Arial" panose="020B0604020202020204" pitchFamily="34" charset="0"/>
              <a:buChar char="•"/>
            </a:pPr>
            <a:r>
              <a:rPr lang="en-US" sz="2600" b="0" i="0" dirty="0">
                <a:solidFill>
                  <a:srgbClr val="FFFFFF"/>
                </a:solidFill>
                <a:effectLst/>
                <a:latin typeface="Times New Roman" panose="02020603050405020304" pitchFamily="18" charset="0"/>
                <a:cs typeface="Times New Roman" panose="02020603050405020304" pitchFamily="18" charset="0"/>
              </a:rPr>
              <a:t>It provides higher security than other traditional password schemes.</a:t>
            </a:r>
          </a:p>
          <a:p>
            <a:pPr lvl="1" algn="just" fontAlgn="base">
              <a:buFont typeface="Arial" panose="020B0604020202020204" pitchFamily="34" charset="0"/>
              <a:buChar char="•"/>
            </a:pPr>
            <a:r>
              <a:rPr lang="en-US" sz="2600" b="0" i="0" dirty="0">
                <a:solidFill>
                  <a:srgbClr val="FFFFFF"/>
                </a:solidFill>
                <a:effectLst/>
                <a:latin typeface="Times New Roman" panose="02020603050405020304" pitchFamily="18" charset="0"/>
                <a:cs typeface="Times New Roman" panose="02020603050405020304" pitchFamily="18" charset="0"/>
              </a:rPr>
              <a:t>Dictionary attacks are infeasible.</a:t>
            </a:r>
          </a:p>
          <a:p>
            <a:pPr lvl="1" algn="just" fontAlgn="base">
              <a:buFont typeface="Arial" panose="020B0604020202020204" pitchFamily="34" charset="0"/>
              <a:buChar char="•"/>
            </a:pPr>
            <a:r>
              <a:rPr lang="en-US" sz="2600" b="0" i="0" dirty="0">
                <a:solidFill>
                  <a:srgbClr val="FFFFFF"/>
                </a:solidFill>
                <a:effectLst/>
                <a:latin typeface="Times New Roman" panose="02020603050405020304" pitchFamily="18" charset="0"/>
                <a:cs typeface="Times New Roman" panose="02020603050405020304" pitchFamily="18" charset="0"/>
              </a:rPr>
              <a:t>CCP makes attacks based on hotspot analysis more challenging.</a:t>
            </a:r>
          </a:p>
          <a:p>
            <a:pPr algn="just" fontAlgn="base"/>
            <a:r>
              <a:rPr lang="en-US" sz="2800" b="1" i="0" dirty="0">
                <a:solidFill>
                  <a:srgbClr val="FFFFFF"/>
                </a:solidFill>
                <a:effectLst/>
                <a:latin typeface="Times New Roman" panose="02020603050405020304" pitchFamily="18" charset="0"/>
                <a:cs typeface="Times New Roman" panose="02020603050405020304" pitchFamily="18" charset="0"/>
              </a:rPr>
              <a:t>Disadvantages:</a:t>
            </a:r>
            <a:endParaRPr lang="en-US" sz="2800" b="0" i="0" dirty="0">
              <a:solidFill>
                <a:srgbClr val="FFFFFF"/>
              </a:solidFill>
              <a:effectLst/>
              <a:latin typeface="Times New Roman" panose="02020603050405020304" pitchFamily="18" charset="0"/>
              <a:cs typeface="Times New Roman" panose="02020603050405020304" pitchFamily="18" charset="0"/>
            </a:endParaRPr>
          </a:p>
          <a:p>
            <a:pPr lvl="1" algn="just" fontAlgn="base">
              <a:buFont typeface="Arial" panose="020B0604020202020204" pitchFamily="34" charset="0"/>
              <a:buChar char="•"/>
            </a:pPr>
            <a:r>
              <a:rPr lang="en-US" sz="2600" b="0" i="0" dirty="0">
                <a:solidFill>
                  <a:srgbClr val="FFFFFF"/>
                </a:solidFill>
                <a:effectLst/>
                <a:latin typeface="Times New Roman" panose="02020603050405020304" pitchFamily="18" charset="0"/>
                <a:cs typeface="Times New Roman" panose="02020603050405020304" pitchFamily="18" charset="0"/>
              </a:rPr>
              <a:t>Registration and login take too long.</a:t>
            </a:r>
          </a:p>
          <a:p>
            <a:pPr lvl="1" algn="just" fontAlgn="base">
              <a:buFont typeface="Arial" panose="020B0604020202020204" pitchFamily="34" charset="0"/>
              <a:buChar char="•"/>
            </a:pPr>
            <a:r>
              <a:rPr lang="en-US" sz="2600" b="0" i="0" dirty="0">
                <a:solidFill>
                  <a:srgbClr val="FFFFFF"/>
                </a:solidFill>
                <a:effectLst/>
                <a:latin typeface="Times New Roman" panose="02020603050405020304" pitchFamily="18" charset="0"/>
                <a:cs typeface="Times New Roman" panose="02020603050405020304" pitchFamily="18" charset="0"/>
              </a:rPr>
              <a:t>It requires more storage space because of images.</a:t>
            </a:r>
          </a:p>
          <a:p>
            <a:pPr lvl="1" algn="just" fontAlgn="base">
              <a:buFont typeface="Arial" panose="020B0604020202020204" pitchFamily="34" charset="0"/>
              <a:buChar char="•"/>
            </a:pPr>
            <a:r>
              <a:rPr lang="en-US" sz="2600" b="0" i="0" dirty="0">
                <a:solidFill>
                  <a:srgbClr val="FFFFFF"/>
                </a:solidFill>
                <a:effectLst/>
                <a:latin typeface="Times New Roman" panose="02020603050405020304" pitchFamily="18" charset="0"/>
                <a:cs typeface="Times New Roman" panose="02020603050405020304" pitchFamily="18" charset="0"/>
              </a:rPr>
              <a:t>Shoulder surfing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2148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A0CCB8-F3BF-B9CA-F151-03FFF99A7E95}"/>
              </a:ext>
            </a:extLst>
          </p:cNvPr>
          <p:cNvSpPr>
            <a:spLocks noGrp="1"/>
          </p:cNvSpPr>
          <p:nvPr>
            <p:ph type="title"/>
          </p:nvPr>
        </p:nvSpPr>
        <p:spPr>
          <a:xfrm>
            <a:off x="789094" y="314960"/>
            <a:ext cx="8596668" cy="741680"/>
          </a:xfrm>
        </p:spPr>
        <p:txBody>
          <a:bodyPr>
            <a:noAutofit/>
          </a:bodyPr>
          <a:lstStyle/>
          <a:p>
            <a:r>
              <a:rPr lang="en-US" sz="4400" b="1" dirty="0">
                <a:latin typeface="Times New Roman" panose="02020603050405020304" pitchFamily="18" charset="0"/>
                <a:cs typeface="Times New Roman" panose="02020603050405020304" pitchFamily="18" charset="0"/>
              </a:rPr>
              <a:t>4</a:t>
            </a:r>
            <a:r>
              <a:rPr lang="en-US" sz="4400" b="1" i="0" dirty="0">
                <a:effectLst/>
                <a:latin typeface="Times New Roman" panose="02020603050405020304" pitchFamily="18" charset="0"/>
                <a:cs typeface="Times New Roman" panose="02020603050405020304" pitchFamily="18" charset="0"/>
              </a:rPr>
              <a:t>. Fail2ban</a:t>
            </a:r>
            <a:endParaRPr lang="en-IN" sz="4400" dirty="0"/>
          </a:p>
        </p:txBody>
      </p:sp>
      <p:sp>
        <p:nvSpPr>
          <p:cNvPr id="3" name="Content Placeholder 2">
            <a:extLst>
              <a:ext uri="{FF2B5EF4-FFF2-40B4-BE49-F238E27FC236}">
                <a16:creationId xmlns:a16="http://schemas.microsoft.com/office/drawing/2014/main" xmlns="" id="{D974A75D-C9C4-84F4-197B-7F64D4927B1E}"/>
              </a:ext>
            </a:extLst>
          </p:cNvPr>
          <p:cNvSpPr>
            <a:spLocks noGrp="1"/>
          </p:cNvSpPr>
          <p:nvPr>
            <p:ph idx="1"/>
          </p:nvPr>
        </p:nvSpPr>
        <p:spPr>
          <a:xfrm>
            <a:off x="484294" y="1266509"/>
            <a:ext cx="10772986"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Fail2ban — an IPS that mitigates brute-force attacks by monitoring log files and creating rules in the iptables configuration.</a:t>
            </a:r>
          </a:p>
          <a:p>
            <a:pPr algn="just"/>
            <a:r>
              <a:rPr lang="en-US" sz="2800" b="1" i="0" dirty="0">
                <a:solidFill>
                  <a:schemeClr val="tx1"/>
                </a:solidFill>
                <a:effectLst/>
                <a:latin typeface="Times New Roman" panose="02020603050405020304" pitchFamily="18" charset="0"/>
                <a:cs typeface="Times New Roman" panose="02020603050405020304" pitchFamily="18" charset="0"/>
              </a:rPr>
              <a:t>Configuration</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Fail2ban can be installed using the following command:</a:t>
            </a:r>
          </a:p>
          <a:p>
            <a:pPr marL="0" indent="0" algn="just">
              <a:buNone/>
            </a:pPr>
            <a:r>
              <a:rPr lang="en-IN" sz="2800" b="0" i="0" dirty="0">
                <a:solidFill>
                  <a:schemeClr val="tx1"/>
                </a:solidFill>
                <a:effectLst/>
                <a:latin typeface="Times New Roman" panose="02020603050405020304" pitchFamily="18" charset="0"/>
                <a:cs typeface="Times New Roman" panose="02020603050405020304" pitchFamily="18" charset="0"/>
              </a:rPr>
              <a:t>     </a:t>
            </a:r>
            <a:r>
              <a:rPr lang="en-IN" sz="2800" b="0" i="1" dirty="0">
                <a:solidFill>
                  <a:schemeClr val="tx1"/>
                </a:solidFill>
                <a:effectLst/>
                <a:latin typeface="Times New Roman" panose="02020603050405020304" pitchFamily="18" charset="0"/>
                <a:cs typeface="Times New Roman" panose="02020603050405020304" pitchFamily="18" charset="0"/>
              </a:rPr>
              <a:t>apt install fail2ban</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This will install a service with default settings into your server. The default configuration file for Fail2ban is: </a:t>
            </a:r>
            <a:r>
              <a:rPr lang="en-IN" sz="2800" b="0" i="1" dirty="0">
                <a:solidFill>
                  <a:schemeClr val="tx1"/>
                </a:solidFill>
                <a:effectLst/>
                <a:latin typeface="Times New Roman" panose="02020603050405020304" pitchFamily="18" charset="0"/>
                <a:cs typeface="Times New Roman" panose="02020603050405020304" pitchFamily="18" charset="0"/>
              </a:rPr>
              <a:t>/etc/fail2ban/</a:t>
            </a:r>
            <a:r>
              <a:rPr lang="en-IN" sz="2800" b="0" i="1" dirty="0" err="1">
                <a:solidFill>
                  <a:schemeClr val="tx1"/>
                </a:solidFill>
                <a:effectLst/>
                <a:latin typeface="Times New Roman" panose="02020603050405020304" pitchFamily="18" charset="0"/>
                <a:cs typeface="Times New Roman" panose="02020603050405020304" pitchFamily="18" charset="0"/>
              </a:rPr>
              <a:t>jail.conf</a:t>
            </a:r>
            <a:endParaRPr lang="en-IN" sz="2800" b="0" i="1" dirty="0">
              <a:solidFill>
                <a:schemeClr val="tx1"/>
              </a:solidFill>
              <a:effectLst/>
              <a:latin typeface="Times New Roman" panose="02020603050405020304" pitchFamily="18" charset="0"/>
              <a:cs typeface="Times New Roman" panose="02020603050405020304" pitchFamily="18" charset="0"/>
            </a:endParaRPr>
          </a:p>
          <a:p>
            <a:pPr algn="just"/>
            <a:r>
              <a:rPr lang="en-US" sz="2800" b="0" i="0" dirty="0">
                <a:solidFill>
                  <a:schemeClr val="tx1"/>
                </a:solidFill>
                <a:effectLst/>
                <a:latin typeface="Times New Roman" panose="02020603050405020304" pitchFamily="18" charset="0"/>
                <a:cs typeface="Times New Roman" panose="02020603050405020304" pitchFamily="18" charset="0"/>
              </a:rPr>
              <a:t>The default settings may be changed by package updates, thus it is not recommended to edit the default file or add any filtering to it. It is better practice to write the customized settings into the </a:t>
            </a:r>
            <a:r>
              <a:rPr lang="en-IN" sz="2800" b="0" i="1" dirty="0">
                <a:solidFill>
                  <a:schemeClr val="tx1"/>
                </a:solidFill>
                <a:effectLst/>
                <a:latin typeface="Times New Roman" panose="02020603050405020304" pitchFamily="18" charset="0"/>
                <a:cs typeface="Times New Roman" panose="02020603050405020304" pitchFamily="18" charset="0"/>
              </a:rPr>
              <a:t>/etc/fail2ban/</a:t>
            </a:r>
            <a:r>
              <a:rPr lang="en-IN" sz="2800" b="0" i="1" dirty="0" err="1">
                <a:solidFill>
                  <a:schemeClr val="tx1"/>
                </a:solidFill>
                <a:effectLst/>
                <a:latin typeface="Times New Roman" panose="02020603050405020304" pitchFamily="18" charset="0"/>
                <a:cs typeface="Times New Roman" panose="02020603050405020304" pitchFamily="18" charset="0"/>
              </a:rPr>
              <a:t>jail.local</a:t>
            </a:r>
            <a:r>
              <a:rPr lang="en-IN" sz="2800" b="0" i="1" dirty="0">
                <a:solidFill>
                  <a:schemeClr val="tx1"/>
                </a:solidFill>
                <a:effectLst/>
                <a:latin typeface="Times New Roman" panose="02020603050405020304" pitchFamily="18" charset="0"/>
                <a:cs typeface="Times New Roman" panose="02020603050405020304" pitchFamily="18" charset="0"/>
              </a:rPr>
              <a:t> </a:t>
            </a:r>
            <a:r>
              <a:rPr lang="en-IN" sz="2800" b="0" i="0" dirty="0">
                <a:solidFill>
                  <a:schemeClr val="tx1"/>
                </a:solidFill>
                <a:effectLst/>
                <a:latin typeface="Times New Roman" panose="02020603050405020304" pitchFamily="18" charset="0"/>
                <a:cs typeface="Times New Roman" panose="02020603050405020304" pitchFamily="18" charset="0"/>
              </a:rPr>
              <a:t>file</a:t>
            </a:r>
            <a:endParaRPr lang="en-US" sz="2800" b="0" i="0" dirty="0">
              <a:solidFill>
                <a:schemeClr val="tx1"/>
              </a:solidFill>
              <a:effectLst/>
              <a:latin typeface="Times New Roman" panose="02020603050405020304" pitchFamily="18" charset="0"/>
              <a:cs typeface="Times New Roman" panose="02020603050405020304" pitchFamily="18" charset="0"/>
            </a:endParaRPr>
          </a:p>
          <a:p>
            <a:pPr algn="just"/>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4407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552291-8C2F-580B-367C-0664936218FB}"/>
              </a:ext>
            </a:extLst>
          </p:cNvPr>
          <p:cNvSpPr>
            <a:spLocks noGrp="1"/>
          </p:cNvSpPr>
          <p:nvPr>
            <p:ph type="title"/>
          </p:nvPr>
        </p:nvSpPr>
        <p:spPr>
          <a:xfrm>
            <a:off x="1002454" y="223520"/>
            <a:ext cx="8596668" cy="731520"/>
          </a:xfrm>
        </p:spPr>
        <p:txBody>
          <a:bodyPr>
            <a:normAutofit fontScale="90000"/>
          </a:bodyPr>
          <a:lstStyle/>
          <a:p>
            <a:r>
              <a:rPr lang="en-US" sz="3600" b="1" i="0" dirty="0">
                <a:effectLst/>
                <a:latin typeface="Times New Roman" panose="02020603050405020304" pitchFamily="18" charset="0"/>
                <a:cs typeface="Times New Roman" panose="02020603050405020304" pitchFamily="18" charset="0"/>
              </a:rPr>
              <a:t>Fail2ban - Parameters</a:t>
            </a:r>
            <a:br>
              <a:rPr lang="en-US" sz="36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xmlns="" id="{8E6EDFCC-D114-4105-1AEB-269A5EE89885}"/>
              </a:ext>
            </a:extLst>
          </p:cNvPr>
          <p:cNvSpPr>
            <a:spLocks noGrp="1"/>
          </p:cNvSpPr>
          <p:nvPr>
            <p:ph idx="1"/>
          </p:nvPr>
        </p:nvSpPr>
        <p:spPr>
          <a:xfrm>
            <a:off x="597747" y="829629"/>
            <a:ext cx="10996506"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You can customize a set of parameters. For example, to enable brute-force defense for Nginx, you would create a </a:t>
            </a:r>
            <a:r>
              <a:rPr lang="en-IN" sz="2800" b="0" i="0" dirty="0" err="1">
                <a:solidFill>
                  <a:schemeClr val="tx1"/>
                </a:solidFill>
                <a:effectLst/>
                <a:latin typeface="Times New Roman" panose="02020603050405020304" pitchFamily="18" charset="0"/>
                <a:cs typeface="Times New Roman" panose="02020603050405020304" pitchFamily="18" charset="0"/>
              </a:rPr>
              <a:t>jail.local</a:t>
            </a:r>
            <a:r>
              <a:rPr lang="en-IN" sz="2800" b="0" i="0" dirty="0">
                <a:solidFill>
                  <a:schemeClr val="tx1"/>
                </a:solidFill>
                <a:effectLst/>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file and include the settings as shown below:</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[nginx] </a:t>
            </a:r>
            <a:r>
              <a:rPr kumimoji="0" lang="en-US" altLang="en-US" sz="2800" b="1" u="none" strike="noStrike" cap="none" normalizeH="0" baseline="0" dirty="0">
                <a:ln>
                  <a:noFill/>
                </a:ln>
                <a:solidFill>
                  <a:schemeClr val="tx1"/>
                </a:solidFill>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Name of the jail</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enabled = true</a:t>
            </a:r>
            <a:r>
              <a:rPr lang="en-US" sz="2800" b="0" i="0" dirty="0">
                <a:solidFill>
                  <a:schemeClr val="tx1"/>
                </a:solidFill>
                <a:effectLst/>
                <a:latin typeface="Times New Roman" panose="02020603050405020304" pitchFamily="18" charset="0"/>
                <a:cs typeface="Times New Roman" panose="02020603050405020304" pitchFamily="18" charset="0"/>
              </a:rPr>
              <a:t>                 //Whether the jail is enabled/disabled</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port =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http,https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Ports that will be filtered</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just" defTabSz="914400" eaLnBrk="0" fontAlgn="base" hangingPunct="0">
              <a:spcBef>
                <a:spcPct val="0"/>
              </a:spcBef>
              <a:spcAft>
                <a:spcPct val="0"/>
              </a:spcAft>
              <a:buClrTx/>
              <a:buSzTx/>
              <a:buFontTx/>
              <a:buChar char="•"/>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filter = nginx-http-auth  //</a:t>
            </a:r>
            <a:r>
              <a:rPr lang="en-US" sz="2800" b="0" i="0" dirty="0">
                <a:solidFill>
                  <a:schemeClr val="tx1"/>
                </a:solidFill>
                <a:effectLst/>
                <a:latin typeface="Times New Roman" panose="02020603050405020304" pitchFamily="18" charset="0"/>
                <a:cs typeface="Times New Roman" panose="02020603050405020304" pitchFamily="18" charset="0"/>
              </a:rPr>
              <a:t>Applied filters (currently it filters all nginx-http-           </a:t>
            </a:r>
          </a:p>
          <a:p>
            <a:pPr marL="0" indent="0" algn="just" defTabSz="914400" eaLnBrk="0" fontAlgn="base" hangingPunct="0">
              <a:spcBef>
                <a:spcPct val="0"/>
              </a:spcBef>
              <a:spcAft>
                <a:spcPct val="0"/>
              </a:spcAft>
              <a:buClrTx/>
              <a:buSzTx/>
              <a:buNone/>
            </a:pPr>
            <a:r>
              <a:rPr lang="en-US" sz="2800" dirty="0">
                <a:solidFill>
                  <a:schemeClr val="tx1"/>
                </a:solidFill>
                <a:latin typeface="Times New Roman" panose="02020603050405020304" pitchFamily="18" charset="0"/>
                <a:cs typeface="Times New Roman" panose="02020603050405020304" pitchFamily="18" charset="0"/>
              </a:rPr>
              <a:t>                                          </a:t>
            </a:r>
            <a:r>
              <a:rPr lang="en-US" sz="2800" b="0" i="0" dirty="0">
                <a:solidFill>
                  <a:schemeClr val="tx1"/>
                </a:solidFill>
                <a:effectLst/>
                <a:latin typeface="Times New Roman" panose="02020603050405020304" pitchFamily="18" charset="0"/>
                <a:cs typeface="Times New Roman" panose="02020603050405020304" pitchFamily="18" charset="0"/>
              </a:rPr>
              <a:t>auth lines from the error log)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logpath</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/var/log/nginx*/*error.log  //</a:t>
            </a:r>
            <a:r>
              <a:rPr lang="en-US" sz="2800" b="0" i="0" dirty="0">
                <a:solidFill>
                  <a:schemeClr val="tx1"/>
                </a:solidFill>
                <a:effectLst/>
                <a:latin typeface="Times New Roman" panose="02020603050405020304" pitchFamily="18" charset="0"/>
                <a:cs typeface="Times New Roman" panose="02020603050405020304" pitchFamily="18" charset="0"/>
              </a:rPr>
              <a:t>Log file to be monitored</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maxretry</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6                  //</a:t>
            </a:r>
            <a:r>
              <a:rPr lang="en-US" sz="2800" b="0" i="0" dirty="0">
                <a:solidFill>
                  <a:schemeClr val="tx1"/>
                </a:solidFill>
                <a:effectLst/>
                <a:latin typeface="Times New Roman" panose="02020603050405020304" pitchFamily="18" charset="0"/>
                <a:cs typeface="Times New Roman" panose="02020603050405020304" pitchFamily="18" charset="0"/>
              </a:rPr>
              <a:t>No. of failed attempts before banning</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bantime</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600               //</a:t>
            </a:r>
            <a:r>
              <a:rPr lang="en-US" sz="2800" b="0" i="0" dirty="0">
                <a:solidFill>
                  <a:schemeClr val="tx1"/>
                </a:solidFill>
                <a:effectLst/>
                <a:latin typeface="Times New Roman" panose="02020603050405020304" pitchFamily="18" charset="0"/>
                <a:cs typeface="Times New Roman" panose="02020603050405020304" pitchFamily="18" charset="0"/>
              </a:rPr>
              <a:t>Ban time in sec (-</a:t>
            </a:r>
            <a:r>
              <a:rPr lang="en-US" sz="2800" b="0" i="0" dirty="0" err="1">
                <a:solidFill>
                  <a:schemeClr val="tx1"/>
                </a:solidFill>
                <a:effectLst/>
                <a:latin typeface="Times New Roman" panose="02020603050405020304" pitchFamily="18" charset="0"/>
                <a:cs typeface="Times New Roman" panose="02020603050405020304" pitchFamily="18" charset="0"/>
              </a:rPr>
              <a:t>ve</a:t>
            </a:r>
            <a:r>
              <a:rPr lang="en-US" sz="2800" b="0" i="0" dirty="0">
                <a:solidFill>
                  <a:schemeClr val="tx1"/>
                </a:solidFill>
                <a:effectLst/>
                <a:latin typeface="Times New Roman" panose="02020603050405020304" pitchFamily="18" charset="0"/>
                <a:cs typeface="Times New Roman" panose="02020603050405020304" pitchFamily="18" charset="0"/>
              </a:rPr>
              <a:t> value is a permanent ban)</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r>
              <a:rPr lang="en-US" sz="2800" b="0" i="0" dirty="0">
                <a:solidFill>
                  <a:schemeClr val="tx1"/>
                </a:solidFill>
                <a:effectLst/>
                <a:latin typeface="Times New Roman" panose="02020603050405020304" pitchFamily="18" charset="0"/>
                <a:cs typeface="Times New Roman" panose="02020603050405020304" pitchFamily="18" charset="0"/>
              </a:rPr>
              <a:t>To apply the new custom filtering, Fail2ban service must be restarted.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To do so, use the following command: </a:t>
            </a:r>
            <a:r>
              <a:rPr lang="en-IN" sz="2800" b="0" i="1" dirty="0">
                <a:solidFill>
                  <a:schemeClr val="tx1"/>
                </a:solidFill>
                <a:effectLst/>
                <a:latin typeface="Times New Roman" panose="02020603050405020304" pitchFamily="18" charset="0"/>
                <a:cs typeface="Times New Roman" panose="02020603050405020304" pitchFamily="18" charset="0"/>
              </a:rPr>
              <a:t>service fail2ban restart</a:t>
            </a:r>
            <a:endParaRPr lang="en-US" sz="2800" b="0" i="1" dirty="0">
              <a:solidFill>
                <a:schemeClr val="tx1"/>
              </a:solidFill>
              <a:effectLst/>
              <a:latin typeface="Times New Roman" panose="02020603050405020304" pitchFamily="18" charset="0"/>
              <a:cs typeface="Times New Roman" panose="02020603050405020304" pitchFamily="18" charset="0"/>
            </a:endParaRPr>
          </a:p>
          <a:p>
            <a:pPr algn="just"/>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xmlns="" id="{CE20E1CA-6389-20DE-1092-838CCC788D2F}"/>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5452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9992A-5EB5-8790-0B38-E77727AD2E47}"/>
              </a:ext>
            </a:extLst>
          </p:cNvPr>
          <p:cNvSpPr>
            <a:spLocks noGrp="1"/>
          </p:cNvSpPr>
          <p:nvPr>
            <p:ph type="title"/>
          </p:nvPr>
        </p:nvSpPr>
        <p:spPr>
          <a:xfrm>
            <a:off x="1063414" y="243840"/>
            <a:ext cx="8596668" cy="792480"/>
          </a:xfrm>
        </p:spPr>
        <p:txBody>
          <a:bodyPr>
            <a:noAutofit/>
          </a:bodyPr>
          <a:lstStyle/>
          <a:p>
            <a:r>
              <a:rPr lang="en-US" sz="4400" b="1" dirty="0">
                <a:latin typeface="Times New Roman" panose="02020603050405020304" pitchFamily="18" charset="0"/>
                <a:cs typeface="Times New Roman" panose="02020603050405020304" pitchFamily="18" charset="0"/>
              </a:rPr>
              <a:t>5</a:t>
            </a:r>
            <a:r>
              <a:rPr lang="en-US" sz="4400" b="1" i="0" dirty="0">
                <a:effectLst/>
                <a:latin typeface="Times New Roman" panose="02020603050405020304" pitchFamily="18" charset="0"/>
                <a:cs typeface="Times New Roman" panose="02020603050405020304" pitchFamily="18" charset="0"/>
              </a:rPr>
              <a:t>. </a:t>
            </a:r>
            <a:r>
              <a:rPr lang="en-US" sz="4400" b="1" i="0" dirty="0" err="1">
                <a:effectLst/>
                <a:latin typeface="Times New Roman" panose="02020603050405020304" pitchFamily="18" charset="0"/>
                <a:cs typeface="Times New Roman" panose="02020603050405020304" pitchFamily="18" charset="0"/>
              </a:rPr>
              <a:t>SSHGuard</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C33A93F-50B0-A851-A36B-1CCA8B6A6BF3}"/>
              </a:ext>
            </a:extLst>
          </p:cNvPr>
          <p:cNvSpPr>
            <a:spLocks noGrp="1"/>
          </p:cNvSpPr>
          <p:nvPr>
            <p:ph idx="1"/>
          </p:nvPr>
        </p:nvSpPr>
        <p:spPr>
          <a:xfrm>
            <a:off x="524934" y="1036320"/>
            <a:ext cx="10468186" cy="3880773"/>
          </a:xfrm>
        </p:spPr>
        <p:txBody>
          <a:bodyPr>
            <a:noAutofit/>
          </a:bodyPr>
          <a:lstStyle/>
          <a:p>
            <a:pPr algn="just"/>
            <a:r>
              <a:rPr lang="en-US" sz="2800" b="0" i="0" dirty="0" err="1">
                <a:solidFill>
                  <a:schemeClr val="tx1"/>
                </a:solidFill>
                <a:effectLst/>
                <a:latin typeface="Times New Roman" panose="02020603050405020304" pitchFamily="18" charset="0"/>
                <a:cs typeface="Times New Roman" panose="02020603050405020304" pitchFamily="18" charset="0"/>
              </a:rPr>
              <a:t>SSHGuard</a:t>
            </a:r>
            <a:r>
              <a:rPr lang="en-US" sz="2800" b="0" i="0" dirty="0">
                <a:solidFill>
                  <a:schemeClr val="tx1"/>
                </a:solidFill>
                <a:effectLst/>
                <a:latin typeface="Times New Roman" panose="02020603050405020304" pitchFamily="18" charset="0"/>
                <a:cs typeface="Times New Roman" panose="02020603050405020304" pitchFamily="18" charset="0"/>
              </a:rPr>
              <a:t> protects hosts from attacks against SSH and a number of other applications.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It monitors the application log for malicious activity and if it detects an attack, for example, several login failures within only a few seconds, it blocks the suspicious IP addresses for a certain amount of time. </a:t>
            </a:r>
          </a:p>
          <a:p>
            <a:pPr algn="just"/>
            <a:r>
              <a:rPr lang="en-US" sz="2800" b="0" i="0" dirty="0" err="1">
                <a:solidFill>
                  <a:schemeClr val="tx1"/>
                </a:solidFill>
                <a:effectLst/>
                <a:latin typeface="Times New Roman" panose="02020603050405020304" pitchFamily="18" charset="0"/>
                <a:cs typeface="Times New Roman" panose="02020603050405020304" pitchFamily="18" charset="0"/>
              </a:rPr>
              <a:t>SSHGuard</a:t>
            </a:r>
            <a:r>
              <a:rPr lang="en-US" sz="2800" b="0" i="0" dirty="0">
                <a:solidFill>
                  <a:schemeClr val="tx1"/>
                </a:solidFill>
                <a:effectLst/>
                <a:latin typeface="Times New Roman" panose="02020603050405020304" pitchFamily="18" charset="0"/>
                <a:cs typeface="Times New Roman" panose="02020603050405020304" pitchFamily="18" charset="0"/>
              </a:rPr>
              <a:t> behaves with touchiness — it doesn’t just observe attacks from the log activity, but it also monitors the attacker’s overall activity and reacts accordingly.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For example, the ban time grows exponentially for every attack from the same address. </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4363B0AE-7772-DFB1-E4DC-E9C0568B0A95}"/>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E9B3AE59-1D6C-1B62-081B-5B6756F49BF0}"/>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9971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9992A-5EB5-8790-0B38-E77727AD2E47}"/>
              </a:ext>
            </a:extLst>
          </p:cNvPr>
          <p:cNvSpPr>
            <a:spLocks noGrp="1"/>
          </p:cNvSpPr>
          <p:nvPr>
            <p:ph type="title"/>
          </p:nvPr>
        </p:nvSpPr>
        <p:spPr>
          <a:xfrm>
            <a:off x="1063414" y="243840"/>
            <a:ext cx="8596668" cy="792480"/>
          </a:xfrm>
        </p:spPr>
        <p:txBody>
          <a:bodyPr>
            <a:noAutofit/>
          </a:bodyPr>
          <a:lstStyle/>
          <a:p>
            <a:r>
              <a:rPr lang="en-US" sz="4400" b="1" dirty="0">
                <a:latin typeface="Times New Roman" panose="02020603050405020304" pitchFamily="18" charset="0"/>
                <a:cs typeface="Times New Roman" panose="02020603050405020304" pitchFamily="18" charset="0"/>
              </a:rPr>
              <a:t>5</a:t>
            </a:r>
            <a:r>
              <a:rPr lang="en-US" sz="4400" b="1" i="0" dirty="0">
                <a:effectLst/>
                <a:latin typeface="Times New Roman" panose="02020603050405020304" pitchFamily="18" charset="0"/>
                <a:cs typeface="Times New Roman" panose="02020603050405020304" pitchFamily="18" charset="0"/>
              </a:rPr>
              <a:t>. </a:t>
            </a:r>
            <a:r>
              <a:rPr lang="en-US" sz="4400" b="1" i="0" dirty="0" err="1">
                <a:effectLst/>
                <a:latin typeface="Times New Roman" panose="02020603050405020304" pitchFamily="18" charset="0"/>
                <a:cs typeface="Times New Roman" panose="02020603050405020304" pitchFamily="18" charset="0"/>
              </a:rPr>
              <a:t>SSHGuard</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C33A93F-50B0-A851-A36B-1CCA8B6A6BF3}"/>
              </a:ext>
            </a:extLst>
          </p:cNvPr>
          <p:cNvSpPr>
            <a:spLocks noGrp="1"/>
          </p:cNvSpPr>
          <p:nvPr>
            <p:ph idx="1"/>
          </p:nvPr>
        </p:nvSpPr>
        <p:spPr>
          <a:xfrm>
            <a:off x="524934" y="1036320"/>
            <a:ext cx="10468186"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This means that if a user just forgets their password, they will not lose their access for long, but an actual attacker will soon be blocked for much longer periods.</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IP addresses can be permanently blocklisted — either manually or automatically when the chosen threat threshold is exceeded. IP addresses can also be allowlisted.</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To install </a:t>
            </a:r>
            <a:r>
              <a:rPr lang="en-US" sz="2800" b="0" i="0" dirty="0" err="1">
                <a:solidFill>
                  <a:schemeClr val="tx1"/>
                </a:solidFill>
                <a:effectLst/>
                <a:latin typeface="Times New Roman" panose="02020603050405020304" pitchFamily="18" charset="0"/>
                <a:cs typeface="Times New Roman" panose="02020603050405020304" pitchFamily="18" charset="0"/>
              </a:rPr>
              <a:t>SSHGuard</a:t>
            </a:r>
            <a:r>
              <a:rPr lang="en-US" sz="2800" b="0" i="0" dirty="0">
                <a:solidFill>
                  <a:schemeClr val="tx1"/>
                </a:solidFill>
                <a:effectLst/>
                <a:latin typeface="Times New Roman" panose="02020603050405020304" pitchFamily="18" charset="0"/>
                <a:cs typeface="Times New Roman" panose="02020603050405020304" pitchFamily="18" charset="0"/>
              </a:rPr>
              <a:t> to your server, use </a:t>
            </a:r>
            <a:r>
              <a:rPr lang="en-IN" sz="2800" b="0" i="1" dirty="0">
                <a:solidFill>
                  <a:schemeClr val="tx1"/>
                </a:solidFill>
                <a:effectLst/>
                <a:latin typeface="Times New Roman" panose="02020603050405020304" pitchFamily="18" charset="0"/>
                <a:cs typeface="Times New Roman" panose="02020603050405020304" pitchFamily="18" charset="0"/>
              </a:rPr>
              <a:t>apt install </a:t>
            </a:r>
            <a:r>
              <a:rPr lang="en-IN" sz="2800" b="0" i="1" dirty="0" err="1">
                <a:solidFill>
                  <a:schemeClr val="tx1"/>
                </a:solidFill>
                <a:effectLst/>
                <a:latin typeface="Times New Roman" panose="02020603050405020304" pitchFamily="18" charset="0"/>
                <a:cs typeface="Times New Roman" panose="02020603050405020304" pitchFamily="18" charset="0"/>
              </a:rPr>
              <a:t>sshguard</a:t>
            </a:r>
            <a:endParaRPr lang="en-IN" sz="2800" b="0" i="1" dirty="0">
              <a:solidFill>
                <a:schemeClr val="tx1"/>
              </a:solidFill>
              <a:effectLst/>
              <a:latin typeface="Times New Roman" panose="02020603050405020304" pitchFamily="18" charset="0"/>
              <a:cs typeface="Times New Roman" panose="02020603050405020304" pitchFamily="18" charset="0"/>
            </a:endParaRPr>
          </a:p>
          <a:p>
            <a:pPr algn="just"/>
            <a:r>
              <a:rPr lang="en-US" sz="2800" b="0" i="0" dirty="0">
                <a:solidFill>
                  <a:schemeClr val="tx1"/>
                </a:solidFill>
                <a:effectLst/>
                <a:latin typeface="Times New Roman" panose="02020603050405020304" pitchFamily="18" charset="0"/>
                <a:cs typeface="Times New Roman" panose="02020603050405020304" pitchFamily="18" charset="0"/>
              </a:rPr>
              <a:t>Inspect your iptables for new filtering rules that </a:t>
            </a:r>
            <a:r>
              <a:rPr lang="en-US" sz="2800" b="0" i="0" dirty="0" err="1">
                <a:solidFill>
                  <a:schemeClr val="tx1"/>
                </a:solidFill>
                <a:effectLst/>
                <a:latin typeface="Times New Roman" panose="02020603050405020304" pitchFamily="18" charset="0"/>
                <a:cs typeface="Times New Roman" panose="02020603050405020304" pitchFamily="18" charset="0"/>
              </a:rPr>
              <a:t>SSHGuard</a:t>
            </a:r>
            <a:r>
              <a:rPr lang="en-US" sz="2800" b="0" i="0" dirty="0">
                <a:solidFill>
                  <a:schemeClr val="tx1"/>
                </a:solidFill>
                <a:effectLst/>
                <a:latin typeface="Times New Roman" panose="02020603050405020304" pitchFamily="18" charset="0"/>
                <a:cs typeface="Times New Roman" panose="02020603050405020304" pitchFamily="18" charset="0"/>
              </a:rPr>
              <a:t> adds automatically after installation:</a:t>
            </a:r>
            <a:endParaRPr kumimoji="0" lang="en-US" altLang="en-US" sz="2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2" indent="0" algn="just" defTabSz="914400" eaLnBrk="0" fontAlgn="base" hangingPunct="0">
              <a:spcBef>
                <a:spcPct val="0"/>
              </a:spcBef>
              <a:spcAft>
                <a:spcPct val="0"/>
              </a:spcAft>
              <a:buClrTx/>
              <a:buSzTx/>
              <a:buFontTx/>
              <a:buChar char="•"/>
            </a:pPr>
            <a:r>
              <a:rPr kumimoji="0" lang="en-US" altLang="en-US" sz="2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root@server</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iptables -S</a:t>
            </a:r>
          </a:p>
          <a:p>
            <a:pPr marL="800100" lvl="2" indent="0" algn="just" defTabSz="914400" eaLnBrk="0" fontAlgn="base" hangingPunct="0">
              <a:spcBef>
                <a:spcPct val="0"/>
              </a:spcBef>
              <a:spcAft>
                <a:spcPct val="0"/>
              </a:spcAft>
              <a:buClrTx/>
              <a:buSzTx/>
              <a:buFontTx/>
              <a:buChar char="•"/>
            </a:pP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 </a:t>
            </a:r>
            <a:r>
              <a:rPr kumimoji="0" lang="en-US" altLang="en-US" sz="2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sshguard</a:t>
            </a:r>
            <a:endPar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2" indent="0" algn="just" defTabSz="914400" eaLnBrk="0" fontAlgn="base" hangingPunct="0">
              <a:spcBef>
                <a:spcPct val="0"/>
              </a:spcBef>
              <a:spcAft>
                <a:spcPct val="0"/>
              </a:spcAft>
              <a:buClrTx/>
              <a:buSzTx/>
              <a:buFontTx/>
              <a:buChar char="•"/>
            </a:pP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INPUT -j </a:t>
            </a:r>
            <a:r>
              <a:rPr kumimoji="0" lang="en-US" altLang="en-US" sz="2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sshguard</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4363B0AE-7772-DFB1-E4DC-E9C0568B0A95}"/>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E9B3AE59-1D6C-1B62-081B-5B6756F49BF0}"/>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9138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3E9992A-5EB5-8790-0B38-E77727AD2E47}"/>
              </a:ext>
            </a:extLst>
          </p:cNvPr>
          <p:cNvSpPr>
            <a:spLocks noGrp="1"/>
          </p:cNvSpPr>
          <p:nvPr>
            <p:ph type="title"/>
          </p:nvPr>
        </p:nvSpPr>
        <p:spPr>
          <a:xfrm>
            <a:off x="1063414" y="243840"/>
            <a:ext cx="8596668" cy="792480"/>
          </a:xfrm>
        </p:spPr>
        <p:txBody>
          <a:bodyPr>
            <a:noAutofit/>
          </a:bodyPr>
          <a:lstStyle/>
          <a:p>
            <a:r>
              <a:rPr lang="en-US" sz="4400" b="1" dirty="0">
                <a:latin typeface="Times New Roman" panose="02020603050405020304" pitchFamily="18" charset="0"/>
                <a:cs typeface="Times New Roman" panose="02020603050405020304" pitchFamily="18" charset="0"/>
              </a:rPr>
              <a:t>5</a:t>
            </a:r>
            <a:r>
              <a:rPr lang="en-US" sz="4400" b="1" i="0" dirty="0">
                <a:effectLst/>
                <a:latin typeface="Times New Roman" panose="02020603050405020304" pitchFamily="18" charset="0"/>
                <a:cs typeface="Times New Roman" panose="02020603050405020304" pitchFamily="18" charset="0"/>
              </a:rPr>
              <a:t>. </a:t>
            </a:r>
            <a:r>
              <a:rPr lang="en-US" sz="4400" b="1" i="0" dirty="0" err="1">
                <a:effectLst/>
                <a:latin typeface="Times New Roman" panose="02020603050405020304" pitchFamily="18" charset="0"/>
                <a:cs typeface="Times New Roman" panose="02020603050405020304" pitchFamily="18" charset="0"/>
              </a:rPr>
              <a:t>SSHGuard</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C33A93F-50B0-A851-A36B-1CCA8B6A6BF3}"/>
              </a:ext>
            </a:extLst>
          </p:cNvPr>
          <p:cNvSpPr>
            <a:spLocks noGrp="1"/>
          </p:cNvSpPr>
          <p:nvPr>
            <p:ph idx="1"/>
          </p:nvPr>
        </p:nvSpPr>
        <p:spPr>
          <a:xfrm>
            <a:off x="524934" y="1036320"/>
            <a:ext cx="10468186" cy="3880773"/>
          </a:xfrm>
        </p:spPr>
        <p:txBody>
          <a:bodyPr>
            <a:noAutofit/>
          </a:bodyPr>
          <a:lstStyle/>
          <a:p>
            <a:pPr marL="0" indent="0" algn="just" defTabSz="914400" eaLnBrk="0" fontAlgn="base" hangingPunct="0">
              <a:spcBef>
                <a:spcPct val="0"/>
              </a:spcBef>
              <a:spcAft>
                <a:spcPct val="0"/>
              </a:spcAft>
              <a:buClrTx/>
              <a:buSzTx/>
              <a:buNone/>
            </a:pPr>
            <a:r>
              <a:rPr lang="en-US" sz="3200" b="0" i="0" dirty="0">
                <a:solidFill>
                  <a:schemeClr val="tx1"/>
                </a:solidFill>
                <a:effectLst/>
                <a:latin typeface="Times New Roman" panose="02020603050405020304" pitchFamily="18" charset="0"/>
                <a:cs typeface="Times New Roman" panose="02020603050405020304" pitchFamily="18" charset="0"/>
              </a:rPr>
              <a:t>If you cannot find the filtering rules in your iptables you need to apply them manually and restart the iptables service: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2" indent="0" algn="just" defTabSz="914400" eaLnBrk="0" fontAlgn="base" hangingPunct="0">
              <a:spcBef>
                <a:spcPct val="0"/>
              </a:spcBef>
              <a:spcAft>
                <a:spcPct val="0"/>
              </a:spcAft>
              <a:buClrTx/>
              <a:buSzTx/>
              <a:buFontTx/>
              <a:buChar char="•"/>
            </a:pPr>
            <a:r>
              <a:rPr kumimoji="0" lang="en-US" altLang="en-US" sz="2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root@server</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iptables -N </a:t>
            </a:r>
            <a:r>
              <a:rPr kumimoji="0" lang="en-US" altLang="en-US" sz="2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sshguard</a:t>
            </a:r>
            <a:endPar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lvl="2" indent="0" algn="just" defTabSz="914400" eaLnBrk="0" fontAlgn="base" hangingPunct="0">
              <a:spcBef>
                <a:spcPct val="0"/>
              </a:spcBef>
              <a:spcAft>
                <a:spcPct val="0"/>
              </a:spcAft>
              <a:buClrTx/>
              <a:buSzTx/>
              <a:buFontTx/>
              <a:buChar char="•"/>
            </a:pPr>
            <a:r>
              <a:rPr kumimoji="0" lang="en-US" altLang="en-US" sz="24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root@server</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service iptables restart</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This saves the rules in iptables and then reloads them.</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xmlns="" id="{4363B0AE-7772-DFB1-E4DC-E9C0568B0A95}"/>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xmlns="" id="{E9B3AE59-1D6C-1B62-081B-5B6756F49BF0}"/>
              </a:ext>
            </a:extLst>
          </p:cNvPr>
          <p:cNvSpPr>
            <a:spLocks noChangeArrowheads="1"/>
          </p:cNvSpPr>
          <p:nvPr/>
        </p:nvSpPr>
        <p:spPr bwMode="auto">
          <a:xfrm>
            <a:off x="0" y="-138499"/>
            <a:ext cx="65" cy="276999"/>
          </a:xfrm>
          <a:prstGeom prst="rect">
            <a:avLst/>
          </a:prstGeom>
          <a:solidFill>
            <a:srgbClr val="F2F2F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2507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B413F-88E9-2CC5-982F-5726B636B297}"/>
              </a:ext>
            </a:extLst>
          </p:cNvPr>
          <p:cNvSpPr>
            <a:spLocks noGrp="1"/>
          </p:cNvSpPr>
          <p:nvPr>
            <p:ph type="title"/>
          </p:nvPr>
        </p:nvSpPr>
        <p:spPr>
          <a:xfrm>
            <a:off x="677334" y="223520"/>
            <a:ext cx="10752666" cy="879013"/>
          </a:xfrm>
        </p:spPr>
        <p:txBody>
          <a:bodyPr>
            <a:normAutofit/>
          </a:bodyPr>
          <a:lstStyle/>
          <a:p>
            <a:pPr algn="ctr"/>
            <a:r>
              <a:rPr lang="en-US" sz="4400" b="1" i="0" dirty="0">
                <a:effectLst/>
                <a:latin typeface="Times New Roman" panose="02020603050405020304" pitchFamily="18" charset="0"/>
                <a:cs typeface="Times New Roman" panose="02020603050405020304" pitchFamily="18" charset="0"/>
              </a:rPr>
              <a:t>Countermeasures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F5C2FFF-3C85-157A-86A5-CFEF7542240C}"/>
              </a:ext>
            </a:extLst>
          </p:cNvPr>
          <p:cNvSpPr>
            <a:spLocks noGrp="1"/>
          </p:cNvSpPr>
          <p:nvPr>
            <p:ph idx="1"/>
          </p:nvPr>
        </p:nvSpPr>
        <p:spPr>
          <a:xfrm>
            <a:off x="433494" y="1102533"/>
            <a:ext cx="11081172" cy="3880773"/>
          </a:xfrm>
        </p:spPr>
        <p:txBody>
          <a:bodyPr>
            <a:noAutofit/>
          </a:bodyPr>
          <a:lstStyle/>
          <a:p>
            <a:pPr marL="0" indent="0" algn="just">
              <a:buNone/>
            </a:pPr>
            <a:r>
              <a:rPr lang="en-US" sz="2800" b="0" i="0" dirty="0">
                <a:solidFill>
                  <a:schemeClr val="tx1"/>
                </a:solidFill>
                <a:effectLst/>
                <a:latin typeface="Times New Roman" panose="02020603050405020304" pitchFamily="18" charset="0"/>
                <a:cs typeface="Times New Roman" panose="02020603050405020304" pitchFamily="18" charset="0"/>
              </a:rPr>
              <a:t>Various countermeasures to prevent password attacks are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When typing password make sure there is no one behind you attempting to peak. Don’t keep any sticky notes laying around that have password or password hints on them.</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Limiting the number of attempts that a password can be tried</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Introducing time delays between successive attempts</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Increasing the answer’s complexity (e.g. requiring a CAPTCHA answer or verification code sent via cellphone)</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Locking accounts out after unsuccessful logon attempts.</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Never use a password like birth date, mother’s maiden name, pet’s name, your spouse’s name, or anything that someone may be able to guess.</a:t>
            </a:r>
          </a:p>
        </p:txBody>
      </p:sp>
    </p:spTree>
    <p:extLst>
      <p:ext uri="{BB962C8B-B14F-4D97-AF65-F5344CB8AC3E}">
        <p14:creationId xmlns:p14="http://schemas.microsoft.com/office/powerpoint/2010/main" val="3085896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B413F-88E9-2CC5-982F-5726B636B297}"/>
              </a:ext>
            </a:extLst>
          </p:cNvPr>
          <p:cNvSpPr>
            <a:spLocks noGrp="1"/>
          </p:cNvSpPr>
          <p:nvPr>
            <p:ph type="title"/>
          </p:nvPr>
        </p:nvSpPr>
        <p:spPr>
          <a:xfrm>
            <a:off x="677334" y="223520"/>
            <a:ext cx="10752666" cy="879013"/>
          </a:xfrm>
        </p:spPr>
        <p:txBody>
          <a:bodyPr>
            <a:normAutofit/>
          </a:bodyPr>
          <a:lstStyle/>
          <a:p>
            <a:pPr algn="ctr"/>
            <a:r>
              <a:rPr lang="en-US" sz="4400" b="1" i="0" dirty="0">
                <a:effectLst/>
                <a:latin typeface="Times New Roman" panose="02020603050405020304" pitchFamily="18" charset="0"/>
                <a:cs typeface="Times New Roman" panose="02020603050405020304" pitchFamily="18" charset="0"/>
              </a:rPr>
              <a:t>Countermeasures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F5C2FFF-3C85-157A-86A5-CFEF7542240C}"/>
              </a:ext>
            </a:extLst>
          </p:cNvPr>
          <p:cNvSpPr>
            <a:spLocks noGrp="1"/>
          </p:cNvSpPr>
          <p:nvPr>
            <p:ph idx="1"/>
          </p:nvPr>
        </p:nvSpPr>
        <p:spPr>
          <a:xfrm>
            <a:off x="433494" y="980613"/>
            <a:ext cx="11081172"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Don’t use a password that is in the dictionary. Some people may think that if they use a word from the dictionary but replace most of the letters with a number, then they are safe.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There are 1337 speak dictionary’s out there too. Basically what 1337 speak is, is changing a word like “animal” to 4n1m41.</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Brute-force attacks may be prevented by creating a very long password and using many numbers and odd characters.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The longer the password the longer it takes for the hacker to crack password.</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Make password extremely long for preventing rainbow table cracking.</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Creating tables for passwords that are long takes a very long time and a lot of resources.  </a:t>
            </a:r>
          </a:p>
        </p:txBody>
      </p:sp>
    </p:spTree>
    <p:extLst>
      <p:ext uri="{BB962C8B-B14F-4D97-AF65-F5344CB8AC3E}">
        <p14:creationId xmlns:p14="http://schemas.microsoft.com/office/powerpoint/2010/main" val="1590535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5B413F-88E9-2CC5-982F-5726B636B297}"/>
              </a:ext>
            </a:extLst>
          </p:cNvPr>
          <p:cNvSpPr>
            <a:spLocks noGrp="1"/>
          </p:cNvSpPr>
          <p:nvPr>
            <p:ph type="title"/>
          </p:nvPr>
        </p:nvSpPr>
        <p:spPr>
          <a:xfrm>
            <a:off x="677334" y="223520"/>
            <a:ext cx="10752666" cy="879013"/>
          </a:xfrm>
        </p:spPr>
        <p:txBody>
          <a:bodyPr>
            <a:normAutofit/>
          </a:bodyPr>
          <a:lstStyle/>
          <a:p>
            <a:pPr algn="ctr"/>
            <a:r>
              <a:rPr lang="en-US" sz="4400" b="1" i="0" dirty="0">
                <a:effectLst/>
                <a:latin typeface="Times New Roman" panose="02020603050405020304" pitchFamily="18" charset="0"/>
                <a:cs typeface="Times New Roman" panose="02020603050405020304" pitchFamily="18" charset="0"/>
              </a:rPr>
              <a:t>Countermeasures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CF5C2FFF-3C85-157A-86A5-CFEF7542240C}"/>
              </a:ext>
            </a:extLst>
          </p:cNvPr>
          <p:cNvSpPr>
            <a:spLocks noGrp="1"/>
          </p:cNvSpPr>
          <p:nvPr>
            <p:ph idx="1"/>
          </p:nvPr>
        </p:nvSpPr>
        <p:spPr>
          <a:xfrm>
            <a:off x="433494" y="1102533"/>
            <a:ext cx="11081172"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That is why there aren’t many of these tables available.</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Whole disk encryption can prevent an intruder from accessing the OS and passwords stored on the system.</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Implement password policies like using punctuation characters, upper and lowercase letters, special characters and numbers.</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Enable security auditing to help monitor and track password attacks.</a:t>
            </a:r>
          </a:p>
          <a:p>
            <a:pPr algn="just"/>
            <a:r>
              <a:rPr lang="en-US" sz="2800" b="1" i="0" dirty="0">
                <a:solidFill>
                  <a:schemeClr val="tx1"/>
                </a:solidFill>
                <a:effectLst/>
                <a:latin typeface="Times New Roman" panose="02020603050405020304" pitchFamily="18" charset="0"/>
                <a:cs typeface="Times New Roman" panose="02020603050405020304" pitchFamily="18" charset="0"/>
              </a:rPr>
              <a:t>Biometrics - </a:t>
            </a:r>
            <a:r>
              <a:rPr lang="en-US" sz="2800" b="0" i="0" dirty="0">
                <a:solidFill>
                  <a:schemeClr val="tx1"/>
                </a:solidFill>
                <a:effectLst/>
                <a:latin typeface="Times New Roman" panose="02020603050405020304" pitchFamily="18" charset="0"/>
                <a:cs typeface="Times New Roman" panose="02020603050405020304" pitchFamily="18" charset="0"/>
              </a:rPr>
              <a:t>A malicious actor will find it very difficult to replicate your fingerprint or facial shape.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Enabling biometric authentication turns your password into only one of several points of trust that a hacker needs to overcome.</a:t>
            </a:r>
          </a:p>
          <a:p>
            <a:pPr marL="0" indent="0" algn="just">
              <a:buNone/>
            </a:pPr>
            <a:endParaRPr lang="en-US" sz="28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751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184BE-DF61-1881-EEA0-90A4F5FB3943}"/>
              </a:ext>
            </a:extLst>
          </p:cNvPr>
          <p:cNvSpPr>
            <a:spLocks noGrp="1"/>
          </p:cNvSpPr>
          <p:nvPr>
            <p:ph type="title"/>
          </p:nvPr>
        </p:nvSpPr>
        <p:spPr>
          <a:xfrm>
            <a:off x="819574" y="284480"/>
            <a:ext cx="10153226" cy="883920"/>
          </a:xfrm>
        </p:spPr>
        <p:txBody>
          <a:bodyPr>
            <a:normAutofit/>
          </a:bodyPr>
          <a:lstStyle/>
          <a:p>
            <a:pPr algn="ctr"/>
            <a:r>
              <a:rPr lang="en-US" sz="4400" b="1" i="0" dirty="0">
                <a:effectLst/>
                <a:latin typeface="Times New Roman" panose="02020603050405020304" pitchFamily="18" charset="0"/>
                <a:cs typeface="Times New Roman" panose="02020603050405020304" pitchFamily="18" charset="0"/>
              </a:rPr>
              <a:t>Password policies</a:t>
            </a:r>
            <a:endParaRPr lang="en-IN" sz="4400" dirty="0"/>
          </a:p>
        </p:txBody>
      </p:sp>
      <p:sp>
        <p:nvSpPr>
          <p:cNvPr id="3" name="Content Placeholder 2">
            <a:extLst>
              <a:ext uri="{FF2B5EF4-FFF2-40B4-BE49-F238E27FC236}">
                <a16:creationId xmlns:a16="http://schemas.microsoft.com/office/drawing/2014/main" xmlns="" id="{65743471-C7B1-DEC2-C6C1-C4BAA2F63297}"/>
              </a:ext>
            </a:extLst>
          </p:cNvPr>
          <p:cNvSpPr>
            <a:spLocks noGrp="1"/>
          </p:cNvSpPr>
          <p:nvPr>
            <p:ph idx="1"/>
          </p:nvPr>
        </p:nvSpPr>
        <p:spPr>
          <a:xfrm>
            <a:off x="663787" y="1016000"/>
            <a:ext cx="10864426"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Password policies are a front line of defense.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They are typically a set of rules intended to </a:t>
            </a:r>
            <a:r>
              <a:rPr lang="en-US" sz="2800" b="0" i="0" u="none" strike="noStrike" dirty="0">
                <a:solidFill>
                  <a:schemeClr val="tx1"/>
                </a:solidFill>
                <a:effectLst/>
                <a:latin typeface="Times New Roman" panose="02020603050405020304" pitchFamily="18" charset="0"/>
                <a:cs typeface="Times New Roman" panose="02020603050405020304" pitchFamily="18" charset="0"/>
              </a:rPr>
              <a:t>improve security</a:t>
            </a:r>
            <a:r>
              <a:rPr lang="en-US" sz="2800" b="0" i="0" dirty="0">
                <a:solidFill>
                  <a:schemeClr val="tx1"/>
                </a:solidFill>
                <a:effectLst/>
                <a:latin typeface="Times New Roman" panose="02020603050405020304" pitchFamily="18" charset="0"/>
                <a:cs typeface="Times New Roman" panose="02020603050405020304" pitchFamily="18" charset="0"/>
              </a:rPr>
              <a:t> by motivating or compelling users to create and maintain dependable, safe passwords.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Password policies govern password lifecycle events, such as authentication, periodic resets, and expiration.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Although some password policies are advisory and outline best practices for users, most sites require users to adhere to the policy using programmatic rules.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User frustration can arise if users are required to spend time attempting to create passwords that meet unfamiliar criteria. </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3212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5919DB-A717-DCD3-3537-004E03FC2036}"/>
              </a:ext>
            </a:extLst>
          </p:cNvPr>
          <p:cNvSpPr>
            <a:spLocks noGrp="1"/>
          </p:cNvSpPr>
          <p:nvPr>
            <p:ph type="title"/>
          </p:nvPr>
        </p:nvSpPr>
        <p:spPr>
          <a:xfrm>
            <a:off x="677334" y="609600"/>
            <a:ext cx="11087946" cy="1320800"/>
          </a:xfrm>
        </p:spPr>
        <p:txBody>
          <a:bodyPr>
            <a:normAutofit/>
          </a:bodyPr>
          <a:lstStyle/>
          <a:p>
            <a:pPr algn="ctr"/>
            <a:r>
              <a:rPr lang="en-IN" sz="4400" dirty="0"/>
              <a:t>Introduction</a:t>
            </a:r>
          </a:p>
        </p:txBody>
      </p:sp>
      <p:sp>
        <p:nvSpPr>
          <p:cNvPr id="3" name="Content Placeholder 2">
            <a:extLst>
              <a:ext uri="{FF2B5EF4-FFF2-40B4-BE49-F238E27FC236}">
                <a16:creationId xmlns:a16="http://schemas.microsoft.com/office/drawing/2014/main" xmlns="" id="{95485728-6A49-0709-ABDE-B708B3274258}"/>
              </a:ext>
            </a:extLst>
          </p:cNvPr>
          <p:cNvSpPr>
            <a:spLocks noGrp="1"/>
          </p:cNvSpPr>
          <p:nvPr>
            <p:ph idx="1"/>
          </p:nvPr>
        </p:nvSpPr>
        <p:spPr>
          <a:xfrm>
            <a:off x="677334" y="1737361"/>
            <a:ext cx="11087946" cy="4253202"/>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Passwords are the most widely used method of authentication because they are easy and inexpensive to implement compared to other methods. </a:t>
            </a:r>
          </a:p>
          <a:p>
            <a:pPr algn="just"/>
            <a:r>
              <a:rPr lang="en-US" sz="2800" b="0" i="0">
                <a:solidFill>
                  <a:schemeClr val="tx1"/>
                </a:solidFill>
                <a:effectLst/>
                <a:latin typeface="Times New Roman" panose="02020603050405020304" pitchFamily="18" charset="0"/>
                <a:cs typeface="Times New Roman" panose="02020603050405020304" pitchFamily="18" charset="0"/>
              </a:rPr>
              <a:t>So</a:t>
            </a:r>
            <a:r>
              <a:rPr lang="en-US" sz="2800" b="0" i="0" dirty="0">
                <a:solidFill>
                  <a:schemeClr val="tx1"/>
                </a:solidFill>
                <a:effectLst/>
                <a:latin typeface="Times New Roman" panose="02020603050405020304" pitchFamily="18" charset="0"/>
                <a:cs typeface="Times New Roman" panose="02020603050405020304" pitchFamily="18" charset="0"/>
              </a:rPr>
              <a:t>, malicious individuals intent on breaking into systems have spent a lot of time devising ways to uncover the passwords associated with user accounts on the systems that they target</a:t>
            </a:r>
            <a:r>
              <a:rPr lang="en-US" sz="2800" b="0" i="0">
                <a:solidFill>
                  <a:schemeClr val="tx1"/>
                </a:solidFill>
                <a:effectLst/>
                <a:latin typeface="Times New Roman" panose="02020603050405020304" pitchFamily="18" charset="0"/>
                <a:cs typeface="Times New Roman" panose="02020603050405020304" pitchFamily="18" charset="0"/>
              </a:rPr>
              <a:t>. </a:t>
            </a:r>
          </a:p>
          <a:p>
            <a:pPr algn="just"/>
            <a:r>
              <a:rPr lang="en-US" sz="2800" b="0" i="0">
                <a:solidFill>
                  <a:schemeClr val="tx1"/>
                </a:solidFill>
                <a:effectLst/>
                <a:latin typeface="Times New Roman" panose="02020603050405020304" pitchFamily="18" charset="0"/>
                <a:cs typeface="Times New Roman" panose="02020603050405020304" pitchFamily="18" charset="0"/>
              </a:rPr>
              <a:t>We </a:t>
            </a:r>
            <a:r>
              <a:rPr lang="en-US" sz="2800" b="0" i="0" dirty="0">
                <a:solidFill>
                  <a:schemeClr val="tx1"/>
                </a:solidFill>
                <a:effectLst/>
                <a:latin typeface="Times New Roman" panose="02020603050405020304" pitchFamily="18" charset="0"/>
                <a:cs typeface="Times New Roman" panose="02020603050405020304" pitchFamily="18" charset="0"/>
              </a:rPr>
              <a:t>know that many times passwords are exposed because of human error, such as responding with a valid ID and password to a phishing attempt, sharing passwords, writing them down and storing them in full view, giving away answers to security questions through social media sites, etc.</a:t>
            </a:r>
            <a:endParaRPr lang="en-IN" sz="2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0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184BE-DF61-1881-EEA0-90A4F5FB3943}"/>
              </a:ext>
            </a:extLst>
          </p:cNvPr>
          <p:cNvSpPr>
            <a:spLocks noGrp="1"/>
          </p:cNvSpPr>
          <p:nvPr>
            <p:ph type="title"/>
          </p:nvPr>
        </p:nvSpPr>
        <p:spPr>
          <a:xfrm>
            <a:off x="819574" y="284480"/>
            <a:ext cx="10153226" cy="883920"/>
          </a:xfrm>
        </p:spPr>
        <p:txBody>
          <a:bodyPr>
            <a:normAutofit/>
          </a:bodyPr>
          <a:lstStyle/>
          <a:p>
            <a:pPr algn="ctr"/>
            <a:r>
              <a:rPr lang="en-US" sz="4400" b="1" i="0" dirty="0">
                <a:effectLst/>
                <a:latin typeface="Times New Roman" panose="02020603050405020304" pitchFamily="18" charset="0"/>
                <a:cs typeface="Times New Roman" panose="02020603050405020304" pitchFamily="18" charset="0"/>
              </a:rPr>
              <a:t>Password policies</a:t>
            </a:r>
            <a:endParaRPr lang="en-IN" sz="4400" dirty="0"/>
          </a:p>
        </p:txBody>
      </p:sp>
      <p:sp>
        <p:nvSpPr>
          <p:cNvPr id="3" name="Content Placeholder 2">
            <a:extLst>
              <a:ext uri="{FF2B5EF4-FFF2-40B4-BE49-F238E27FC236}">
                <a16:creationId xmlns:a16="http://schemas.microsoft.com/office/drawing/2014/main" xmlns="" id="{65743471-C7B1-DEC2-C6C1-C4BAA2F63297}"/>
              </a:ext>
            </a:extLst>
          </p:cNvPr>
          <p:cNvSpPr>
            <a:spLocks noGrp="1"/>
          </p:cNvSpPr>
          <p:nvPr>
            <p:ph idx="1"/>
          </p:nvPr>
        </p:nvSpPr>
        <p:spPr>
          <a:xfrm>
            <a:off x="284480" y="1076960"/>
            <a:ext cx="11243733"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Having a password policy can help mitigate user frustration by providing guidelines and certainty.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The following are examples of password policies:</a:t>
            </a:r>
          </a:p>
          <a:p>
            <a:pPr lvl="1" algn="just"/>
            <a:r>
              <a:rPr lang="en-US" sz="2600" b="1" i="0" u="sng" dirty="0">
                <a:solidFill>
                  <a:schemeClr val="tx1"/>
                </a:solidFill>
                <a:effectLst/>
                <a:latin typeface="Times New Roman" panose="02020603050405020304" pitchFamily="18" charset="0"/>
                <a:cs typeface="Times New Roman" panose="02020603050405020304" pitchFamily="18" charset="0"/>
              </a:rPr>
              <a:t>Requiring longer passwords</a:t>
            </a:r>
            <a:r>
              <a:rPr lang="en-US" sz="2600" b="0" i="0" dirty="0">
                <a:solidFill>
                  <a:schemeClr val="tx1"/>
                </a:solidFill>
                <a:effectLst/>
                <a:latin typeface="Times New Roman" panose="02020603050405020304" pitchFamily="18" charset="0"/>
                <a:cs typeface="Times New Roman" panose="02020603050405020304" pitchFamily="18" charset="0"/>
              </a:rPr>
              <a:t>. Longer passwords and passphrases have been shown to substantially improve security. However, it’s still essential to avoid longer passwords that have been previously compromised or regularly appear in cracking dictionaries.</a:t>
            </a:r>
          </a:p>
          <a:p>
            <a:pPr lvl="1" algn="just"/>
            <a:r>
              <a:rPr lang="en-US" sz="2600" b="1" i="0" u="sng" dirty="0">
                <a:solidFill>
                  <a:schemeClr val="tx1"/>
                </a:solidFill>
                <a:effectLst/>
                <a:latin typeface="Times New Roman" panose="02020603050405020304" pitchFamily="18" charset="0"/>
                <a:cs typeface="Times New Roman" panose="02020603050405020304" pitchFamily="18" charset="0"/>
              </a:rPr>
              <a:t>Do not use personal details</a:t>
            </a:r>
            <a:r>
              <a:rPr lang="en-US" sz="2600" b="0" i="0" dirty="0">
                <a:solidFill>
                  <a:schemeClr val="tx1"/>
                </a:solidFill>
                <a:effectLst/>
                <a:latin typeface="Times New Roman" panose="02020603050405020304" pitchFamily="18" charset="0"/>
                <a:cs typeface="Times New Roman" panose="02020603050405020304" pitchFamily="18" charset="0"/>
              </a:rPr>
              <a:t>. This password policy encourages users to create passwords with no link to the user’s personal information. As explained earlier, most users build passwords using personal details, such as hobbies, nicknames, names of pets or family members, etc. If a hacker has access to personal details about a particular user (such</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2706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184BE-DF61-1881-EEA0-90A4F5FB3943}"/>
              </a:ext>
            </a:extLst>
          </p:cNvPr>
          <p:cNvSpPr>
            <a:spLocks noGrp="1"/>
          </p:cNvSpPr>
          <p:nvPr>
            <p:ph type="title"/>
          </p:nvPr>
        </p:nvSpPr>
        <p:spPr>
          <a:xfrm>
            <a:off x="819574" y="284480"/>
            <a:ext cx="10153226" cy="883920"/>
          </a:xfrm>
        </p:spPr>
        <p:txBody>
          <a:bodyPr>
            <a:normAutofit/>
          </a:bodyPr>
          <a:lstStyle/>
          <a:p>
            <a:pPr algn="ctr"/>
            <a:r>
              <a:rPr lang="en-US" sz="4400" b="1" i="0" dirty="0">
                <a:effectLst/>
                <a:latin typeface="Times New Roman" panose="02020603050405020304" pitchFamily="18" charset="0"/>
                <a:cs typeface="Times New Roman" panose="02020603050405020304" pitchFamily="18" charset="0"/>
              </a:rPr>
              <a:t>Password policies</a:t>
            </a:r>
            <a:endParaRPr lang="en-IN" sz="4400" dirty="0"/>
          </a:p>
        </p:txBody>
      </p:sp>
      <p:sp>
        <p:nvSpPr>
          <p:cNvPr id="3" name="Content Placeholder 2">
            <a:extLst>
              <a:ext uri="{FF2B5EF4-FFF2-40B4-BE49-F238E27FC236}">
                <a16:creationId xmlns:a16="http://schemas.microsoft.com/office/drawing/2014/main" xmlns="" id="{65743471-C7B1-DEC2-C6C1-C4BAA2F63297}"/>
              </a:ext>
            </a:extLst>
          </p:cNvPr>
          <p:cNvSpPr>
            <a:spLocks noGrp="1"/>
          </p:cNvSpPr>
          <p:nvPr>
            <p:ph idx="1"/>
          </p:nvPr>
        </p:nvSpPr>
        <p:spPr>
          <a:xfrm>
            <a:off x="663787" y="1656080"/>
            <a:ext cx="10864426" cy="3880773"/>
          </a:xfrm>
        </p:spPr>
        <p:txBody>
          <a:bodyPr>
            <a:noAutofit/>
          </a:bodyPr>
          <a:lstStyle/>
          <a:p>
            <a:pPr lvl="1" algn="just"/>
            <a:r>
              <a:rPr lang="en-US" sz="2600" b="0" i="0" dirty="0">
                <a:solidFill>
                  <a:schemeClr val="tx1"/>
                </a:solidFill>
                <a:effectLst/>
                <a:latin typeface="Times New Roman" panose="02020603050405020304" pitchFamily="18" charset="0"/>
                <a:cs typeface="Times New Roman" panose="02020603050405020304" pitchFamily="18" charset="0"/>
              </a:rPr>
              <a:t>as through social media), they will try password combinations using this information. At a minimum, passwords should be checked and screened to make sure they don’t include basic information like the user’s name or login information.</a:t>
            </a:r>
          </a:p>
          <a:p>
            <a:pPr lvl="1" algn="just"/>
            <a:r>
              <a:rPr lang="en-US" sz="2600" b="1" i="0" u="sng" dirty="0">
                <a:solidFill>
                  <a:schemeClr val="tx1"/>
                </a:solidFill>
                <a:effectLst/>
                <a:latin typeface="Times New Roman" panose="02020603050405020304" pitchFamily="18" charset="0"/>
                <a:cs typeface="Times New Roman" panose="02020603050405020304" pitchFamily="18" charset="0"/>
              </a:rPr>
              <a:t>Use different passwords for different accounts</a:t>
            </a:r>
            <a:r>
              <a:rPr lang="en-US" sz="2600" b="0" i="0" dirty="0">
                <a:solidFill>
                  <a:schemeClr val="tx1"/>
                </a:solidFill>
                <a:effectLst/>
                <a:latin typeface="Times New Roman" panose="02020603050405020304" pitchFamily="18" charset="0"/>
                <a:cs typeface="Times New Roman" panose="02020603050405020304" pitchFamily="18" charset="0"/>
              </a:rPr>
              <a:t>. Password policies should require users to differentiate security from convenience and disallow users from using the same password for all of their accounts. Password sharing between users – even those who might work in the same department or who may use the same equipment – should have distinct passwords.</a:t>
            </a: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44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E184BE-DF61-1881-EEA0-90A4F5FB3943}"/>
              </a:ext>
            </a:extLst>
          </p:cNvPr>
          <p:cNvSpPr>
            <a:spLocks noGrp="1"/>
          </p:cNvSpPr>
          <p:nvPr>
            <p:ph type="title"/>
          </p:nvPr>
        </p:nvSpPr>
        <p:spPr>
          <a:xfrm>
            <a:off x="819574" y="284480"/>
            <a:ext cx="10153226" cy="883920"/>
          </a:xfrm>
        </p:spPr>
        <p:txBody>
          <a:bodyPr>
            <a:normAutofit/>
          </a:bodyPr>
          <a:lstStyle/>
          <a:p>
            <a:pPr algn="ctr"/>
            <a:r>
              <a:rPr lang="en-US" sz="4400" b="1" i="0" dirty="0">
                <a:effectLst/>
                <a:latin typeface="Times New Roman" panose="02020603050405020304" pitchFamily="18" charset="0"/>
                <a:cs typeface="Times New Roman" panose="02020603050405020304" pitchFamily="18" charset="0"/>
              </a:rPr>
              <a:t>Password policies</a:t>
            </a:r>
            <a:endParaRPr lang="en-IN" sz="4400" dirty="0"/>
          </a:p>
        </p:txBody>
      </p:sp>
      <p:sp>
        <p:nvSpPr>
          <p:cNvPr id="3" name="Content Placeholder 2">
            <a:extLst>
              <a:ext uri="{FF2B5EF4-FFF2-40B4-BE49-F238E27FC236}">
                <a16:creationId xmlns:a16="http://schemas.microsoft.com/office/drawing/2014/main" xmlns="" id="{65743471-C7B1-DEC2-C6C1-C4BAA2F63297}"/>
              </a:ext>
            </a:extLst>
          </p:cNvPr>
          <p:cNvSpPr>
            <a:spLocks noGrp="1"/>
          </p:cNvSpPr>
          <p:nvPr>
            <p:ph idx="1"/>
          </p:nvPr>
        </p:nvSpPr>
        <p:spPr>
          <a:xfrm>
            <a:off x="264160" y="1076960"/>
            <a:ext cx="11264053" cy="3880773"/>
          </a:xfrm>
        </p:spPr>
        <p:txBody>
          <a:bodyPr>
            <a:noAutofit/>
          </a:bodyPr>
          <a:lstStyle/>
          <a:p>
            <a:pPr lvl="1" algn="just"/>
            <a:r>
              <a:rPr lang="en-US" sz="2600" b="1" i="0" u="sng" dirty="0">
                <a:solidFill>
                  <a:schemeClr val="tx1"/>
                </a:solidFill>
                <a:effectLst/>
                <a:latin typeface="Times New Roman" panose="02020603050405020304" pitchFamily="18" charset="0"/>
                <a:cs typeface="Times New Roman" panose="02020603050405020304" pitchFamily="18" charset="0"/>
              </a:rPr>
              <a:t>Adopt passphrases as a standard</a:t>
            </a:r>
            <a:r>
              <a:rPr lang="en-US" sz="2600" b="0" i="0" dirty="0">
                <a:solidFill>
                  <a:schemeClr val="tx1"/>
                </a:solidFill>
                <a:effectLst/>
                <a:latin typeface="Times New Roman" panose="02020603050405020304" pitchFamily="18" charset="0"/>
                <a:cs typeface="Times New Roman" panose="02020603050405020304" pitchFamily="18" charset="0"/>
              </a:rPr>
              <a:t>. Some password policies require users to create a passphrase as opposed to a password. While passphrases serve the same purpose, they are usually harder to crack due to their length. An effective passphrase should include numbers and symbols as well as letters. Users may remember passphrases more easily than passwords.</a:t>
            </a:r>
          </a:p>
          <a:p>
            <a:pPr lvl="1" algn="just"/>
            <a:r>
              <a:rPr lang="en-US" sz="2600" b="1" i="0" u="sng" dirty="0">
                <a:solidFill>
                  <a:schemeClr val="tx1"/>
                </a:solidFill>
                <a:effectLst/>
                <a:latin typeface="Times New Roman" panose="02020603050405020304" pitchFamily="18" charset="0"/>
                <a:cs typeface="Times New Roman" panose="02020603050405020304" pitchFamily="18" charset="0"/>
              </a:rPr>
              <a:t>Discourage sharing</a:t>
            </a:r>
            <a:r>
              <a:rPr lang="en-US" sz="2600" b="0" i="0" dirty="0">
                <a:solidFill>
                  <a:schemeClr val="tx1"/>
                </a:solidFill>
                <a:effectLst/>
                <a:latin typeface="Times New Roman" panose="02020603050405020304" pitchFamily="18" charset="0"/>
                <a:cs typeface="Times New Roman" panose="02020603050405020304" pitchFamily="18" charset="0"/>
              </a:rPr>
              <a:t>. Password policies should specify that passwords are meant to be personal and should not be shared between users. Use the second factor. Another password policy is the adoption of two-factor authentication (2FA.) 2FA requires a user to present two pieces of evidence before they can log in, which is typically a password and a temporary code delivered to a cellphone, an email or another method.</a:t>
            </a:r>
          </a:p>
          <a:p>
            <a:pPr marL="0" indent="0" algn="just">
              <a:buNone/>
            </a:pPr>
            <a:endParaRPr lang="en-IN" sz="2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3866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A1DDE-4B06-51F1-008B-223527663675}"/>
              </a:ext>
            </a:extLst>
          </p:cNvPr>
          <p:cNvSpPr>
            <a:spLocks noGrp="1"/>
          </p:cNvSpPr>
          <p:nvPr>
            <p:ph type="title"/>
          </p:nvPr>
        </p:nvSpPr>
        <p:spPr/>
        <p:txBody>
          <a:bodyPr/>
          <a:lstStyle/>
          <a:p>
            <a:r>
              <a:rPr lang="en-US" sz="3600" b="1" i="0" dirty="0">
                <a:effectLst/>
                <a:latin typeface="Times New Roman" panose="02020603050405020304" pitchFamily="18" charset="0"/>
                <a:cs typeface="Times New Roman" panose="02020603050405020304" pitchFamily="18" charset="0"/>
              </a:rPr>
              <a:t>1. Offline Attack Defense</a:t>
            </a:r>
            <a:endParaRPr lang="en-IN" dirty="0"/>
          </a:p>
        </p:txBody>
      </p:sp>
      <p:sp>
        <p:nvSpPr>
          <p:cNvPr id="3" name="Content Placeholder 2">
            <a:extLst>
              <a:ext uri="{FF2B5EF4-FFF2-40B4-BE49-F238E27FC236}">
                <a16:creationId xmlns:a16="http://schemas.microsoft.com/office/drawing/2014/main" xmlns="" id="{87867EFC-FFD2-6860-B34C-9C675539C55E}"/>
              </a:ext>
            </a:extLst>
          </p:cNvPr>
          <p:cNvSpPr>
            <a:spLocks noGrp="1"/>
          </p:cNvSpPr>
          <p:nvPr>
            <p:ph idx="1"/>
          </p:nvPr>
        </p:nvSpPr>
        <p:spPr>
          <a:xfrm>
            <a:off x="677334" y="1408749"/>
            <a:ext cx="10701866" cy="3880773"/>
          </a:xfrm>
        </p:spPr>
        <p:txBody>
          <a:bodyPr>
            <a:noAutofit/>
          </a:bodyPr>
          <a:lstStyle/>
          <a:p>
            <a:pPr algn="just"/>
            <a:r>
              <a:rPr lang="en-US" sz="2800" b="0" i="0" dirty="0">
                <a:effectLst/>
                <a:latin typeface="Times New Roman" panose="02020603050405020304" pitchFamily="18" charset="0"/>
                <a:cs typeface="Times New Roman" panose="02020603050405020304" pitchFamily="18" charset="0"/>
              </a:rPr>
              <a:t>There are several things you can do to make it harder for attackers to go after your passwords offline. </a:t>
            </a:r>
          </a:p>
          <a:p>
            <a:pPr algn="just"/>
            <a:r>
              <a:rPr lang="en-US" sz="2800" b="0" i="0" dirty="0">
                <a:effectLst/>
                <a:latin typeface="Times New Roman" panose="02020603050405020304" pitchFamily="18" charset="0"/>
                <a:cs typeface="Times New Roman" panose="02020603050405020304" pitchFamily="18" charset="0"/>
              </a:rPr>
              <a:t>In the best-case scenario, attackers will never gain access to your password storage. </a:t>
            </a:r>
          </a:p>
          <a:p>
            <a:pPr algn="just"/>
            <a:r>
              <a:rPr lang="en-US" sz="2800" b="0" i="0" dirty="0">
                <a:effectLst/>
                <a:latin typeface="Times New Roman" panose="02020603050405020304" pitchFamily="18" charset="0"/>
                <a:cs typeface="Times New Roman" panose="02020603050405020304" pitchFamily="18" charset="0"/>
              </a:rPr>
              <a:t>However, determined attackers and/or accidental breaches happen every day so there are a few things you can do to make going after your passwords harder: </a:t>
            </a:r>
            <a:r>
              <a:rPr lang="en-US" sz="2800" b="1" i="0" dirty="0">
                <a:effectLst/>
                <a:latin typeface="Times New Roman" panose="02020603050405020304" pitchFamily="18" charset="0"/>
                <a:cs typeface="Times New Roman" panose="02020603050405020304" pitchFamily="18" charset="0"/>
              </a:rPr>
              <a:t>Never</a:t>
            </a:r>
            <a:r>
              <a:rPr lang="en-US" sz="2800" b="0" i="0" dirty="0">
                <a:effectLst/>
                <a:latin typeface="Times New Roman" panose="02020603050405020304" pitchFamily="18" charset="0"/>
                <a:cs typeface="Times New Roman" panose="02020603050405020304" pitchFamily="18" charset="0"/>
              </a:rPr>
              <a:t> store passwords in </a:t>
            </a:r>
            <a:r>
              <a:rPr lang="en-US" sz="2800" b="1" i="0" dirty="0">
                <a:effectLst/>
                <a:latin typeface="Times New Roman" panose="02020603050405020304" pitchFamily="18" charset="0"/>
                <a:cs typeface="Times New Roman" panose="02020603050405020304" pitchFamily="18" charset="0"/>
              </a:rPr>
              <a:t>plaintext</a:t>
            </a:r>
            <a:r>
              <a:rPr lang="en-US" sz="2800" b="0" i="0" dirty="0">
                <a:effectLst/>
                <a:latin typeface="Times New Roman" panose="02020603050405020304" pitchFamily="18" charset="0"/>
                <a:cs typeface="Times New Roman" panose="02020603050405020304" pitchFamily="18" charset="0"/>
              </a:rPr>
              <a:t> </a:t>
            </a:r>
          </a:p>
          <a:p>
            <a:pPr algn="just"/>
            <a:r>
              <a:rPr lang="en-US" sz="2800" b="0" i="0" dirty="0">
                <a:effectLst/>
                <a:latin typeface="Times New Roman" panose="02020603050405020304" pitchFamily="18" charset="0"/>
                <a:cs typeface="Times New Roman" panose="02020603050405020304" pitchFamily="18" charset="0"/>
              </a:rPr>
              <a:t>Store passwords using a </a:t>
            </a:r>
            <a:r>
              <a:rPr lang="en-US" sz="2800" b="1" i="0" dirty="0">
                <a:effectLst/>
                <a:latin typeface="Times New Roman" panose="02020603050405020304" pitchFamily="18" charset="0"/>
                <a:cs typeface="Times New Roman" panose="02020603050405020304" pitchFamily="18" charset="0"/>
              </a:rPr>
              <a:t>strong, industry-vetted algorithm</a:t>
            </a:r>
            <a:r>
              <a:rPr lang="en-US" sz="2800" b="0" i="0" dirty="0">
                <a:effectLst/>
                <a:latin typeface="Times New Roman" panose="02020603050405020304" pitchFamily="18" charset="0"/>
                <a:cs typeface="Times New Roman" panose="02020603050405020304" pitchFamily="18" charset="0"/>
              </a:rPr>
              <a:t> (e.g. </a:t>
            </a:r>
            <a:r>
              <a:rPr lang="en-US" sz="2800" b="0" i="0" dirty="0" err="1">
                <a:effectLst/>
                <a:latin typeface="Times New Roman" panose="02020603050405020304" pitchFamily="18" charset="0"/>
                <a:cs typeface="Times New Roman" panose="02020603050405020304" pitchFamily="18" charset="0"/>
              </a:rPr>
              <a:t>bcrypt</a:t>
            </a:r>
            <a:r>
              <a:rPr lang="en-US" sz="2800" b="0" i="0" dirty="0">
                <a:effectLst/>
                <a:latin typeface="Times New Roman" panose="02020603050405020304" pitchFamily="18" charset="0"/>
                <a:cs typeface="Times New Roman" panose="02020603050405020304" pitchFamily="18" charset="0"/>
              </a:rPr>
              <a:t>- simple hash generator for passwords and using </a:t>
            </a:r>
            <a:r>
              <a:rPr lang="en-US" sz="2800" b="1" i="0" dirty="0">
                <a:effectLst/>
                <a:latin typeface="Times New Roman" panose="02020603050405020304" pitchFamily="18" charset="0"/>
                <a:cs typeface="Times New Roman" panose="02020603050405020304" pitchFamily="18" charset="0"/>
              </a:rPr>
              <a:t>salt</a:t>
            </a:r>
            <a:r>
              <a:rPr lang="en-US" sz="2800" b="0" i="0" dirty="0">
                <a:effectLst/>
                <a:latin typeface="Times New Roman" panose="02020603050405020304" pitchFamily="18" charset="0"/>
                <a:cs typeface="Times New Roman" panose="02020603050405020304" pitchFamily="18" charset="0"/>
              </a:rPr>
              <a:t> where applicable. </a:t>
            </a:r>
            <a:endParaRPr lang="en-IN" sz="2800" dirty="0"/>
          </a:p>
        </p:txBody>
      </p:sp>
    </p:spTree>
    <p:extLst>
      <p:ext uri="{BB962C8B-B14F-4D97-AF65-F5344CB8AC3E}">
        <p14:creationId xmlns:p14="http://schemas.microsoft.com/office/powerpoint/2010/main" val="172470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BA1DDE-4B06-51F1-008B-223527663675}"/>
              </a:ext>
            </a:extLst>
          </p:cNvPr>
          <p:cNvSpPr>
            <a:spLocks noGrp="1"/>
          </p:cNvSpPr>
          <p:nvPr>
            <p:ph type="title"/>
          </p:nvPr>
        </p:nvSpPr>
        <p:spPr>
          <a:xfrm>
            <a:off x="677334" y="609600"/>
            <a:ext cx="8596668" cy="799149"/>
          </a:xfrm>
        </p:spPr>
        <p:txBody>
          <a:bodyPr/>
          <a:lstStyle/>
          <a:p>
            <a:r>
              <a:rPr lang="en-US" sz="3600" b="1" i="0" dirty="0">
                <a:effectLst/>
                <a:latin typeface="Times New Roman" panose="02020603050405020304" pitchFamily="18" charset="0"/>
                <a:cs typeface="Times New Roman" panose="02020603050405020304" pitchFamily="18" charset="0"/>
              </a:rPr>
              <a:t>1. Offline Attack Defense</a:t>
            </a:r>
            <a:endParaRPr lang="en-IN" dirty="0"/>
          </a:p>
        </p:txBody>
      </p:sp>
      <p:sp>
        <p:nvSpPr>
          <p:cNvPr id="3" name="Content Placeholder 2">
            <a:extLst>
              <a:ext uri="{FF2B5EF4-FFF2-40B4-BE49-F238E27FC236}">
                <a16:creationId xmlns:a16="http://schemas.microsoft.com/office/drawing/2014/main" xmlns="" id="{87867EFC-FFD2-6860-B34C-9C675539C55E}"/>
              </a:ext>
            </a:extLst>
          </p:cNvPr>
          <p:cNvSpPr>
            <a:spLocks noGrp="1"/>
          </p:cNvSpPr>
          <p:nvPr>
            <p:ph idx="1"/>
          </p:nvPr>
        </p:nvSpPr>
        <p:spPr>
          <a:xfrm>
            <a:off x="677334" y="1408749"/>
            <a:ext cx="10701866"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Strong algorithms have a negligible impact on server performance and dramatically slow down attackers who have obtained hashes.</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Prevent users from setting passwords on common attacker lists by setting requirements for </a:t>
            </a:r>
            <a:r>
              <a:rPr lang="en-US" sz="2800" b="1" i="0" dirty="0">
                <a:solidFill>
                  <a:schemeClr val="tx1"/>
                </a:solidFill>
                <a:effectLst/>
                <a:latin typeface="Times New Roman" panose="02020603050405020304" pitchFamily="18" charset="0"/>
                <a:cs typeface="Times New Roman" panose="02020603050405020304" pitchFamily="18" charset="0"/>
              </a:rPr>
              <a:t>password length</a:t>
            </a:r>
            <a:r>
              <a:rPr lang="en-US" sz="2800" b="0" i="0" dirty="0">
                <a:solidFill>
                  <a:schemeClr val="tx1"/>
                </a:solidFill>
                <a:effectLst/>
                <a:latin typeface="Times New Roman" panose="02020603050405020304" pitchFamily="18" charset="0"/>
                <a:cs typeface="Times New Roman" panose="02020603050405020304" pitchFamily="18" charset="0"/>
              </a:rPr>
              <a:t> and </a:t>
            </a:r>
            <a:r>
              <a:rPr lang="en-US" sz="2800" b="1" i="0" dirty="0">
                <a:solidFill>
                  <a:schemeClr val="tx1"/>
                </a:solidFill>
                <a:effectLst/>
                <a:latin typeface="Times New Roman" panose="02020603050405020304" pitchFamily="18" charset="0"/>
                <a:cs typeface="Times New Roman" panose="02020603050405020304" pitchFamily="18" charset="0"/>
              </a:rPr>
              <a:t>characters used</a:t>
            </a:r>
            <a:r>
              <a:rPr lang="en-US" sz="2800" b="0" i="0" dirty="0">
                <a:solidFill>
                  <a:schemeClr val="tx1"/>
                </a:solidFill>
                <a:effectLst/>
                <a:latin typeface="Times New Roman" panose="02020603050405020304" pitchFamily="18" charset="0"/>
                <a:cs typeface="Times New Roman" panose="02020603050405020304" pitchFamily="18" charset="0"/>
              </a:rPr>
              <a:t>.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‘qwerty’ </a:t>
            </a:r>
            <a:r>
              <a:rPr lang="en-US" sz="2800" b="0" i="1" dirty="0">
                <a:solidFill>
                  <a:schemeClr val="tx1"/>
                </a:solidFill>
                <a:effectLst/>
                <a:latin typeface="Times New Roman" panose="02020603050405020304" pitchFamily="18" charset="0"/>
                <a:cs typeface="Times New Roman" panose="02020603050405020304" pitchFamily="18" charset="0"/>
              </a:rPr>
              <a:t>is</a:t>
            </a:r>
            <a:r>
              <a:rPr lang="en-US" sz="2800" b="0" i="0" dirty="0">
                <a:solidFill>
                  <a:schemeClr val="tx1"/>
                </a:solidFill>
                <a:effectLst/>
                <a:latin typeface="Times New Roman" panose="02020603050405020304" pitchFamily="18" charset="0"/>
                <a:cs typeface="Times New Roman" panose="02020603050405020304" pitchFamily="18" charset="0"/>
              </a:rPr>
              <a:t> easy to remember but it is also very easy to guess.</a:t>
            </a:r>
            <a:br>
              <a:rPr lang="en-US" sz="2800" b="0" i="0" dirty="0">
                <a:solidFill>
                  <a:schemeClr val="tx1"/>
                </a:solidFill>
                <a:effectLst/>
                <a:latin typeface="Times New Roman" panose="02020603050405020304" pitchFamily="18" charset="0"/>
                <a:cs typeface="Times New Roman" panose="02020603050405020304" pitchFamily="18" charset="0"/>
              </a:rPr>
            </a:br>
            <a:r>
              <a:rPr lang="en-US" sz="2800" b="0" i="0" dirty="0">
                <a:solidFill>
                  <a:schemeClr val="tx1"/>
                </a:solidFill>
                <a:effectLst/>
                <a:latin typeface="Times New Roman" panose="02020603050405020304" pitchFamily="18" charset="0"/>
                <a:cs typeface="Times New Roman" panose="02020603050405020304" pitchFamily="18" charset="0"/>
              </a:rPr>
              <a:t>Allow/require the use of </a:t>
            </a:r>
            <a:r>
              <a:rPr lang="en-US" sz="2800" b="1" i="0" dirty="0">
                <a:solidFill>
                  <a:schemeClr val="tx1"/>
                </a:solidFill>
                <a:effectLst/>
                <a:latin typeface="Times New Roman" panose="02020603050405020304" pitchFamily="18" charset="0"/>
                <a:cs typeface="Times New Roman" panose="02020603050405020304" pitchFamily="18" charset="0"/>
              </a:rPr>
              <a:t>multi-factor authentication</a:t>
            </a:r>
            <a:r>
              <a:rPr lang="en-US" sz="2800" b="0" i="0" dirty="0">
                <a:solidFill>
                  <a:schemeClr val="tx1"/>
                </a:solidFill>
                <a:effectLst/>
                <a:latin typeface="Times New Roman" panose="02020603050405020304" pitchFamily="18" charset="0"/>
                <a:cs typeface="Times New Roman" panose="02020603050405020304" pitchFamily="18" charset="0"/>
              </a:rPr>
              <a:t>.</a:t>
            </a:r>
          </a:p>
          <a:p>
            <a:pPr algn="l"/>
            <a:r>
              <a:rPr lang="en-US" sz="2800" b="0" i="0" dirty="0">
                <a:solidFill>
                  <a:schemeClr val="tx1"/>
                </a:solidFill>
                <a:effectLst/>
                <a:latin typeface="source-serif-pro"/>
              </a:rPr>
              <a:t>Summary:</a:t>
            </a:r>
          </a:p>
          <a:p>
            <a:pPr algn="l">
              <a:buFont typeface="Arial" panose="020B0604020202020204" pitchFamily="34" charset="0"/>
              <a:buChar char="•"/>
            </a:pPr>
            <a:r>
              <a:rPr lang="en-US" sz="2800" b="0" i="0" dirty="0">
                <a:solidFill>
                  <a:schemeClr val="tx1"/>
                </a:solidFill>
                <a:effectLst/>
                <a:latin typeface="source-serif-pro"/>
              </a:rPr>
              <a:t>Store passwords using a strong algorithm, using salt where applicable.</a:t>
            </a:r>
          </a:p>
          <a:p>
            <a:pPr algn="l">
              <a:buFont typeface="Arial" panose="020B0604020202020204" pitchFamily="34" charset="0"/>
              <a:buChar char="•"/>
            </a:pPr>
            <a:r>
              <a:rPr lang="en-US" sz="2800" b="0" i="0" dirty="0">
                <a:solidFill>
                  <a:schemeClr val="tx1"/>
                </a:solidFill>
                <a:effectLst/>
                <a:latin typeface="source-serif-pro"/>
              </a:rPr>
              <a:t>Set password requirements for length, used characters etc.</a:t>
            </a:r>
          </a:p>
          <a:p>
            <a:pPr algn="l">
              <a:buFont typeface="Arial" panose="020B0604020202020204" pitchFamily="34" charset="0"/>
              <a:buChar char="•"/>
            </a:pPr>
            <a:r>
              <a:rPr lang="en-US" sz="2800" b="0" i="0" dirty="0">
                <a:solidFill>
                  <a:schemeClr val="tx1"/>
                </a:solidFill>
                <a:effectLst/>
                <a:latin typeface="source-serif-pro"/>
              </a:rPr>
              <a:t>Encourage (or require) the use of multi-factor authentication.</a:t>
            </a:r>
          </a:p>
          <a:p>
            <a:pPr algn="just"/>
            <a:endParaRPr lang="en-IN" sz="2800" dirty="0">
              <a:solidFill>
                <a:schemeClr val="tx1"/>
              </a:solidFill>
            </a:endParaRPr>
          </a:p>
        </p:txBody>
      </p:sp>
    </p:spTree>
    <p:extLst>
      <p:ext uri="{BB962C8B-B14F-4D97-AF65-F5344CB8AC3E}">
        <p14:creationId xmlns:p14="http://schemas.microsoft.com/office/powerpoint/2010/main" val="76030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CC512-16F9-E5E3-A0CA-BD4574219EA4}"/>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2. </a:t>
            </a:r>
            <a:r>
              <a:rPr lang="en-US" sz="4400" b="1" i="0" dirty="0">
                <a:effectLst/>
                <a:latin typeface="Times New Roman" panose="02020603050405020304" pitchFamily="18" charset="0"/>
                <a:cs typeface="Times New Roman" panose="02020603050405020304" pitchFamily="18" charset="0"/>
              </a:rPr>
              <a:t>Multi-Factor Authentication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4107C5E-990A-1960-80E9-924C8419F706}"/>
              </a:ext>
            </a:extLst>
          </p:cNvPr>
          <p:cNvSpPr>
            <a:spLocks noGrp="1"/>
          </p:cNvSpPr>
          <p:nvPr>
            <p:ph idx="1"/>
          </p:nvPr>
        </p:nvSpPr>
        <p:spPr>
          <a:xfrm>
            <a:off x="585894" y="1622109"/>
            <a:ext cx="10366586"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Multi-Factor Authentication (MFA) means that rather than simply authenticating a user based on their password, which is something they know, a user has to additionally prove their identity based on something they have (e.g. a smart card) and/or something they are (e.g. a fingerprint).</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When it comes to something you have, the most common thing is probably a smartphone — be it in the form of receiving a call, an additional code via text message, or using a specific authentication app. </a:t>
            </a:r>
          </a:p>
        </p:txBody>
      </p:sp>
    </p:spTree>
    <p:extLst>
      <p:ext uri="{BB962C8B-B14F-4D97-AF65-F5344CB8AC3E}">
        <p14:creationId xmlns:p14="http://schemas.microsoft.com/office/powerpoint/2010/main" val="286203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FCC512-16F9-E5E3-A0CA-BD4574219EA4}"/>
              </a:ext>
            </a:extLst>
          </p:cNvPr>
          <p:cNvSpPr>
            <a:spLocks noGrp="1"/>
          </p:cNvSpPr>
          <p:nvPr>
            <p:ph type="title"/>
          </p:nvPr>
        </p:nvSpPr>
        <p:spPr/>
        <p:txBody>
          <a:bodyPr>
            <a:normAutofit/>
          </a:bodyPr>
          <a:lstStyle/>
          <a:p>
            <a:r>
              <a:rPr lang="en-IN" sz="4400" dirty="0">
                <a:latin typeface="Times New Roman" panose="02020603050405020304" pitchFamily="18" charset="0"/>
                <a:cs typeface="Times New Roman" panose="02020603050405020304" pitchFamily="18" charset="0"/>
              </a:rPr>
              <a:t>2. </a:t>
            </a:r>
            <a:r>
              <a:rPr lang="en-US" sz="4400" b="1" i="0" dirty="0">
                <a:effectLst/>
                <a:latin typeface="Times New Roman" panose="02020603050405020304" pitchFamily="18" charset="0"/>
                <a:cs typeface="Times New Roman" panose="02020603050405020304" pitchFamily="18" charset="0"/>
              </a:rPr>
              <a:t>Multi-Factor Authentication</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34107C5E-990A-1960-80E9-924C8419F706}"/>
              </a:ext>
            </a:extLst>
          </p:cNvPr>
          <p:cNvSpPr>
            <a:spLocks noGrp="1"/>
          </p:cNvSpPr>
          <p:nvPr>
            <p:ph idx="1"/>
          </p:nvPr>
        </p:nvSpPr>
        <p:spPr>
          <a:xfrm>
            <a:off x="748454" y="1488613"/>
            <a:ext cx="10366586" cy="3880773"/>
          </a:xfrm>
        </p:spPr>
        <p:txBody>
          <a:bodyPr>
            <a:noAutofit/>
          </a:bodyPr>
          <a:lstStyle/>
          <a:p>
            <a:pPr algn="just"/>
            <a:r>
              <a:rPr lang="en-US" sz="2800" b="0" i="0" dirty="0">
                <a:solidFill>
                  <a:schemeClr val="tx1"/>
                </a:solidFill>
                <a:effectLst/>
                <a:latin typeface="Times New Roman" panose="02020603050405020304" pitchFamily="18" charset="0"/>
                <a:cs typeface="Times New Roman" panose="02020603050405020304" pitchFamily="18" charset="0"/>
              </a:rPr>
              <a:t>Another popular method is using an authentication token or a proximity card.</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For something you are, popular biometric solutions are fingerprint, iris or retina scan, or a facial scan.</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It is a very effective method of preventing attackers from using passwords recovered from hashes in offline attacks or obtained through social engineering. </a:t>
            </a:r>
          </a:p>
          <a:p>
            <a:pPr algn="just"/>
            <a:r>
              <a:rPr lang="en-US" sz="2800" b="0" i="0" dirty="0">
                <a:solidFill>
                  <a:schemeClr val="tx1"/>
                </a:solidFill>
                <a:effectLst/>
                <a:latin typeface="Times New Roman" panose="02020603050405020304" pitchFamily="18" charset="0"/>
                <a:cs typeface="Times New Roman" panose="02020603050405020304" pitchFamily="18" charset="0"/>
              </a:rPr>
              <a:t>Though more sophisticated attacks exist even against these combinations, they are out of reach for all but the most determined attackers.</a:t>
            </a:r>
          </a:p>
        </p:txBody>
      </p:sp>
    </p:spTree>
    <p:extLst>
      <p:ext uri="{BB962C8B-B14F-4D97-AF65-F5344CB8AC3E}">
        <p14:creationId xmlns:p14="http://schemas.microsoft.com/office/powerpoint/2010/main" val="3209065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B47FA-D338-49BA-3534-65CAC562DB09}"/>
              </a:ext>
            </a:extLst>
          </p:cNvPr>
          <p:cNvSpPr>
            <a:spLocks noGrp="1"/>
          </p:cNvSpPr>
          <p:nvPr>
            <p:ph type="title"/>
          </p:nvPr>
        </p:nvSpPr>
        <p:spPr>
          <a:xfrm>
            <a:off x="677334" y="609600"/>
            <a:ext cx="10905066" cy="914400"/>
          </a:xfrm>
        </p:spPr>
        <p:txBody>
          <a:bodyPr>
            <a:noAutofit/>
          </a:bodyPr>
          <a:lstStyle/>
          <a:p>
            <a:r>
              <a:rPr lang="en-IN" sz="4400" b="1" i="0" dirty="0">
                <a:effectLst/>
                <a:latin typeface="Times New Roman" panose="02020603050405020304" pitchFamily="18" charset="0"/>
                <a:cs typeface="Times New Roman" panose="02020603050405020304" pitchFamily="18" charset="0"/>
              </a:rPr>
              <a:t>3. Graphical Password Authentication</a:t>
            </a:r>
            <a:br>
              <a:rPr lang="en-IN" sz="4400" b="1" i="0" dirty="0">
                <a:effectLst/>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AC20C87-429E-EEBD-CDF0-1C36492DD929}"/>
              </a:ext>
            </a:extLst>
          </p:cNvPr>
          <p:cNvSpPr>
            <a:spLocks noGrp="1"/>
          </p:cNvSpPr>
          <p:nvPr>
            <p:ph idx="1"/>
          </p:nvPr>
        </p:nvSpPr>
        <p:spPr>
          <a:xfrm>
            <a:off x="609600" y="1488613"/>
            <a:ext cx="10657840" cy="3880773"/>
          </a:xfrm>
        </p:spPr>
        <p:txBody>
          <a:bodyPr>
            <a:noAutofit/>
          </a:bodyPr>
          <a:lstStyle/>
          <a:p>
            <a:pPr algn="just" fontAlgn="base"/>
            <a:r>
              <a:rPr lang="en-US" sz="2800" b="0" i="0" dirty="0">
                <a:solidFill>
                  <a:srgbClr val="FFFFFF"/>
                </a:solidFill>
                <a:effectLst/>
                <a:latin typeface="Times New Roman" panose="02020603050405020304" pitchFamily="18" charset="0"/>
                <a:cs typeface="Times New Roman" panose="02020603050405020304" pitchFamily="18" charset="0"/>
              </a:rPr>
              <a:t>Considering the traditional username-password authentication, the alphanumeric passwords are either easy to guess or difficult to remember. </a:t>
            </a:r>
          </a:p>
          <a:p>
            <a:pPr algn="just" fontAlgn="base"/>
            <a:r>
              <a:rPr lang="en-US" sz="2800" b="0" i="0" dirty="0">
                <a:solidFill>
                  <a:srgbClr val="FFFFFF"/>
                </a:solidFill>
                <a:effectLst/>
                <a:latin typeface="Times New Roman" panose="02020603050405020304" pitchFamily="18" charset="0"/>
                <a:cs typeface="Times New Roman" panose="02020603050405020304" pitchFamily="18" charset="0"/>
              </a:rPr>
              <a:t>Also, users generally keep the same passwords for all their accounts because it is difficult to remember a lot of them. </a:t>
            </a:r>
          </a:p>
          <a:p>
            <a:pPr algn="just" fontAlgn="base"/>
            <a:r>
              <a:rPr lang="en-US" sz="2800" b="0" i="0" dirty="0">
                <a:solidFill>
                  <a:srgbClr val="FFFFFF"/>
                </a:solidFill>
                <a:effectLst/>
                <a:latin typeface="Times New Roman" panose="02020603050405020304" pitchFamily="18" charset="0"/>
                <a:cs typeface="Times New Roman" panose="02020603050405020304" pitchFamily="18" charset="0"/>
              </a:rPr>
              <a:t>Alternative authentication methods, such as biometrics, graphical passwords are used to overcome these problems associated with the traditional username-password authentication technique. </a:t>
            </a:r>
          </a:p>
          <a:p>
            <a:pPr algn="just" fontAlgn="base"/>
            <a:r>
              <a:rPr lang="en-US" sz="2800" b="0" i="0" dirty="0">
                <a:solidFill>
                  <a:srgbClr val="FFFFFF"/>
                </a:solidFill>
                <a:effectLst/>
                <a:latin typeface="Times New Roman" panose="02020603050405020304" pitchFamily="18" charset="0"/>
                <a:cs typeface="Times New Roman" panose="02020603050405020304" pitchFamily="18" charset="0"/>
              </a:rPr>
              <a:t>In a </a:t>
            </a:r>
            <a:r>
              <a:rPr lang="en-US" sz="2800" b="1" i="0" dirty="0">
                <a:solidFill>
                  <a:srgbClr val="FFFFFF"/>
                </a:solidFill>
                <a:effectLst/>
                <a:latin typeface="Times New Roman" panose="02020603050405020304" pitchFamily="18" charset="0"/>
                <a:cs typeface="Times New Roman" panose="02020603050405020304" pitchFamily="18" charset="0"/>
              </a:rPr>
              <a:t>graphical password authentication</a:t>
            </a:r>
            <a:r>
              <a:rPr lang="en-US" sz="2800" b="0" i="0" dirty="0">
                <a:solidFill>
                  <a:srgbClr val="FFFFFF"/>
                </a:solidFill>
                <a:effectLst/>
                <a:latin typeface="Times New Roman" panose="02020603050405020304" pitchFamily="18" charset="0"/>
                <a:cs typeface="Times New Roman" panose="02020603050405020304" pitchFamily="18" charset="0"/>
              </a:rPr>
              <a:t> system, the user has to select from images, in a specific order, presented to them in a graphical user interface (GUI).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0371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B47FA-D338-49BA-3534-65CAC562DB09}"/>
              </a:ext>
            </a:extLst>
          </p:cNvPr>
          <p:cNvSpPr>
            <a:spLocks noGrp="1"/>
          </p:cNvSpPr>
          <p:nvPr>
            <p:ph type="title"/>
          </p:nvPr>
        </p:nvSpPr>
        <p:spPr>
          <a:xfrm>
            <a:off x="677334" y="609600"/>
            <a:ext cx="10905066" cy="914400"/>
          </a:xfrm>
        </p:spPr>
        <p:txBody>
          <a:bodyPr>
            <a:noAutofit/>
          </a:bodyPr>
          <a:lstStyle/>
          <a:p>
            <a:r>
              <a:rPr lang="en-IN" sz="4400" b="1" i="0" dirty="0">
                <a:effectLst/>
                <a:latin typeface="Times New Roman" panose="02020603050405020304" pitchFamily="18" charset="0"/>
                <a:cs typeface="Times New Roman" panose="02020603050405020304" pitchFamily="18" charset="0"/>
              </a:rPr>
              <a:t>3. Graphical Password Authentication</a:t>
            </a:r>
            <a:br>
              <a:rPr lang="en-IN" sz="4400" b="1" i="0" dirty="0">
                <a:effectLst/>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AC20C87-429E-EEBD-CDF0-1C36492DD929}"/>
              </a:ext>
            </a:extLst>
          </p:cNvPr>
          <p:cNvSpPr>
            <a:spLocks noGrp="1"/>
          </p:cNvSpPr>
          <p:nvPr>
            <p:ph idx="1"/>
          </p:nvPr>
        </p:nvSpPr>
        <p:spPr>
          <a:xfrm>
            <a:off x="609600" y="1488613"/>
            <a:ext cx="10657840" cy="3880773"/>
          </a:xfrm>
        </p:spPr>
        <p:txBody>
          <a:bodyPr>
            <a:noAutofit/>
          </a:bodyPr>
          <a:lstStyle/>
          <a:p>
            <a:pPr algn="just" fontAlgn="base"/>
            <a:r>
              <a:rPr lang="en-US" sz="2800" b="0" i="0" dirty="0">
                <a:solidFill>
                  <a:srgbClr val="FFFFFF"/>
                </a:solidFill>
                <a:effectLst/>
                <a:latin typeface="Times New Roman" panose="02020603050405020304" pitchFamily="18" charset="0"/>
                <a:cs typeface="Times New Roman" panose="02020603050405020304" pitchFamily="18" charset="0"/>
              </a:rPr>
              <a:t>According to a study, the human brain has a greater capability of remembering what they see(pictures) rather than alphanumeric characters. </a:t>
            </a:r>
          </a:p>
          <a:p>
            <a:pPr algn="just" fontAlgn="base"/>
            <a:r>
              <a:rPr lang="en-US" sz="2800" b="0" i="0" dirty="0">
                <a:solidFill>
                  <a:srgbClr val="FFFFFF"/>
                </a:solidFill>
                <a:effectLst/>
                <a:latin typeface="Times New Roman" panose="02020603050405020304" pitchFamily="18" charset="0"/>
                <a:cs typeface="Times New Roman" panose="02020603050405020304" pitchFamily="18" charset="0"/>
              </a:rPr>
              <a:t>Therefore, graphical passwords overcome the disadvantage of alphanumeric passwords. </a:t>
            </a:r>
          </a:p>
          <a:p>
            <a:pPr algn="just" fontAlgn="base"/>
            <a:r>
              <a:rPr lang="en-US" sz="2800" b="0" i="0" dirty="0">
                <a:solidFill>
                  <a:srgbClr val="FFFFFF"/>
                </a:solidFill>
                <a:effectLst/>
                <a:latin typeface="Times New Roman" panose="02020603050405020304" pitchFamily="18" charset="0"/>
                <a:cs typeface="Times New Roman" panose="02020603050405020304" pitchFamily="18" charset="0"/>
              </a:rPr>
              <a:t>Graphical Password Authentication has </a:t>
            </a:r>
            <a:r>
              <a:rPr lang="en-US" sz="2800" b="1" i="0" dirty="0">
                <a:solidFill>
                  <a:srgbClr val="FFFFFF"/>
                </a:solidFill>
                <a:effectLst/>
                <a:latin typeface="Times New Roman" panose="02020603050405020304" pitchFamily="18" charset="0"/>
                <a:cs typeface="Times New Roman" panose="02020603050405020304" pitchFamily="18" charset="0"/>
              </a:rPr>
              <a:t>three major categories</a:t>
            </a:r>
            <a:r>
              <a:rPr lang="en-US" sz="2800" b="0" i="0" dirty="0">
                <a:solidFill>
                  <a:srgbClr val="FFFFFF"/>
                </a:solidFill>
                <a:effectLst/>
                <a:latin typeface="Times New Roman" panose="02020603050405020304" pitchFamily="18" charset="0"/>
                <a:cs typeface="Times New Roman" panose="02020603050405020304" pitchFamily="18" charset="0"/>
              </a:rPr>
              <a:t> based on the activity they use for authentication of the password:</a:t>
            </a:r>
          </a:p>
          <a:p>
            <a:pPr lvl="1" algn="just" fontAlgn="base"/>
            <a:r>
              <a:rPr lang="en-US" sz="2600" b="1" i="0" dirty="0">
                <a:solidFill>
                  <a:srgbClr val="FFFFFF"/>
                </a:solidFill>
                <a:effectLst/>
                <a:latin typeface="Times New Roman" panose="02020603050405020304" pitchFamily="18" charset="0"/>
                <a:cs typeface="Times New Roman" panose="02020603050405020304" pitchFamily="18" charset="0"/>
              </a:rPr>
              <a:t>Recognition based Authentication: </a:t>
            </a:r>
            <a:r>
              <a:rPr lang="en-US" sz="2600" b="0" i="0" dirty="0">
                <a:solidFill>
                  <a:srgbClr val="FFFFFF"/>
                </a:solidFill>
                <a:effectLst/>
                <a:latin typeface="Times New Roman" panose="02020603050405020304" pitchFamily="18" charset="0"/>
                <a:cs typeface="Times New Roman" panose="02020603050405020304" pitchFamily="18" charset="0"/>
              </a:rPr>
              <a:t>A user is given a set of images and he has to identify the image he selected during registration. For example, </a:t>
            </a:r>
            <a:r>
              <a:rPr lang="en-US" sz="2600" b="0" i="1" dirty="0" err="1">
                <a:solidFill>
                  <a:srgbClr val="FFFFFF"/>
                </a:solidFill>
                <a:effectLst/>
                <a:latin typeface="Times New Roman" panose="02020603050405020304" pitchFamily="18" charset="0"/>
                <a:cs typeface="Times New Roman" panose="02020603050405020304" pitchFamily="18" charset="0"/>
              </a:rPr>
              <a:t>Passfaces</a:t>
            </a:r>
            <a:r>
              <a:rPr lang="en-US" sz="2600" b="0" i="0" dirty="0">
                <a:solidFill>
                  <a:srgbClr val="FFFFFF"/>
                </a:solidFill>
                <a:effectLst/>
                <a:latin typeface="Times New Roman" panose="02020603050405020304" pitchFamily="18" charset="0"/>
                <a:cs typeface="Times New Roman" panose="02020603050405020304" pitchFamily="18" charset="0"/>
              </a:rPr>
              <a:t> is a graphical password scheme based on recognizing human faces.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546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F5B47FA-D338-49BA-3534-65CAC562DB09}"/>
              </a:ext>
            </a:extLst>
          </p:cNvPr>
          <p:cNvSpPr>
            <a:spLocks noGrp="1"/>
          </p:cNvSpPr>
          <p:nvPr>
            <p:ph type="title"/>
          </p:nvPr>
        </p:nvSpPr>
        <p:spPr>
          <a:xfrm>
            <a:off x="677334" y="609600"/>
            <a:ext cx="10905066" cy="914400"/>
          </a:xfrm>
        </p:spPr>
        <p:txBody>
          <a:bodyPr>
            <a:noAutofit/>
          </a:bodyPr>
          <a:lstStyle/>
          <a:p>
            <a:r>
              <a:rPr lang="en-IN" sz="4400" b="1" i="0" dirty="0">
                <a:effectLst/>
                <a:latin typeface="Times New Roman" panose="02020603050405020304" pitchFamily="18" charset="0"/>
                <a:cs typeface="Times New Roman" panose="02020603050405020304" pitchFamily="18" charset="0"/>
              </a:rPr>
              <a:t>3. Graphical Password Authentication</a:t>
            </a:r>
            <a:br>
              <a:rPr lang="en-IN" sz="4400" b="1" i="0" dirty="0">
                <a:effectLst/>
                <a:latin typeface="Times New Roman" panose="02020603050405020304" pitchFamily="18"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AC20C87-429E-EEBD-CDF0-1C36492DD929}"/>
              </a:ext>
            </a:extLst>
          </p:cNvPr>
          <p:cNvSpPr>
            <a:spLocks noGrp="1"/>
          </p:cNvSpPr>
          <p:nvPr>
            <p:ph idx="1"/>
          </p:nvPr>
        </p:nvSpPr>
        <p:spPr>
          <a:xfrm>
            <a:off x="609600" y="1488613"/>
            <a:ext cx="10657840" cy="3880773"/>
          </a:xfrm>
        </p:spPr>
        <p:txBody>
          <a:bodyPr>
            <a:noAutofit/>
          </a:bodyPr>
          <a:lstStyle/>
          <a:p>
            <a:pPr lvl="1" algn="just" fontAlgn="base"/>
            <a:r>
              <a:rPr lang="en-US" sz="2600" b="0" i="0" dirty="0">
                <a:solidFill>
                  <a:srgbClr val="FFFFFF"/>
                </a:solidFill>
                <a:effectLst/>
                <a:latin typeface="Times New Roman" panose="02020603050405020304" pitchFamily="18" charset="0"/>
                <a:cs typeface="Times New Roman" panose="02020603050405020304" pitchFamily="18" charset="0"/>
              </a:rPr>
              <a:t>During password creation, users are given a large set of images to select from. To log in, users have to identify the pre-selected image from the several images presented to him.</a:t>
            </a:r>
          </a:p>
          <a:p>
            <a:pPr lvl="1" algn="just" fontAlgn="base"/>
            <a:r>
              <a:rPr lang="en-US" sz="2600" b="1" i="0" dirty="0">
                <a:solidFill>
                  <a:srgbClr val="FFFFFF"/>
                </a:solidFill>
                <a:effectLst/>
                <a:latin typeface="Times New Roman" panose="02020603050405020304" pitchFamily="18" charset="0"/>
                <a:cs typeface="Times New Roman" panose="02020603050405020304" pitchFamily="18" charset="0"/>
              </a:rPr>
              <a:t>Recall based Authentication: </a:t>
            </a:r>
            <a:r>
              <a:rPr lang="en-US" sz="2600" b="0" i="0" dirty="0">
                <a:solidFill>
                  <a:srgbClr val="FFFFFF"/>
                </a:solidFill>
                <a:effectLst/>
                <a:latin typeface="Times New Roman" panose="02020603050405020304" pitchFamily="18" charset="0"/>
                <a:cs typeface="Times New Roman" panose="02020603050405020304" pitchFamily="18" charset="0"/>
              </a:rPr>
              <a:t>A user is asked to reproduce something that he created or selected at the registration stage. For example, in the </a:t>
            </a:r>
            <a:r>
              <a:rPr lang="en-US" sz="2600" b="0" i="1" dirty="0" err="1">
                <a:solidFill>
                  <a:srgbClr val="FFFFFF"/>
                </a:solidFill>
                <a:effectLst/>
                <a:latin typeface="Times New Roman" panose="02020603050405020304" pitchFamily="18" charset="0"/>
                <a:cs typeface="Times New Roman" panose="02020603050405020304" pitchFamily="18" charset="0"/>
              </a:rPr>
              <a:t>Passpoint</a:t>
            </a:r>
            <a:r>
              <a:rPr lang="en-US" sz="2600" b="0" i="0" dirty="0">
                <a:solidFill>
                  <a:srgbClr val="FFFFFF"/>
                </a:solidFill>
                <a:effectLst/>
                <a:latin typeface="Times New Roman" panose="02020603050405020304" pitchFamily="18" charset="0"/>
                <a:cs typeface="Times New Roman" panose="02020603050405020304" pitchFamily="18" charset="0"/>
              </a:rPr>
              <a:t> scheme, a user can click any point in an image to create the password and a tolerance around each pixel is calculated. During authentication, the user has to select the points within the tolerance in the correct sequence to login.</a:t>
            </a:r>
          </a:p>
          <a:p>
            <a:pPr lvl="1" algn="just" fontAlgn="base"/>
            <a:r>
              <a:rPr lang="en-US" sz="2600" b="1" i="0" dirty="0">
                <a:solidFill>
                  <a:srgbClr val="FFFFFF"/>
                </a:solidFill>
                <a:effectLst/>
                <a:latin typeface="Times New Roman" panose="02020603050405020304" pitchFamily="18" charset="0"/>
                <a:cs typeface="Times New Roman" panose="02020603050405020304" pitchFamily="18" charset="0"/>
              </a:rPr>
              <a:t>Cued Recall: </a:t>
            </a:r>
            <a:r>
              <a:rPr lang="en-US" sz="2600" b="0" i="0" dirty="0">
                <a:solidFill>
                  <a:srgbClr val="FFFFFF"/>
                </a:solidFill>
                <a:effectLst/>
                <a:latin typeface="Times New Roman" panose="02020603050405020304" pitchFamily="18" charset="0"/>
                <a:cs typeface="Times New Roman" panose="02020603050405020304" pitchFamily="18" charset="0"/>
              </a:rPr>
              <a:t>Cued Click Points (CCP) is an alternative to the </a:t>
            </a:r>
            <a:r>
              <a:rPr lang="en-US" sz="2600" b="0" i="0" dirty="0" err="1">
                <a:solidFill>
                  <a:srgbClr val="FFFFFF"/>
                </a:solidFill>
                <a:effectLst/>
                <a:latin typeface="Times New Roman" panose="02020603050405020304" pitchFamily="18" charset="0"/>
                <a:cs typeface="Times New Roman" panose="02020603050405020304" pitchFamily="18" charset="0"/>
              </a:rPr>
              <a:t>PassPoints</a:t>
            </a:r>
            <a:r>
              <a:rPr lang="en-US" sz="2600" b="0" i="0" dirty="0">
                <a:solidFill>
                  <a:srgbClr val="FFFFFF"/>
                </a:solidFill>
                <a:effectLst/>
                <a:latin typeface="Times New Roman" panose="02020603050405020304" pitchFamily="18" charset="0"/>
                <a:cs typeface="Times New Roman" panose="02020603050405020304" pitchFamily="18" charset="0"/>
              </a:rPr>
              <a:t> technique. In CCP, users click one point on each image rather than five points on one image (unlike </a:t>
            </a:r>
            <a:r>
              <a:rPr lang="en-US" sz="2600" b="0" i="0" dirty="0" err="1">
                <a:solidFill>
                  <a:srgbClr val="FFFFFF"/>
                </a:solidFill>
                <a:effectLst/>
                <a:latin typeface="Times New Roman" panose="02020603050405020304" pitchFamily="18" charset="0"/>
                <a:cs typeface="Times New Roman" panose="02020603050405020304" pitchFamily="18" charset="0"/>
              </a:rPr>
              <a:t>PassPoints</a:t>
            </a:r>
            <a:r>
              <a:rPr lang="en-US" sz="2600" b="0" i="0" dirty="0">
                <a:solidFill>
                  <a:srgbClr val="FFFFFF"/>
                </a:solidFill>
                <a:effectLst/>
                <a:latin typeface="Times New Roman" panose="02020603050405020304" pitchFamily="18" charset="0"/>
                <a:cs typeface="Times New Roman" panose="02020603050405020304" pitchFamily="18" charset="0"/>
              </a:rPr>
              <a:t>).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2355976"/>
      </p:ext>
    </p:extLst>
  </p:cSld>
  <p:clrMapOvr>
    <a:masterClrMapping/>
  </p:clrMapOvr>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78</TotalTime>
  <Words>1842</Words>
  <Application>Microsoft Office PowerPoint</Application>
  <PresentationFormat>Custom</PresentationFormat>
  <Paragraphs>126</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PowerPoint Presentation</vt:lpstr>
      <vt:lpstr>Introduction</vt:lpstr>
      <vt:lpstr>1. Offline Attack Defense</vt:lpstr>
      <vt:lpstr>1. Offline Attack Defense</vt:lpstr>
      <vt:lpstr>2. Multi-Factor Authentication</vt:lpstr>
      <vt:lpstr>2. Multi-Factor Authentication</vt:lpstr>
      <vt:lpstr>3. Graphical Password Authentication </vt:lpstr>
      <vt:lpstr>3. Graphical Password Authentication </vt:lpstr>
      <vt:lpstr>3. Graphical Password Authentication </vt:lpstr>
      <vt:lpstr>3. Graphical Password Authentication </vt:lpstr>
      <vt:lpstr>4. Fail2ban</vt:lpstr>
      <vt:lpstr>Fail2ban - Parameters </vt:lpstr>
      <vt:lpstr>5. SSHGuard</vt:lpstr>
      <vt:lpstr>5. SSHGuard</vt:lpstr>
      <vt:lpstr>5. SSHGuard</vt:lpstr>
      <vt:lpstr>Countermeasures</vt:lpstr>
      <vt:lpstr>Countermeasures</vt:lpstr>
      <vt:lpstr>Countermeasures</vt:lpstr>
      <vt:lpstr>Password policies</vt:lpstr>
      <vt:lpstr>Password policies</vt:lpstr>
      <vt:lpstr>Password policies</vt:lpstr>
      <vt:lpstr>Password policies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Anuradha Devaraj</dc:creator>
  <cp:lastModifiedBy>Admin</cp:lastModifiedBy>
  <cp:revision>44</cp:revision>
  <dcterms:created xsi:type="dcterms:W3CDTF">2024-07-09T11:01:40Z</dcterms:created>
  <dcterms:modified xsi:type="dcterms:W3CDTF">2024-09-13T11:33:09Z</dcterms:modified>
</cp:coreProperties>
</file>