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84" r:id="rId9"/>
    <p:sldId id="263" r:id="rId10"/>
    <p:sldId id="264" r:id="rId11"/>
    <p:sldId id="285" r:id="rId12"/>
    <p:sldId id="265" r:id="rId13"/>
    <p:sldId id="266" r:id="rId14"/>
    <p:sldId id="286" r:id="rId15"/>
    <p:sldId id="267" r:id="rId16"/>
    <p:sldId id="268" r:id="rId17"/>
    <p:sldId id="287" r:id="rId18"/>
    <p:sldId id="269" r:id="rId19"/>
    <p:sldId id="270" r:id="rId20"/>
    <p:sldId id="288" r:id="rId21"/>
    <p:sldId id="271" r:id="rId22"/>
    <p:sldId id="272" r:id="rId23"/>
    <p:sldId id="289" r:id="rId24"/>
    <p:sldId id="273" r:id="rId25"/>
    <p:sldId id="274" r:id="rId26"/>
    <p:sldId id="290" r:id="rId27"/>
    <p:sldId id="275" r:id="rId28"/>
    <p:sldId id="276" r:id="rId29"/>
    <p:sldId id="291" r:id="rId30"/>
    <p:sldId id="277" r:id="rId31"/>
    <p:sldId id="278" r:id="rId32"/>
    <p:sldId id="292" r:id="rId33"/>
    <p:sldId id="279" r:id="rId34"/>
    <p:sldId id="293" r:id="rId35"/>
    <p:sldId id="280" r:id="rId36"/>
    <p:sldId id="281" r:id="rId37"/>
    <p:sldId id="282" r:id="rId38"/>
    <p:sldId id="294" r:id="rId39"/>
    <p:sldId id="295" r:id="rId40"/>
    <p:sldId id="283" r:id="rId41"/>
    <p:sldId id="296" r:id="rId42"/>
    <p:sldId id="297" r:id="rId43"/>
    <p:sldId id="298" r:id="rId44"/>
    <p:sldId id="299" r:id="rId45"/>
    <p:sldId id="300" r:id="rId46"/>
    <p:sldId id="302" r:id="rId47"/>
    <p:sldId id="303" r:id="rId48"/>
    <p:sldId id="304" r:id="rId49"/>
    <p:sldId id="301"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0" d="100"/>
          <a:sy n="80" d="100"/>
        </p:scale>
        <p:origin x="-13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xmlns=""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A81F44ED-7973-4A99-B2CA-A8962BCE0D5D}"/>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5" name="Footer Placeholder 4">
            <a:extLst>
              <a:ext uri="{FF2B5EF4-FFF2-40B4-BE49-F238E27FC236}">
                <a16:creationId xmlns:a16="http://schemas.microsoft.com/office/drawing/2014/main" xmlns=""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xmlns=""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68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C9E516-382B-4845-93BF-20C16EE0DB05}"/>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5" name="Footer Placeholder 4">
            <a:extLst>
              <a:ext uri="{FF2B5EF4-FFF2-40B4-BE49-F238E27FC236}">
                <a16:creationId xmlns:a16="http://schemas.microsoft.com/office/drawing/2014/main" xmlns=""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6813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FA22F89-E1F5-45D7-945A-8A2886C4BA59}"/>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5" name="Footer Placeholder 4">
            <a:extLst>
              <a:ext uri="{FF2B5EF4-FFF2-40B4-BE49-F238E27FC236}">
                <a16:creationId xmlns:a16="http://schemas.microsoft.com/office/drawing/2014/main" xmlns=""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3986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03962F-B413-4C4C-A490-724DDB9E7DB9}"/>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5" name="Footer Placeholder 4">
            <a:extLst>
              <a:ext uri="{FF2B5EF4-FFF2-40B4-BE49-F238E27FC236}">
                <a16:creationId xmlns:a16="http://schemas.microsoft.com/office/drawing/2014/main" xmlns=""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6170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EF0D16-9D87-4D76-A5A5-534E24B7DD25}"/>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5" name="Footer Placeholder 4">
            <a:extLst>
              <a:ext uri="{FF2B5EF4-FFF2-40B4-BE49-F238E27FC236}">
                <a16:creationId xmlns:a16="http://schemas.microsoft.com/office/drawing/2014/main" xmlns=""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4364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7F8F678E-59B5-4DF9-ABCB-506B9CB701CC}"/>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6" name="Footer Placeholder 5">
            <a:extLst>
              <a:ext uri="{FF2B5EF4-FFF2-40B4-BE49-F238E27FC236}">
                <a16:creationId xmlns:a16="http://schemas.microsoft.com/office/drawing/2014/main" xmlns=""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577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8421587F-6AFC-4906-86EB-6B0A86EEF300}"/>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8" name="Footer Placeholder 7">
            <a:extLst>
              <a:ext uri="{FF2B5EF4-FFF2-40B4-BE49-F238E27FC236}">
                <a16:creationId xmlns:a16="http://schemas.microsoft.com/office/drawing/2014/main" xmlns=""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1599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xmlns="" id="{E6D5FCB8-AFD3-4801-BBD6-9548F4CF7C86}"/>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4" name="Footer Placeholder 3">
            <a:extLst>
              <a:ext uri="{FF2B5EF4-FFF2-40B4-BE49-F238E27FC236}">
                <a16:creationId xmlns:a16="http://schemas.microsoft.com/office/drawing/2014/main" xmlns=""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0936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19CBFE-15AA-4447-9F9C-D8B0BEB242DA}"/>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3" name="Footer Placeholder 2">
            <a:extLst>
              <a:ext uri="{FF2B5EF4-FFF2-40B4-BE49-F238E27FC236}">
                <a16:creationId xmlns:a16="http://schemas.microsoft.com/office/drawing/2014/main" xmlns=""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0082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xmlns=""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D5A2726-EB8E-4DF7-9A1B-F03BD8C7179E}"/>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6" name="Footer Placeholder 5">
            <a:extLst>
              <a:ext uri="{FF2B5EF4-FFF2-40B4-BE49-F238E27FC236}">
                <a16:creationId xmlns:a16="http://schemas.microsoft.com/office/drawing/2014/main" xmlns=""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93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0721568-4870-46F2-9F7E-F410702012D9}"/>
              </a:ext>
            </a:extLst>
          </p:cNvPr>
          <p:cNvSpPr>
            <a:spLocks noGrp="1"/>
          </p:cNvSpPr>
          <p:nvPr>
            <p:ph type="dt" sz="half" idx="10"/>
          </p:nvPr>
        </p:nvSpPr>
        <p:spPr/>
        <p:txBody>
          <a:bodyPr/>
          <a:lstStyle/>
          <a:p>
            <a:fld id="{3CADBD16-5BFB-4D9F-9646-C75D1B53BBB6}" type="datetimeFigureOut">
              <a:rPr lang="en-US" smtClean="0"/>
              <a:t>9/23/2024</a:t>
            </a:fld>
            <a:endParaRPr lang="en-US"/>
          </a:p>
        </p:txBody>
      </p:sp>
      <p:sp>
        <p:nvSpPr>
          <p:cNvPr id="6" name="Footer Placeholder 5">
            <a:extLst>
              <a:ext uri="{FF2B5EF4-FFF2-40B4-BE49-F238E27FC236}">
                <a16:creationId xmlns:a16="http://schemas.microsoft.com/office/drawing/2014/main" xmlns=""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xmlns=""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048256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xmlns=""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9/23/2024</a:t>
            </a:fld>
            <a:endParaRPr lang="en-US" dirty="0"/>
          </a:p>
        </p:txBody>
      </p:sp>
      <p:sp>
        <p:nvSpPr>
          <p:cNvPr id="5" name="Footer Placeholder 4">
            <a:extLst>
              <a:ext uri="{FF2B5EF4-FFF2-40B4-BE49-F238E27FC236}">
                <a16:creationId xmlns:a16="http://schemas.microsoft.com/office/drawing/2014/main" xmlns=""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57003403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C3B0A228-9EA3-4009-A82E-9402BBC726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1" y="1181101"/>
            <a:ext cx="4953000" cy="2481974"/>
          </a:xfrm>
        </p:spPr>
        <p:txBody>
          <a:bodyPr>
            <a:normAutofit fontScale="90000"/>
          </a:bodyPr>
          <a:lstStyle/>
          <a:p>
            <a:pPr algn="ctr"/>
            <a:r>
              <a:rPr lang="en-US" dirty="0"/>
              <a:t>Wireless network attacks and preventions</a:t>
            </a:r>
          </a:p>
        </p:txBody>
      </p:sp>
      <p:sp>
        <p:nvSpPr>
          <p:cNvPr id="3" name="Subtitle 2"/>
          <p:cNvSpPr>
            <a:spLocks noGrp="1"/>
          </p:cNvSpPr>
          <p:nvPr>
            <p:ph type="subTitle" idx="1"/>
          </p:nvPr>
        </p:nvSpPr>
        <p:spPr>
          <a:xfrm>
            <a:off x="1143001" y="4360719"/>
            <a:ext cx="2679356" cy="1465118"/>
          </a:xfrm>
        </p:spPr>
        <p:txBody>
          <a:bodyPr anchor="b">
            <a:normAutofit/>
          </a:bodyPr>
          <a:lstStyle/>
          <a:p>
            <a:endParaRPr lang="en-US"/>
          </a:p>
        </p:txBody>
      </p:sp>
      <p:pic>
        <p:nvPicPr>
          <p:cNvPr id="20" name="Picture 19" descr="Chicago cityscape against sky">
            <a:extLst>
              <a:ext uri="{FF2B5EF4-FFF2-40B4-BE49-F238E27FC236}">
                <a16:creationId xmlns:a16="http://schemas.microsoft.com/office/drawing/2014/main" xmlns="" id="{3B82637C-D5FE-1523-F1EE-FA414763AA9A}"/>
              </a:ext>
            </a:extLst>
          </p:cNvPr>
          <p:cNvPicPr>
            <a:picLocks noChangeAspect="1"/>
          </p:cNvPicPr>
          <p:nvPr/>
        </p:nvPicPr>
        <p:blipFill rotWithShape="1">
          <a:blip r:embed="rId2"/>
          <a:srcRect l="11509" r="-10" b="-10"/>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1" name="Freeform: Shape 20">
            <a:extLst>
              <a:ext uri="{FF2B5EF4-FFF2-40B4-BE49-F238E27FC236}">
                <a16:creationId xmlns:a16="http://schemas.microsoft.com/office/drawing/2014/main" xmlns="" id="{02E0C409-730D-455F-AA8F-0646ABDB1B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2999" y="524967"/>
            <a:ext cx="9905999" cy="793305"/>
          </a:xfrm>
        </p:spPr>
        <p:txBody>
          <a:bodyPr/>
          <a:lstStyle/>
          <a:p>
            <a:r>
              <a:rPr lang="en-US" sz="4000" b="1" i="0" dirty="0">
                <a:effectLst/>
                <a:latin typeface="Times New Roman" panose="02020603050405020304" pitchFamily="18" charset="0"/>
                <a:cs typeface="Times New Roman" panose="02020603050405020304" pitchFamily="18" charset="0"/>
              </a:rPr>
              <a:t>3. Bluetooth Vulnerabilities</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05179" y="1645441"/>
            <a:ext cx="1058164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Several attack methods target Bluetooth devices specifically and include:</a:t>
            </a:r>
          </a:p>
          <a:p>
            <a:pPr algn="just" fontAlgn="base">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Bluejacking Bluetooth attacks –</a:t>
            </a:r>
            <a:r>
              <a:rPr lang="en-US" sz="2800" b="0" i="0" dirty="0">
                <a:effectLst/>
                <a:latin typeface="Times New Roman" panose="02020603050405020304" pitchFamily="18" charset="0"/>
                <a:cs typeface="Times New Roman" panose="02020603050405020304" pitchFamily="18" charset="0"/>
              </a:rPr>
              <a:t> This is the practice of sending unsolicited messages to nearby Bluetooth devices. Bluejacking messages are typically text, but can also be images or sounds. Bluejacking is relatively harmless but does cause some confusion when users start receiving messages.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198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464007"/>
            <a:ext cx="9905999" cy="793305"/>
          </a:xfrm>
        </p:spPr>
        <p:txBody>
          <a:bodyPr/>
          <a:lstStyle/>
          <a:p>
            <a:r>
              <a:rPr lang="en-US" sz="4000" b="1" i="0" dirty="0">
                <a:effectLst/>
                <a:latin typeface="Times New Roman" panose="02020603050405020304" pitchFamily="18" charset="0"/>
                <a:cs typeface="Times New Roman" panose="02020603050405020304" pitchFamily="18" charset="0"/>
              </a:rPr>
              <a:t>3. Bluetooth Vulnerabilities</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46760" y="1554480"/>
            <a:ext cx="10581640" cy="3216904"/>
          </a:xfrm>
        </p:spPr>
        <p:txBody>
          <a:bodyPr>
            <a:noAutofit/>
          </a:bodyPr>
          <a:lstStyle/>
          <a:p>
            <a:pPr algn="just" fontAlgn="base">
              <a:buFont typeface="Arial" panose="020B0604020202020204" pitchFamily="34" charset="0"/>
              <a:buChar char="•"/>
            </a:pPr>
            <a:r>
              <a:rPr lang="en-US" sz="2800" b="1" i="0" dirty="0" err="1">
                <a:effectLst/>
                <a:latin typeface="Times New Roman" panose="02020603050405020304" pitchFamily="18" charset="0"/>
                <a:cs typeface="Times New Roman" panose="02020603050405020304" pitchFamily="18" charset="0"/>
              </a:rPr>
              <a:t>Bluesnarfing</a:t>
            </a:r>
            <a:r>
              <a:rPr lang="en-US" sz="2800" b="1" i="0" dirty="0">
                <a:effectLst/>
                <a:latin typeface="Times New Roman" panose="02020603050405020304" pitchFamily="18" charset="0"/>
                <a:cs typeface="Times New Roman" panose="02020603050405020304" pitchFamily="18" charset="0"/>
              </a:rPr>
              <a:t> Bluetooth attacks –</a:t>
            </a:r>
            <a:r>
              <a:rPr lang="en-US" sz="2800" b="0" i="0" dirty="0">
                <a:effectLst/>
                <a:latin typeface="Times New Roman" panose="02020603050405020304" pitchFamily="18" charset="0"/>
                <a:cs typeface="Times New Roman" panose="02020603050405020304" pitchFamily="18" charset="0"/>
              </a:rPr>
              <a:t> Any unauthorized access to or theft of information from a Bluetooth connection is </a:t>
            </a:r>
            <a:r>
              <a:rPr lang="en-US" sz="2800" b="0" i="0" dirty="0" err="1">
                <a:effectLst/>
                <a:latin typeface="Times New Roman" panose="02020603050405020304" pitchFamily="18" charset="0"/>
                <a:cs typeface="Times New Roman" panose="02020603050405020304" pitchFamily="18" charset="0"/>
              </a:rPr>
              <a:t>bluesnarfing</a:t>
            </a:r>
            <a:r>
              <a:rPr lang="en-US" sz="2800" b="0" i="0" dirty="0">
                <a:effectLst/>
                <a:latin typeface="Times New Roman" panose="02020603050405020304" pitchFamily="18" charset="0"/>
                <a:cs typeface="Times New Roman" panose="02020603050405020304" pitchFamily="18" charset="0"/>
              </a:rPr>
              <a:t>. A </a:t>
            </a:r>
            <a:r>
              <a:rPr lang="en-US" sz="2800" b="0" i="0" dirty="0" err="1">
                <a:effectLst/>
                <a:latin typeface="Times New Roman" panose="02020603050405020304" pitchFamily="18" charset="0"/>
                <a:cs typeface="Times New Roman" panose="02020603050405020304" pitchFamily="18" charset="0"/>
              </a:rPr>
              <a:t>bluesnarfing</a:t>
            </a:r>
            <a:r>
              <a:rPr lang="en-US" sz="2800" b="0" i="0" dirty="0">
                <a:effectLst/>
                <a:latin typeface="Times New Roman" panose="02020603050405020304" pitchFamily="18" charset="0"/>
                <a:cs typeface="Times New Roman" panose="02020603050405020304" pitchFamily="18" charset="0"/>
              </a:rPr>
              <a:t> attack can access information, such as email, contact lists, calendars, and text messages.</a:t>
            </a:r>
          </a:p>
          <a:p>
            <a:pPr algn="just" fontAlgn="base">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Bluebugging Bluetooth attacks –</a:t>
            </a:r>
            <a:r>
              <a:rPr lang="en-US" sz="2800" b="0" i="0" dirty="0">
                <a:effectLst/>
                <a:latin typeface="Times New Roman" panose="02020603050405020304" pitchFamily="18" charset="0"/>
                <a:cs typeface="Times New Roman" panose="02020603050405020304" pitchFamily="18" charset="0"/>
              </a:rPr>
              <a:t> Bluebugging attacks allow an attacker to take over a mobile phone. Attackers can listen in on phone conversations, enable call forwarding, send messages, and more.</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921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548640" y="436055"/>
            <a:ext cx="11104880" cy="772985"/>
          </a:xfrm>
        </p:spPr>
        <p:txBody>
          <a:bodyPr>
            <a:normAutofit/>
          </a:bodyPr>
          <a:lstStyle/>
          <a:p>
            <a:r>
              <a:rPr lang="en-US" sz="3800" b="1" i="0" dirty="0">
                <a:effectLst/>
                <a:latin typeface="Times New Roman" panose="02020603050405020304" pitchFamily="18" charset="0"/>
                <a:cs typeface="Times New Roman" panose="02020603050405020304" pitchFamily="18" charset="0"/>
              </a:rPr>
              <a:t>You can Prevent Bluetooth Vulnerability Attacks By</a:t>
            </a:r>
            <a:endParaRPr lang="en-IN" sz="3800"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95960" y="1468426"/>
            <a:ext cx="1095756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Enabling the “find my device” service on your phone through a trustworthy entity like Apple or Google so you have a way of using their technologies to find and remotely lock your phone if you lose it.</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Avoiding the use of Bluetooth to communicate sensitive information like passwords.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Not leaving your Bluetooth in “discoverable” mode when you’re pairing a new peripheral with your phone or laptop.</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Turning Bluetooth off when you’re not using it.</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852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021080" y="420647"/>
            <a:ext cx="9905999" cy="818873"/>
          </a:xfrm>
        </p:spPr>
        <p:txBody>
          <a:bodyPr/>
          <a:lstStyle/>
          <a:p>
            <a:r>
              <a:rPr lang="en-US" sz="4000" b="1" i="0" dirty="0">
                <a:effectLst/>
                <a:latin typeface="Times New Roman" panose="02020603050405020304" pitchFamily="18" charset="0"/>
                <a:cs typeface="Times New Roman" panose="02020603050405020304" pitchFamily="18" charset="0"/>
              </a:rPr>
              <a:t>4. Near-Field Communication</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62940" y="1427786"/>
            <a:ext cx="1086612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Near Field Communication (NFC) technology allows two devices placed within a few centimeters of each other to exchange data.</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For the technology to work, both devices must be equipped with an NFC chip. This technology is usually embedded in commuter cards, smart cards, and smartphones.</a:t>
            </a:r>
          </a:p>
          <a:p>
            <a:pPr algn="just" fontAlgn="base"/>
            <a:r>
              <a:rPr lang="en-US" sz="2800" b="1" i="0" dirty="0">
                <a:effectLst/>
                <a:latin typeface="Times New Roman" panose="02020603050405020304" pitchFamily="18" charset="0"/>
                <a:cs typeface="Times New Roman" panose="02020603050405020304" pitchFamily="18" charset="0"/>
              </a:rPr>
              <a:t>The security attacks and risks that could occur in NFC are due to the physical nature of the NFC sensors and its operating mechanism which uses an insecure communication channel.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959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000760" y="573047"/>
            <a:ext cx="9905999" cy="818873"/>
          </a:xfrm>
        </p:spPr>
        <p:txBody>
          <a:bodyPr/>
          <a:lstStyle/>
          <a:p>
            <a:r>
              <a:rPr lang="en-US" sz="4000" b="1" i="0" dirty="0">
                <a:effectLst/>
                <a:latin typeface="Times New Roman" panose="02020603050405020304" pitchFamily="18" charset="0"/>
                <a:cs typeface="Times New Roman" panose="02020603050405020304" pitchFamily="18" charset="0"/>
              </a:rPr>
              <a:t>4. Near-Field Communication</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87400" y="1645441"/>
            <a:ext cx="1032764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NFC communication is susceptible to eavesdropping, ticket cloning, data corruption, data modification, data insertion, and Denial of Service (DoS) attacks.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687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807720" y="578295"/>
            <a:ext cx="9905999" cy="1360898"/>
          </a:xfrm>
        </p:spPr>
        <p:txBody>
          <a:bodyPr>
            <a:normAutofit/>
          </a:bodyPr>
          <a:lstStyle/>
          <a:p>
            <a:r>
              <a:rPr lang="en-US" sz="3800" b="1" i="0" dirty="0">
                <a:effectLst/>
                <a:latin typeface="Times New Roman" panose="02020603050405020304" pitchFamily="18" charset="0"/>
                <a:cs typeface="Times New Roman" panose="02020603050405020304" pitchFamily="18" charset="0"/>
              </a:rPr>
              <a:t>You Can Prevent Near Field Communication Attacks By</a:t>
            </a:r>
            <a:endParaRPr lang="en-IN" sz="3800"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p:txBody>
          <a:bodyPr>
            <a:norm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Turning off unused networking features.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Monitoring NFC updates and patch your device promptly.</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Limiting maximum latency.</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Paying attention to the terminal when making a transaction.</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903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021080" y="375095"/>
            <a:ext cx="9905999" cy="722185"/>
          </a:xfrm>
        </p:spPr>
        <p:txBody>
          <a:bodyPr/>
          <a:lstStyle/>
          <a:p>
            <a:r>
              <a:rPr lang="en-US" sz="4000" b="1" i="0" dirty="0">
                <a:effectLst/>
                <a:latin typeface="Times New Roman" panose="02020603050405020304" pitchFamily="18" charset="0"/>
                <a:cs typeface="Times New Roman" panose="02020603050405020304" pitchFamily="18" charset="0"/>
              </a:rPr>
              <a:t>5. War Driving</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16280" y="1097280"/>
            <a:ext cx="1074420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War Driving is defined as the act of searching for </a:t>
            </a:r>
            <a:r>
              <a:rPr lang="en-US" sz="2800" b="1" i="0" dirty="0" err="1">
                <a:effectLst/>
                <a:latin typeface="Times New Roman" panose="02020603050405020304" pitchFamily="18" charset="0"/>
                <a:cs typeface="Times New Roman" panose="02020603050405020304" pitchFamily="18" charset="0"/>
              </a:rPr>
              <a:t>WiFi</a:t>
            </a:r>
            <a:r>
              <a:rPr lang="en-US" sz="2800" b="1" i="0" dirty="0">
                <a:effectLst/>
                <a:latin typeface="Times New Roman" panose="02020603050405020304" pitchFamily="18" charset="0"/>
                <a:cs typeface="Times New Roman" panose="02020603050405020304" pitchFamily="18" charset="0"/>
              </a:rPr>
              <a:t> wireless networks by a person in a moving vehicle, using a portable computing device.</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The term War Driving is derived from the 1980s phone hacking method known as war dialing.</a:t>
            </a:r>
          </a:p>
          <a:p>
            <a:pPr algn="just" fontAlgn="base"/>
            <a:r>
              <a:rPr lang="en-US" sz="2800" b="0" i="0" dirty="0">
                <a:effectLst/>
                <a:latin typeface="Times New Roman" panose="02020603050405020304" pitchFamily="18" charset="0"/>
                <a:cs typeface="Times New Roman" panose="02020603050405020304" pitchFamily="18" charset="0"/>
              </a:rPr>
              <a:t>War dialing involves dialing all the phone numbers in a given sequence to search for modems. The War Driving gained popularity in 2001, because that time wireless network scanning tools became widely available.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549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021080" y="375095"/>
            <a:ext cx="9905999" cy="722185"/>
          </a:xfrm>
        </p:spPr>
        <p:txBody>
          <a:bodyPr/>
          <a:lstStyle/>
          <a:p>
            <a:r>
              <a:rPr lang="en-US" sz="4000" b="1" i="0" dirty="0">
                <a:effectLst/>
                <a:latin typeface="Times New Roman" panose="02020603050405020304" pitchFamily="18" charset="0"/>
                <a:cs typeface="Times New Roman" panose="02020603050405020304" pitchFamily="18" charset="0"/>
              </a:rPr>
              <a:t>5. War Driving</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16280" y="1097280"/>
            <a:ext cx="1074420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The initial war driving tools included simple software coupled with the WNIC (Wide-area Network Interface Coprocessor).</a:t>
            </a:r>
          </a:p>
          <a:p>
            <a:pPr algn="just" fontAlgn="base"/>
            <a:r>
              <a:rPr lang="en-US" sz="2800" b="1" i="0" dirty="0">
                <a:effectLst/>
                <a:latin typeface="Times New Roman" panose="02020603050405020304" pitchFamily="18" charset="0"/>
                <a:cs typeface="Times New Roman" panose="02020603050405020304" pitchFamily="18" charset="0"/>
              </a:rPr>
              <a:t>Recent wireless technology developments enable a network to extend far beyond the parking space of an office building. In some cases, a wireless network can span several miles.</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Now an attacker can stay far away from the building and still catch a strong signal from the network. A good war driving software package is </a:t>
            </a:r>
            <a:r>
              <a:rPr lang="en-US" sz="2800" b="0" i="0" dirty="0" err="1">
                <a:effectLst/>
                <a:latin typeface="Times New Roman" panose="02020603050405020304" pitchFamily="18" charset="0"/>
                <a:cs typeface="Times New Roman" panose="02020603050405020304" pitchFamily="18" charset="0"/>
              </a:rPr>
              <a:t>NetStumbler</a:t>
            </a:r>
            <a:r>
              <a:rPr lang="en-US" sz="28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8825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283655"/>
            <a:ext cx="9905999" cy="864425"/>
          </a:xfrm>
        </p:spPr>
        <p:txBody>
          <a:bodyPr/>
          <a:lstStyle/>
          <a:p>
            <a:r>
              <a:rPr lang="en-US" sz="4000" b="1" i="0" dirty="0">
                <a:effectLst/>
                <a:latin typeface="Times New Roman" panose="02020603050405020304" pitchFamily="18" charset="0"/>
                <a:cs typeface="Times New Roman" panose="02020603050405020304" pitchFamily="18" charset="0"/>
              </a:rPr>
              <a:t>You Can Prevent War Driving Attacks By</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1021080" y="1645441"/>
            <a:ext cx="1021588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Not broadcasting your SSID.</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Changing the default factory SSID.</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Changing the default password and secure it with a strong password.</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Encrypting your wireless communication.</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Filtering the MAC addresses that are allowed to connect to your router.</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609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395415"/>
            <a:ext cx="9905999" cy="833945"/>
          </a:xfrm>
        </p:spPr>
        <p:txBody>
          <a:bodyPr/>
          <a:lstStyle/>
          <a:p>
            <a:r>
              <a:rPr lang="en-US" sz="4000" b="1" i="0" dirty="0">
                <a:effectLst/>
                <a:latin typeface="Times New Roman" panose="02020603050405020304" pitchFamily="18" charset="0"/>
                <a:cs typeface="Times New Roman" panose="02020603050405020304" pitchFamily="18" charset="0"/>
              </a:rPr>
              <a:t>6. Evil Twin</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07720" y="1458266"/>
            <a:ext cx="10459720" cy="4729174"/>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An evil twin attack is a hack attack in which a hacker sets up a fake </a:t>
            </a:r>
            <a:r>
              <a:rPr lang="en-US" sz="2800" b="1" i="0" dirty="0" err="1">
                <a:effectLst/>
                <a:latin typeface="Times New Roman" panose="02020603050405020304" pitchFamily="18" charset="0"/>
                <a:cs typeface="Times New Roman" panose="02020603050405020304" pitchFamily="18" charset="0"/>
              </a:rPr>
              <a:t>WiFi</a:t>
            </a:r>
            <a:r>
              <a:rPr lang="en-US" sz="2800" b="1" i="0" dirty="0">
                <a:effectLst/>
                <a:latin typeface="Times New Roman" panose="02020603050405020304" pitchFamily="18" charset="0"/>
                <a:cs typeface="Times New Roman" panose="02020603050405020304" pitchFamily="18" charset="0"/>
              </a:rPr>
              <a:t> network that looks like a legitimate access point to steal victims’ sensitive details.</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The attack can be performed as a man-in-the-middle (MITM) attack.</a:t>
            </a:r>
          </a:p>
          <a:p>
            <a:pPr algn="just" fontAlgn="base"/>
            <a:r>
              <a:rPr lang="en-US" sz="2800" b="0" i="0" dirty="0">
                <a:effectLst/>
                <a:latin typeface="Times New Roman" panose="02020603050405020304" pitchFamily="18" charset="0"/>
                <a:cs typeface="Times New Roman" panose="02020603050405020304" pitchFamily="18" charset="0"/>
              </a:rPr>
              <a:t>The fake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 access point is used to eavesdrop on users and steal their login credentials or other sensitive information.</a:t>
            </a:r>
          </a:p>
          <a:p>
            <a:pPr algn="just" fontAlgn="base"/>
            <a:r>
              <a:rPr lang="en-US" sz="2800" b="0" i="0" dirty="0">
                <a:effectLst/>
                <a:latin typeface="Times New Roman" panose="02020603050405020304" pitchFamily="18" charset="0"/>
                <a:cs typeface="Times New Roman" panose="02020603050405020304" pitchFamily="18" charset="0"/>
              </a:rPr>
              <a:t>Because the hacker owns the equipment being used, the victim will have no idea that the hacker might be intercepting things like bank transactions.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715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D5A203-3A2A-4A82-5E98-3109DEBB96B7}"/>
              </a:ext>
            </a:extLst>
          </p:cNvPr>
          <p:cNvSpPr>
            <a:spLocks noGrp="1"/>
          </p:cNvSpPr>
          <p:nvPr>
            <p:ph type="title"/>
          </p:nvPr>
        </p:nvSpPr>
        <p:spPr>
          <a:xfrm>
            <a:off x="1143000" y="324295"/>
            <a:ext cx="9905999" cy="813625"/>
          </a:xfrm>
        </p:spPr>
        <p:txBody>
          <a:bodyPr/>
          <a:lstStyle/>
          <a:p>
            <a:pPr algn="ctr"/>
            <a:r>
              <a:rPr lang="en-US" sz="4000" b="1" i="0" dirty="0">
                <a:effectLst/>
                <a:latin typeface="Times New Roman" panose="02020603050405020304" pitchFamily="18" charset="0"/>
                <a:cs typeface="Times New Roman" panose="02020603050405020304" pitchFamily="18" charset="0"/>
              </a:rPr>
              <a:t>Types Of Wireless Attacks</a:t>
            </a:r>
            <a:endParaRPr lang="en-IN" dirty="0"/>
          </a:p>
        </p:txBody>
      </p:sp>
      <p:sp>
        <p:nvSpPr>
          <p:cNvPr id="3" name="Content Placeholder 2">
            <a:extLst>
              <a:ext uri="{FF2B5EF4-FFF2-40B4-BE49-F238E27FC236}">
                <a16:creationId xmlns:a16="http://schemas.microsoft.com/office/drawing/2014/main" xmlns="" id="{184CD49D-D92A-6771-2052-4E02AB250853}"/>
              </a:ext>
            </a:extLst>
          </p:cNvPr>
          <p:cNvSpPr>
            <a:spLocks noGrp="1"/>
          </p:cNvSpPr>
          <p:nvPr>
            <p:ph idx="1"/>
          </p:nvPr>
        </p:nvSpPr>
        <p:spPr>
          <a:xfrm>
            <a:off x="736600" y="1356666"/>
            <a:ext cx="1089660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A wireless attack involves identifying and examining the connections between all devices connected to the business’s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 </a:t>
            </a:r>
          </a:p>
          <a:p>
            <a:pPr algn="just" fontAlgn="base"/>
            <a:r>
              <a:rPr lang="en-US" sz="2800" b="0" i="0" dirty="0">
                <a:effectLst/>
                <a:latin typeface="Times New Roman" panose="02020603050405020304" pitchFamily="18" charset="0"/>
                <a:cs typeface="Times New Roman" panose="02020603050405020304" pitchFamily="18" charset="0"/>
              </a:rPr>
              <a:t>These devices include laptops, tablets, smartphones, and any other Internet of Things (IoT) devices.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624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395415"/>
            <a:ext cx="9905999" cy="833945"/>
          </a:xfrm>
        </p:spPr>
        <p:txBody>
          <a:bodyPr/>
          <a:lstStyle/>
          <a:p>
            <a:r>
              <a:rPr lang="en-US" sz="4000" b="1" i="0" dirty="0">
                <a:effectLst/>
                <a:latin typeface="Times New Roman" panose="02020603050405020304" pitchFamily="18" charset="0"/>
                <a:cs typeface="Times New Roman" panose="02020603050405020304" pitchFamily="18" charset="0"/>
              </a:rPr>
              <a:t>6. Evil Twin</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07720" y="1458266"/>
            <a:ext cx="10459720" cy="4729174"/>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An evil twin access point can also be used in a phishing scam.</a:t>
            </a:r>
          </a:p>
          <a:p>
            <a:pPr algn="just" fontAlgn="base"/>
            <a:r>
              <a:rPr lang="en-US" sz="2800" b="0" i="0" dirty="0">
                <a:effectLst/>
                <a:latin typeface="Times New Roman" panose="02020603050405020304" pitchFamily="18" charset="0"/>
                <a:cs typeface="Times New Roman" panose="02020603050405020304" pitchFamily="18" charset="0"/>
              </a:rPr>
              <a:t>In this type of attack, victims will connect to the evil twin and will be lured to a phishing site. It will prompt them to enter their sensitive data, such as their login details.</a:t>
            </a:r>
          </a:p>
          <a:p>
            <a:pPr algn="just" fontAlgn="base"/>
            <a:r>
              <a:rPr lang="en-US" sz="2800" b="0" i="0" dirty="0">
                <a:effectLst/>
                <a:latin typeface="Times New Roman" panose="02020603050405020304" pitchFamily="18" charset="0"/>
                <a:cs typeface="Times New Roman" panose="02020603050405020304" pitchFamily="18" charset="0"/>
              </a:rPr>
              <a:t>These, of course, will be sent straight to the hacker.</a:t>
            </a:r>
          </a:p>
          <a:p>
            <a:pPr algn="just" fontAlgn="base"/>
            <a:r>
              <a:rPr lang="en-US" sz="2800" b="0" i="0" dirty="0">
                <a:effectLst/>
                <a:latin typeface="Times New Roman" panose="02020603050405020304" pitchFamily="18" charset="0"/>
                <a:cs typeface="Times New Roman" panose="02020603050405020304" pitchFamily="18" charset="0"/>
              </a:rPr>
              <a:t>Once the hacker gets them, they might simply disconnect the victim and show that the server is temporarily unavailable.</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843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587603"/>
            <a:ext cx="9905999" cy="742505"/>
          </a:xfrm>
        </p:spPr>
        <p:txBody>
          <a:bodyPr/>
          <a:lstStyle/>
          <a:p>
            <a:r>
              <a:rPr lang="en-US" sz="4000" b="1" i="0" dirty="0">
                <a:effectLst/>
                <a:latin typeface="Times New Roman" panose="02020603050405020304" pitchFamily="18" charset="0"/>
                <a:cs typeface="Times New Roman" panose="02020603050405020304" pitchFamily="18" charset="0"/>
              </a:rPr>
              <a:t>You Can Prevent Evil Twin Attacks By</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61059" y="1432081"/>
            <a:ext cx="1046988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Not logging into any accounts on public Wi-Fi.</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Avoiding connecting to Wi-Fi hotspots that say ‘Unsecure,’ even if it has a familiar name.</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multi-factor authentication for all your sensitive accounts.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 Learn to recognize social engineering attacks, phishing, and spoofed URLs.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Only visiting HTTPs websites, especially when on open networks.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a VPN whenever you connect to a public hotspot.</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30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572363"/>
            <a:ext cx="9905999" cy="772985"/>
          </a:xfrm>
        </p:spPr>
        <p:txBody>
          <a:bodyPr/>
          <a:lstStyle/>
          <a:p>
            <a:r>
              <a:rPr lang="en-US" sz="4000" b="1" i="0" dirty="0">
                <a:effectLst/>
                <a:latin typeface="Times New Roman" panose="02020603050405020304" pitchFamily="18" charset="0"/>
                <a:cs typeface="Times New Roman" panose="02020603050405020304" pitchFamily="18" charset="0"/>
              </a:rPr>
              <a:t>7. </a:t>
            </a:r>
            <a:r>
              <a:rPr lang="en-US" sz="4000" b="1" i="0" dirty="0" err="1">
                <a:effectLst/>
                <a:latin typeface="Times New Roman" panose="02020603050405020304" pitchFamily="18" charset="0"/>
                <a:cs typeface="Times New Roman" panose="02020603050405020304" pitchFamily="18" charset="0"/>
              </a:rPr>
              <a:t>Deauthentication</a:t>
            </a:r>
            <a:r>
              <a:rPr lang="en-US" sz="4000" b="1" i="0" dirty="0">
                <a:effectLst/>
                <a:latin typeface="Times New Roman" panose="02020603050405020304" pitchFamily="18" charset="0"/>
                <a:cs typeface="Times New Roman" panose="02020603050405020304" pitchFamily="18" charset="0"/>
              </a:rPr>
              <a:t> &amp; Disassociation</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17880" y="1468426"/>
            <a:ext cx="1048004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A </a:t>
            </a:r>
            <a:r>
              <a:rPr lang="en-US" sz="2800" b="1" i="0" dirty="0" err="1">
                <a:effectLst/>
                <a:latin typeface="Times New Roman" panose="02020603050405020304" pitchFamily="18" charset="0"/>
                <a:cs typeface="Times New Roman" panose="02020603050405020304" pitchFamily="18" charset="0"/>
              </a:rPr>
              <a:t>Deauthentication</a:t>
            </a:r>
            <a:r>
              <a:rPr lang="en-US" sz="2800" b="1" i="0" dirty="0">
                <a:effectLst/>
                <a:latin typeface="Times New Roman" panose="02020603050405020304" pitchFamily="18" charset="0"/>
                <a:cs typeface="Times New Roman" panose="02020603050405020304" pitchFamily="18" charset="0"/>
              </a:rPr>
              <a:t> attack is a type of denial of service attack that targets communication between a user and a </a:t>
            </a:r>
            <a:r>
              <a:rPr lang="en-US" sz="2800" b="1" i="0" dirty="0" err="1">
                <a:effectLst/>
                <a:latin typeface="Times New Roman" panose="02020603050405020304" pitchFamily="18" charset="0"/>
                <a:cs typeface="Times New Roman" panose="02020603050405020304" pitchFamily="18" charset="0"/>
              </a:rPr>
              <a:t>WiFi</a:t>
            </a:r>
            <a:r>
              <a:rPr lang="en-US" sz="2800" b="1" i="0" dirty="0">
                <a:effectLst/>
                <a:latin typeface="Times New Roman" panose="02020603050405020304" pitchFamily="18" charset="0"/>
                <a:cs typeface="Times New Roman" panose="02020603050405020304" pitchFamily="18" charset="0"/>
              </a:rPr>
              <a:t> access point.</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err="1">
                <a:effectLst/>
                <a:latin typeface="Times New Roman" panose="02020603050405020304" pitchFamily="18" charset="0"/>
                <a:cs typeface="Times New Roman" panose="02020603050405020304" pitchFamily="18" charset="0"/>
              </a:rPr>
              <a:t>Deauthentication</a:t>
            </a:r>
            <a:r>
              <a:rPr lang="en-US" sz="2800" b="0" i="0" dirty="0">
                <a:effectLst/>
                <a:latin typeface="Times New Roman" panose="02020603050405020304" pitchFamily="18" charset="0"/>
                <a:cs typeface="Times New Roman" panose="02020603050405020304" pitchFamily="18" charset="0"/>
              </a:rPr>
              <a:t> frames fall under the category of management frames. </a:t>
            </a:r>
          </a:p>
          <a:p>
            <a:pPr algn="just" fontAlgn="base"/>
            <a:r>
              <a:rPr lang="en-US" sz="2800" b="0" i="0" dirty="0">
                <a:effectLst/>
                <a:latin typeface="Times New Roman" panose="02020603050405020304" pitchFamily="18" charset="0"/>
                <a:cs typeface="Times New Roman" panose="02020603050405020304" pitchFamily="18" charset="0"/>
              </a:rPr>
              <a:t>When a client wishes to disconnect from the AP, the client sends the </a:t>
            </a:r>
            <a:r>
              <a:rPr lang="en-US" sz="2800" b="0" i="0" dirty="0" err="1">
                <a:effectLst/>
                <a:latin typeface="Times New Roman" panose="02020603050405020304" pitchFamily="18" charset="0"/>
                <a:cs typeface="Times New Roman" panose="02020603050405020304" pitchFamily="18" charset="0"/>
              </a:rPr>
              <a:t>deauthentication</a:t>
            </a:r>
            <a:r>
              <a:rPr lang="en-US" sz="2800" b="0" i="0" dirty="0">
                <a:effectLst/>
                <a:latin typeface="Times New Roman" panose="02020603050405020304" pitchFamily="18" charset="0"/>
                <a:cs typeface="Times New Roman" panose="02020603050405020304" pitchFamily="18" charset="0"/>
              </a:rPr>
              <a:t> or disassociation frame.</a:t>
            </a:r>
          </a:p>
          <a:p>
            <a:pPr algn="just" fontAlgn="base"/>
            <a:r>
              <a:rPr lang="en-US" sz="2800" b="0" i="0" dirty="0">
                <a:effectLst/>
                <a:latin typeface="Times New Roman" panose="02020603050405020304" pitchFamily="18" charset="0"/>
                <a:cs typeface="Times New Roman" panose="02020603050405020304" pitchFamily="18" charset="0"/>
              </a:rPr>
              <a:t>The AP also sends the </a:t>
            </a:r>
            <a:r>
              <a:rPr lang="en-US" sz="2800" b="0" i="0" dirty="0" err="1">
                <a:effectLst/>
                <a:latin typeface="Times New Roman" panose="02020603050405020304" pitchFamily="18" charset="0"/>
                <a:cs typeface="Times New Roman" panose="02020603050405020304" pitchFamily="18" charset="0"/>
              </a:rPr>
              <a:t>deauthentication</a:t>
            </a:r>
            <a:r>
              <a:rPr lang="en-US" sz="2800" b="0" i="0" dirty="0">
                <a:effectLst/>
                <a:latin typeface="Times New Roman" panose="02020603050405020304" pitchFamily="18" charset="0"/>
                <a:cs typeface="Times New Roman" panose="02020603050405020304" pitchFamily="18" charset="0"/>
              </a:rPr>
              <a:t> frame in the form of a reply. </a:t>
            </a:r>
          </a:p>
        </p:txBody>
      </p:sp>
    </p:spTree>
    <p:extLst>
      <p:ext uri="{BB962C8B-B14F-4D97-AF65-F5344CB8AC3E}">
        <p14:creationId xmlns:p14="http://schemas.microsoft.com/office/powerpoint/2010/main" val="1126056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572363"/>
            <a:ext cx="9905999" cy="772985"/>
          </a:xfrm>
        </p:spPr>
        <p:txBody>
          <a:bodyPr/>
          <a:lstStyle/>
          <a:p>
            <a:r>
              <a:rPr lang="en-US" sz="4000" b="1" i="0" dirty="0">
                <a:effectLst/>
                <a:latin typeface="Times New Roman" panose="02020603050405020304" pitchFamily="18" charset="0"/>
                <a:cs typeface="Times New Roman" panose="02020603050405020304" pitchFamily="18" charset="0"/>
              </a:rPr>
              <a:t>7. </a:t>
            </a:r>
            <a:r>
              <a:rPr lang="en-US" sz="4000" b="1" i="0" dirty="0" err="1">
                <a:effectLst/>
                <a:latin typeface="Times New Roman" panose="02020603050405020304" pitchFamily="18" charset="0"/>
                <a:cs typeface="Times New Roman" panose="02020603050405020304" pitchFamily="18" charset="0"/>
              </a:rPr>
              <a:t>Deauthentication</a:t>
            </a:r>
            <a:r>
              <a:rPr lang="en-US" sz="4000" b="1" i="0" dirty="0">
                <a:effectLst/>
                <a:latin typeface="Times New Roman" panose="02020603050405020304" pitchFamily="18" charset="0"/>
                <a:cs typeface="Times New Roman" panose="02020603050405020304" pitchFamily="18" charset="0"/>
              </a:rPr>
              <a:t> &amp; Disassociation</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17880" y="1468426"/>
            <a:ext cx="1048004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This is the normal process, but an attacker can take advantage of this process.</a:t>
            </a:r>
          </a:p>
          <a:p>
            <a:pPr algn="just" fontAlgn="base"/>
            <a:r>
              <a:rPr lang="en-US" sz="2800" b="0" i="0" dirty="0">
                <a:effectLst/>
                <a:latin typeface="Times New Roman" panose="02020603050405020304" pitchFamily="18" charset="0"/>
                <a:cs typeface="Times New Roman" panose="02020603050405020304" pitchFamily="18" charset="0"/>
              </a:rPr>
              <a:t>The attacker can spoof the MAC address of the victim and send the </a:t>
            </a:r>
            <a:r>
              <a:rPr lang="en-US" sz="2800" b="0" i="0" dirty="0" err="1">
                <a:effectLst/>
                <a:latin typeface="Times New Roman" panose="02020603050405020304" pitchFamily="18" charset="0"/>
                <a:cs typeface="Times New Roman" panose="02020603050405020304" pitchFamily="18" charset="0"/>
              </a:rPr>
              <a:t>deauth</a:t>
            </a:r>
            <a:r>
              <a:rPr lang="en-US" sz="2800" b="0" i="0" dirty="0">
                <a:effectLst/>
                <a:latin typeface="Times New Roman" panose="02020603050405020304" pitchFamily="18" charset="0"/>
                <a:cs typeface="Times New Roman" panose="02020603050405020304" pitchFamily="18" charset="0"/>
              </a:rPr>
              <a:t> frame to the AP on behalf of the victim; because of this, the connection to the client is dropped.</a:t>
            </a:r>
          </a:p>
          <a:p>
            <a:pPr algn="just" fontAlgn="base"/>
            <a:r>
              <a:rPr lang="en-US" sz="2800" b="0" i="0" dirty="0">
                <a:effectLst/>
                <a:latin typeface="Times New Roman" panose="02020603050405020304" pitchFamily="18" charset="0"/>
                <a:cs typeface="Times New Roman" panose="02020603050405020304" pitchFamily="18" charset="0"/>
              </a:rPr>
              <a:t>The </a:t>
            </a:r>
            <a:r>
              <a:rPr lang="en-US" sz="2800" b="0" i="0" dirty="0" err="1">
                <a:effectLst/>
                <a:latin typeface="Times New Roman" panose="02020603050405020304" pitchFamily="18" charset="0"/>
                <a:cs typeface="Times New Roman" panose="02020603050405020304" pitchFamily="18" charset="0"/>
              </a:rPr>
              <a:t>aireplay</a:t>
            </a:r>
            <a:r>
              <a:rPr lang="en-US" sz="2800" b="0" i="0" dirty="0">
                <a:effectLst/>
                <a:latin typeface="Times New Roman" panose="02020603050405020304" pitchFamily="18" charset="0"/>
                <a:cs typeface="Times New Roman" panose="02020603050405020304" pitchFamily="18" charset="0"/>
              </a:rPr>
              <a:t>-ng program is the best tool to accomplish a </a:t>
            </a:r>
            <a:r>
              <a:rPr lang="en-US" sz="2800" b="0" i="0" dirty="0" err="1">
                <a:effectLst/>
                <a:latin typeface="Times New Roman" panose="02020603050405020304" pitchFamily="18" charset="0"/>
                <a:cs typeface="Times New Roman" panose="02020603050405020304" pitchFamily="18" charset="0"/>
              </a:rPr>
              <a:t>deauth</a:t>
            </a:r>
            <a:r>
              <a:rPr lang="en-US" sz="2800" b="0" i="0" dirty="0">
                <a:effectLst/>
                <a:latin typeface="Times New Roman" panose="02020603050405020304" pitchFamily="18" charset="0"/>
                <a:cs typeface="Times New Roman" panose="02020603050405020304" pitchFamily="18" charset="0"/>
              </a:rPr>
              <a:t> attack.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4689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919480" y="385255"/>
            <a:ext cx="10337800" cy="1360898"/>
          </a:xfrm>
        </p:spPr>
        <p:txBody>
          <a:bodyPr>
            <a:normAutofit/>
          </a:bodyPr>
          <a:lstStyle/>
          <a:p>
            <a:r>
              <a:rPr lang="en-US" sz="4000" b="1" i="0" dirty="0">
                <a:effectLst/>
                <a:latin typeface="Times New Roman" panose="02020603050405020304" pitchFamily="18" charset="0"/>
                <a:cs typeface="Times New Roman" panose="02020603050405020304" pitchFamily="18" charset="0"/>
              </a:rPr>
              <a:t>You Can Prevent </a:t>
            </a:r>
            <a:r>
              <a:rPr lang="en-US" sz="4000" b="1" i="0" dirty="0" err="1">
                <a:effectLst/>
                <a:latin typeface="Times New Roman" panose="02020603050405020304" pitchFamily="18" charset="0"/>
                <a:cs typeface="Times New Roman" panose="02020603050405020304" pitchFamily="18" charset="0"/>
              </a:rPr>
              <a:t>Deauthentication</a:t>
            </a:r>
            <a:r>
              <a:rPr lang="en-US" sz="4000" b="1" i="0" dirty="0">
                <a:effectLst/>
                <a:latin typeface="Times New Roman" panose="02020603050405020304" pitchFamily="18" charset="0"/>
                <a:cs typeface="Times New Roman" panose="02020603050405020304" pitchFamily="18" charset="0"/>
              </a:rPr>
              <a:t> And Disassociation Attacks By</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48360" y="1945946"/>
            <a:ext cx="1048004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Ensuring your network is using WPA2 encryption.</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Creating a strong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 passphrase.</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By recalling that once you have been disconnected from your network, make sure that you connect back to a WPA2 secure network and not an open one with the same name as yours.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Changing the default admin account of the router that has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 enabled.</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34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264920" y="516483"/>
            <a:ext cx="9905999" cy="884745"/>
          </a:xfrm>
        </p:spPr>
        <p:txBody>
          <a:bodyPr/>
          <a:lstStyle/>
          <a:p>
            <a:r>
              <a:rPr lang="en-US" sz="4000" b="1" i="0" dirty="0">
                <a:effectLst/>
                <a:latin typeface="Times New Roman" panose="02020603050405020304" pitchFamily="18" charset="0"/>
                <a:cs typeface="Times New Roman" panose="02020603050405020304" pitchFamily="18" charset="0"/>
              </a:rPr>
              <a:t>8. War Chalking</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67080" y="1401228"/>
            <a:ext cx="1060196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Warchalking is when someone draws symbols or markings in an area to indicate open W-Fi. </a:t>
            </a:r>
          </a:p>
          <a:p>
            <a:pPr algn="just" fontAlgn="base"/>
            <a:r>
              <a:rPr lang="en-US" sz="2800" b="1" i="0" dirty="0">
                <a:effectLst/>
                <a:latin typeface="Times New Roman" panose="02020603050405020304" pitchFamily="18" charset="0"/>
                <a:cs typeface="Times New Roman" panose="02020603050405020304" pitchFamily="18" charset="0"/>
              </a:rPr>
              <a:t>This type of attack is relatively harmless.</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The practice of creating symbols that could demonstrate the open wireless network they were documented for standardization.</a:t>
            </a:r>
          </a:p>
          <a:p>
            <a:pPr algn="just" fontAlgn="base"/>
            <a:r>
              <a:rPr lang="en-US" sz="2800" b="0" i="0" dirty="0">
                <a:effectLst/>
                <a:latin typeface="Times New Roman" panose="02020603050405020304" pitchFamily="18" charset="0"/>
                <a:cs typeface="Times New Roman" panose="02020603050405020304" pitchFamily="18" charset="0"/>
              </a:rPr>
              <a:t>So whenever they would come across an open Wi-Fi, they would draw these symbols on nearby walls or pavement or even on the lamps to advertise it.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066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264920" y="516483"/>
            <a:ext cx="9905999" cy="884745"/>
          </a:xfrm>
        </p:spPr>
        <p:txBody>
          <a:bodyPr/>
          <a:lstStyle/>
          <a:p>
            <a:r>
              <a:rPr lang="en-US" sz="4000" b="1" i="0" dirty="0">
                <a:effectLst/>
                <a:latin typeface="Times New Roman" panose="02020603050405020304" pitchFamily="18" charset="0"/>
                <a:cs typeface="Times New Roman" panose="02020603050405020304" pitchFamily="18" charset="0"/>
              </a:rPr>
              <a:t>8. War Chalking</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67080" y="1401228"/>
            <a:ext cx="1060196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The importance of it was to make other people aware that an open wireless network exists at a particular location for others to use as well.</a:t>
            </a:r>
          </a:p>
          <a:p>
            <a:pPr algn="just" fontAlgn="base"/>
            <a:r>
              <a:rPr lang="en-US" sz="2800" b="0" i="0" dirty="0">
                <a:effectLst/>
                <a:latin typeface="Times New Roman" panose="02020603050405020304" pitchFamily="18" charset="0"/>
                <a:cs typeface="Times New Roman" panose="02020603050405020304" pitchFamily="18" charset="0"/>
              </a:rPr>
              <a:t>They would draw specific symbols to state whether there was an open node, a closed node, or even an encrypted one.</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5600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852615"/>
            <a:ext cx="9905999" cy="1098105"/>
          </a:xfrm>
        </p:spPr>
        <p:txBody>
          <a:bodyPr/>
          <a:lstStyle/>
          <a:p>
            <a:r>
              <a:rPr lang="en-US" sz="4000" b="1" i="0" dirty="0">
                <a:effectLst/>
                <a:latin typeface="Times New Roman" panose="02020603050405020304" pitchFamily="18" charset="0"/>
                <a:cs typeface="Times New Roman" panose="02020603050405020304" pitchFamily="18" charset="0"/>
              </a:rPr>
              <a:t>You Can Prevent Warchalking Attacks By</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p:txBody>
          <a:bodyPr>
            <a:norm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Disabling WPS on your wireless router.</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Refraining from doing work-related activity on public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Implementing software that detects rogue access points.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Preventing the broadcast of your SSID.</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74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541471"/>
            <a:ext cx="9905999" cy="68154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9. Packet Sniffing And Eavesdropping</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88339" y="1690376"/>
            <a:ext cx="10673080" cy="4729174"/>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An eavesdropping attack, also known as a sniffing or snooping attack, is a theft of information as it is transmitted over a network by a computer, smartphone, or another connected device.</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The attack takes advantage of unsecured network communications to access data as it is being sent or received by its user.</a:t>
            </a:r>
          </a:p>
          <a:p>
            <a:pPr algn="just" fontAlgn="base"/>
            <a:r>
              <a:rPr lang="en-US" sz="2800" b="0" i="0" dirty="0">
                <a:effectLst/>
                <a:latin typeface="Times New Roman" panose="02020603050405020304" pitchFamily="18" charset="0"/>
                <a:cs typeface="Times New Roman" panose="02020603050405020304" pitchFamily="18" charset="0"/>
              </a:rPr>
              <a:t>An eavesdropping attack can be difficult to detect because the network transmissions will appear to be operating normally.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995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541471"/>
            <a:ext cx="9905999" cy="68154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9. Packet Sniffing And Eavesdropping</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88339" y="1690376"/>
            <a:ext cx="10673080" cy="4729174"/>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To be successful, an eavesdropping attack requires a weakened connection between a client and a server that the attacker can exploit to reroute network traffic.</a:t>
            </a:r>
          </a:p>
          <a:p>
            <a:pPr algn="just" fontAlgn="base"/>
            <a:r>
              <a:rPr lang="en-US" sz="2800" b="0" i="0" dirty="0">
                <a:effectLst/>
                <a:latin typeface="Times New Roman" panose="02020603050405020304" pitchFamily="18" charset="0"/>
                <a:cs typeface="Times New Roman" panose="02020603050405020304" pitchFamily="18" charset="0"/>
              </a:rPr>
              <a:t>The attacker installs network monitoring software, the “packet sniffer,” on a computer or a server to intercept data as it is transmitted.</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646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D4724-A643-8347-5586-FEAF01D7F92D}"/>
              </a:ext>
            </a:extLst>
          </p:cNvPr>
          <p:cNvSpPr>
            <a:spLocks noGrp="1"/>
          </p:cNvSpPr>
          <p:nvPr>
            <p:ph type="title"/>
          </p:nvPr>
        </p:nvSpPr>
        <p:spPr>
          <a:xfrm>
            <a:off x="1051560" y="263335"/>
            <a:ext cx="9905999" cy="854265"/>
          </a:xfrm>
        </p:spPr>
        <p:txBody>
          <a:bodyPr/>
          <a:lstStyle/>
          <a:p>
            <a:pPr algn="ctr"/>
            <a:r>
              <a:rPr lang="en-US" sz="4000" b="1" i="0" dirty="0">
                <a:effectLst/>
                <a:latin typeface="Times New Roman" panose="02020603050405020304" pitchFamily="18" charset="0"/>
                <a:cs typeface="Times New Roman" panose="02020603050405020304" pitchFamily="18" charset="0"/>
              </a:rPr>
              <a:t>Common types of wireless attacks include</a:t>
            </a:r>
            <a:endParaRPr lang="en-IN" dirty="0"/>
          </a:p>
        </p:txBody>
      </p:sp>
      <p:sp>
        <p:nvSpPr>
          <p:cNvPr id="3" name="Content Placeholder 2">
            <a:extLst>
              <a:ext uri="{FF2B5EF4-FFF2-40B4-BE49-F238E27FC236}">
                <a16:creationId xmlns:a16="http://schemas.microsoft.com/office/drawing/2014/main" xmlns="" id="{F9E118F5-D0A7-5A62-0EF8-28E518887EF8}"/>
              </a:ext>
            </a:extLst>
          </p:cNvPr>
          <p:cNvSpPr>
            <a:spLocks noGrp="1"/>
          </p:cNvSpPr>
          <p:nvPr>
            <p:ph idx="1"/>
          </p:nvPr>
        </p:nvSpPr>
        <p:spPr>
          <a:xfrm>
            <a:off x="502921" y="970586"/>
            <a:ext cx="5486400" cy="5155894"/>
          </a:xfrm>
        </p:spPr>
        <p:txBody>
          <a:bodyPr>
            <a:noAutofit/>
          </a:bodyPr>
          <a:lstStyle/>
          <a:p>
            <a:pPr algn="just"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Data Emanation</a:t>
            </a:r>
          </a:p>
          <a:p>
            <a:pPr algn="just"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Jamming</a:t>
            </a:r>
          </a:p>
          <a:p>
            <a:pPr algn="just"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Bluetooth Vulnerabilities</a:t>
            </a:r>
          </a:p>
          <a:p>
            <a:pPr algn="just"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Near-Field Communication</a:t>
            </a:r>
          </a:p>
          <a:p>
            <a:pPr algn="just"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War Driving</a:t>
            </a:r>
          </a:p>
          <a:p>
            <a:pPr algn="just"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Evil Twin</a:t>
            </a:r>
          </a:p>
          <a:p>
            <a:pPr fontAlgn="base">
              <a:buFont typeface="+mj-lt"/>
              <a:buAutoNum type="arabicPeriod"/>
            </a:pPr>
            <a:r>
              <a:rPr lang="en-US" sz="2800" b="0" i="0" dirty="0">
                <a:effectLst/>
                <a:latin typeface="Times New Roman" panose="02020603050405020304" pitchFamily="18" charset="0"/>
                <a:cs typeface="Times New Roman" panose="02020603050405020304" pitchFamily="18" charset="0"/>
              </a:rPr>
              <a:t>De-authentication and Disassociation</a:t>
            </a:r>
          </a:p>
        </p:txBody>
      </p:sp>
      <p:sp>
        <p:nvSpPr>
          <p:cNvPr id="4" name="Content Placeholder 2">
            <a:extLst>
              <a:ext uri="{FF2B5EF4-FFF2-40B4-BE49-F238E27FC236}">
                <a16:creationId xmlns:a16="http://schemas.microsoft.com/office/drawing/2014/main" xmlns="" id="{8B46BB8C-5483-B3D6-06D0-91B6D8D75620}"/>
              </a:ext>
            </a:extLst>
          </p:cNvPr>
          <p:cNvSpPr txBox="1">
            <a:spLocks/>
          </p:cNvSpPr>
          <p:nvPr/>
        </p:nvSpPr>
        <p:spPr>
          <a:xfrm>
            <a:off x="6202680" y="1122986"/>
            <a:ext cx="5572759" cy="500349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2800" b="0" i="0" dirty="0">
                <a:effectLst/>
                <a:latin typeface="Times New Roman" panose="02020603050405020304" pitchFamily="18" charset="0"/>
                <a:cs typeface="Times New Roman" panose="02020603050405020304" pitchFamily="18" charset="0"/>
              </a:rPr>
              <a:t>8. War Chalking</a:t>
            </a:r>
            <a:endParaRPr lang="en-IN" sz="2800" dirty="0"/>
          </a:p>
          <a:p>
            <a:pPr marL="0" indent="0" algn="just" fontAlgn="base">
              <a:buNone/>
            </a:pPr>
            <a:r>
              <a:rPr lang="en-US" sz="2800" dirty="0">
                <a:latin typeface="Times New Roman" panose="02020603050405020304" pitchFamily="18" charset="0"/>
                <a:cs typeface="Times New Roman" panose="02020603050405020304" pitchFamily="18" charset="0"/>
              </a:rPr>
              <a:t>9. Packet Sniffing and Eavesdropping</a:t>
            </a:r>
          </a:p>
          <a:p>
            <a:pPr marL="0" indent="0" algn="just" fontAlgn="base">
              <a:buNone/>
            </a:pPr>
            <a:r>
              <a:rPr lang="en-US" sz="2800" dirty="0">
                <a:latin typeface="Times New Roman" panose="02020603050405020304" pitchFamily="18" charset="0"/>
                <a:cs typeface="Times New Roman" panose="02020603050405020304" pitchFamily="18" charset="0"/>
              </a:rPr>
              <a:t>10. Replay Attacks (Wireless)</a:t>
            </a:r>
          </a:p>
          <a:p>
            <a:pPr marL="0" indent="0" algn="just" fontAlgn="base">
              <a:buNone/>
            </a:pPr>
            <a:r>
              <a:rPr lang="en-US" sz="2800" dirty="0">
                <a:latin typeface="Times New Roman" panose="02020603050405020304" pitchFamily="18" charset="0"/>
                <a:cs typeface="Times New Roman" panose="02020603050405020304" pitchFamily="18" charset="0"/>
              </a:rPr>
              <a:t>11. WPS Attacks</a:t>
            </a:r>
          </a:p>
          <a:p>
            <a:pPr marL="0" indent="0" algn="just" fontAlgn="base">
              <a:buNone/>
            </a:pPr>
            <a:r>
              <a:rPr lang="en-US" sz="2800" dirty="0">
                <a:latin typeface="Times New Roman" panose="02020603050405020304" pitchFamily="18" charset="0"/>
                <a:cs typeface="Times New Roman" panose="02020603050405020304" pitchFamily="18" charset="0"/>
              </a:rPr>
              <a:t>12. WEP/WPA Attacks</a:t>
            </a:r>
          </a:p>
          <a:p>
            <a:pPr marL="0" indent="0" algn="just" fontAlgn="base">
              <a:buNone/>
            </a:pPr>
            <a:r>
              <a:rPr lang="en-US" sz="2800" dirty="0">
                <a:latin typeface="Times New Roman" panose="02020603050405020304" pitchFamily="18" charset="0"/>
                <a:cs typeface="Times New Roman" panose="02020603050405020304" pitchFamily="18" charset="0"/>
              </a:rPr>
              <a:t>13. IV Attack</a:t>
            </a:r>
          </a:p>
          <a:p>
            <a:pPr marL="0" indent="0" algn="just" fontAlgn="base">
              <a:buNone/>
            </a:pPr>
            <a:r>
              <a:rPr lang="en-US" sz="2800" dirty="0">
                <a:latin typeface="Times New Roman" panose="02020603050405020304" pitchFamily="18" charset="0"/>
                <a:cs typeface="Times New Roman" panose="02020603050405020304" pitchFamily="18" charset="0"/>
              </a:rPr>
              <a:t>14. TKIP Attack</a:t>
            </a:r>
          </a:p>
          <a:p>
            <a:pPr marL="0" indent="0" algn="just" fontAlgn="base">
              <a:buNone/>
            </a:pPr>
            <a:r>
              <a:rPr lang="en-US" sz="2800" dirty="0">
                <a:latin typeface="Times New Roman" panose="02020603050405020304" pitchFamily="18" charset="0"/>
                <a:cs typeface="Times New Roman" panose="02020603050405020304" pitchFamily="18" charset="0"/>
              </a:rPr>
              <a:t>15. WPA2 Attacks</a:t>
            </a:r>
          </a:p>
          <a:p>
            <a:endParaRPr lang="en-IN" sz="2800" dirty="0"/>
          </a:p>
        </p:txBody>
      </p:sp>
    </p:spTree>
    <p:extLst>
      <p:ext uri="{BB962C8B-B14F-4D97-AF65-F5344CB8AC3E}">
        <p14:creationId xmlns:p14="http://schemas.microsoft.com/office/powerpoint/2010/main" val="2980829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2999" y="527495"/>
            <a:ext cx="10408921" cy="1360898"/>
          </a:xfrm>
        </p:spPr>
        <p:txBody>
          <a:bodyPr>
            <a:normAutofit/>
          </a:bodyPr>
          <a:lstStyle/>
          <a:p>
            <a:r>
              <a:rPr lang="en-US" sz="3200" b="1" i="0" dirty="0">
                <a:effectLst/>
                <a:latin typeface="Times New Roman" panose="02020603050405020304" pitchFamily="18" charset="0"/>
                <a:cs typeface="Times New Roman" panose="02020603050405020304" pitchFamily="18" charset="0"/>
              </a:rPr>
              <a:t>You Can Prevent Packet Sniffing And Eavesdropping By</a:t>
            </a:r>
            <a:endParaRPr lang="en-IN" sz="3200"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a personal firewall.</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Keeping antivirus software updated.</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a virtual private network (VPN).</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a strong password and changing it frequently.</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Ensure the smartphone is running the most up-to-date version.</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9341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546963"/>
            <a:ext cx="9905999" cy="823785"/>
          </a:xfrm>
        </p:spPr>
        <p:txBody>
          <a:bodyPr/>
          <a:lstStyle/>
          <a:p>
            <a:r>
              <a:rPr lang="en-US" sz="4000" b="1" i="0" dirty="0">
                <a:effectLst/>
                <a:latin typeface="Times New Roman" panose="02020603050405020304" pitchFamily="18" charset="0"/>
                <a:cs typeface="Times New Roman" panose="02020603050405020304" pitchFamily="18" charset="0"/>
              </a:rPr>
              <a:t>10. Replay Attacks (Wireless)</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85800" y="1370748"/>
            <a:ext cx="1078484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A simple, yet effective strategy for wireless DoS is to replay locally overheard data packets. </a:t>
            </a:r>
          </a:p>
          <a:p>
            <a:pPr algn="just" fontAlgn="base"/>
            <a:r>
              <a:rPr lang="en-US" sz="2800" b="1" i="0" dirty="0">
                <a:effectLst/>
                <a:latin typeface="Times New Roman" panose="02020603050405020304" pitchFamily="18" charset="0"/>
                <a:cs typeface="Times New Roman" panose="02020603050405020304" pitchFamily="18" charset="0"/>
              </a:rPr>
              <a:t>These packets are then carried by other forwarding nodes resulting in increased levels of congestion on a wider scale.</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There are variations of the attack, where either control or data packets are replayed. </a:t>
            </a:r>
          </a:p>
          <a:p>
            <a:pPr algn="just" fontAlgn="base"/>
            <a:r>
              <a:rPr lang="en-US" sz="2800" b="0" i="0" dirty="0">
                <a:effectLst/>
                <a:latin typeface="Times New Roman" panose="02020603050405020304" pitchFamily="18" charset="0"/>
                <a:cs typeface="Times New Roman" panose="02020603050405020304" pitchFamily="18" charset="0"/>
              </a:rPr>
              <a:t>The objective of the attacker is to make the packet to look like a legitimate unit avoiding at the same time detection.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329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546963"/>
            <a:ext cx="9905999" cy="823785"/>
          </a:xfrm>
        </p:spPr>
        <p:txBody>
          <a:bodyPr/>
          <a:lstStyle/>
          <a:p>
            <a:r>
              <a:rPr lang="en-US" sz="4000" b="1" i="0" dirty="0">
                <a:effectLst/>
                <a:latin typeface="Times New Roman" panose="02020603050405020304" pitchFamily="18" charset="0"/>
                <a:cs typeface="Times New Roman" panose="02020603050405020304" pitchFamily="18" charset="0"/>
              </a:rPr>
              <a:t>10. Replay Attacks (Wireless)</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85800" y="1370748"/>
            <a:ext cx="1078484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The intelligence of such an attack lies in convincing the MAC level recipient(s) of a packet to accept and forward it and, the final destination into believing that this was a legitimately retransmitted packet and that no attack is being launched.</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3419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254760" y="568135"/>
            <a:ext cx="9905999" cy="701865"/>
          </a:xfrm>
        </p:spPr>
        <p:txBody>
          <a:bodyPr>
            <a:normAutofit/>
          </a:bodyPr>
          <a:lstStyle/>
          <a:p>
            <a:r>
              <a:rPr lang="en-US" sz="3200" b="1" i="0" dirty="0">
                <a:effectLst/>
                <a:latin typeface="Times New Roman" panose="02020603050405020304" pitchFamily="18" charset="0"/>
                <a:cs typeface="Times New Roman" panose="02020603050405020304" pitchFamily="18" charset="0"/>
              </a:rPr>
              <a:t>You Can Prevent Replay Attacks (Wireless) By</a:t>
            </a:r>
            <a:endParaRPr lang="en-IN" sz="3200"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55979" y="1529386"/>
            <a:ext cx="1048004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Placing the access points in separate virtual LANs and implement some type of intrusion detection to help identify when an attacker is attempting to set up a rogue access point or is using a brute force attack to gain access.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Encrypting all data transmitted through your access point.</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Setting the access point to accept only Media Access Control (MAC) addresses.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firewalls on each network access point.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70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254760" y="568135"/>
            <a:ext cx="9905999" cy="701865"/>
          </a:xfrm>
        </p:spPr>
        <p:txBody>
          <a:bodyPr>
            <a:normAutofit/>
          </a:bodyPr>
          <a:lstStyle/>
          <a:p>
            <a:r>
              <a:rPr lang="en-US" sz="3200" b="1" i="0" dirty="0">
                <a:effectLst/>
                <a:latin typeface="Times New Roman" panose="02020603050405020304" pitchFamily="18" charset="0"/>
                <a:cs typeface="Times New Roman" panose="02020603050405020304" pitchFamily="18" charset="0"/>
              </a:rPr>
              <a:t>You Can Prevent Replay Attacks (Wireless) By</a:t>
            </a:r>
            <a:endParaRPr lang="en-IN" sz="3200"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55979" y="1529386"/>
            <a:ext cx="1048004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Disabling the broadcasting of the SSID from all access points.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Implementing EAP-TLS to use different keys for encryption and broadcast traffic.</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Setting up a RADIUS server and a certificate authority.</a:t>
            </a:r>
          </a:p>
          <a:p>
            <a:pPr marL="0" indent="0" algn="just">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855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588455"/>
            <a:ext cx="9905999" cy="56978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11. WPS Attacks</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04520" y="1336346"/>
            <a:ext cx="10815320" cy="3567118"/>
          </a:xfrm>
        </p:spPr>
        <p:txBody>
          <a:bodyPr>
            <a:noAutofit/>
          </a:bodyPr>
          <a:lstStyle/>
          <a:p>
            <a:pPr algn="just" fontAlgn="base"/>
            <a:r>
              <a:rPr lang="en-US" sz="2800" b="1" i="0" dirty="0" err="1">
                <a:effectLst/>
                <a:latin typeface="Times New Roman" panose="02020603050405020304" pitchFamily="18" charset="0"/>
                <a:cs typeface="Times New Roman" panose="02020603050405020304" pitchFamily="18" charset="0"/>
              </a:rPr>
              <a:t>WiFi</a:t>
            </a:r>
            <a:r>
              <a:rPr lang="en-US" sz="2800" b="1" i="0" dirty="0">
                <a:effectLst/>
                <a:latin typeface="Times New Roman" panose="02020603050405020304" pitchFamily="18" charset="0"/>
                <a:cs typeface="Times New Roman" panose="02020603050405020304" pitchFamily="18" charset="0"/>
              </a:rPr>
              <a:t> Protected Setup (WPS) is a wireless standard that enables simple connectivity to “secure” wireless APs.</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The problem with WPS is that its implementation of registrar PINs make it easy to connect to wireless and can facilitate attacks on the very WPA/WPA2 pre-shared keys used to lock down the overall system.</a:t>
            </a:r>
          </a:p>
          <a:p>
            <a:pPr algn="just" fontAlgn="base"/>
            <a:r>
              <a:rPr lang="en-US" sz="2800" b="0" i="0" dirty="0">
                <a:effectLst/>
                <a:latin typeface="Times New Roman" panose="02020603050405020304" pitchFamily="18" charset="0"/>
                <a:cs typeface="Times New Roman" panose="02020603050405020304" pitchFamily="18" charset="0"/>
              </a:rPr>
              <a:t>The WPS attack is relatively straightforward using an open source tool called Reaver. Reaver works by executing a brute-force attack against the WPS PIN.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1709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872935"/>
            <a:ext cx="9905999" cy="945705"/>
          </a:xfrm>
        </p:spPr>
        <p:txBody>
          <a:bodyPr>
            <a:normAutofit/>
          </a:bodyPr>
          <a:lstStyle/>
          <a:p>
            <a:r>
              <a:rPr lang="en-US" sz="3600" b="1" i="0" dirty="0">
                <a:effectLst/>
                <a:latin typeface="Times New Roman" panose="02020603050405020304" pitchFamily="18" charset="0"/>
                <a:cs typeface="Times New Roman" panose="02020603050405020304" pitchFamily="18" charset="0"/>
              </a:rPr>
              <a:t>You Can Prevent WPS Attacks By</a:t>
            </a:r>
            <a:endParaRPr lang="en-IN" sz="3600"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889000" y="1818640"/>
            <a:ext cx="1030732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Implementing tools to detect rogue Wireless Access Points (WAPs).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Disabling WPS.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Setting up MAC address controls on your Access Points.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Ensure the wireless router is capable of WPS intruder lockout for the WPS PIN.</a:t>
            </a:r>
          </a:p>
          <a:p>
            <a:endParaRPr lang="en-IN" sz="2800" dirty="0"/>
          </a:p>
        </p:txBody>
      </p:sp>
    </p:spTree>
    <p:extLst>
      <p:ext uri="{BB962C8B-B14F-4D97-AF65-F5344CB8AC3E}">
        <p14:creationId xmlns:p14="http://schemas.microsoft.com/office/powerpoint/2010/main" val="2809590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456375"/>
            <a:ext cx="9905999" cy="762825"/>
          </a:xfrm>
        </p:spPr>
        <p:txBody>
          <a:bodyPr>
            <a:normAutofit/>
          </a:bodyPr>
          <a:lstStyle/>
          <a:p>
            <a:r>
              <a:rPr lang="en-US" sz="4000" b="1" i="0" dirty="0">
                <a:effectLst/>
                <a:latin typeface="Times New Roman" panose="02020603050405020304" pitchFamily="18" charset="0"/>
                <a:cs typeface="Times New Roman" panose="02020603050405020304" pitchFamily="18" charset="0"/>
              </a:rPr>
              <a:t>12. WEP/WPA Attacks</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39139" y="1330481"/>
            <a:ext cx="1071372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WEP, or Wired Equivalent Privacy, was implemented in 1995 to provide the same expectation of privacy as on wired networks for users of </a:t>
            </a:r>
            <a:r>
              <a:rPr lang="en-US" sz="2800" b="1" i="0" dirty="0" err="1">
                <a:effectLst/>
                <a:latin typeface="Times New Roman" panose="02020603050405020304" pitchFamily="18" charset="0"/>
                <a:cs typeface="Times New Roman" panose="02020603050405020304" pitchFamily="18" charset="0"/>
              </a:rPr>
              <a:t>WiFi</a:t>
            </a:r>
            <a:r>
              <a:rPr lang="en-US" sz="2800" b="1" i="0" dirty="0">
                <a:effectLst/>
                <a:latin typeface="Times New Roman" panose="02020603050405020304" pitchFamily="18" charset="0"/>
                <a:cs typeface="Times New Roman" panose="02020603050405020304" pitchFamily="18" charset="0"/>
              </a:rPr>
              <a:t> but had security problems that came to light shortly afterward.</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It was deprecated in 2004, superseded by the WPA and WPA2 encryption that you see today. </a:t>
            </a:r>
          </a:p>
          <a:p>
            <a:pPr algn="just" fontAlgn="base"/>
            <a:r>
              <a:rPr lang="en-US" sz="2800" b="0" i="0" dirty="0">
                <a:effectLst/>
                <a:latin typeface="Times New Roman" panose="02020603050405020304" pitchFamily="18" charset="0"/>
                <a:cs typeface="Times New Roman" panose="02020603050405020304" pitchFamily="18" charset="0"/>
              </a:rPr>
              <a:t>The reason for this was a series of increasingly devastating attacks against the encryption used in WEP, resulting in the ability to recover the password in a matter of minutes.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8343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456375"/>
            <a:ext cx="9905999" cy="762825"/>
          </a:xfrm>
        </p:spPr>
        <p:txBody>
          <a:bodyPr>
            <a:normAutofit/>
          </a:bodyPr>
          <a:lstStyle/>
          <a:p>
            <a:r>
              <a:rPr lang="en-US" sz="4000" b="1" i="0" dirty="0">
                <a:effectLst/>
                <a:latin typeface="Times New Roman" panose="02020603050405020304" pitchFamily="18" charset="0"/>
                <a:cs typeface="Times New Roman" panose="02020603050405020304" pitchFamily="18" charset="0"/>
              </a:rPr>
              <a:t>12. WEP/WPA Attacks</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39139" y="1432081"/>
            <a:ext cx="1071372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WEP is a stream cipher that relies on never using the same key twice to provide security.</a:t>
            </a:r>
          </a:p>
          <a:p>
            <a:pPr algn="just" fontAlgn="base"/>
            <a:r>
              <a:rPr lang="en-US" sz="2800" b="0" i="0" dirty="0">
                <a:effectLst/>
                <a:latin typeface="Times New Roman" panose="02020603050405020304" pitchFamily="18" charset="0"/>
                <a:cs typeface="Times New Roman" panose="02020603050405020304" pitchFamily="18" charset="0"/>
              </a:rPr>
              <a:t>Unfortunately, as demonstrated in several published attacks, an attacker is easily able to force the same key to be used twice by replaying network traffic in a way that forces a tremendous amount of packets to be generated.</a:t>
            </a:r>
          </a:p>
          <a:p>
            <a:pPr algn="just" fontAlgn="base"/>
            <a:r>
              <a:rPr lang="en-US" sz="2800" b="0" i="0" dirty="0">
                <a:effectLst/>
                <a:latin typeface="Times New Roman" panose="02020603050405020304" pitchFamily="18" charset="0"/>
                <a:cs typeface="Times New Roman" panose="02020603050405020304" pitchFamily="18" charset="0"/>
              </a:rPr>
              <a:t>This allows an attacker to collect the data needed to determine the encryption key and crack the network password outright.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6228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456375"/>
            <a:ext cx="9905999" cy="762825"/>
          </a:xfrm>
        </p:spPr>
        <p:txBody>
          <a:bodyPr>
            <a:normAutofit/>
          </a:bodyPr>
          <a:lstStyle/>
          <a:p>
            <a:r>
              <a:rPr lang="en-US" sz="4000" b="1" i="0" dirty="0">
                <a:effectLst/>
                <a:latin typeface="Times New Roman" panose="02020603050405020304" pitchFamily="18" charset="0"/>
                <a:cs typeface="Times New Roman" panose="02020603050405020304" pitchFamily="18" charset="0"/>
              </a:rPr>
              <a:t>12. WEP/WPA Attacks</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39139" y="1432081"/>
            <a:ext cx="1071372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With good range and a powerful network adapter, anyone can expect to crack WEP networks in only a few minutes.</a:t>
            </a:r>
          </a:p>
          <a:p>
            <a:pPr algn="just" fontAlgn="base"/>
            <a:r>
              <a:rPr lang="en-US" sz="2800" b="0" i="0" dirty="0">
                <a:effectLst/>
                <a:latin typeface="Times New Roman" panose="02020603050405020304" pitchFamily="18" charset="0"/>
                <a:cs typeface="Times New Roman" panose="02020603050405020304" pitchFamily="18" charset="0"/>
              </a:rPr>
              <a:t>Unfortunately, WPA (Wi-Fi Protected Access) is susceptible to password-cracking attacks, especially when the network is using a weak PSK or passphrase.</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525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69CE93-4CB4-3E0B-D641-13013951AEA1}"/>
              </a:ext>
            </a:extLst>
          </p:cNvPr>
          <p:cNvSpPr>
            <a:spLocks noGrp="1"/>
          </p:cNvSpPr>
          <p:nvPr>
            <p:ph type="title"/>
          </p:nvPr>
        </p:nvSpPr>
        <p:spPr>
          <a:xfrm>
            <a:off x="1143000" y="263335"/>
            <a:ext cx="9905999" cy="925385"/>
          </a:xfrm>
        </p:spPr>
        <p:txBody>
          <a:bodyPr/>
          <a:lstStyle/>
          <a:p>
            <a:r>
              <a:rPr lang="en-US" sz="4000" b="1" i="0" dirty="0">
                <a:effectLst/>
                <a:latin typeface="Times New Roman" panose="02020603050405020304" pitchFamily="18" charset="0"/>
                <a:cs typeface="Times New Roman" panose="02020603050405020304" pitchFamily="18" charset="0"/>
              </a:rPr>
              <a:t>1. Data Emanation</a:t>
            </a:r>
            <a:endParaRPr lang="en-IN" dirty="0"/>
          </a:p>
        </p:txBody>
      </p:sp>
      <p:sp>
        <p:nvSpPr>
          <p:cNvPr id="3" name="Content Placeholder 2">
            <a:extLst>
              <a:ext uri="{FF2B5EF4-FFF2-40B4-BE49-F238E27FC236}">
                <a16:creationId xmlns:a16="http://schemas.microsoft.com/office/drawing/2014/main" xmlns="" id="{F64C2559-E7DF-259D-EF38-98B005FE035B}"/>
              </a:ext>
            </a:extLst>
          </p:cNvPr>
          <p:cNvSpPr>
            <a:spLocks noGrp="1"/>
          </p:cNvSpPr>
          <p:nvPr>
            <p:ph idx="1"/>
          </p:nvPr>
        </p:nvSpPr>
        <p:spPr>
          <a:xfrm>
            <a:off x="817880" y="1336346"/>
            <a:ext cx="1064260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Data emanation is a form of an attack whereby data is compromised by receiving the analog output from a device and transferring the by-product to another resource.</a:t>
            </a:r>
          </a:p>
          <a:p>
            <a:pPr algn="just" fontAlgn="base"/>
            <a:r>
              <a:rPr lang="en-US" sz="2800" b="1" i="0" dirty="0">
                <a:effectLst/>
                <a:latin typeface="Times New Roman" panose="02020603050405020304" pitchFamily="18" charset="0"/>
                <a:cs typeface="Times New Roman" panose="02020603050405020304" pitchFamily="18" charset="0"/>
              </a:rPr>
              <a:t>The source of the attack can derive from emanations from the sound of keyboard clicks, light from LEDs, and reflected light.</a:t>
            </a:r>
          </a:p>
          <a:p>
            <a:pPr algn="just" fontAlgn="base"/>
            <a:r>
              <a:rPr lang="en-US" sz="2800" b="1" i="0" dirty="0">
                <a:effectLst/>
                <a:latin typeface="Times New Roman" panose="02020603050405020304" pitchFamily="18" charset="0"/>
                <a:cs typeface="Times New Roman" panose="02020603050405020304" pitchFamily="18" charset="0"/>
              </a:rPr>
              <a:t>The electromagnetic field generated by a network cable or device can also be manipulated to eavesdrop on a conversation or to steal data.</a:t>
            </a: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686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061720" y="466535"/>
            <a:ext cx="9905999" cy="742505"/>
          </a:xfrm>
        </p:spPr>
        <p:txBody>
          <a:bodyPr/>
          <a:lstStyle/>
          <a:p>
            <a:r>
              <a:rPr lang="en-US" sz="4000" b="1" i="0" dirty="0">
                <a:effectLst/>
                <a:latin typeface="Times New Roman" panose="02020603050405020304" pitchFamily="18" charset="0"/>
                <a:cs typeface="Times New Roman" panose="02020603050405020304" pitchFamily="18" charset="0"/>
              </a:rPr>
              <a:t>You Can Prevent WEP/WPA Attacks By</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16280" y="1519226"/>
            <a:ext cx="10520680" cy="4627574"/>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Changing the default SSIDs and passwords.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Updating the firmware of Wi-Fi-enabled devices, routers, and other hardware as soon as updates are available.</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Enabling the firewall for added security in devices, or using a virtual private network (VPN) especially when remotely accessing assets.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Raising company awareness on the risks related to unsecure connections and the use of wireless networks at work as well as at home.</a:t>
            </a:r>
            <a:endParaRPr lang="en-IN" sz="2800" dirty="0"/>
          </a:p>
        </p:txBody>
      </p:sp>
    </p:spTree>
    <p:extLst>
      <p:ext uri="{BB962C8B-B14F-4D97-AF65-F5344CB8AC3E}">
        <p14:creationId xmlns:p14="http://schemas.microsoft.com/office/powerpoint/2010/main" val="823596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061720" y="466535"/>
            <a:ext cx="9905999" cy="742505"/>
          </a:xfrm>
        </p:spPr>
        <p:txBody>
          <a:bodyPr/>
          <a:lstStyle/>
          <a:p>
            <a:r>
              <a:rPr lang="en-US" sz="4000" b="1" i="0" dirty="0">
                <a:effectLst/>
                <a:latin typeface="Times New Roman" panose="02020603050405020304" pitchFamily="18" charset="0"/>
                <a:cs typeface="Times New Roman" panose="02020603050405020304" pitchFamily="18" charset="0"/>
              </a:rPr>
              <a:t>You Can Prevent WEP/WPA Attacks By</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716280" y="1519226"/>
            <a:ext cx="10520680" cy="4627574"/>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Employing network monitoring to oversee connected devices and web traffic.</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Regularly reviewing device logs and monitoring results for any suspicious activity.</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authentication tools, such as two-factor authentication.</a:t>
            </a:r>
          </a:p>
          <a:p>
            <a:pPr marL="0" indent="0">
              <a:buNone/>
            </a:pPr>
            <a:endParaRPr lang="en-IN" sz="2800" dirty="0"/>
          </a:p>
        </p:txBody>
      </p:sp>
    </p:spTree>
    <p:extLst>
      <p:ext uri="{BB962C8B-B14F-4D97-AF65-F5344CB8AC3E}">
        <p14:creationId xmlns:p14="http://schemas.microsoft.com/office/powerpoint/2010/main" val="8361454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3D23F-BC27-B50D-593B-DF2D4C38F487}"/>
              </a:ext>
            </a:extLst>
          </p:cNvPr>
          <p:cNvSpPr>
            <a:spLocks noGrp="1"/>
          </p:cNvSpPr>
          <p:nvPr>
            <p:ph type="title"/>
          </p:nvPr>
        </p:nvSpPr>
        <p:spPr>
          <a:xfrm>
            <a:off x="1143000" y="643483"/>
            <a:ext cx="9905999" cy="63074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13. IV Attack</a:t>
            </a:r>
            <a:endParaRPr lang="en-IN" dirty="0"/>
          </a:p>
        </p:txBody>
      </p:sp>
      <p:sp>
        <p:nvSpPr>
          <p:cNvPr id="3" name="Content Placeholder 2">
            <a:extLst>
              <a:ext uri="{FF2B5EF4-FFF2-40B4-BE49-F238E27FC236}">
                <a16:creationId xmlns:a16="http://schemas.microsoft.com/office/drawing/2014/main" xmlns="" id="{B5763386-5156-5AD9-C0D1-026469512868}"/>
              </a:ext>
            </a:extLst>
          </p:cNvPr>
          <p:cNvSpPr>
            <a:spLocks noGrp="1"/>
          </p:cNvSpPr>
          <p:nvPr>
            <p:ph idx="1"/>
          </p:nvPr>
        </p:nvSpPr>
        <p:spPr>
          <a:xfrm>
            <a:off x="807720" y="1391441"/>
            <a:ext cx="1039876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An IV attack is also known as an Initialization Vector attack. This is a kind of wireless network attack that can be quite a threat to one’s network.</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This is because it causes some modifications to the Initialization Vector of a wireless packet that is encrypted during transmission.</a:t>
            </a:r>
          </a:p>
          <a:p>
            <a:pPr algn="just" fontAlgn="base"/>
            <a:r>
              <a:rPr lang="en-US" sz="2800" b="0" i="0" dirty="0">
                <a:effectLst/>
                <a:latin typeface="Times New Roman" panose="02020603050405020304" pitchFamily="18" charset="0"/>
                <a:cs typeface="Times New Roman" panose="02020603050405020304" pitchFamily="18" charset="0"/>
              </a:rPr>
              <a:t>After such an attack, the attacker can obtain much information about the plaintext of a single packet and generate another encryption key which he or she can use to decrypt other packets using the same Initialization Vector.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153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3D23F-BC27-B50D-593B-DF2D4C38F487}"/>
              </a:ext>
            </a:extLst>
          </p:cNvPr>
          <p:cNvSpPr>
            <a:spLocks noGrp="1"/>
          </p:cNvSpPr>
          <p:nvPr>
            <p:ph type="title"/>
          </p:nvPr>
        </p:nvSpPr>
        <p:spPr>
          <a:xfrm>
            <a:off x="1143000" y="643483"/>
            <a:ext cx="9905999" cy="63074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13. IV Attack</a:t>
            </a:r>
            <a:endParaRPr lang="en-IN" dirty="0"/>
          </a:p>
        </p:txBody>
      </p:sp>
      <p:sp>
        <p:nvSpPr>
          <p:cNvPr id="3" name="Content Placeholder 2">
            <a:extLst>
              <a:ext uri="{FF2B5EF4-FFF2-40B4-BE49-F238E27FC236}">
                <a16:creationId xmlns:a16="http://schemas.microsoft.com/office/drawing/2014/main" xmlns="" id="{B5763386-5156-5AD9-C0D1-026469512868}"/>
              </a:ext>
            </a:extLst>
          </p:cNvPr>
          <p:cNvSpPr>
            <a:spLocks noGrp="1"/>
          </p:cNvSpPr>
          <p:nvPr>
            <p:ph idx="1"/>
          </p:nvPr>
        </p:nvSpPr>
        <p:spPr>
          <a:xfrm>
            <a:off x="807720" y="1391441"/>
            <a:ext cx="1039876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With that kind of decryption key, attackers can use it to come up with a decryption table which they use to decrypt every packet being sent across the network.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370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3D23F-BC27-B50D-593B-DF2D4C38F487}"/>
              </a:ext>
            </a:extLst>
          </p:cNvPr>
          <p:cNvSpPr>
            <a:spLocks noGrp="1"/>
          </p:cNvSpPr>
          <p:nvPr>
            <p:ph type="title"/>
          </p:nvPr>
        </p:nvSpPr>
        <p:spPr>
          <a:xfrm>
            <a:off x="1143000" y="643483"/>
            <a:ext cx="9905999" cy="630745"/>
          </a:xfrm>
        </p:spPr>
        <p:txBody>
          <a:bodyPr>
            <a:normAutofit fontScale="90000"/>
          </a:bodyPr>
          <a:lstStyle/>
          <a:p>
            <a:pPr algn="just" fontAlgn="base"/>
            <a:r>
              <a:rPr lang="en-US" sz="4000" b="1" i="0" dirty="0">
                <a:effectLst/>
                <a:latin typeface="Times New Roman" panose="02020603050405020304" pitchFamily="18" charset="0"/>
                <a:cs typeface="Times New Roman" panose="02020603050405020304" pitchFamily="18" charset="0"/>
              </a:rPr>
              <a:t>You Can Prevent IV Attacks By</a:t>
            </a:r>
          </a:p>
        </p:txBody>
      </p:sp>
      <p:sp>
        <p:nvSpPr>
          <p:cNvPr id="3" name="Content Placeholder 2">
            <a:extLst>
              <a:ext uri="{FF2B5EF4-FFF2-40B4-BE49-F238E27FC236}">
                <a16:creationId xmlns:a16="http://schemas.microsoft.com/office/drawing/2014/main" xmlns="" id="{B5763386-5156-5AD9-C0D1-026469512868}"/>
              </a:ext>
            </a:extLst>
          </p:cNvPr>
          <p:cNvSpPr>
            <a:spLocks noGrp="1"/>
          </p:cNvSpPr>
          <p:nvPr>
            <p:ph idx="1"/>
          </p:nvPr>
        </p:nvSpPr>
        <p:spPr>
          <a:xfrm>
            <a:off x="896619" y="1645441"/>
            <a:ext cx="1039876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Getting rid of the encrypted nonce.</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Initializing a complete block-sized 128-bit random value as IV for the packet data encryption.</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Encrypting IV separately as a single block.</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Adding a 16-bit field for the packet length before encrypting the packet.</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438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41CF4-D70D-2F4A-6262-93FA50F0B5A6}"/>
              </a:ext>
            </a:extLst>
          </p:cNvPr>
          <p:cNvSpPr>
            <a:spLocks noGrp="1"/>
          </p:cNvSpPr>
          <p:nvPr>
            <p:ph type="title"/>
          </p:nvPr>
        </p:nvSpPr>
        <p:spPr>
          <a:xfrm>
            <a:off x="1051560" y="568135"/>
            <a:ext cx="9905999" cy="62058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14. TKIP Attack</a:t>
            </a:r>
            <a:endParaRPr lang="en-IN" dirty="0"/>
          </a:p>
        </p:txBody>
      </p:sp>
      <p:sp>
        <p:nvSpPr>
          <p:cNvPr id="3" name="Content Placeholder 2">
            <a:extLst>
              <a:ext uri="{FF2B5EF4-FFF2-40B4-BE49-F238E27FC236}">
                <a16:creationId xmlns:a16="http://schemas.microsoft.com/office/drawing/2014/main" xmlns="" id="{27C2F0A3-77B5-79C0-2C0A-95D119EF3862}"/>
              </a:ext>
            </a:extLst>
          </p:cNvPr>
          <p:cNvSpPr>
            <a:spLocks noGrp="1"/>
          </p:cNvSpPr>
          <p:nvPr>
            <p:ph idx="1"/>
          </p:nvPr>
        </p:nvSpPr>
        <p:spPr>
          <a:xfrm>
            <a:off x="609600" y="1509066"/>
            <a:ext cx="1077976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TKIP was introduced in 2003, and amongst other enhancements, including a new per-packet hashing algorithm, the Message Integrity Check (MIC).</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MIC is based on a weak algorithm, designed to be accommodated on legacy WEP hardware.</a:t>
            </a:r>
          </a:p>
          <a:p>
            <a:pPr algn="just" fontAlgn="base"/>
            <a:r>
              <a:rPr lang="en-US" sz="2800" b="0" i="0" dirty="0">
                <a:effectLst/>
                <a:latin typeface="Times New Roman" panose="02020603050405020304" pitchFamily="18" charset="0"/>
                <a:cs typeface="Times New Roman" panose="02020603050405020304" pitchFamily="18" charset="0"/>
              </a:rPr>
              <a:t>TKIP uses MIC to guarantee the integrity of an encrypted frame. If more than two MIC failures are observed in a 60-second window, both the Access Point (AP) and client station shut down for 60 seconds.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888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41CF4-D70D-2F4A-6262-93FA50F0B5A6}"/>
              </a:ext>
            </a:extLst>
          </p:cNvPr>
          <p:cNvSpPr>
            <a:spLocks noGrp="1"/>
          </p:cNvSpPr>
          <p:nvPr>
            <p:ph type="title"/>
          </p:nvPr>
        </p:nvSpPr>
        <p:spPr>
          <a:xfrm>
            <a:off x="1051560" y="568135"/>
            <a:ext cx="9905999" cy="62058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14. TKIP Attack</a:t>
            </a:r>
            <a:endParaRPr lang="en-IN" dirty="0"/>
          </a:p>
        </p:txBody>
      </p:sp>
      <p:sp>
        <p:nvSpPr>
          <p:cNvPr id="3" name="Content Placeholder 2">
            <a:extLst>
              <a:ext uri="{FF2B5EF4-FFF2-40B4-BE49-F238E27FC236}">
                <a16:creationId xmlns:a16="http://schemas.microsoft.com/office/drawing/2014/main" xmlns="" id="{27C2F0A3-77B5-79C0-2C0A-95D119EF3862}"/>
              </a:ext>
            </a:extLst>
          </p:cNvPr>
          <p:cNvSpPr>
            <a:spLocks noGrp="1"/>
          </p:cNvSpPr>
          <p:nvPr>
            <p:ph idx="1"/>
          </p:nvPr>
        </p:nvSpPr>
        <p:spPr>
          <a:xfrm>
            <a:off x="614679" y="1188720"/>
            <a:ext cx="1077976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The new TKIP attack uses a mechanism similar to the “</a:t>
            </a:r>
            <a:r>
              <a:rPr lang="en-US" sz="2800" b="0" i="0" dirty="0" err="1">
                <a:effectLst/>
                <a:latin typeface="Times New Roman" panose="02020603050405020304" pitchFamily="18" charset="0"/>
                <a:cs typeface="Times New Roman" panose="02020603050405020304" pitchFamily="18" charset="0"/>
              </a:rPr>
              <a:t>chopchop</a:t>
            </a:r>
            <a:r>
              <a:rPr lang="en-US" sz="2800" b="0" i="0" dirty="0">
                <a:effectLst/>
                <a:latin typeface="Times New Roman" panose="02020603050405020304" pitchFamily="18" charset="0"/>
                <a:cs typeface="Times New Roman" panose="02020603050405020304" pitchFamily="18" charset="0"/>
              </a:rPr>
              <a:t>” WEP attack to decode one byte at a time by using multiple replays and observing the response over the air.</a:t>
            </a:r>
          </a:p>
          <a:p>
            <a:pPr algn="just" fontAlgn="base"/>
            <a:r>
              <a:rPr lang="en-US" sz="2800" b="0" i="0" dirty="0">
                <a:effectLst/>
                <a:latin typeface="Times New Roman" panose="02020603050405020304" pitchFamily="18" charset="0"/>
                <a:cs typeface="Times New Roman" panose="02020603050405020304" pitchFamily="18" charset="0"/>
              </a:rPr>
              <a:t>When a MIC failure occurs, the attacker can observe the response and wait for 60 seconds to avoid MIC countermeasures.</a:t>
            </a:r>
          </a:p>
          <a:p>
            <a:pPr algn="just" fontAlgn="base"/>
            <a:r>
              <a:rPr lang="en-US" sz="2800" b="0" i="0" dirty="0">
                <a:effectLst/>
                <a:latin typeface="Times New Roman" panose="02020603050405020304" pitchFamily="18" charset="0"/>
                <a:cs typeface="Times New Roman" panose="02020603050405020304" pitchFamily="18" charset="0"/>
              </a:rPr>
              <a:t>Using the mechanism, the attacker can decode a packet at the rate of one byte per minute. </a:t>
            </a:r>
          </a:p>
          <a:p>
            <a:pPr algn="just" fontAlgn="base"/>
            <a:r>
              <a:rPr lang="en-US" sz="2800" b="0" i="0" dirty="0">
                <a:effectLst/>
                <a:latin typeface="Times New Roman" panose="02020603050405020304" pitchFamily="18" charset="0"/>
                <a:cs typeface="Times New Roman" panose="02020603050405020304" pitchFamily="18" charset="0"/>
              </a:rPr>
              <a:t>Small packets like ARP frames can typically be decoded in about 15 minutes by leveraging this exploit.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0777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41CF4-D70D-2F4A-6262-93FA50F0B5A6}"/>
              </a:ext>
            </a:extLst>
          </p:cNvPr>
          <p:cNvSpPr>
            <a:spLocks noGrp="1"/>
          </p:cNvSpPr>
          <p:nvPr>
            <p:ph type="title"/>
          </p:nvPr>
        </p:nvSpPr>
        <p:spPr>
          <a:xfrm>
            <a:off x="1051560" y="568135"/>
            <a:ext cx="9905999" cy="62058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You Can Prevent TKIP Attacks By</a:t>
            </a:r>
            <a:endParaRPr lang="en-IN" dirty="0"/>
          </a:p>
        </p:txBody>
      </p:sp>
      <p:sp>
        <p:nvSpPr>
          <p:cNvPr id="3" name="Content Placeholder 2">
            <a:extLst>
              <a:ext uri="{FF2B5EF4-FFF2-40B4-BE49-F238E27FC236}">
                <a16:creationId xmlns:a16="http://schemas.microsoft.com/office/drawing/2014/main" xmlns="" id="{27C2F0A3-77B5-79C0-2C0A-95D119EF3862}"/>
              </a:ext>
            </a:extLst>
          </p:cNvPr>
          <p:cNvSpPr>
            <a:spLocks noGrp="1"/>
          </p:cNvSpPr>
          <p:nvPr>
            <p:ph idx="1"/>
          </p:nvPr>
        </p:nvSpPr>
        <p:spPr>
          <a:xfrm>
            <a:off x="614679" y="1493520"/>
            <a:ext cx="1077976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Changing the default Admin password on your Access Point.</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Updating the firmware for your Wireless Access Point and drivers for your Wireless Adapter.</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the highest level of WEP/WPA (WPA2/802.11i strongly preferred).</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Authenticating wireless users with protocols like 802.1X, RADIUS, EAP (including EAP-PAX, EAP-PSK, EAP-TLS, EAP-TTLS, PEAP, and EAP-SIM).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59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41CF4-D70D-2F4A-6262-93FA50F0B5A6}"/>
              </a:ext>
            </a:extLst>
          </p:cNvPr>
          <p:cNvSpPr>
            <a:spLocks noGrp="1"/>
          </p:cNvSpPr>
          <p:nvPr>
            <p:ph type="title"/>
          </p:nvPr>
        </p:nvSpPr>
        <p:spPr>
          <a:xfrm>
            <a:off x="1051560" y="568135"/>
            <a:ext cx="9905999" cy="620585"/>
          </a:xfrm>
        </p:spPr>
        <p:txBody>
          <a:bodyPr>
            <a:normAutofit fontScale="90000"/>
          </a:bodyPr>
          <a:lstStyle/>
          <a:p>
            <a:r>
              <a:rPr lang="en-US" sz="4000" b="1" i="0" dirty="0">
                <a:effectLst/>
                <a:latin typeface="Times New Roman" panose="02020603050405020304" pitchFamily="18" charset="0"/>
                <a:cs typeface="Times New Roman" panose="02020603050405020304" pitchFamily="18" charset="0"/>
              </a:rPr>
              <a:t>You Can Prevent TKIP Attacks By</a:t>
            </a:r>
            <a:endParaRPr lang="en-IN" dirty="0"/>
          </a:p>
        </p:txBody>
      </p:sp>
      <p:sp>
        <p:nvSpPr>
          <p:cNvPr id="3" name="Content Placeholder 2">
            <a:extLst>
              <a:ext uri="{FF2B5EF4-FFF2-40B4-BE49-F238E27FC236}">
                <a16:creationId xmlns:a16="http://schemas.microsoft.com/office/drawing/2014/main" xmlns="" id="{27C2F0A3-77B5-79C0-2C0A-95D119EF3862}"/>
              </a:ext>
            </a:extLst>
          </p:cNvPr>
          <p:cNvSpPr>
            <a:spLocks noGrp="1"/>
          </p:cNvSpPr>
          <p:nvPr>
            <p:ph idx="1"/>
          </p:nvPr>
        </p:nvSpPr>
        <p:spPr>
          <a:xfrm>
            <a:off x="614679" y="1493520"/>
            <a:ext cx="1077976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strong encryption for all applications you use over the wireless network, e.g., use SSH and TLS/HTTPS.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Encrypting wireless traffic using a VPN (Virtual Private Network), e.g. using IPSEC or other VPN solutions.</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628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41CF4-D70D-2F4A-6262-93FA50F0B5A6}"/>
              </a:ext>
            </a:extLst>
          </p:cNvPr>
          <p:cNvSpPr>
            <a:spLocks noGrp="1"/>
          </p:cNvSpPr>
          <p:nvPr>
            <p:ph type="title"/>
          </p:nvPr>
        </p:nvSpPr>
        <p:spPr>
          <a:xfrm>
            <a:off x="1143000" y="587603"/>
            <a:ext cx="9905999" cy="742505"/>
          </a:xfrm>
        </p:spPr>
        <p:txBody>
          <a:bodyPr>
            <a:normAutofit/>
          </a:bodyPr>
          <a:lstStyle/>
          <a:p>
            <a:r>
              <a:rPr lang="en-US" sz="4000" b="1" i="0" dirty="0">
                <a:effectLst/>
                <a:latin typeface="Times New Roman" panose="02020603050405020304" pitchFamily="18" charset="0"/>
                <a:cs typeface="Times New Roman" panose="02020603050405020304" pitchFamily="18" charset="0"/>
              </a:rPr>
              <a:t>15. WPA2 Attacks</a:t>
            </a:r>
            <a:endParaRPr lang="en-IN" dirty="0"/>
          </a:p>
        </p:txBody>
      </p:sp>
      <p:sp>
        <p:nvSpPr>
          <p:cNvPr id="3" name="Content Placeholder 2">
            <a:extLst>
              <a:ext uri="{FF2B5EF4-FFF2-40B4-BE49-F238E27FC236}">
                <a16:creationId xmlns:a16="http://schemas.microsoft.com/office/drawing/2014/main" xmlns="" id="{27C2F0A3-77B5-79C0-2C0A-95D119EF3862}"/>
              </a:ext>
            </a:extLst>
          </p:cNvPr>
          <p:cNvSpPr>
            <a:spLocks noGrp="1"/>
          </p:cNvSpPr>
          <p:nvPr>
            <p:ph idx="1"/>
          </p:nvPr>
        </p:nvSpPr>
        <p:spPr>
          <a:xfrm>
            <a:off x="767080" y="1783386"/>
            <a:ext cx="1059180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WPA2 is a type of encryption used to secure the vast majority of Wi-Fi networks. </a:t>
            </a:r>
          </a:p>
          <a:p>
            <a:pPr algn="just" fontAlgn="base"/>
            <a:r>
              <a:rPr lang="en-US" sz="2800" b="1" i="0" dirty="0">
                <a:effectLst/>
                <a:latin typeface="Times New Roman" panose="02020603050405020304" pitchFamily="18" charset="0"/>
                <a:cs typeface="Times New Roman" panose="02020603050405020304" pitchFamily="18" charset="0"/>
              </a:rPr>
              <a:t>A WPA2 network provides unique encryption keys for each wireless client that connects to it.</a:t>
            </a:r>
            <a:endParaRPr lang="en-US" sz="2800" b="0" i="0" dirty="0">
              <a:effectLst/>
              <a:latin typeface="Times New Roman" panose="02020603050405020304" pitchFamily="18" charset="0"/>
              <a:cs typeface="Times New Roman" panose="02020603050405020304" pitchFamily="18" charset="0"/>
            </a:endParaRPr>
          </a:p>
          <a:p>
            <a:pPr algn="just" fontAlgn="base"/>
            <a:r>
              <a:rPr lang="en-US" sz="2800" b="0" i="0" dirty="0">
                <a:effectLst/>
                <a:latin typeface="Times New Roman" panose="02020603050405020304" pitchFamily="18" charset="0"/>
                <a:cs typeface="Times New Roman" panose="02020603050405020304" pitchFamily="18" charset="0"/>
              </a:rPr>
              <a:t>Unfortunately, in 2017 an attack method called KRACK (Key Reinstallation </a:t>
            </a:r>
            <a:r>
              <a:rPr lang="en-US" sz="2800" b="0" i="0" dirty="0" err="1">
                <a:effectLst/>
                <a:latin typeface="Times New Roman" panose="02020603050405020304" pitchFamily="18" charset="0"/>
                <a:cs typeface="Times New Roman" panose="02020603050405020304" pitchFamily="18" charset="0"/>
              </a:rPr>
              <a:t>AttaCK</a:t>
            </a:r>
            <a:r>
              <a:rPr lang="en-US" sz="2800" b="0" i="0" dirty="0">
                <a:effectLst/>
                <a:latin typeface="Times New Roman" panose="02020603050405020304" pitchFamily="18" charset="0"/>
                <a:cs typeface="Times New Roman" panose="02020603050405020304" pitchFamily="18" charset="0"/>
              </a:rPr>
              <a:t>) was discovered to break WPA2 encryption, allowing a hacker to read information passing between a device and its wireless access point.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89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61DD3-61D3-9E26-D85D-2C38941F6D9D}"/>
              </a:ext>
            </a:extLst>
          </p:cNvPr>
          <p:cNvSpPr>
            <a:spLocks noGrp="1"/>
          </p:cNvSpPr>
          <p:nvPr>
            <p:ph type="title"/>
          </p:nvPr>
        </p:nvSpPr>
        <p:spPr>
          <a:xfrm>
            <a:off x="817880" y="486855"/>
            <a:ext cx="10652760" cy="701865"/>
          </a:xfrm>
        </p:spPr>
        <p:txBody>
          <a:bodyPr>
            <a:normAutofit/>
          </a:bodyPr>
          <a:lstStyle/>
          <a:p>
            <a:r>
              <a:rPr lang="en-US" sz="4000" b="1" i="0" dirty="0">
                <a:effectLst/>
                <a:latin typeface="Times New Roman" panose="02020603050405020304" pitchFamily="18" charset="0"/>
                <a:cs typeface="Times New Roman" panose="02020603050405020304" pitchFamily="18" charset="0"/>
              </a:rPr>
              <a:t>You Can Prevent Data Emanation Attacks By</a:t>
            </a:r>
            <a:endParaRPr lang="en-IN" dirty="0"/>
          </a:p>
        </p:txBody>
      </p:sp>
      <p:sp>
        <p:nvSpPr>
          <p:cNvPr id="3" name="Content Placeholder 2">
            <a:extLst>
              <a:ext uri="{FF2B5EF4-FFF2-40B4-BE49-F238E27FC236}">
                <a16:creationId xmlns:a16="http://schemas.microsoft.com/office/drawing/2014/main" xmlns="" id="{A09C6D0A-609F-1763-B505-D369FD0DDDE7}"/>
              </a:ext>
            </a:extLst>
          </p:cNvPr>
          <p:cNvSpPr>
            <a:spLocks noGrp="1"/>
          </p:cNvSpPr>
          <p:nvPr>
            <p:ph idx="1"/>
          </p:nvPr>
        </p:nvSpPr>
        <p:spPr>
          <a:xfrm>
            <a:off x="706120" y="1366826"/>
            <a:ext cx="10764520" cy="3567118"/>
          </a:xfrm>
        </p:spPr>
        <p:txBody>
          <a:bodyPr>
            <a:noAutofit/>
          </a:bodyPr>
          <a:lstStyle/>
          <a:p>
            <a:pPr algn="just" fontAlgn="base"/>
            <a:r>
              <a:rPr lang="en-US" sz="2800" b="1" i="0" dirty="0">
                <a:effectLst/>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Not placing access points near outside walls.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Conducting a site survey to identify the coverage area and optimal placement for wireless access points to prevent signals from going beyond identified boundaries.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Implement a Faraday cage or Faraday shield to mitigate data emanation.</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Encrypting all data transmitted through your access point.</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firewalls on each network access point.</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Not placing access points near outside walls.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306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41CF4-D70D-2F4A-6262-93FA50F0B5A6}"/>
              </a:ext>
            </a:extLst>
          </p:cNvPr>
          <p:cNvSpPr>
            <a:spLocks noGrp="1"/>
          </p:cNvSpPr>
          <p:nvPr>
            <p:ph type="title"/>
          </p:nvPr>
        </p:nvSpPr>
        <p:spPr>
          <a:xfrm>
            <a:off x="1143000" y="587603"/>
            <a:ext cx="9905999" cy="742505"/>
          </a:xfrm>
        </p:spPr>
        <p:txBody>
          <a:bodyPr>
            <a:normAutofit/>
          </a:bodyPr>
          <a:lstStyle/>
          <a:p>
            <a:r>
              <a:rPr lang="en-US" sz="4000" b="1" i="0" dirty="0">
                <a:effectLst/>
                <a:latin typeface="Times New Roman" panose="02020603050405020304" pitchFamily="18" charset="0"/>
                <a:cs typeface="Times New Roman" panose="02020603050405020304" pitchFamily="18" charset="0"/>
              </a:rPr>
              <a:t>15. WPA2 Attacks</a:t>
            </a:r>
            <a:endParaRPr lang="en-IN" dirty="0"/>
          </a:p>
        </p:txBody>
      </p:sp>
      <p:sp>
        <p:nvSpPr>
          <p:cNvPr id="3" name="Content Placeholder 2">
            <a:extLst>
              <a:ext uri="{FF2B5EF4-FFF2-40B4-BE49-F238E27FC236}">
                <a16:creationId xmlns:a16="http://schemas.microsoft.com/office/drawing/2014/main" xmlns="" id="{27C2F0A3-77B5-79C0-2C0A-95D119EF3862}"/>
              </a:ext>
            </a:extLst>
          </p:cNvPr>
          <p:cNvSpPr>
            <a:spLocks noGrp="1"/>
          </p:cNvSpPr>
          <p:nvPr>
            <p:ph idx="1"/>
          </p:nvPr>
        </p:nvSpPr>
        <p:spPr>
          <a:xfrm>
            <a:off x="767080" y="1783386"/>
            <a:ext cx="10591800" cy="3567118"/>
          </a:xfrm>
        </p:spPr>
        <p:txBody>
          <a:bodyPr>
            <a:noAutofit/>
          </a:bodyPr>
          <a:lstStyle/>
          <a:p>
            <a:pPr algn="just" fontAlgn="base"/>
            <a:r>
              <a:rPr lang="en-US" sz="2800" b="0" i="0" dirty="0">
                <a:effectLst/>
                <a:latin typeface="Times New Roman" panose="02020603050405020304" pitchFamily="18" charset="0"/>
                <a:cs typeface="Times New Roman" panose="02020603050405020304" pitchFamily="18" charset="0"/>
              </a:rPr>
              <a:t>This technique used a variation of a common – and usually highly detectable – man-in-the-middle attack.</a:t>
            </a:r>
          </a:p>
          <a:p>
            <a:pPr algn="just" fontAlgn="base"/>
            <a:r>
              <a:rPr lang="en-US" sz="2800" b="0" i="0" dirty="0">
                <a:effectLst/>
                <a:latin typeface="Times New Roman" panose="02020603050405020304" pitchFamily="18" charset="0"/>
                <a:cs typeface="Times New Roman" panose="02020603050405020304" pitchFamily="18" charset="0"/>
              </a:rPr>
              <a:t>The vulnerability could potentially allow a hacker to spy on your data as well as gain access to unsecured devices sharing the same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 network.</a:t>
            </a:r>
          </a:p>
          <a:p>
            <a:pPr algn="just" fontAlgn="base"/>
            <a:r>
              <a:rPr lang="en-US" sz="2800" b="0" i="0" dirty="0">
                <a:effectLst/>
                <a:latin typeface="Times New Roman" panose="02020603050405020304" pitchFamily="18" charset="0"/>
                <a:cs typeface="Times New Roman" panose="02020603050405020304" pitchFamily="18" charset="0"/>
              </a:rPr>
              <a:t>In some instances, attackers could also have the ability to manipulate web pages, turning them into fake websites to collect your information or to install malware on your devices.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360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41CF4-D70D-2F4A-6262-93FA50F0B5A6}"/>
              </a:ext>
            </a:extLst>
          </p:cNvPr>
          <p:cNvSpPr>
            <a:spLocks noGrp="1"/>
          </p:cNvSpPr>
          <p:nvPr>
            <p:ph type="title"/>
          </p:nvPr>
        </p:nvSpPr>
        <p:spPr>
          <a:xfrm>
            <a:off x="1143000" y="587603"/>
            <a:ext cx="9905999" cy="742505"/>
          </a:xfrm>
        </p:spPr>
        <p:txBody>
          <a:bodyPr>
            <a:normAutofit/>
          </a:bodyPr>
          <a:lstStyle/>
          <a:p>
            <a:r>
              <a:rPr lang="en-US" sz="4000" b="1" i="0">
                <a:effectLst/>
                <a:latin typeface="Times New Roman" panose="02020603050405020304" pitchFamily="18" charset="0"/>
                <a:cs typeface="Times New Roman" panose="02020603050405020304" pitchFamily="18" charset="0"/>
              </a:rPr>
              <a:t>You Can Prevent WPA2 Attacks By</a:t>
            </a:r>
            <a:endParaRPr lang="en-IN" dirty="0"/>
          </a:p>
        </p:txBody>
      </p:sp>
      <p:sp>
        <p:nvSpPr>
          <p:cNvPr id="3" name="Content Placeholder 2">
            <a:extLst>
              <a:ext uri="{FF2B5EF4-FFF2-40B4-BE49-F238E27FC236}">
                <a16:creationId xmlns:a16="http://schemas.microsoft.com/office/drawing/2014/main" xmlns="" id="{27C2F0A3-77B5-79C0-2C0A-95D119EF3862}"/>
              </a:ext>
            </a:extLst>
          </p:cNvPr>
          <p:cNvSpPr>
            <a:spLocks noGrp="1"/>
          </p:cNvSpPr>
          <p:nvPr>
            <p:ph idx="1"/>
          </p:nvPr>
        </p:nvSpPr>
        <p:spPr>
          <a:xfrm>
            <a:off x="767080" y="1783386"/>
            <a:ext cx="1059180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Ensuring that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-enabled devices are updated as soon as a software update is made available.</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Ensuring wireless router is running up to date firmware.</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Implementing a reputable VPN solution on all mobile and computers before connecting to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Browsing to only HTTPS URLs when surfing the web over a </a:t>
            </a:r>
            <a:r>
              <a:rPr lang="en-US" sz="2800" b="0" i="0" dirty="0" err="1">
                <a:effectLst/>
                <a:latin typeface="Times New Roman" panose="02020603050405020304" pitchFamily="18" charset="0"/>
                <a:cs typeface="Times New Roman" panose="02020603050405020304" pitchFamily="18" charset="0"/>
              </a:rPr>
              <a:t>WiFi</a:t>
            </a:r>
            <a:r>
              <a:rPr lang="en-US" sz="2800" b="0" i="0" dirty="0">
                <a:effectLst/>
                <a:latin typeface="Times New Roman" panose="02020603050405020304" pitchFamily="18" charset="0"/>
                <a:cs typeface="Times New Roman" panose="02020603050405020304" pitchFamily="18" charset="0"/>
              </a:rPr>
              <a:t> connection.</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84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61DD3-61D3-9E26-D85D-2C38941F6D9D}"/>
              </a:ext>
            </a:extLst>
          </p:cNvPr>
          <p:cNvSpPr>
            <a:spLocks noGrp="1"/>
          </p:cNvSpPr>
          <p:nvPr>
            <p:ph type="title"/>
          </p:nvPr>
        </p:nvSpPr>
        <p:spPr>
          <a:xfrm>
            <a:off x="817880" y="486855"/>
            <a:ext cx="10652760" cy="701865"/>
          </a:xfrm>
        </p:spPr>
        <p:txBody>
          <a:bodyPr>
            <a:normAutofit/>
          </a:bodyPr>
          <a:lstStyle/>
          <a:p>
            <a:r>
              <a:rPr lang="en-US" sz="4000" b="1" i="0" dirty="0">
                <a:effectLst/>
                <a:latin typeface="Times New Roman" panose="02020603050405020304" pitchFamily="18" charset="0"/>
                <a:cs typeface="Times New Roman" panose="02020603050405020304" pitchFamily="18" charset="0"/>
              </a:rPr>
              <a:t>You Can Prevent Data Emanation Attacks By</a:t>
            </a:r>
            <a:endParaRPr lang="en-IN" dirty="0"/>
          </a:p>
        </p:txBody>
      </p:sp>
      <p:sp>
        <p:nvSpPr>
          <p:cNvPr id="3" name="Content Placeholder 2">
            <a:extLst>
              <a:ext uri="{FF2B5EF4-FFF2-40B4-BE49-F238E27FC236}">
                <a16:creationId xmlns:a16="http://schemas.microsoft.com/office/drawing/2014/main" xmlns="" id="{A09C6D0A-609F-1763-B505-D369FD0DDDE7}"/>
              </a:ext>
            </a:extLst>
          </p:cNvPr>
          <p:cNvSpPr>
            <a:spLocks noGrp="1"/>
          </p:cNvSpPr>
          <p:nvPr>
            <p:ph idx="1"/>
          </p:nvPr>
        </p:nvSpPr>
        <p:spPr>
          <a:xfrm>
            <a:off x="706120" y="1366826"/>
            <a:ext cx="10764520" cy="3567118"/>
          </a:xfrm>
        </p:spPr>
        <p:txBody>
          <a:bodyPr>
            <a:noAutofit/>
          </a:bodyPr>
          <a:lstStyle/>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Conducting a site survey to identify the coverage area and optimal placement for wireless access points to prevent signals from going beyond identified boundaries.</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Implement a Faraday cage or Faraday shield to mitigate data emanation.</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Encrypting all data transmitted through your access point.</a:t>
            </a:r>
          </a:p>
          <a:p>
            <a:pPr algn="just" fontAlgn="base">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Using firewalls on each network access point.</a:t>
            </a: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13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990600" y="425895"/>
            <a:ext cx="9905999" cy="874585"/>
          </a:xfrm>
        </p:spPr>
        <p:txBody>
          <a:bodyPr/>
          <a:lstStyle/>
          <a:p>
            <a:r>
              <a:rPr lang="en-US" sz="4000" b="1" i="0" dirty="0">
                <a:effectLst/>
                <a:latin typeface="Times New Roman" panose="02020603050405020304" pitchFamily="18" charset="0"/>
                <a:cs typeface="Times New Roman" panose="02020603050405020304" pitchFamily="18" charset="0"/>
              </a:rPr>
              <a:t>2. Jamming</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65480" y="1457441"/>
            <a:ext cx="10795000" cy="3567118"/>
          </a:xfrm>
        </p:spPr>
        <p:txBody>
          <a:bodyPr>
            <a:noAutofit/>
          </a:bodyPr>
          <a:lstStyle/>
          <a:p>
            <a:pPr algn="just" fontAlgn="base"/>
            <a:r>
              <a:rPr lang="en-US" sz="2800" i="0" dirty="0">
                <a:effectLst/>
                <a:latin typeface="Times New Roman" panose="02020603050405020304" pitchFamily="18" charset="0"/>
                <a:cs typeface="Times New Roman" panose="02020603050405020304" pitchFamily="18" charset="0"/>
              </a:rPr>
              <a:t>Jamming is a type of Denial of Service (DoS) attack targeted to wireless networks.</a:t>
            </a:r>
          </a:p>
          <a:p>
            <a:pPr algn="just" fontAlgn="base"/>
            <a:r>
              <a:rPr lang="en-US" sz="2800" i="0" dirty="0">
                <a:effectLst/>
                <a:latin typeface="Times New Roman" panose="02020603050405020304" pitchFamily="18" charset="0"/>
                <a:cs typeface="Times New Roman" panose="02020603050405020304" pitchFamily="18" charset="0"/>
              </a:rPr>
              <a:t>The attack happens when RF frequencies interfere with the operation of the wireless network.</a:t>
            </a:r>
          </a:p>
          <a:p>
            <a:pPr algn="just" fontAlgn="base"/>
            <a:r>
              <a:rPr lang="en-US" sz="2800" i="0" dirty="0">
                <a:effectLst/>
                <a:latin typeface="Times New Roman" panose="02020603050405020304" pitchFamily="18" charset="0"/>
                <a:cs typeface="Times New Roman" panose="02020603050405020304" pitchFamily="18" charset="0"/>
              </a:rPr>
              <a:t>Normally jamming is not malicious and is caused by the presence of other wireless devices that operate in the same frequency as the wireless network.</a:t>
            </a:r>
          </a:p>
          <a:p>
            <a:pPr algn="just" fontAlgn="base"/>
            <a:r>
              <a:rPr lang="en-US" sz="2800" i="0" dirty="0">
                <a:effectLst/>
                <a:latin typeface="Times New Roman" panose="02020603050405020304" pitchFamily="18" charset="0"/>
                <a:cs typeface="Times New Roman" panose="02020603050405020304" pitchFamily="18" charset="0"/>
              </a:rPr>
              <a:t>Hackers can perform Denial of Service (DoS) jamming attacks by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750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990600" y="425895"/>
            <a:ext cx="9905999" cy="874585"/>
          </a:xfrm>
        </p:spPr>
        <p:txBody>
          <a:bodyPr/>
          <a:lstStyle/>
          <a:p>
            <a:r>
              <a:rPr lang="en-US" sz="4000" b="1" i="0" dirty="0">
                <a:effectLst/>
                <a:latin typeface="Times New Roman" panose="02020603050405020304" pitchFamily="18" charset="0"/>
                <a:cs typeface="Times New Roman" panose="02020603050405020304" pitchFamily="18" charset="0"/>
              </a:rPr>
              <a:t>2. Jamming</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a:xfrm>
            <a:off x="698500" y="1300480"/>
            <a:ext cx="10795000" cy="3567118"/>
          </a:xfrm>
        </p:spPr>
        <p:txBody>
          <a:bodyPr>
            <a:noAutofit/>
          </a:bodyPr>
          <a:lstStyle/>
          <a:p>
            <a:pPr algn="just" fontAlgn="base"/>
            <a:r>
              <a:rPr lang="en-US" sz="2800" i="0" dirty="0">
                <a:effectLst/>
                <a:latin typeface="Times New Roman" panose="02020603050405020304" pitchFamily="18" charset="0"/>
                <a:cs typeface="Times New Roman" panose="02020603050405020304" pitchFamily="18" charset="0"/>
              </a:rPr>
              <a:t>analyzing the spectrum used by wireless networks and then transmitting a powerful signal to interfere with communication on the discovered frequencies.</a:t>
            </a:r>
          </a:p>
          <a:p>
            <a:pPr algn="just" fontAlgn="base"/>
            <a:r>
              <a:rPr lang="en-US" sz="2800" i="0" dirty="0">
                <a:effectLst/>
                <a:latin typeface="Times New Roman" panose="02020603050405020304" pitchFamily="18" charset="0"/>
                <a:cs typeface="Times New Roman" panose="02020603050405020304" pitchFamily="18" charset="0"/>
              </a:rPr>
              <a:t>The main aim of a DoS attack is to direct malicious signals toward the sensor nodes’ communication channels to deplete their resources such as:</a:t>
            </a:r>
          </a:p>
          <a:p>
            <a:pPr algn="just" fontAlgn="base">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The battery life.</a:t>
            </a:r>
          </a:p>
          <a:p>
            <a:pPr algn="just" fontAlgn="base">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Bandwidth.</a:t>
            </a:r>
          </a:p>
          <a:p>
            <a:pPr algn="just" fontAlgn="base">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Storage to prevent transmitted sensor data from reaching its destination.</a:t>
            </a:r>
          </a:p>
          <a:p>
            <a:pPr marL="0" indent="0" algn="just">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5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82A9D-3A7B-0ECF-3877-13BE567D0ED5}"/>
              </a:ext>
            </a:extLst>
          </p:cNvPr>
          <p:cNvSpPr>
            <a:spLocks noGrp="1"/>
          </p:cNvSpPr>
          <p:nvPr>
            <p:ph type="title"/>
          </p:nvPr>
        </p:nvSpPr>
        <p:spPr>
          <a:xfrm>
            <a:off x="1143000" y="872935"/>
            <a:ext cx="9905999" cy="1006665"/>
          </a:xfrm>
        </p:spPr>
        <p:txBody>
          <a:bodyPr/>
          <a:lstStyle/>
          <a:p>
            <a:r>
              <a:rPr lang="en-IN" sz="4000" b="1" i="0" dirty="0">
                <a:effectLst/>
                <a:latin typeface="Times New Roman" panose="02020603050405020304" pitchFamily="18" charset="0"/>
                <a:cs typeface="Times New Roman" panose="02020603050405020304" pitchFamily="18" charset="0"/>
              </a:rPr>
              <a:t>You Can Prevent Jamming Attacks By</a:t>
            </a:r>
            <a:endParaRPr lang="en-IN" dirty="0"/>
          </a:p>
        </p:txBody>
      </p:sp>
      <p:sp>
        <p:nvSpPr>
          <p:cNvPr id="3" name="Content Placeholder 2">
            <a:extLst>
              <a:ext uri="{FF2B5EF4-FFF2-40B4-BE49-F238E27FC236}">
                <a16:creationId xmlns:a16="http://schemas.microsoft.com/office/drawing/2014/main" xmlns="" id="{C4E53A96-346E-AD40-653B-61ACDAF64908}"/>
              </a:ext>
            </a:extLst>
          </p:cNvPr>
          <p:cNvSpPr>
            <a:spLocks noGrp="1"/>
          </p:cNvSpPr>
          <p:nvPr>
            <p:ph idx="1"/>
          </p:nvPr>
        </p:nvSpPr>
        <p:spPr/>
        <p:txBody>
          <a:bodyPr>
            <a:normAutofit/>
          </a:bodyPr>
          <a:lstStyle/>
          <a:p>
            <a:pPr algn="l" fontAlgn="base">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Implementing steganography.</a:t>
            </a:r>
          </a:p>
          <a:p>
            <a:pPr algn="l" fontAlgn="base">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Implementing Cryptographic Puzzle Hiding Scheme.</a:t>
            </a:r>
          </a:p>
          <a:p>
            <a:pPr algn="l" fontAlgn="base">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Implementing Triple DES encryption.</a:t>
            </a:r>
          </a:p>
          <a:p>
            <a:pPr algn="l" fontAlgn="base">
              <a:buFont typeface="Arial" panose="020B0604020202020204" pitchFamily="34" charset="0"/>
              <a:buChar char="•"/>
            </a:pPr>
            <a:r>
              <a:rPr lang="en-IN" sz="2800" b="0" i="0" dirty="0">
                <a:effectLst/>
                <a:latin typeface="Times New Roman" panose="02020603050405020304" pitchFamily="18" charset="0"/>
                <a:cs typeface="Times New Roman" panose="02020603050405020304" pitchFamily="18" charset="0"/>
              </a:rPr>
              <a:t>Installing honeypots.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1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gattaVTI">
  <a:themeElements>
    <a:clrScheme name="AnalogousFromRegularSeed_2SEEDS">
      <a:dk1>
        <a:srgbClr val="000000"/>
      </a:dk1>
      <a:lt1>
        <a:srgbClr val="FFFFFF"/>
      </a:lt1>
      <a:dk2>
        <a:srgbClr val="22333C"/>
      </a:dk2>
      <a:lt2>
        <a:srgbClr val="E2E7E8"/>
      </a:lt2>
      <a:accent1>
        <a:srgbClr val="B1553B"/>
      </a:accent1>
      <a:accent2>
        <a:srgbClr val="C34D64"/>
      </a:accent2>
      <a:accent3>
        <a:srgbClr val="C3984D"/>
      </a:accent3>
      <a:accent4>
        <a:srgbClr val="3BB1A7"/>
      </a:accent4>
      <a:accent5>
        <a:srgbClr val="4D9CC3"/>
      </a:accent5>
      <a:accent6>
        <a:srgbClr val="3B59B1"/>
      </a:accent6>
      <a:hlink>
        <a:srgbClr val="378DA6"/>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2783</TotalTime>
  <Words>3144</Words>
  <Application>Microsoft Office PowerPoint</Application>
  <PresentationFormat>Custom</PresentationFormat>
  <Paragraphs>231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RegattaVTI</vt:lpstr>
      <vt:lpstr>Wireless network attacks and preventions</vt:lpstr>
      <vt:lpstr>Types Of Wireless Attacks</vt:lpstr>
      <vt:lpstr>Common types of wireless attacks include</vt:lpstr>
      <vt:lpstr>1. Data Emanation</vt:lpstr>
      <vt:lpstr>You Can Prevent Data Emanation Attacks By</vt:lpstr>
      <vt:lpstr>You Can Prevent Data Emanation Attacks By</vt:lpstr>
      <vt:lpstr>2. Jamming</vt:lpstr>
      <vt:lpstr>2. Jamming</vt:lpstr>
      <vt:lpstr>You Can Prevent Jamming Attacks By</vt:lpstr>
      <vt:lpstr>3. Bluetooth Vulnerabilities</vt:lpstr>
      <vt:lpstr>3. Bluetooth Vulnerabilities</vt:lpstr>
      <vt:lpstr>You can Prevent Bluetooth Vulnerability Attacks By</vt:lpstr>
      <vt:lpstr>4. Near-Field Communication</vt:lpstr>
      <vt:lpstr>4. Near-Field Communication</vt:lpstr>
      <vt:lpstr>You Can Prevent Near Field Communication Attacks By</vt:lpstr>
      <vt:lpstr>5. War Driving</vt:lpstr>
      <vt:lpstr>5. War Driving</vt:lpstr>
      <vt:lpstr>You Can Prevent War Driving Attacks By</vt:lpstr>
      <vt:lpstr>6. Evil Twin</vt:lpstr>
      <vt:lpstr>6. Evil Twin</vt:lpstr>
      <vt:lpstr>You Can Prevent Evil Twin Attacks By</vt:lpstr>
      <vt:lpstr>7. Deauthentication &amp; Disassociation</vt:lpstr>
      <vt:lpstr>7. Deauthentication &amp; Disassociation</vt:lpstr>
      <vt:lpstr>You Can Prevent Deauthentication And Disassociation Attacks By</vt:lpstr>
      <vt:lpstr>8. War Chalking</vt:lpstr>
      <vt:lpstr>8. War Chalking</vt:lpstr>
      <vt:lpstr>You Can Prevent Warchalking Attacks By</vt:lpstr>
      <vt:lpstr>9. Packet Sniffing And Eavesdropping</vt:lpstr>
      <vt:lpstr>9. Packet Sniffing And Eavesdropping</vt:lpstr>
      <vt:lpstr>You Can Prevent Packet Sniffing And Eavesdropping By</vt:lpstr>
      <vt:lpstr>10. Replay Attacks (Wireless)</vt:lpstr>
      <vt:lpstr>10. Replay Attacks (Wireless)</vt:lpstr>
      <vt:lpstr>You Can Prevent Replay Attacks (Wireless) By</vt:lpstr>
      <vt:lpstr>You Can Prevent Replay Attacks (Wireless) By</vt:lpstr>
      <vt:lpstr>11. WPS Attacks</vt:lpstr>
      <vt:lpstr>You Can Prevent WPS Attacks By</vt:lpstr>
      <vt:lpstr>12. WEP/WPA Attacks</vt:lpstr>
      <vt:lpstr>12. WEP/WPA Attacks</vt:lpstr>
      <vt:lpstr>12. WEP/WPA Attacks</vt:lpstr>
      <vt:lpstr>You Can Prevent WEP/WPA Attacks By</vt:lpstr>
      <vt:lpstr>You Can Prevent WEP/WPA Attacks By</vt:lpstr>
      <vt:lpstr>13. IV Attack</vt:lpstr>
      <vt:lpstr>13. IV Attack</vt:lpstr>
      <vt:lpstr>You Can Prevent IV Attacks By</vt:lpstr>
      <vt:lpstr>14. TKIP Attack</vt:lpstr>
      <vt:lpstr>14. TKIP Attack</vt:lpstr>
      <vt:lpstr>You Can Prevent TKIP Attacks By</vt:lpstr>
      <vt:lpstr>You Can Prevent TKIP Attacks By</vt:lpstr>
      <vt:lpstr>15. WPA2 Attacks</vt:lpstr>
      <vt:lpstr>15. WPA2 Attacks</vt:lpstr>
      <vt:lpstr>You Can Prevent WPA2 Attacks By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Devaraj</dc:creator>
  <cp:lastModifiedBy>Admin</cp:lastModifiedBy>
  <cp:revision>37</cp:revision>
  <dcterms:created xsi:type="dcterms:W3CDTF">2024-07-09T11:01:40Z</dcterms:created>
  <dcterms:modified xsi:type="dcterms:W3CDTF">2024-09-24T09:05:03Z</dcterms:modified>
</cp:coreProperties>
</file>