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64" r:id="rId4"/>
    <p:sldId id="265" r:id="rId5"/>
    <p:sldId id="266" r:id="rId6"/>
    <p:sldId id="259" r:id="rId7"/>
    <p:sldId id="280" r:id="rId8"/>
    <p:sldId id="258" r:id="rId9"/>
    <p:sldId id="274" r:id="rId10"/>
    <p:sldId id="275" r:id="rId11"/>
    <p:sldId id="276" r:id="rId12"/>
    <p:sldId id="277" r:id="rId13"/>
    <p:sldId id="278" r:id="rId14"/>
    <p:sldId id="279" r:id="rId15"/>
    <p:sldId id="281" r:id="rId16"/>
    <p:sldId id="267" r:id="rId17"/>
    <p:sldId id="261" r:id="rId18"/>
    <p:sldId id="268" r:id="rId19"/>
    <p:sldId id="269" r:id="rId20"/>
    <p:sldId id="262" r:id="rId21"/>
    <p:sldId id="270" r:id="rId22"/>
    <p:sldId id="271" r:id="rId23"/>
    <p:sldId id="263" r:id="rId24"/>
    <p:sldId id="272" r:id="rId25"/>
    <p:sldId id="273" r:id="rId26"/>
    <p:sldId id="26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E8434D-2142-40DB-86C2-822FECF1BED7}" v="1" dt="2024-09-19T16:20:01.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540" y="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0A4DD2-0DD9-49B6-AD3C-3FE98FF64518}" type="datetimeFigureOut">
              <a:rPr lang="en-IN" smtClean="0"/>
              <a:t>03-10-2024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FEC2F7-F79A-438C-9623-CE6D9E89F51A}" type="slidenum">
              <a:rPr lang="en-IN" smtClean="0"/>
              <a:t>‹#›</a:t>
            </a:fld>
            <a:endParaRPr lang="en-IN"/>
          </a:p>
        </p:txBody>
      </p:sp>
    </p:spTree>
    <p:extLst>
      <p:ext uri="{BB962C8B-B14F-4D97-AF65-F5344CB8AC3E}">
        <p14:creationId xmlns:p14="http://schemas.microsoft.com/office/powerpoint/2010/main" val="426244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Draw analogy to the situation</a:t>
            </a:r>
          </a:p>
        </p:txBody>
      </p:sp>
      <p:sp>
        <p:nvSpPr>
          <p:cNvPr id="4" name="Slide Number Placeholder 3"/>
          <p:cNvSpPr>
            <a:spLocks noGrp="1"/>
          </p:cNvSpPr>
          <p:nvPr>
            <p:ph type="sldNum" sz="quarter" idx="5"/>
          </p:nvPr>
        </p:nvSpPr>
        <p:spPr/>
        <p:txBody>
          <a:bodyPr/>
          <a:lstStyle/>
          <a:p>
            <a:fld id="{C8FEC2F7-F79A-438C-9623-CE6D9E89F51A}" type="slidenum">
              <a:rPr lang="en-IN" smtClean="0"/>
              <a:t>7</a:t>
            </a:fld>
            <a:endParaRPr lang="en-IN"/>
          </a:p>
        </p:txBody>
      </p:sp>
    </p:spTree>
    <p:extLst>
      <p:ext uri="{BB962C8B-B14F-4D97-AF65-F5344CB8AC3E}">
        <p14:creationId xmlns:p14="http://schemas.microsoft.com/office/powerpoint/2010/main" val="2205348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is done after spoofing (active and passive)</a:t>
            </a:r>
          </a:p>
        </p:txBody>
      </p:sp>
      <p:sp>
        <p:nvSpPr>
          <p:cNvPr id="4" name="Slide Number Placeholder 3"/>
          <p:cNvSpPr>
            <a:spLocks noGrp="1"/>
          </p:cNvSpPr>
          <p:nvPr>
            <p:ph type="sldNum" sz="quarter" idx="5"/>
          </p:nvPr>
        </p:nvSpPr>
        <p:spPr/>
        <p:txBody>
          <a:bodyPr/>
          <a:lstStyle/>
          <a:p>
            <a:fld id="{C8FEC2F7-F79A-438C-9623-CE6D9E89F51A}" type="slidenum">
              <a:rPr lang="en-IN" smtClean="0"/>
              <a:t>10</a:t>
            </a:fld>
            <a:endParaRPr lang="en-IN"/>
          </a:p>
        </p:txBody>
      </p:sp>
    </p:spTree>
    <p:extLst>
      <p:ext uri="{BB962C8B-B14F-4D97-AF65-F5344CB8AC3E}">
        <p14:creationId xmlns:p14="http://schemas.microsoft.com/office/powerpoint/2010/main" val="1495511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Is mac and </a:t>
            </a:r>
            <a:r>
              <a:rPr lang="en-IN" dirty="0" err="1"/>
              <a:t>ip</a:t>
            </a:r>
            <a:r>
              <a:rPr lang="en-IN" dirty="0"/>
              <a:t> -&gt; Different parts of mac address</a:t>
            </a:r>
          </a:p>
        </p:txBody>
      </p:sp>
      <p:sp>
        <p:nvSpPr>
          <p:cNvPr id="4" name="Slide Number Placeholder 3"/>
          <p:cNvSpPr>
            <a:spLocks noGrp="1"/>
          </p:cNvSpPr>
          <p:nvPr>
            <p:ph type="sldNum" sz="quarter" idx="5"/>
          </p:nvPr>
        </p:nvSpPr>
        <p:spPr/>
        <p:txBody>
          <a:bodyPr/>
          <a:lstStyle/>
          <a:p>
            <a:fld id="{C8FEC2F7-F79A-438C-9623-CE6D9E89F51A}" type="slidenum">
              <a:rPr lang="en-IN" smtClean="0"/>
              <a:t>26</a:t>
            </a:fld>
            <a:endParaRPr lang="en-IN"/>
          </a:p>
        </p:txBody>
      </p:sp>
    </p:spTree>
    <p:extLst>
      <p:ext uri="{BB962C8B-B14F-4D97-AF65-F5344CB8AC3E}">
        <p14:creationId xmlns:p14="http://schemas.microsoft.com/office/powerpoint/2010/main" val="4004642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943CC7-DD51-3AF0-80EA-38213B9BE0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33A69370-8F4D-921C-7F6A-F0051EB4F4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CA8BB0E1-5495-B4AF-A6AE-3252B4E25CCD}"/>
              </a:ext>
            </a:extLst>
          </p:cNvPr>
          <p:cNvSpPr>
            <a:spLocks noGrp="1"/>
          </p:cNvSpPr>
          <p:nvPr>
            <p:ph type="dt" sz="half" idx="10"/>
          </p:nvPr>
        </p:nvSpPr>
        <p:spPr/>
        <p:txBody>
          <a:bodyPr/>
          <a:lstStyle/>
          <a:p>
            <a:fld id="{1214DE6F-4B7C-4A8F-B18D-D17E6A6F543F}" type="datetimeFigureOut">
              <a:rPr lang="en-IN" smtClean="0"/>
              <a:t>03-10-2024</a:t>
            </a:fld>
            <a:endParaRPr lang="en-IN"/>
          </a:p>
        </p:txBody>
      </p:sp>
      <p:sp>
        <p:nvSpPr>
          <p:cNvPr id="5" name="Footer Placeholder 4">
            <a:extLst>
              <a:ext uri="{FF2B5EF4-FFF2-40B4-BE49-F238E27FC236}">
                <a16:creationId xmlns:a16="http://schemas.microsoft.com/office/drawing/2014/main" xmlns="" id="{3872088C-4C1C-1100-05FB-779294D2C0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47FF995-D619-B26C-C438-C626C660B713}"/>
              </a:ext>
            </a:extLst>
          </p:cNvPr>
          <p:cNvSpPr>
            <a:spLocks noGrp="1"/>
          </p:cNvSpPr>
          <p:nvPr>
            <p:ph type="sldNum" sz="quarter" idx="12"/>
          </p:nvPr>
        </p:nvSpPr>
        <p:spPr/>
        <p:txBody>
          <a:bodyPr/>
          <a:lstStyle/>
          <a:p>
            <a:fld id="{E9632A43-9AD5-42EB-9812-5AD823300666}" type="slidenum">
              <a:rPr lang="en-IN" smtClean="0"/>
              <a:t>‹#›</a:t>
            </a:fld>
            <a:endParaRPr lang="en-IN"/>
          </a:p>
        </p:txBody>
      </p:sp>
    </p:spTree>
    <p:extLst>
      <p:ext uri="{BB962C8B-B14F-4D97-AF65-F5344CB8AC3E}">
        <p14:creationId xmlns:p14="http://schemas.microsoft.com/office/powerpoint/2010/main" val="1169547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2F4BB7-4150-94AB-537C-1EED400258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0DF0788-192B-1060-9CC0-09C566E59A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184D253-A523-6E6A-B25A-71E127259235}"/>
              </a:ext>
            </a:extLst>
          </p:cNvPr>
          <p:cNvSpPr>
            <a:spLocks noGrp="1"/>
          </p:cNvSpPr>
          <p:nvPr>
            <p:ph type="dt" sz="half" idx="10"/>
          </p:nvPr>
        </p:nvSpPr>
        <p:spPr/>
        <p:txBody>
          <a:bodyPr/>
          <a:lstStyle/>
          <a:p>
            <a:fld id="{1214DE6F-4B7C-4A8F-B18D-D17E6A6F543F}" type="datetimeFigureOut">
              <a:rPr lang="en-IN" smtClean="0"/>
              <a:t>03-10-2024</a:t>
            </a:fld>
            <a:endParaRPr lang="en-IN"/>
          </a:p>
        </p:txBody>
      </p:sp>
      <p:sp>
        <p:nvSpPr>
          <p:cNvPr id="5" name="Footer Placeholder 4">
            <a:extLst>
              <a:ext uri="{FF2B5EF4-FFF2-40B4-BE49-F238E27FC236}">
                <a16:creationId xmlns:a16="http://schemas.microsoft.com/office/drawing/2014/main" xmlns="" id="{BAA8F286-429C-D51D-D90F-AEFA98CB87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151F7BC-9E11-4898-BC1F-B075327CB352}"/>
              </a:ext>
            </a:extLst>
          </p:cNvPr>
          <p:cNvSpPr>
            <a:spLocks noGrp="1"/>
          </p:cNvSpPr>
          <p:nvPr>
            <p:ph type="sldNum" sz="quarter" idx="12"/>
          </p:nvPr>
        </p:nvSpPr>
        <p:spPr/>
        <p:txBody>
          <a:bodyPr/>
          <a:lstStyle/>
          <a:p>
            <a:fld id="{E9632A43-9AD5-42EB-9812-5AD823300666}" type="slidenum">
              <a:rPr lang="en-IN" smtClean="0"/>
              <a:t>‹#›</a:t>
            </a:fld>
            <a:endParaRPr lang="en-IN"/>
          </a:p>
        </p:txBody>
      </p:sp>
    </p:spTree>
    <p:extLst>
      <p:ext uri="{BB962C8B-B14F-4D97-AF65-F5344CB8AC3E}">
        <p14:creationId xmlns:p14="http://schemas.microsoft.com/office/powerpoint/2010/main" val="3589202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3FC952A-6AE4-2FA1-CF2D-EB6DFB99FC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15ABBDA-E045-76EF-9CB4-5EC3F61F2E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DA6F9B1-0FFF-35BA-E21D-ACBFD2A5A6DE}"/>
              </a:ext>
            </a:extLst>
          </p:cNvPr>
          <p:cNvSpPr>
            <a:spLocks noGrp="1"/>
          </p:cNvSpPr>
          <p:nvPr>
            <p:ph type="dt" sz="half" idx="10"/>
          </p:nvPr>
        </p:nvSpPr>
        <p:spPr/>
        <p:txBody>
          <a:bodyPr/>
          <a:lstStyle/>
          <a:p>
            <a:fld id="{1214DE6F-4B7C-4A8F-B18D-D17E6A6F543F}" type="datetimeFigureOut">
              <a:rPr lang="en-IN" smtClean="0"/>
              <a:t>03-10-2024</a:t>
            </a:fld>
            <a:endParaRPr lang="en-IN"/>
          </a:p>
        </p:txBody>
      </p:sp>
      <p:sp>
        <p:nvSpPr>
          <p:cNvPr id="5" name="Footer Placeholder 4">
            <a:extLst>
              <a:ext uri="{FF2B5EF4-FFF2-40B4-BE49-F238E27FC236}">
                <a16:creationId xmlns:a16="http://schemas.microsoft.com/office/drawing/2014/main" xmlns="" id="{19CE198E-E76D-CBA9-C470-6FB468442D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974F1EF-FEAC-B1DD-FDCA-E043936B8D04}"/>
              </a:ext>
            </a:extLst>
          </p:cNvPr>
          <p:cNvSpPr>
            <a:spLocks noGrp="1"/>
          </p:cNvSpPr>
          <p:nvPr>
            <p:ph type="sldNum" sz="quarter" idx="12"/>
          </p:nvPr>
        </p:nvSpPr>
        <p:spPr/>
        <p:txBody>
          <a:bodyPr/>
          <a:lstStyle/>
          <a:p>
            <a:fld id="{E9632A43-9AD5-42EB-9812-5AD823300666}" type="slidenum">
              <a:rPr lang="en-IN" smtClean="0"/>
              <a:t>‹#›</a:t>
            </a:fld>
            <a:endParaRPr lang="en-IN"/>
          </a:p>
        </p:txBody>
      </p:sp>
    </p:spTree>
    <p:extLst>
      <p:ext uri="{BB962C8B-B14F-4D97-AF65-F5344CB8AC3E}">
        <p14:creationId xmlns:p14="http://schemas.microsoft.com/office/powerpoint/2010/main" val="2507727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E8D0FB-BA26-54B8-E481-93CE7E0076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CC12C78-F30F-A6E6-8EFE-029E8CBECF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E4597EB-56E4-379D-F597-96EEB93C03D0}"/>
              </a:ext>
            </a:extLst>
          </p:cNvPr>
          <p:cNvSpPr>
            <a:spLocks noGrp="1"/>
          </p:cNvSpPr>
          <p:nvPr>
            <p:ph type="dt" sz="half" idx="10"/>
          </p:nvPr>
        </p:nvSpPr>
        <p:spPr/>
        <p:txBody>
          <a:bodyPr/>
          <a:lstStyle/>
          <a:p>
            <a:fld id="{1214DE6F-4B7C-4A8F-B18D-D17E6A6F543F}" type="datetimeFigureOut">
              <a:rPr lang="en-IN" smtClean="0"/>
              <a:t>03-10-2024</a:t>
            </a:fld>
            <a:endParaRPr lang="en-IN"/>
          </a:p>
        </p:txBody>
      </p:sp>
      <p:sp>
        <p:nvSpPr>
          <p:cNvPr id="5" name="Footer Placeholder 4">
            <a:extLst>
              <a:ext uri="{FF2B5EF4-FFF2-40B4-BE49-F238E27FC236}">
                <a16:creationId xmlns:a16="http://schemas.microsoft.com/office/drawing/2014/main" xmlns="" id="{8D3BA200-1A3C-E99E-6DCA-C7A5FD730D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C94BAE9-98AB-EA89-FD59-E32EDD42B5BB}"/>
              </a:ext>
            </a:extLst>
          </p:cNvPr>
          <p:cNvSpPr>
            <a:spLocks noGrp="1"/>
          </p:cNvSpPr>
          <p:nvPr>
            <p:ph type="sldNum" sz="quarter" idx="12"/>
          </p:nvPr>
        </p:nvSpPr>
        <p:spPr/>
        <p:txBody>
          <a:bodyPr/>
          <a:lstStyle/>
          <a:p>
            <a:fld id="{E9632A43-9AD5-42EB-9812-5AD823300666}" type="slidenum">
              <a:rPr lang="en-IN" smtClean="0"/>
              <a:t>‹#›</a:t>
            </a:fld>
            <a:endParaRPr lang="en-IN"/>
          </a:p>
        </p:txBody>
      </p:sp>
    </p:spTree>
    <p:extLst>
      <p:ext uri="{BB962C8B-B14F-4D97-AF65-F5344CB8AC3E}">
        <p14:creationId xmlns:p14="http://schemas.microsoft.com/office/powerpoint/2010/main" val="2434730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06E2E4-2790-89F1-31E5-0BB37370FD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C9146A0-52DD-E6B3-7B71-ED9C970D1D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377C327-2215-B956-9088-2CD02C63B7C3}"/>
              </a:ext>
            </a:extLst>
          </p:cNvPr>
          <p:cNvSpPr>
            <a:spLocks noGrp="1"/>
          </p:cNvSpPr>
          <p:nvPr>
            <p:ph type="dt" sz="half" idx="10"/>
          </p:nvPr>
        </p:nvSpPr>
        <p:spPr/>
        <p:txBody>
          <a:bodyPr/>
          <a:lstStyle/>
          <a:p>
            <a:fld id="{1214DE6F-4B7C-4A8F-B18D-D17E6A6F543F}" type="datetimeFigureOut">
              <a:rPr lang="en-IN" smtClean="0"/>
              <a:t>03-10-2024</a:t>
            </a:fld>
            <a:endParaRPr lang="en-IN"/>
          </a:p>
        </p:txBody>
      </p:sp>
      <p:sp>
        <p:nvSpPr>
          <p:cNvPr id="5" name="Footer Placeholder 4">
            <a:extLst>
              <a:ext uri="{FF2B5EF4-FFF2-40B4-BE49-F238E27FC236}">
                <a16:creationId xmlns:a16="http://schemas.microsoft.com/office/drawing/2014/main" xmlns="" id="{25A79600-91AE-EDA6-6056-2D916E1F2A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C0790E1-F66C-81EC-7813-0C8BEE90C4B2}"/>
              </a:ext>
            </a:extLst>
          </p:cNvPr>
          <p:cNvSpPr>
            <a:spLocks noGrp="1"/>
          </p:cNvSpPr>
          <p:nvPr>
            <p:ph type="sldNum" sz="quarter" idx="12"/>
          </p:nvPr>
        </p:nvSpPr>
        <p:spPr/>
        <p:txBody>
          <a:bodyPr/>
          <a:lstStyle/>
          <a:p>
            <a:fld id="{E9632A43-9AD5-42EB-9812-5AD823300666}" type="slidenum">
              <a:rPr lang="en-IN" smtClean="0"/>
              <a:t>‹#›</a:t>
            </a:fld>
            <a:endParaRPr lang="en-IN"/>
          </a:p>
        </p:txBody>
      </p:sp>
    </p:spTree>
    <p:extLst>
      <p:ext uri="{BB962C8B-B14F-4D97-AF65-F5344CB8AC3E}">
        <p14:creationId xmlns:p14="http://schemas.microsoft.com/office/powerpoint/2010/main" val="2647827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364336-683E-E8ED-C92C-F179BB84A6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1B96801-B649-AE0B-B083-D1EEDA4635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28BF72A4-15ED-ACBD-BCEC-C2CE16ECA4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9488377-69FD-8253-4517-81999F4CC728}"/>
              </a:ext>
            </a:extLst>
          </p:cNvPr>
          <p:cNvSpPr>
            <a:spLocks noGrp="1"/>
          </p:cNvSpPr>
          <p:nvPr>
            <p:ph type="dt" sz="half" idx="10"/>
          </p:nvPr>
        </p:nvSpPr>
        <p:spPr/>
        <p:txBody>
          <a:bodyPr/>
          <a:lstStyle/>
          <a:p>
            <a:fld id="{1214DE6F-4B7C-4A8F-B18D-D17E6A6F543F}" type="datetimeFigureOut">
              <a:rPr lang="en-IN" smtClean="0"/>
              <a:t>03-10-2024</a:t>
            </a:fld>
            <a:endParaRPr lang="en-IN"/>
          </a:p>
        </p:txBody>
      </p:sp>
      <p:sp>
        <p:nvSpPr>
          <p:cNvPr id="6" name="Footer Placeholder 5">
            <a:extLst>
              <a:ext uri="{FF2B5EF4-FFF2-40B4-BE49-F238E27FC236}">
                <a16:creationId xmlns:a16="http://schemas.microsoft.com/office/drawing/2014/main" xmlns="" id="{2BCD4023-2AF7-803F-44A3-66926B58AD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6639308-F1E0-3048-0F49-8E13306984F2}"/>
              </a:ext>
            </a:extLst>
          </p:cNvPr>
          <p:cNvSpPr>
            <a:spLocks noGrp="1"/>
          </p:cNvSpPr>
          <p:nvPr>
            <p:ph type="sldNum" sz="quarter" idx="12"/>
          </p:nvPr>
        </p:nvSpPr>
        <p:spPr/>
        <p:txBody>
          <a:bodyPr/>
          <a:lstStyle/>
          <a:p>
            <a:fld id="{E9632A43-9AD5-42EB-9812-5AD823300666}" type="slidenum">
              <a:rPr lang="en-IN" smtClean="0"/>
              <a:t>‹#›</a:t>
            </a:fld>
            <a:endParaRPr lang="en-IN"/>
          </a:p>
        </p:txBody>
      </p:sp>
    </p:spTree>
    <p:extLst>
      <p:ext uri="{BB962C8B-B14F-4D97-AF65-F5344CB8AC3E}">
        <p14:creationId xmlns:p14="http://schemas.microsoft.com/office/powerpoint/2010/main" val="563966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69CD09-3E31-82A9-D233-7828B6D9B2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7612997-8846-D763-0BE4-ED03F2AC2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3CB3407-50A5-0EF5-D137-19DFC366E6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9E9511B-6D52-660E-A400-3A1CDC534F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4F8780D-0B21-1429-D91D-C6D4A1A188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1615DC0-2AA2-31AF-3E3D-4A75642E80BF}"/>
              </a:ext>
            </a:extLst>
          </p:cNvPr>
          <p:cNvSpPr>
            <a:spLocks noGrp="1"/>
          </p:cNvSpPr>
          <p:nvPr>
            <p:ph type="dt" sz="half" idx="10"/>
          </p:nvPr>
        </p:nvSpPr>
        <p:spPr/>
        <p:txBody>
          <a:bodyPr/>
          <a:lstStyle/>
          <a:p>
            <a:fld id="{1214DE6F-4B7C-4A8F-B18D-D17E6A6F543F}" type="datetimeFigureOut">
              <a:rPr lang="en-IN" smtClean="0"/>
              <a:t>03-10-2024</a:t>
            </a:fld>
            <a:endParaRPr lang="en-IN"/>
          </a:p>
        </p:txBody>
      </p:sp>
      <p:sp>
        <p:nvSpPr>
          <p:cNvPr id="8" name="Footer Placeholder 7">
            <a:extLst>
              <a:ext uri="{FF2B5EF4-FFF2-40B4-BE49-F238E27FC236}">
                <a16:creationId xmlns:a16="http://schemas.microsoft.com/office/drawing/2014/main" xmlns="" id="{5E74249C-A54E-9A97-3C31-F4C856D6026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8431C8A2-C407-38EE-326E-C94267E6A287}"/>
              </a:ext>
            </a:extLst>
          </p:cNvPr>
          <p:cNvSpPr>
            <a:spLocks noGrp="1"/>
          </p:cNvSpPr>
          <p:nvPr>
            <p:ph type="sldNum" sz="quarter" idx="12"/>
          </p:nvPr>
        </p:nvSpPr>
        <p:spPr/>
        <p:txBody>
          <a:bodyPr/>
          <a:lstStyle/>
          <a:p>
            <a:fld id="{E9632A43-9AD5-42EB-9812-5AD823300666}" type="slidenum">
              <a:rPr lang="en-IN" smtClean="0"/>
              <a:t>‹#›</a:t>
            </a:fld>
            <a:endParaRPr lang="en-IN"/>
          </a:p>
        </p:txBody>
      </p:sp>
    </p:spTree>
    <p:extLst>
      <p:ext uri="{BB962C8B-B14F-4D97-AF65-F5344CB8AC3E}">
        <p14:creationId xmlns:p14="http://schemas.microsoft.com/office/powerpoint/2010/main" val="2039142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09FCEF-E05D-DD21-D4A7-8D66636AD4A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1FE46AEA-DFB8-7FBB-3F91-E936F14CB88D}"/>
              </a:ext>
            </a:extLst>
          </p:cNvPr>
          <p:cNvSpPr>
            <a:spLocks noGrp="1"/>
          </p:cNvSpPr>
          <p:nvPr>
            <p:ph type="dt" sz="half" idx="10"/>
          </p:nvPr>
        </p:nvSpPr>
        <p:spPr/>
        <p:txBody>
          <a:bodyPr/>
          <a:lstStyle/>
          <a:p>
            <a:fld id="{1214DE6F-4B7C-4A8F-B18D-D17E6A6F543F}" type="datetimeFigureOut">
              <a:rPr lang="en-IN" smtClean="0"/>
              <a:t>03-10-2024</a:t>
            </a:fld>
            <a:endParaRPr lang="en-IN"/>
          </a:p>
        </p:txBody>
      </p:sp>
      <p:sp>
        <p:nvSpPr>
          <p:cNvPr id="4" name="Footer Placeholder 3">
            <a:extLst>
              <a:ext uri="{FF2B5EF4-FFF2-40B4-BE49-F238E27FC236}">
                <a16:creationId xmlns:a16="http://schemas.microsoft.com/office/drawing/2014/main" xmlns="" id="{68DF831A-81CA-59A6-8BEA-5243FD40B34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71C86AF8-55CF-4C23-9B51-DCD40134E8B1}"/>
              </a:ext>
            </a:extLst>
          </p:cNvPr>
          <p:cNvSpPr>
            <a:spLocks noGrp="1"/>
          </p:cNvSpPr>
          <p:nvPr>
            <p:ph type="sldNum" sz="quarter" idx="12"/>
          </p:nvPr>
        </p:nvSpPr>
        <p:spPr/>
        <p:txBody>
          <a:bodyPr/>
          <a:lstStyle/>
          <a:p>
            <a:fld id="{E9632A43-9AD5-42EB-9812-5AD823300666}" type="slidenum">
              <a:rPr lang="en-IN" smtClean="0"/>
              <a:t>‹#›</a:t>
            </a:fld>
            <a:endParaRPr lang="en-IN"/>
          </a:p>
        </p:txBody>
      </p:sp>
    </p:spTree>
    <p:extLst>
      <p:ext uri="{BB962C8B-B14F-4D97-AF65-F5344CB8AC3E}">
        <p14:creationId xmlns:p14="http://schemas.microsoft.com/office/powerpoint/2010/main" val="3077013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2CD87DB-D1F5-0001-8B3C-FD71408D16CD}"/>
              </a:ext>
            </a:extLst>
          </p:cNvPr>
          <p:cNvSpPr>
            <a:spLocks noGrp="1"/>
          </p:cNvSpPr>
          <p:nvPr>
            <p:ph type="dt" sz="half" idx="10"/>
          </p:nvPr>
        </p:nvSpPr>
        <p:spPr/>
        <p:txBody>
          <a:bodyPr/>
          <a:lstStyle/>
          <a:p>
            <a:fld id="{1214DE6F-4B7C-4A8F-B18D-D17E6A6F543F}" type="datetimeFigureOut">
              <a:rPr lang="en-IN" smtClean="0"/>
              <a:t>03-10-2024</a:t>
            </a:fld>
            <a:endParaRPr lang="en-IN"/>
          </a:p>
        </p:txBody>
      </p:sp>
      <p:sp>
        <p:nvSpPr>
          <p:cNvPr id="3" name="Footer Placeholder 2">
            <a:extLst>
              <a:ext uri="{FF2B5EF4-FFF2-40B4-BE49-F238E27FC236}">
                <a16:creationId xmlns:a16="http://schemas.microsoft.com/office/drawing/2014/main" xmlns="" id="{4550B11A-75DC-4642-1568-81E314FDDC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12805C5B-C7B2-F9F1-D2D7-7F1D8825C30A}"/>
              </a:ext>
            </a:extLst>
          </p:cNvPr>
          <p:cNvSpPr>
            <a:spLocks noGrp="1"/>
          </p:cNvSpPr>
          <p:nvPr>
            <p:ph type="sldNum" sz="quarter" idx="12"/>
          </p:nvPr>
        </p:nvSpPr>
        <p:spPr/>
        <p:txBody>
          <a:bodyPr/>
          <a:lstStyle/>
          <a:p>
            <a:fld id="{E9632A43-9AD5-42EB-9812-5AD823300666}" type="slidenum">
              <a:rPr lang="en-IN" smtClean="0"/>
              <a:t>‹#›</a:t>
            </a:fld>
            <a:endParaRPr lang="en-IN"/>
          </a:p>
        </p:txBody>
      </p:sp>
    </p:spTree>
    <p:extLst>
      <p:ext uri="{BB962C8B-B14F-4D97-AF65-F5344CB8AC3E}">
        <p14:creationId xmlns:p14="http://schemas.microsoft.com/office/powerpoint/2010/main" val="3809831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6182A6-3427-00CB-4A94-EF0FBADBCF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55E734C-97BD-DC7F-9085-7C0AD432E0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398AD695-AB34-EB5E-1BEC-12867A3425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32D88BA-F14F-79F6-6233-2972C25B0FCA}"/>
              </a:ext>
            </a:extLst>
          </p:cNvPr>
          <p:cNvSpPr>
            <a:spLocks noGrp="1"/>
          </p:cNvSpPr>
          <p:nvPr>
            <p:ph type="dt" sz="half" idx="10"/>
          </p:nvPr>
        </p:nvSpPr>
        <p:spPr/>
        <p:txBody>
          <a:bodyPr/>
          <a:lstStyle/>
          <a:p>
            <a:fld id="{1214DE6F-4B7C-4A8F-B18D-D17E6A6F543F}" type="datetimeFigureOut">
              <a:rPr lang="en-IN" smtClean="0"/>
              <a:t>03-10-2024</a:t>
            </a:fld>
            <a:endParaRPr lang="en-IN"/>
          </a:p>
        </p:txBody>
      </p:sp>
      <p:sp>
        <p:nvSpPr>
          <p:cNvPr id="6" name="Footer Placeholder 5">
            <a:extLst>
              <a:ext uri="{FF2B5EF4-FFF2-40B4-BE49-F238E27FC236}">
                <a16:creationId xmlns:a16="http://schemas.microsoft.com/office/drawing/2014/main" xmlns="" id="{71731D57-A718-4C75-4B02-B86567D7BD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57080BF-DCD8-C69B-EDC2-214FDED205C0}"/>
              </a:ext>
            </a:extLst>
          </p:cNvPr>
          <p:cNvSpPr>
            <a:spLocks noGrp="1"/>
          </p:cNvSpPr>
          <p:nvPr>
            <p:ph type="sldNum" sz="quarter" idx="12"/>
          </p:nvPr>
        </p:nvSpPr>
        <p:spPr/>
        <p:txBody>
          <a:bodyPr/>
          <a:lstStyle/>
          <a:p>
            <a:fld id="{E9632A43-9AD5-42EB-9812-5AD823300666}" type="slidenum">
              <a:rPr lang="en-IN" smtClean="0"/>
              <a:t>‹#›</a:t>
            </a:fld>
            <a:endParaRPr lang="en-IN"/>
          </a:p>
        </p:txBody>
      </p:sp>
    </p:spTree>
    <p:extLst>
      <p:ext uri="{BB962C8B-B14F-4D97-AF65-F5344CB8AC3E}">
        <p14:creationId xmlns:p14="http://schemas.microsoft.com/office/powerpoint/2010/main" val="188051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53FAD4-D5CD-9660-9991-C0DF5E2425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DB983D5-5231-5D92-0622-ABED35BEB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9B6ECC6-2123-1E9D-7634-A39189307C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26BC714-043D-B07B-38D3-F1A3D7EDA03B}"/>
              </a:ext>
            </a:extLst>
          </p:cNvPr>
          <p:cNvSpPr>
            <a:spLocks noGrp="1"/>
          </p:cNvSpPr>
          <p:nvPr>
            <p:ph type="dt" sz="half" idx="10"/>
          </p:nvPr>
        </p:nvSpPr>
        <p:spPr/>
        <p:txBody>
          <a:bodyPr/>
          <a:lstStyle/>
          <a:p>
            <a:fld id="{1214DE6F-4B7C-4A8F-B18D-D17E6A6F543F}" type="datetimeFigureOut">
              <a:rPr lang="en-IN" smtClean="0"/>
              <a:t>03-10-2024</a:t>
            </a:fld>
            <a:endParaRPr lang="en-IN"/>
          </a:p>
        </p:txBody>
      </p:sp>
      <p:sp>
        <p:nvSpPr>
          <p:cNvPr id="6" name="Footer Placeholder 5">
            <a:extLst>
              <a:ext uri="{FF2B5EF4-FFF2-40B4-BE49-F238E27FC236}">
                <a16:creationId xmlns:a16="http://schemas.microsoft.com/office/drawing/2014/main" xmlns="" id="{8C242BDC-3E32-2E1C-6207-6BDE507A32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DB35E41-8DB5-04CD-E962-8D02E7B6BB4E}"/>
              </a:ext>
            </a:extLst>
          </p:cNvPr>
          <p:cNvSpPr>
            <a:spLocks noGrp="1"/>
          </p:cNvSpPr>
          <p:nvPr>
            <p:ph type="sldNum" sz="quarter" idx="12"/>
          </p:nvPr>
        </p:nvSpPr>
        <p:spPr/>
        <p:txBody>
          <a:bodyPr/>
          <a:lstStyle/>
          <a:p>
            <a:fld id="{E9632A43-9AD5-42EB-9812-5AD823300666}" type="slidenum">
              <a:rPr lang="en-IN" smtClean="0"/>
              <a:t>‹#›</a:t>
            </a:fld>
            <a:endParaRPr lang="en-IN"/>
          </a:p>
        </p:txBody>
      </p:sp>
    </p:spTree>
    <p:extLst>
      <p:ext uri="{BB962C8B-B14F-4D97-AF65-F5344CB8AC3E}">
        <p14:creationId xmlns:p14="http://schemas.microsoft.com/office/powerpoint/2010/main" val="3435308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2DE1213-245D-9C04-514D-2085FDD9BA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BE81694-3145-0B7D-CA90-1C9A42015B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DB0BC82-CB98-E9EA-12E5-1B0773A4F1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14DE6F-4B7C-4A8F-B18D-D17E6A6F543F}" type="datetimeFigureOut">
              <a:rPr lang="en-IN" smtClean="0"/>
              <a:t>03-10-2024</a:t>
            </a:fld>
            <a:endParaRPr lang="en-IN"/>
          </a:p>
        </p:txBody>
      </p:sp>
      <p:sp>
        <p:nvSpPr>
          <p:cNvPr id="5" name="Footer Placeholder 4">
            <a:extLst>
              <a:ext uri="{FF2B5EF4-FFF2-40B4-BE49-F238E27FC236}">
                <a16:creationId xmlns:a16="http://schemas.microsoft.com/office/drawing/2014/main" xmlns="" id="{E1D0E11A-D0AD-0404-7820-7CA2C6FFF5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xmlns="" id="{3C6CBE66-763F-1DFF-4B22-789D7F524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632A43-9AD5-42EB-9812-5AD823300666}" type="slidenum">
              <a:rPr lang="en-IN" smtClean="0"/>
              <a:t>‹#›</a:t>
            </a:fld>
            <a:endParaRPr lang="en-IN"/>
          </a:p>
        </p:txBody>
      </p:sp>
    </p:spTree>
    <p:extLst>
      <p:ext uri="{BB962C8B-B14F-4D97-AF65-F5344CB8AC3E}">
        <p14:creationId xmlns:p14="http://schemas.microsoft.com/office/powerpoint/2010/main" val="74170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ogtWS6MfiW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socradar.io/on-device-fraud-trend-in-mobile-malware-campaign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echtarget.com/searchnetworking/definition/network-interface-car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682E24-B671-7A5E-8346-75AD6E9AAD19}"/>
              </a:ext>
            </a:extLst>
          </p:cNvPr>
          <p:cNvSpPr>
            <a:spLocks noGrp="1"/>
          </p:cNvSpPr>
          <p:nvPr>
            <p:ph type="ctrTitle"/>
          </p:nvPr>
        </p:nvSpPr>
        <p:spPr/>
        <p:txBody>
          <a:bodyPr/>
          <a:lstStyle/>
          <a:p>
            <a:r>
              <a:rPr lang="en-US" dirty="0"/>
              <a:t>MAC Spoofing and Counter measures</a:t>
            </a:r>
            <a:endParaRPr lang="en-IN" dirty="0"/>
          </a:p>
        </p:txBody>
      </p:sp>
    </p:spTree>
    <p:extLst>
      <p:ext uri="{BB962C8B-B14F-4D97-AF65-F5344CB8AC3E}">
        <p14:creationId xmlns:p14="http://schemas.microsoft.com/office/powerpoint/2010/main" val="4005745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6E326BF7-6BB5-1924-161E-06C43803C26F}"/>
              </a:ext>
            </a:extLst>
          </p:cNvPr>
          <p:cNvPicPr>
            <a:picLocks noChangeAspect="1"/>
          </p:cNvPicPr>
          <p:nvPr/>
        </p:nvPicPr>
        <p:blipFill>
          <a:blip r:embed="rId3"/>
          <a:stretch>
            <a:fillRect/>
          </a:stretch>
        </p:blipFill>
        <p:spPr>
          <a:xfrm>
            <a:off x="1123256" y="467968"/>
            <a:ext cx="9945488" cy="4020111"/>
          </a:xfrm>
          <a:prstGeom prst="rect">
            <a:avLst/>
          </a:prstGeom>
        </p:spPr>
      </p:pic>
      <p:sp>
        <p:nvSpPr>
          <p:cNvPr id="9" name="TextBox 8">
            <a:extLst>
              <a:ext uri="{FF2B5EF4-FFF2-40B4-BE49-F238E27FC236}">
                <a16:creationId xmlns:a16="http://schemas.microsoft.com/office/drawing/2014/main" xmlns="" id="{A3779373-14F3-CF0F-54BA-93F89722C889}"/>
              </a:ext>
            </a:extLst>
          </p:cNvPr>
          <p:cNvSpPr txBox="1"/>
          <p:nvPr/>
        </p:nvSpPr>
        <p:spPr>
          <a:xfrm>
            <a:off x="822960" y="4745058"/>
            <a:ext cx="10844784" cy="1200329"/>
          </a:xfrm>
          <a:prstGeom prst="rect">
            <a:avLst/>
          </a:prstGeom>
          <a:noFill/>
        </p:spPr>
        <p:txBody>
          <a:bodyPr wrap="square">
            <a:spAutoFit/>
          </a:bodyPr>
          <a:lstStyle/>
          <a:p>
            <a:r>
              <a:rPr lang="en-US" b="0" i="0" dirty="0">
                <a:solidFill>
                  <a:srgbClr val="515151"/>
                </a:solidFill>
                <a:effectLst/>
                <a:latin typeface="Roboto" panose="02000000000000000000" pitchFamily="2" charset="0"/>
              </a:rPr>
              <a:t>MAC spoofing is a commonly employed tactic by malicious actors to alter the Media Access Control (MAC) address of their device to mimic that of another device present on the network. The aforementioned vulnerability enables the assailant to surpass network security measures such as MAC filtering and MAC-based access controls.</a:t>
            </a:r>
            <a:endParaRPr lang="en-IN" dirty="0"/>
          </a:p>
        </p:txBody>
      </p:sp>
    </p:spTree>
    <p:extLst>
      <p:ext uri="{BB962C8B-B14F-4D97-AF65-F5344CB8AC3E}">
        <p14:creationId xmlns:p14="http://schemas.microsoft.com/office/powerpoint/2010/main" val="3729030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5DC0D0-140B-F325-CC10-FFB6CBC6E332}"/>
              </a:ext>
            </a:extLst>
          </p:cNvPr>
          <p:cNvSpPr>
            <a:spLocks noGrp="1"/>
          </p:cNvSpPr>
          <p:nvPr>
            <p:ph type="title"/>
          </p:nvPr>
        </p:nvSpPr>
        <p:spPr>
          <a:xfrm>
            <a:off x="838200" y="365125"/>
            <a:ext cx="10515600" cy="1325563"/>
          </a:xfrm>
        </p:spPr>
        <p:txBody>
          <a:bodyPr>
            <a:normAutofit fontScale="90000"/>
          </a:bodyPr>
          <a:lstStyle/>
          <a:p>
            <a:r>
              <a:rPr lang="en-US" b="0" i="0" dirty="0">
                <a:solidFill>
                  <a:srgbClr val="272727"/>
                </a:solidFill>
                <a:effectLst/>
                <a:latin typeface="Roboto" panose="02000000000000000000" pitchFamily="2" charset="0"/>
              </a:rPr>
              <a:t>Techniques Used in MAC Spoofing Attacks</a:t>
            </a:r>
            <a:br>
              <a:rPr lang="en-US" b="0" i="0" dirty="0">
                <a:solidFill>
                  <a:srgbClr val="272727"/>
                </a:solidFill>
                <a:effectLst/>
                <a:latin typeface="Roboto" panose="02000000000000000000" pitchFamily="2" charset="0"/>
              </a:rPr>
            </a:br>
            <a:endParaRPr lang="en-IN" dirty="0"/>
          </a:p>
        </p:txBody>
      </p:sp>
      <p:sp>
        <p:nvSpPr>
          <p:cNvPr id="4" name="TextBox 3">
            <a:extLst>
              <a:ext uri="{FF2B5EF4-FFF2-40B4-BE49-F238E27FC236}">
                <a16:creationId xmlns:a16="http://schemas.microsoft.com/office/drawing/2014/main" xmlns="" id="{7D495FCA-148F-6A41-BF6D-4648A0B45098}"/>
              </a:ext>
            </a:extLst>
          </p:cNvPr>
          <p:cNvSpPr txBox="1"/>
          <p:nvPr/>
        </p:nvSpPr>
        <p:spPr>
          <a:xfrm>
            <a:off x="1088136" y="1133855"/>
            <a:ext cx="9784080" cy="2369880"/>
          </a:xfrm>
          <a:prstGeom prst="rect">
            <a:avLst/>
          </a:prstGeom>
          <a:noFill/>
        </p:spPr>
        <p:txBody>
          <a:bodyPr wrap="square">
            <a:spAutoFit/>
          </a:bodyPr>
          <a:lstStyle/>
          <a:p>
            <a:pPr algn="just"/>
            <a:r>
              <a:rPr lang="en-US" sz="2800" b="1" i="0" dirty="0">
                <a:effectLst/>
                <a:latin typeface="Roboto" panose="02000000000000000000" pitchFamily="2" charset="0"/>
              </a:rPr>
              <a:t>Cloning</a:t>
            </a:r>
          </a:p>
          <a:p>
            <a:pPr marL="285750" indent="-285750" algn="just">
              <a:buFont typeface="Arial" panose="020B0604020202020204" pitchFamily="34" charset="0"/>
              <a:buChar char="•"/>
            </a:pPr>
            <a:r>
              <a:rPr lang="en-US" sz="2000" b="0" i="0" dirty="0">
                <a:effectLst/>
                <a:latin typeface="Roboto" panose="02000000000000000000" pitchFamily="2" charset="0"/>
              </a:rPr>
              <a:t>The act of cloning involves the replication of a legitimate device’s MAC address for the purpose of masquerading as that device on the network. In instances where a perpetrator has unfettered physical access to a target device, such as a router or switch, this method is often employed.</a:t>
            </a:r>
          </a:p>
          <a:p>
            <a:pPr marL="285750" indent="-285750" algn="l">
              <a:buFont typeface="Arial" panose="020B0604020202020204" pitchFamily="34" charset="0"/>
              <a:buChar char="•"/>
            </a:pPr>
            <a:endParaRPr lang="en-US" sz="2000" b="0" i="0" dirty="0">
              <a:effectLst/>
              <a:latin typeface="Roboto" panose="02000000000000000000" pitchFamily="2" charset="0"/>
            </a:endParaRPr>
          </a:p>
          <a:p>
            <a:pPr marL="285750" indent="-285750" algn="l">
              <a:buFont typeface="Arial" panose="020B0604020202020204" pitchFamily="34" charset="0"/>
              <a:buChar char="•"/>
            </a:pPr>
            <a:endParaRPr lang="en-US" sz="2000" b="0" i="0" dirty="0">
              <a:solidFill>
                <a:srgbClr val="272727"/>
              </a:solidFill>
              <a:effectLst/>
              <a:latin typeface="Roboto" panose="02000000000000000000" pitchFamily="2" charset="0"/>
            </a:endParaRPr>
          </a:p>
        </p:txBody>
      </p:sp>
      <p:pic>
        <p:nvPicPr>
          <p:cNvPr id="6" name="Picture 5">
            <a:extLst>
              <a:ext uri="{FF2B5EF4-FFF2-40B4-BE49-F238E27FC236}">
                <a16:creationId xmlns:a16="http://schemas.microsoft.com/office/drawing/2014/main" xmlns="" id="{531E9AFC-0CD4-E2D1-C159-70BE7750A65F}"/>
              </a:ext>
            </a:extLst>
          </p:cNvPr>
          <p:cNvPicPr>
            <a:picLocks noChangeAspect="1"/>
          </p:cNvPicPr>
          <p:nvPr/>
        </p:nvPicPr>
        <p:blipFill>
          <a:blip r:embed="rId2"/>
          <a:stretch>
            <a:fillRect/>
          </a:stretch>
        </p:blipFill>
        <p:spPr>
          <a:xfrm>
            <a:off x="2735984" y="2952222"/>
            <a:ext cx="6883504" cy="3395062"/>
          </a:xfrm>
          <a:prstGeom prst="rect">
            <a:avLst/>
          </a:prstGeom>
        </p:spPr>
      </p:pic>
    </p:spTree>
    <p:extLst>
      <p:ext uri="{BB962C8B-B14F-4D97-AF65-F5344CB8AC3E}">
        <p14:creationId xmlns:p14="http://schemas.microsoft.com/office/powerpoint/2010/main" val="675434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5DC0D0-140B-F325-CC10-FFB6CBC6E332}"/>
              </a:ext>
            </a:extLst>
          </p:cNvPr>
          <p:cNvSpPr>
            <a:spLocks noGrp="1"/>
          </p:cNvSpPr>
          <p:nvPr>
            <p:ph type="title"/>
          </p:nvPr>
        </p:nvSpPr>
        <p:spPr>
          <a:xfrm>
            <a:off x="838200" y="365125"/>
            <a:ext cx="10515600" cy="1325563"/>
          </a:xfrm>
        </p:spPr>
        <p:txBody>
          <a:bodyPr>
            <a:normAutofit fontScale="90000"/>
          </a:bodyPr>
          <a:lstStyle/>
          <a:p>
            <a:r>
              <a:rPr lang="en-US" b="0" i="0" dirty="0">
                <a:solidFill>
                  <a:srgbClr val="272727"/>
                </a:solidFill>
                <a:effectLst/>
                <a:latin typeface="Roboto" panose="02000000000000000000" pitchFamily="2" charset="0"/>
              </a:rPr>
              <a:t>Techniques Used in MAC Spoofing Attacks</a:t>
            </a:r>
            <a:br>
              <a:rPr lang="en-US" b="0" i="0" dirty="0">
                <a:solidFill>
                  <a:srgbClr val="272727"/>
                </a:solidFill>
                <a:effectLst/>
                <a:latin typeface="Roboto" panose="02000000000000000000" pitchFamily="2" charset="0"/>
              </a:rPr>
            </a:br>
            <a:endParaRPr lang="en-IN" dirty="0"/>
          </a:p>
        </p:txBody>
      </p:sp>
      <p:sp>
        <p:nvSpPr>
          <p:cNvPr id="4" name="TextBox 3">
            <a:extLst>
              <a:ext uri="{FF2B5EF4-FFF2-40B4-BE49-F238E27FC236}">
                <a16:creationId xmlns:a16="http://schemas.microsoft.com/office/drawing/2014/main" xmlns="" id="{7D495FCA-148F-6A41-BF6D-4648A0B45098}"/>
              </a:ext>
            </a:extLst>
          </p:cNvPr>
          <p:cNvSpPr txBox="1"/>
          <p:nvPr/>
        </p:nvSpPr>
        <p:spPr>
          <a:xfrm>
            <a:off x="1088136" y="1133855"/>
            <a:ext cx="9784080" cy="2062103"/>
          </a:xfrm>
          <a:prstGeom prst="rect">
            <a:avLst/>
          </a:prstGeom>
          <a:noFill/>
        </p:spPr>
        <p:txBody>
          <a:bodyPr wrap="square">
            <a:spAutoFit/>
          </a:bodyPr>
          <a:lstStyle/>
          <a:p>
            <a:r>
              <a:rPr lang="en-IN" sz="2800" b="0" i="0" dirty="0">
                <a:effectLst/>
                <a:latin typeface="Roboto" panose="02000000000000000000" pitchFamily="2" charset="0"/>
              </a:rPr>
              <a:t>Randomizing a MAC address</a:t>
            </a:r>
            <a:endParaRPr lang="en-US" sz="2800" b="1" i="0" dirty="0">
              <a:effectLst/>
              <a:latin typeface="Roboto" panose="02000000000000000000" pitchFamily="2" charset="0"/>
            </a:endParaRPr>
          </a:p>
          <a:p>
            <a:pPr marL="285750" indent="-285750" algn="just">
              <a:buFont typeface="Arial" panose="020B0604020202020204" pitchFamily="34" charset="0"/>
              <a:buChar char="•"/>
            </a:pPr>
            <a:r>
              <a:rPr lang="en-US" sz="2000" i="0" dirty="0">
                <a:effectLst/>
                <a:latin typeface="Roboto" panose="02000000000000000000" pitchFamily="2" charset="0"/>
              </a:rPr>
              <a:t>Randomization involves generating a new MAC address and using it to impersonate a network device. When an attacker lacks access to a trusted device to copy its MAC address, they frequently apply this method.</a:t>
            </a:r>
          </a:p>
          <a:p>
            <a:pPr algn="l"/>
            <a:endParaRPr lang="en-US" sz="2000" i="0" dirty="0">
              <a:effectLst/>
              <a:latin typeface="Roboto" panose="02000000000000000000" pitchFamily="2" charset="0"/>
            </a:endParaRPr>
          </a:p>
          <a:p>
            <a:pPr marL="285750" indent="-285750" algn="l">
              <a:buFont typeface="Arial" panose="020B0604020202020204" pitchFamily="34" charset="0"/>
              <a:buChar char="•"/>
            </a:pPr>
            <a:endParaRPr lang="en-US" sz="2000" b="0" i="0" dirty="0">
              <a:solidFill>
                <a:srgbClr val="272727"/>
              </a:solidFill>
              <a:effectLst/>
              <a:latin typeface="Roboto" panose="02000000000000000000" pitchFamily="2" charset="0"/>
            </a:endParaRPr>
          </a:p>
        </p:txBody>
      </p:sp>
      <p:pic>
        <p:nvPicPr>
          <p:cNvPr id="5" name="Picture 4">
            <a:extLst>
              <a:ext uri="{FF2B5EF4-FFF2-40B4-BE49-F238E27FC236}">
                <a16:creationId xmlns:a16="http://schemas.microsoft.com/office/drawing/2014/main" xmlns="" id="{71A8A78A-AA00-CF7E-3810-514575DDE81C}"/>
              </a:ext>
            </a:extLst>
          </p:cNvPr>
          <p:cNvPicPr>
            <a:picLocks noChangeAspect="1"/>
          </p:cNvPicPr>
          <p:nvPr/>
        </p:nvPicPr>
        <p:blipFill>
          <a:blip r:embed="rId2"/>
          <a:stretch>
            <a:fillRect/>
          </a:stretch>
        </p:blipFill>
        <p:spPr>
          <a:xfrm>
            <a:off x="2805529" y="2893641"/>
            <a:ext cx="4253639" cy="3599234"/>
          </a:xfrm>
          <a:prstGeom prst="rect">
            <a:avLst/>
          </a:prstGeom>
        </p:spPr>
      </p:pic>
    </p:spTree>
    <p:extLst>
      <p:ext uri="{BB962C8B-B14F-4D97-AF65-F5344CB8AC3E}">
        <p14:creationId xmlns:p14="http://schemas.microsoft.com/office/powerpoint/2010/main" val="3949717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5DC0D0-140B-F325-CC10-FFB6CBC6E332}"/>
              </a:ext>
            </a:extLst>
          </p:cNvPr>
          <p:cNvSpPr>
            <a:spLocks noGrp="1"/>
          </p:cNvSpPr>
          <p:nvPr>
            <p:ph type="title"/>
          </p:nvPr>
        </p:nvSpPr>
        <p:spPr>
          <a:xfrm>
            <a:off x="845820" y="173101"/>
            <a:ext cx="10500360" cy="1325563"/>
          </a:xfrm>
        </p:spPr>
        <p:txBody>
          <a:bodyPr>
            <a:normAutofit/>
          </a:bodyPr>
          <a:lstStyle/>
          <a:p>
            <a:pPr algn="l"/>
            <a:r>
              <a:rPr lang="en-US" sz="3200" b="0" i="0" dirty="0">
                <a:solidFill>
                  <a:srgbClr val="272727"/>
                </a:solidFill>
                <a:effectLst/>
                <a:latin typeface="Roboto" panose="02000000000000000000" pitchFamily="2" charset="0"/>
              </a:rPr>
              <a:t>Tools and Software Used for MAC Spoofing Attacks</a:t>
            </a:r>
          </a:p>
        </p:txBody>
      </p:sp>
      <p:sp>
        <p:nvSpPr>
          <p:cNvPr id="4" name="TextBox 3">
            <a:extLst>
              <a:ext uri="{FF2B5EF4-FFF2-40B4-BE49-F238E27FC236}">
                <a16:creationId xmlns:a16="http://schemas.microsoft.com/office/drawing/2014/main" xmlns="" id="{7D495FCA-148F-6A41-BF6D-4648A0B45098}"/>
              </a:ext>
            </a:extLst>
          </p:cNvPr>
          <p:cNvSpPr txBox="1"/>
          <p:nvPr/>
        </p:nvSpPr>
        <p:spPr>
          <a:xfrm>
            <a:off x="1115568" y="1307591"/>
            <a:ext cx="10094976" cy="6247864"/>
          </a:xfrm>
          <a:prstGeom prst="rect">
            <a:avLst/>
          </a:prstGeom>
          <a:noFill/>
        </p:spPr>
        <p:txBody>
          <a:bodyPr wrap="square">
            <a:spAutoFit/>
          </a:bodyPr>
          <a:lstStyle/>
          <a:p>
            <a:pPr algn="just"/>
            <a:r>
              <a:rPr lang="en-US" sz="2000" b="1" i="0" dirty="0">
                <a:effectLst/>
                <a:latin typeface="Roboto" panose="02000000000000000000" pitchFamily="2" charset="0"/>
              </a:rPr>
              <a:t>MAC spoofing attacks are carried out by hackers using a range of tools and software, some of which are easily accessible online:</a:t>
            </a:r>
          </a:p>
          <a:p>
            <a:pPr marL="342900" indent="-342900" algn="just">
              <a:buFont typeface="Arial" panose="020B0604020202020204" pitchFamily="34" charset="0"/>
              <a:buChar char="•"/>
            </a:pPr>
            <a:r>
              <a:rPr lang="en-US" sz="2000" b="1" i="0" dirty="0">
                <a:solidFill>
                  <a:srgbClr val="C00000"/>
                </a:solidFill>
                <a:effectLst/>
                <a:latin typeface="Roboto" panose="02000000000000000000" pitchFamily="2" charset="0"/>
              </a:rPr>
              <a:t>MAC address changer</a:t>
            </a:r>
          </a:p>
          <a:p>
            <a:pPr marL="800100" lvl="1" indent="-342900" algn="just">
              <a:buFont typeface="Arial" panose="020B0604020202020204" pitchFamily="34" charset="0"/>
              <a:buChar char="•"/>
            </a:pPr>
            <a:r>
              <a:rPr lang="en-US" sz="2000" b="0" i="0" dirty="0">
                <a:solidFill>
                  <a:srgbClr val="515151"/>
                </a:solidFill>
                <a:effectLst/>
                <a:latin typeface="Roboto" panose="02000000000000000000" pitchFamily="2" charset="0"/>
              </a:rPr>
              <a:t>The utilization of a freely available software, namely MAC Address Changer, empowers users to alter the MAC address of their network interface card (NIC). MAC address spoofing is a potential vulnerability that can be leveraged by threat actors to compromise the network and obtain unauthorized access.</a:t>
            </a:r>
          </a:p>
          <a:p>
            <a:pPr marL="342900" indent="-342900" algn="just">
              <a:buFont typeface="Arial" panose="020B0604020202020204" pitchFamily="34" charset="0"/>
              <a:buChar char="•"/>
            </a:pPr>
            <a:r>
              <a:rPr lang="en-US" sz="2000" b="1" i="0" dirty="0">
                <a:solidFill>
                  <a:srgbClr val="C00000"/>
                </a:solidFill>
                <a:effectLst/>
                <a:latin typeface="Roboto" panose="02000000000000000000" pitchFamily="2" charset="0"/>
              </a:rPr>
              <a:t>Ettercap</a:t>
            </a:r>
            <a:endParaRPr lang="en-US" sz="2000" b="1" dirty="0">
              <a:solidFill>
                <a:srgbClr val="C00000"/>
              </a:solidFill>
              <a:latin typeface="Roboto" panose="02000000000000000000" pitchFamily="2" charset="0"/>
            </a:endParaRPr>
          </a:p>
          <a:p>
            <a:pPr marL="800100" lvl="1" indent="-342900" algn="just">
              <a:buFont typeface="Arial" panose="020B0604020202020204" pitchFamily="34" charset="0"/>
              <a:buChar char="•"/>
            </a:pPr>
            <a:r>
              <a:rPr lang="en-US" sz="2000" b="0" i="0" dirty="0">
                <a:solidFill>
                  <a:srgbClr val="515151"/>
                </a:solidFill>
                <a:effectLst/>
                <a:latin typeface="Roboto" panose="02000000000000000000" pitchFamily="2" charset="0"/>
              </a:rPr>
              <a:t>Ettercap is a robust software application utilized for scrutinizing network traffic and conducting security assessments. Additionally, by manipulating MAC addresses and intercepting network traffic, cybercriminals can carry out MAC spoofing attacks.</a:t>
            </a:r>
            <a:endParaRPr lang="en-US" sz="2000" dirty="0">
              <a:solidFill>
                <a:srgbClr val="515151"/>
              </a:solidFill>
              <a:latin typeface="Roboto" panose="02000000000000000000" pitchFamily="2" charset="0"/>
            </a:endParaRPr>
          </a:p>
          <a:p>
            <a:pPr marL="342900" indent="-342900" algn="just">
              <a:buFont typeface="Arial" panose="020B0604020202020204" pitchFamily="34" charset="0"/>
              <a:buChar char="•"/>
            </a:pPr>
            <a:r>
              <a:rPr lang="en-US" sz="2000" b="0" i="0" dirty="0">
                <a:solidFill>
                  <a:srgbClr val="C00000"/>
                </a:solidFill>
                <a:effectLst/>
                <a:latin typeface="Roboto" panose="02000000000000000000" pitchFamily="2" charset="0"/>
              </a:rPr>
              <a:t>O</a:t>
            </a:r>
            <a:r>
              <a:rPr lang="en-US" sz="2000" dirty="0">
                <a:solidFill>
                  <a:srgbClr val="C00000"/>
                </a:solidFill>
                <a:latin typeface="Roboto" panose="02000000000000000000" pitchFamily="2" charset="0"/>
              </a:rPr>
              <a:t>ther tools: </a:t>
            </a:r>
            <a:r>
              <a:rPr lang="en-US" sz="2000" b="0" i="0" dirty="0">
                <a:solidFill>
                  <a:srgbClr val="515151"/>
                </a:solidFill>
                <a:effectLst/>
                <a:latin typeface="Roboto" panose="02000000000000000000" pitchFamily="2" charset="0"/>
              </a:rPr>
              <a:t>Cain and Abel, </a:t>
            </a:r>
            <a:r>
              <a:rPr lang="en-US" sz="2000" b="0" i="0" dirty="0" err="1">
                <a:solidFill>
                  <a:srgbClr val="515151"/>
                </a:solidFill>
                <a:effectLst/>
                <a:latin typeface="Roboto" panose="02000000000000000000" pitchFamily="2" charset="0"/>
              </a:rPr>
              <a:t>Netcut</a:t>
            </a:r>
            <a:r>
              <a:rPr lang="en-US" sz="2000" b="0" i="0" dirty="0">
                <a:solidFill>
                  <a:srgbClr val="515151"/>
                </a:solidFill>
                <a:effectLst/>
                <a:latin typeface="Roboto" panose="02000000000000000000" pitchFamily="2" charset="0"/>
              </a:rPr>
              <a:t>, and SMAC are additional popular tools for MAC spoofing attacks. MITM attacks can be conducted using these tools, which can also be used to clone or randomize MAC addresses.</a:t>
            </a:r>
          </a:p>
          <a:p>
            <a:pPr lvl="1">
              <a:buFont typeface="Arial" panose="020B0604020202020204" pitchFamily="34" charset="0"/>
              <a:buChar char="•"/>
            </a:pPr>
            <a:endParaRPr lang="en-US" sz="2000" b="0" i="0" dirty="0">
              <a:solidFill>
                <a:srgbClr val="515151"/>
              </a:solidFill>
              <a:effectLst/>
              <a:latin typeface="Roboto" panose="02000000000000000000" pitchFamily="2" charset="0"/>
            </a:endParaRPr>
          </a:p>
          <a:p>
            <a:r>
              <a:rPr lang="en-US" sz="2000" dirty="0"/>
              <a:t>Video Link: </a:t>
            </a:r>
            <a:r>
              <a:rPr lang="en-US" sz="2000" dirty="0">
                <a:hlinkClick r:id="rId2"/>
              </a:rPr>
              <a:t>https://www.youtube.com/watch?v=ogtWS6MfiWM</a:t>
            </a:r>
            <a:endParaRPr lang="en-US" sz="2000" dirty="0"/>
          </a:p>
          <a:p>
            <a:r>
              <a:rPr lang="en-US" sz="2000" dirty="0"/>
              <a:t/>
            </a:r>
            <a:br>
              <a:rPr lang="en-US" sz="2000" dirty="0"/>
            </a:br>
            <a:endParaRPr lang="en-US" sz="2000" i="0" dirty="0">
              <a:effectLst/>
              <a:latin typeface="Roboto" panose="02000000000000000000" pitchFamily="2" charset="0"/>
            </a:endParaRPr>
          </a:p>
          <a:p>
            <a:pPr marL="285750" indent="-285750" algn="l">
              <a:buFont typeface="Arial" panose="020B0604020202020204" pitchFamily="34" charset="0"/>
              <a:buChar char="•"/>
            </a:pPr>
            <a:endParaRPr lang="en-US" sz="2000" b="0" i="0" dirty="0">
              <a:solidFill>
                <a:srgbClr val="272727"/>
              </a:solidFill>
              <a:effectLst/>
              <a:latin typeface="Roboto" panose="02000000000000000000" pitchFamily="2" charset="0"/>
            </a:endParaRPr>
          </a:p>
        </p:txBody>
      </p:sp>
    </p:spTree>
    <p:extLst>
      <p:ext uri="{BB962C8B-B14F-4D97-AF65-F5344CB8AC3E}">
        <p14:creationId xmlns:p14="http://schemas.microsoft.com/office/powerpoint/2010/main" val="4118028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5DC0D0-140B-F325-CC10-FFB6CBC6E332}"/>
              </a:ext>
            </a:extLst>
          </p:cNvPr>
          <p:cNvSpPr>
            <a:spLocks noGrp="1"/>
          </p:cNvSpPr>
          <p:nvPr>
            <p:ph type="title"/>
          </p:nvPr>
        </p:nvSpPr>
        <p:spPr>
          <a:xfrm>
            <a:off x="845820" y="173101"/>
            <a:ext cx="10500360" cy="1325563"/>
          </a:xfrm>
        </p:spPr>
        <p:txBody>
          <a:bodyPr>
            <a:normAutofit/>
          </a:bodyPr>
          <a:lstStyle/>
          <a:p>
            <a:pPr algn="l"/>
            <a:r>
              <a:rPr lang="en-US" sz="4000" b="0" i="0" dirty="0">
                <a:effectLst/>
                <a:latin typeface="Roboto" panose="02000000000000000000" pitchFamily="2" charset="0"/>
              </a:rPr>
              <a:t>Warning Signs of MAC Spoofing Attacks</a:t>
            </a:r>
          </a:p>
        </p:txBody>
      </p:sp>
      <p:sp>
        <p:nvSpPr>
          <p:cNvPr id="4" name="TextBox 3">
            <a:extLst>
              <a:ext uri="{FF2B5EF4-FFF2-40B4-BE49-F238E27FC236}">
                <a16:creationId xmlns:a16="http://schemas.microsoft.com/office/drawing/2014/main" xmlns="" id="{7D495FCA-148F-6A41-BF6D-4648A0B45098}"/>
              </a:ext>
            </a:extLst>
          </p:cNvPr>
          <p:cNvSpPr txBox="1"/>
          <p:nvPr/>
        </p:nvSpPr>
        <p:spPr>
          <a:xfrm>
            <a:off x="1115568" y="1307591"/>
            <a:ext cx="10094976" cy="5016758"/>
          </a:xfrm>
          <a:prstGeom prst="rect">
            <a:avLst/>
          </a:prstGeom>
          <a:noFill/>
        </p:spPr>
        <p:txBody>
          <a:bodyPr wrap="square">
            <a:spAutoFit/>
          </a:bodyPr>
          <a:lstStyle/>
          <a:p>
            <a:pPr marL="342900" indent="-342900" algn="just">
              <a:buFont typeface="Arial" panose="020B0604020202020204" pitchFamily="34" charset="0"/>
              <a:buChar char="•"/>
            </a:pPr>
            <a:r>
              <a:rPr lang="en-US" sz="2000" b="1" i="0" dirty="0">
                <a:solidFill>
                  <a:srgbClr val="515151"/>
                </a:solidFill>
                <a:effectLst/>
                <a:latin typeface="Roboto" panose="02000000000000000000" pitchFamily="2" charset="0"/>
              </a:rPr>
              <a:t>Duplicate IP addresses: </a:t>
            </a:r>
            <a:r>
              <a:rPr lang="en-US" sz="2000" b="0" i="0" dirty="0">
                <a:solidFill>
                  <a:srgbClr val="515151"/>
                </a:solidFill>
                <a:effectLst/>
                <a:latin typeface="Roboto" panose="02000000000000000000" pitchFamily="2" charset="0"/>
              </a:rPr>
              <a:t>The presence of a common IP address among various network devices may suggest that a malevolent actor is leveraging MAC spoofing techniques to impersonate a legitimate device.</a:t>
            </a:r>
          </a:p>
          <a:p>
            <a:pPr marL="342900" indent="-342900" algn="just">
              <a:buFont typeface="Arial" panose="020B0604020202020204" pitchFamily="34" charset="0"/>
              <a:buChar char="•"/>
            </a:pPr>
            <a:r>
              <a:rPr lang="en-US" sz="2000" b="1" i="0" dirty="0">
                <a:solidFill>
                  <a:srgbClr val="515151"/>
                </a:solidFill>
                <a:effectLst/>
                <a:latin typeface="Roboto" panose="02000000000000000000" pitchFamily="2" charset="0"/>
              </a:rPr>
              <a:t>Unknown MAC addresses:</a:t>
            </a:r>
            <a:r>
              <a:rPr lang="en-US" sz="2000" b="0" i="0" dirty="0">
                <a:solidFill>
                  <a:srgbClr val="515151"/>
                </a:solidFill>
                <a:effectLst/>
                <a:latin typeface="Roboto" panose="02000000000000000000" pitchFamily="2" charset="0"/>
              </a:rPr>
              <a:t> It is imperative for network administrators to maintain a record of the MAC addresses of all connected devices. The presence of unfamiliar MAC addresses on the network may suggest the possibility of MAC spoofing.</a:t>
            </a:r>
          </a:p>
          <a:p>
            <a:pPr marL="342900" indent="-342900" algn="just">
              <a:buFont typeface="Arial" panose="020B0604020202020204" pitchFamily="34" charset="0"/>
              <a:buChar char="•"/>
            </a:pPr>
            <a:r>
              <a:rPr lang="en-US" sz="2000" b="1" i="0" dirty="0">
                <a:solidFill>
                  <a:srgbClr val="515151"/>
                </a:solidFill>
                <a:effectLst/>
                <a:latin typeface="Roboto" panose="02000000000000000000" pitchFamily="2" charset="0"/>
              </a:rPr>
              <a:t>Unusual network activity:</a:t>
            </a:r>
            <a:r>
              <a:rPr lang="en-US" sz="2000" b="0" i="0" dirty="0">
                <a:solidFill>
                  <a:srgbClr val="515151"/>
                </a:solidFill>
                <a:effectLst/>
                <a:latin typeface="Roboto" panose="02000000000000000000" pitchFamily="2" charset="0"/>
              </a:rPr>
              <a:t> MAC spoofing attacks frequently include intercepting and altering network traffic. Network activity that is irregular or unexpected could be a symptom of a MAC spoofing attack.</a:t>
            </a:r>
          </a:p>
          <a:p>
            <a:pPr marL="342900" indent="-342900" algn="just">
              <a:buFont typeface="Arial" panose="020B0604020202020204" pitchFamily="34" charset="0"/>
              <a:buChar char="•"/>
            </a:pPr>
            <a:r>
              <a:rPr lang="en-US" sz="2000" b="1" i="0" dirty="0">
                <a:solidFill>
                  <a:srgbClr val="515151"/>
                </a:solidFill>
                <a:effectLst/>
                <a:latin typeface="Roboto" panose="02000000000000000000" pitchFamily="2" charset="0"/>
              </a:rPr>
              <a:t>Inconsistent device behavior: </a:t>
            </a:r>
            <a:r>
              <a:rPr lang="en-US" sz="2000" b="0" i="0" dirty="0">
                <a:solidFill>
                  <a:srgbClr val="515151"/>
                </a:solidFill>
                <a:effectLst/>
                <a:latin typeface="Roboto" panose="02000000000000000000" pitchFamily="2" charset="0"/>
              </a:rPr>
              <a:t>Devices that are being spoofed could act strangely or react differently than planned. This might be because the attacker was manipulating and intercepting network traffic.</a:t>
            </a:r>
          </a:p>
          <a:p>
            <a:pPr marL="342900" indent="-342900" algn="just">
              <a:buFont typeface="Arial" panose="020B0604020202020204" pitchFamily="34" charset="0"/>
              <a:buChar char="•"/>
            </a:pPr>
            <a:r>
              <a:rPr lang="en-US" sz="2000" b="1" i="0" dirty="0">
                <a:solidFill>
                  <a:srgbClr val="515151"/>
                </a:solidFill>
                <a:effectLst/>
                <a:latin typeface="Roboto" panose="02000000000000000000" pitchFamily="2" charset="0"/>
              </a:rPr>
              <a:t>Unexpected network failures:</a:t>
            </a:r>
            <a:r>
              <a:rPr lang="en-US" sz="2000" b="0" i="0" dirty="0">
                <a:solidFill>
                  <a:srgbClr val="515151"/>
                </a:solidFill>
                <a:effectLst/>
                <a:latin typeface="Roboto" panose="02000000000000000000" pitchFamily="2" charset="0"/>
              </a:rPr>
              <a:t> MAC spoofing attacks can cause network failures or disturbances. Unexpected network disruptions might be an indication of a MAC spoofing attack.</a:t>
            </a:r>
          </a:p>
          <a:p>
            <a:pPr marL="285750" indent="-285750" algn="just">
              <a:buFont typeface="Arial" panose="020B0604020202020204" pitchFamily="34" charset="0"/>
              <a:buChar char="•"/>
            </a:pPr>
            <a:endParaRPr lang="en-US" sz="2000" b="0" i="0" dirty="0">
              <a:solidFill>
                <a:srgbClr val="272727"/>
              </a:solidFill>
              <a:effectLst/>
              <a:latin typeface="Roboto" panose="02000000000000000000" pitchFamily="2" charset="0"/>
            </a:endParaRPr>
          </a:p>
        </p:txBody>
      </p:sp>
    </p:spTree>
    <p:extLst>
      <p:ext uri="{BB962C8B-B14F-4D97-AF65-F5344CB8AC3E}">
        <p14:creationId xmlns:p14="http://schemas.microsoft.com/office/powerpoint/2010/main" val="1493589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C8E1B7-5ABF-4F06-2CD0-12BC72F69DCE}"/>
              </a:ext>
            </a:extLst>
          </p:cNvPr>
          <p:cNvSpPr>
            <a:spLocks noGrp="1"/>
          </p:cNvSpPr>
          <p:nvPr>
            <p:ph type="title"/>
          </p:nvPr>
        </p:nvSpPr>
        <p:spPr/>
        <p:txBody>
          <a:bodyPr/>
          <a:lstStyle/>
          <a:p>
            <a:r>
              <a:rPr lang="en-IN" dirty="0"/>
              <a:t>How to prevent MAC Spoofing</a:t>
            </a:r>
          </a:p>
        </p:txBody>
      </p:sp>
      <p:sp>
        <p:nvSpPr>
          <p:cNvPr id="3" name="Content Placeholder 2">
            <a:extLst>
              <a:ext uri="{FF2B5EF4-FFF2-40B4-BE49-F238E27FC236}">
                <a16:creationId xmlns:a16="http://schemas.microsoft.com/office/drawing/2014/main" xmlns="" id="{0B312A86-A0FA-70FD-5C58-7ECA3BC65C74}"/>
              </a:ext>
            </a:extLst>
          </p:cNvPr>
          <p:cNvSpPr>
            <a:spLocks noGrp="1"/>
          </p:cNvSpPr>
          <p:nvPr>
            <p:ph idx="1"/>
          </p:nvPr>
        </p:nvSpPr>
        <p:spPr/>
        <p:txBody>
          <a:bodyPr/>
          <a:lstStyle/>
          <a:p>
            <a:pPr algn="just"/>
            <a:r>
              <a:rPr lang="en-US" b="0" i="0" dirty="0">
                <a:solidFill>
                  <a:srgbClr val="515151"/>
                </a:solidFill>
                <a:effectLst/>
                <a:latin typeface="Times New Roman" panose="02020603050405020304" pitchFamily="18" charset="0"/>
                <a:cs typeface="Times New Roman" panose="02020603050405020304" pitchFamily="18" charset="0"/>
              </a:rPr>
              <a:t>Using encryption technologies to protect network data could make it much harder for an attacker to perform a MAC faking attack.</a:t>
            </a:r>
          </a:p>
          <a:p>
            <a:pPr algn="just"/>
            <a:r>
              <a:rPr lang="en-US" b="0" i="0" dirty="0">
                <a:solidFill>
                  <a:srgbClr val="515151"/>
                </a:solidFill>
                <a:effectLst/>
                <a:latin typeface="Times New Roman" panose="02020603050405020304" pitchFamily="18" charset="0"/>
                <a:cs typeface="Times New Roman" panose="02020603050405020304" pitchFamily="18" charset="0"/>
              </a:rPr>
              <a:t>Access Control Lists (ACLs) let network managers limit access to only media access control (MAC) addresses that have been approved.</a:t>
            </a:r>
            <a:endParaRPr lang="en-US" dirty="0">
              <a:solidFill>
                <a:srgbClr val="515151"/>
              </a:solidFill>
              <a:latin typeface="Times New Roman" panose="02020603050405020304" pitchFamily="18" charset="0"/>
              <a:cs typeface="Times New Roman" panose="02020603050405020304" pitchFamily="18" charset="0"/>
            </a:endParaRPr>
          </a:p>
          <a:p>
            <a:pPr algn="just"/>
            <a:r>
              <a:rPr lang="en-US" b="0" i="0" dirty="0">
                <a:solidFill>
                  <a:srgbClr val="515151"/>
                </a:solidFill>
                <a:effectLst/>
                <a:latin typeface="Times New Roman" panose="02020603050405020304" pitchFamily="18" charset="0"/>
                <a:cs typeface="Times New Roman" panose="02020603050405020304" pitchFamily="18" charset="0"/>
              </a:rPr>
              <a:t>You must be mindful of port security as well.</a:t>
            </a:r>
          </a:p>
          <a:p>
            <a:pPr algn="just"/>
            <a:r>
              <a:rPr lang="en-US" b="0" i="0" dirty="0">
                <a:solidFill>
                  <a:srgbClr val="515151"/>
                </a:solidFill>
                <a:effectLst/>
                <a:latin typeface="Times New Roman" panose="02020603050405020304" pitchFamily="18" charset="0"/>
                <a:cs typeface="Times New Roman" panose="02020603050405020304" pitchFamily="18" charset="0"/>
              </a:rPr>
              <a:t>Dynamic ARP Inspection (DAI) is a security mechanism that enables the validation of Address Resolution Protocol (ARP) requests and responses within a network.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5687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9B7E9C-558B-6299-DE8E-ED1132A9914A}"/>
              </a:ext>
            </a:extLst>
          </p:cNvPr>
          <p:cNvSpPr>
            <a:spLocks noGrp="1"/>
          </p:cNvSpPr>
          <p:nvPr>
            <p:ph type="title"/>
          </p:nvPr>
        </p:nvSpPr>
        <p:spPr>
          <a:xfrm>
            <a:off x="838200" y="256034"/>
            <a:ext cx="10515600" cy="1099811"/>
          </a:xfrm>
        </p:spPr>
        <p:txBody>
          <a:bodyPr/>
          <a:lstStyle/>
          <a:p>
            <a:pPr algn="ctr"/>
            <a:r>
              <a:rPr lang="en-US" dirty="0"/>
              <a:t>Types of Spoofing</a:t>
            </a:r>
            <a:endParaRPr lang="en-IN" dirty="0"/>
          </a:p>
        </p:txBody>
      </p:sp>
      <p:sp>
        <p:nvSpPr>
          <p:cNvPr id="3" name="Content Placeholder 2">
            <a:extLst>
              <a:ext uri="{FF2B5EF4-FFF2-40B4-BE49-F238E27FC236}">
                <a16:creationId xmlns:a16="http://schemas.microsoft.com/office/drawing/2014/main" xmlns="" id="{284F6654-B148-7FD8-EB3B-F27684E98DB4}"/>
              </a:ext>
            </a:extLst>
          </p:cNvPr>
          <p:cNvSpPr>
            <a:spLocks noGrp="1"/>
          </p:cNvSpPr>
          <p:nvPr>
            <p:ph idx="1"/>
          </p:nvPr>
        </p:nvSpPr>
        <p:spPr>
          <a:xfrm>
            <a:off x="662635" y="1269669"/>
            <a:ext cx="10997794" cy="4758055"/>
          </a:xfrm>
        </p:spPr>
        <p:txBody>
          <a:bodyPr/>
          <a:lstStyle/>
          <a:p>
            <a:r>
              <a:rPr lang="en-US" dirty="0">
                <a:latin typeface="Inter"/>
              </a:rPr>
              <a:t>Email Spoofing</a:t>
            </a:r>
          </a:p>
          <a:p>
            <a:r>
              <a:rPr lang="en-US" dirty="0">
                <a:latin typeface="Inter"/>
              </a:rPr>
              <a:t>IP Spoofing</a:t>
            </a:r>
          </a:p>
          <a:p>
            <a:r>
              <a:rPr lang="en-US" dirty="0">
                <a:latin typeface="Inter"/>
              </a:rPr>
              <a:t>Website Spoofing</a:t>
            </a:r>
          </a:p>
          <a:p>
            <a:r>
              <a:rPr lang="en-US" dirty="0">
                <a:latin typeface="Inter"/>
              </a:rPr>
              <a:t>Phone Spoofing</a:t>
            </a:r>
          </a:p>
          <a:p>
            <a:r>
              <a:rPr lang="en-US" dirty="0">
                <a:latin typeface="Inter"/>
              </a:rPr>
              <a:t>Text Message Spoofing</a:t>
            </a:r>
          </a:p>
          <a:p>
            <a:r>
              <a:rPr lang="en-US" dirty="0">
                <a:latin typeface="Inter"/>
              </a:rPr>
              <a:t>ARP Spoofing</a:t>
            </a:r>
          </a:p>
          <a:p>
            <a:r>
              <a:rPr lang="en-US" dirty="0">
                <a:latin typeface="Inter"/>
              </a:rPr>
              <a:t>DNS Spoofing</a:t>
            </a:r>
          </a:p>
          <a:p>
            <a:r>
              <a:rPr lang="en-US" dirty="0">
                <a:latin typeface="Inter"/>
              </a:rPr>
              <a:t>GPS Spoofing</a:t>
            </a:r>
          </a:p>
          <a:p>
            <a:r>
              <a:rPr lang="en-US" dirty="0">
                <a:latin typeface="Inter"/>
              </a:rPr>
              <a:t>Facial Spoofing</a:t>
            </a:r>
          </a:p>
          <a:p>
            <a:endParaRPr lang="en-US" dirty="0">
              <a:latin typeface="Inter"/>
            </a:endParaRPr>
          </a:p>
          <a:p>
            <a:endParaRPr lang="en-US" dirty="0">
              <a:latin typeface="Inter"/>
            </a:endParaRPr>
          </a:p>
          <a:p>
            <a:endParaRPr lang="en-US" dirty="0">
              <a:latin typeface="Inter"/>
            </a:endParaRPr>
          </a:p>
          <a:p>
            <a:endParaRPr lang="en-US" dirty="0">
              <a:latin typeface="Inter"/>
            </a:endParaRPr>
          </a:p>
          <a:p>
            <a:endParaRPr lang="en-US" dirty="0">
              <a:latin typeface="Inter"/>
            </a:endParaRPr>
          </a:p>
          <a:p>
            <a:endParaRPr lang="en-US" dirty="0">
              <a:latin typeface="Inter"/>
            </a:endParaRPr>
          </a:p>
        </p:txBody>
      </p:sp>
    </p:spTree>
    <p:extLst>
      <p:ext uri="{BB962C8B-B14F-4D97-AF65-F5344CB8AC3E}">
        <p14:creationId xmlns:p14="http://schemas.microsoft.com/office/powerpoint/2010/main" val="1311108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99490C2-D395-F235-EFB4-FDD5704113B4}"/>
              </a:ext>
            </a:extLst>
          </p:cNvPr>
          <p:cNvSpPr>
            <a:spLocks noGrp="1"/>
          </p:cNvSpPr>
          <p:nvPr>
            <p:ph idx="1"/>
          </p:nvPr>
        </p:nvSpPr>
        <p:spPr>
          <a:xfrm>
            <a:off x="838199" y="304800"/>
            <a:ext cx="10783529" cy="6194323"/>
          </a:xfrm>
        </p:spPr>
        <p:txBody>
          <a:bodyPr>
            <a:normAutofit/>
          </a:bodyPr>
          <a:lstStyle/>
          <a:p>
            <a:pPr marL="0" indent="0" algn="just" fontAlgn="base">
              <a:buNone/>
            </a:pPr>
            <a:r>
              <a:rPr lang="en-US" b="1" i="0" dirty="0">
                <a:effectLst/>
                <a:latin typeface="inherit"/>
              </a:rPr>
              <a:t>Email spoofing</a:t>
            </a:r>
            <a:endParaRPr lang="en-US" b="1" i="0" dirty="0">
              <a:effectLst/>
              <a:latin typeface="Red Hat Display"/>
            </a:endParaRPr>
          </a:p>
          <a:p>
            <a:pPr algn="just" fontAlgn="base"/>
            <a:r>
              <a:rPr lang="en-US" sz="1800" b="0" i="0" dirty="0">
                <a:effectLst/>
                <a:latin typeface="inherit"/>
              </a:rPr>
              <a:t>Email spoofing is one of the most common types of </a:t>
            </a:r>
            <a:r>
              <a:rPr lang="en-US" sz="1800" b="0" i="0" u="none" strike="noStrike" dirty="0">
                <a:effectLst/>
                <a:latin typeface="inherit"/>
              </a:rPr>
              <a:t>cyberattacks</a:t>
            </a:r>
            <a:r>
              <a:rPr lang="en-US" sz="1800" b="0" i="0" dirty="0">
                <a:effectLst/>
                <a:latin typeface="inherit"/>
              </a:rPr>
              <a:t>. It happens when the sender forges email headers so that client software shows the false sender address, which most users accept at face value. Unless email receivers read the title thoroughly, they presume the </a:t>
            </a:r>
            <a:r>
              <a:rPr lang="en-US" sz="1800" b="1" i="0" dirty="0">
                <a:effectLst/>
                <a:latin typeface="inherit"/>
              </a:rPr>
              <a:t>bogus </a:t>
            </a:r>
            <a:r>
              <a:rPr lang="en-US" sz="1800" b="0" i="0" dirty="0">
                <a:effectLst/>
                <a:latin typeface="inherit"/>
              </a:rPr>
              <a:t>sender sent the message. If consumers recognize the brand, they are more inclined to trust it.</a:t>
            </a:r>
          </a:p>
          <a:p>
            <a:pPr algn="just" fontAlgn="base"/>
            <a:r>
              <a:rPr lang="en-US" sz="1800" b="0" i="0" dirty="0">
                <a:effectLst/>
                <a:latin typeface="inherit"/>
              </a:rPr>
              <a:t>Fake emails often seek a money transfer or access to a system. In addition, they may include attachments that, when opened, install malware, such as </a:t>
            </a:r>
            <a:r>
              <a:rPr lang="en-US" sz="1800" b="0" i="0" u="none" strike="noStrike" dirty="0">
                <a:effectLst/>
                <a:latin typeface="inherit"/>
              </a:rPr>
              <a:t>Trojans</a:t>
            </a:r>
            <a:r>
              <a:rPr lang="en-US" sz="1800" b="0" i="0" dirty="0">
                <a:effectLst/>
                <a:latin typeface="inherit"/>
              </a:rPr>
              <a:t> or viruses. In many instances, </a:t>
            </a:r>
            <a:r>
              <a:rPr lang="en-US" sz="1800" b="1" i="0" dirty="0">
                <a:effectLst/>
                <a:latin typeface="inherit"/>
              </a:rPr>
              <a:t>malware </a:t>
            </a:r>
            <a:r>
              <a:rPr lang="en-US" sz="1800" b="0" i="0" dirty="0">
                <a:effectLst/>
                <a:latin typeface="inherit"/>
              </a:rPr>
              <a:t>is meant to infect the whole network in addition to your machine.</a:t>
            </a:r>
          </a:p>
          <a:p>
            <a:pPr algn="just" fontAlgn="base"/>
            <a:r>
              <a:rPr lang="en-US" sz="1800" b="0" i="0" dirty="0">
                <a:effectLst/>
                <a:latin typeface="inherit"/>
              </a:rPr>
              <a:t>Email spoofing mainly depends on social engineering — the capacity to persuade human users that what they see is authentic, inciting them to take action by opening an attachment, transferring money, etc.</a:t>
            </a:r>
          </a:p>
          <a:p>
            <a:pPr algn="just"/>
            <a:endParaRPr lang="en-IN" dirty="0"/>
          </a:p>
        </p:txBody>
      </p:sp>
      <p:pic>
        <p:nvPicPr>
          <p:cNvPr id="4" name="Picture 3">
            <a:extLst>
              <a:ext uri="{FF2B5EF4-FFF2-40B4-BE49-F238E27FC236}">
                <a16:creationId xmlns:a16="http://schemas.microsoft.com/office/drawing/2014/main" xmlns="" id="{8ACC55B9-B383-0173-D444-B3E8DE663D44}"/>
              </a:ext>
            </a:extLst>
          </p:cNvPr>
          <p:cNvPicPr>
            <a:picLocks noChangeAspect="1"/>
          </p:cNvPicPr>
          <p:nvPr/>
        </p:nvPicPr>
        <p:blipFill>
          <a:blip r:embed="rId2"/>
          <a:stretch>
            <a:fillRect/>
          </a:stretch>
        </p:blipFill>
        <p:spPr>
          <a:xfrm>
            <a:off x="3059083" y="3487155"/>
            <a:ext cx="5561215" cy="3011968"/>
          </a:xfrm>
          <a:prstGeom prst="rect">
            <a:avLst/>
          </a:prstGeom>
        </p:spPr>
      </p:pic>
    </p:spTree>
    <p:extLst>
      <p:ext uri="{BB962C8B-B14F-4D97-AF65-F5344CB8AC3E}">
        <p14:creationId xmlns:p14="http://schemas.microsoft.com/office/powerpoint/2010/main" val="1658273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99490C2-D395-F235-EFB4-FDD5704113B4}"/>
              </a:ext>
            </a:extLst>
          </p:cNvPr>
          <p:cNvSpPr>
            <a:spLocks noGrp="1"/>
          </p:cNvSpPr>
          <p:nvPr>
            <p:ph idx="1"/>
          </p:nvPr>
        </p:nvSpPr>
        <p:spPr>
          <a:xfrm>
            <a:off x="838199" y="304800"/>
            <a:ext cx="10783529" cy="6194323"/>
          </a:xfrm>
        </p:spPr>
        <p:txBody>
          <a:bodyPr>
            <a:normAutofit/>
          </a:bodyPr>
          <a:lstStyle/>
          <a:p>
            <a:pPr marL="0" indent="0" algn="just" rtl="0" eaLnBrk="1" fontAlgn="base" latinLnBrk="0" hangingPunct="1">
              <a:lnSpc>
                <a:spcPct val="90000"/>
              </a:lnSpc>
              <a:spcBef>
                <a:spcPts val="1000"/>
              </a:spcBef>
              <a:spcAft>
                <a:spcPts val="0"/>
              </a:spcAft>
              <a:buNone/>
            </a:pPr>
            <a:r>
              <a:rPr lang="en-US" b="1" i="0" kern="1200" dirty="0">
                <a:solidFill>
                  <a:srgbClr val="000000"/>
                </a:solidFill>
                <a:effectLst/>
                <a:latin typeface="inherit"/>
                <a:ea typeface="+mn-ea"/>
                <a:cs typeface="+mn-cs"/>
              </a:rPr>
              <a:t>IP Spoofing</a:t>
            </a:r>
            <a:endParaRPr lang="en-IN" dirty="0">
              <a:effectLst/>
            </a:endParaRPr>
          </a:p>
          <a:p>
            <a:pPr marL="228600" indent="-228600" algn="just" rtl="0" eaLnBrk="1" fontAlgn="base" latinLnBrk="0" hangingPunct="1">
              <a:lnSpc>
                <a:spcPct val="90000"/>
              </a:lnSpc>
              <a:spcBef>
                <a:spcPts val="1000"/>
              </a:spcBef>
              <a:spcAft>
                <a:spcPts val="0"/>
              </a:spcAft>
            </a:pPr>
            <a:r>
              <a:rPr lang="en-US" sz="1800" b="0" i="0" kern="1200" dirty="0">
                <a:solidFill>
                  <a:srgbClr val="000000"/>
                </a:solidFill>
                <a:effectLst/>
                <a:latin typeface="inherit"/>
                <a:ea typeface="+mn-ea"/>
                <a:cs typeface="+mn-cs"/>
              </a:rPr>
              <a:t>In contrast to email spoofing, </a:t>
            </a:r>
            <a:r>
              <a:rPr lang="en-US" sz="1800" b="1" i="0" kern="1200" dirty="0">
                <a:solidFill>
                  <a:srgbClr val="000000"/>
                </a:solidFill>
                <a:effectLst/>
                <a:latin typeface="inherit"/>
                <a:ea typeface="+mn-ea"/>
                <a:cs typeface="+mn-cs"/>
              </a:rPr>
              <a:t>IP spoofing</a:t>
            </a:r>
            <a:r>
              <a:rPr lang="en-US" sz="1800" b="0" i="0" kern="1200" dirty="0">
                <a:solidFill>
                  <a:srgbClr val="000000"/>
                </a:solidFill>
                <a:effectLst/>
                <a:latin typeface="inherit"/>
                <a:ea typeface="+mn-ea"/>
                <a:cs typeface="+mn-cs"/>
              </a:rPr>
              <a:t> is mainly directed toward a network.</a:t>
            </a:r>
            <a:endParaRPr lang="en-IN" dirty="0">
              <a:effectLst/>
            </a:endParaRPr>
          </a:p>
          <a:p>
            <a:pPr marL="228600" indent="-228600" algn="just" rtl="0" eaLnBrk="1" fontAlgn="base" latinLnBrk="0" hangingPunct="1">
              <a:lnSpc>
                <a:spcPct val="90000"/>
              </a:lnSpc>
              <a:spcBef>
                <a:spcPts val="1000"/>
              </a:spcBef>
              <a:spcAft>
                <a:spcPts val="0"/>
              </a:spcAft>
            </a:pPr>
            <a:r>
              <a:rPr lang="en-US" sz="1800" b="0" i="0" kern="1200" dirty="0">
                <a:solidFill>
                  <a:srgbClr val="000000"/>
                </a:solidFill>
                <a:effectLst/>
                <a:latin typeface="inherit"/>
                <a:ea typeface="+mn-ea"/>
                <a:cs typeface="+mn-cs"/>
              </a:rPr>
              <a:t>IP spoofing includes an attacker attempting to obtain </a:t>
            </a:r>
            <a:r>
              <a:rPr lang="en-US" sz="1800" b="1" i="0" kern="1200" dirty="0">
                <a:solidFill>
                  <a:srgbClr val="000000"/>
                </a:solidFill>
                <a:effectLst/>
                <a:latin typeface="inherit"/>
                <a:ea typeface="+mn-ea"/>
                <a:cs typeface="+mn-cs"/>
              </a:rPr>
              <a:t>unauthorized access</a:t>
            </a:r>
            <a:r>
              <a:rPr lang="en-US" sz="1800" b="0" i="0" kern="1200" dirty="0">
                <a:solidFill>
                  <a:srgbClr val="000000"/>
                </a:solidFill>
                <a:effectLst/>
                <a:latin typeface="inherit"/>
                <a:ea typeface="+mn-ea"/>
                <a:cs typeface="+mn-cs"/>
              </a:rPr>
              <a:t> to a system by sending messages with a phony or spoofed IP address to make it seem as if the message originated from a trustworthy source, such as a computer on the same internal network.</a:t>
            </a:r>
            <a:endParaRPr lang="en-IN" dirty="0">
              <a:effectLst/>
            </a:endParaRPr>
          </a:p>
          <a:p>
            <a:pPr marL="228600" indent="-228600" algn="just" rtl="0" eaLnBrk="1" fontAlgn="base" latinLnBrk="0" hangingPunct="1">
              <a:lnSpc>
                <a:spcPct val="90000"/>
              </a:lnSpc>
              <a:spcBef>
                <a:spcPts val="1000"/>
              </a:spcBef>
              <a:spcAft>
                <a:spcPts val="0"/>
              </a:spcAft>
            </a:pPr>
            <a:r>
              <a:rPr lang="en-US" sz="1800" b="0" i="0" kern="1200" dirty="0">
                <a:solidFill>
                  <a:srgbClr val="000000"/>
                </a:solidFill>
                <a:effectLst/>
                <a:latin typeface="inherit"/>
                <a:ea typeface="+mn-ea"/>
                <a:cs typeface="+mn-cs"/>
              </a:rPr>
              <a:t>Cybercriminals do this by stealing the IP address of a trustworthy host and modifying the packet headers transmitted from their system to make it look like they originated from the trusted machine. IP spoofing assaults are often part of DDoS (Distributed Denial of Service) attacks, which may take a whole network down. Therefore, it is crucial to detect them as soon as possible.</a:t>
            </a:r>
          </a:p>
          <a:p>
            <a:pPr marL="228600" indent="-228600" algn="just" rtl="0" eaLnBrk="1" fontAlgn="base" latinLnBrk="0" hangingPunct="1">
              <a:lnSpc>
                <a:spcPct val="90000"/>
              </a:lnSpc>
              <a:spcBef>
                <a:spcPts val="1000"/>
              </a:spcBef>
              <a:spcAft>
                <a:spcPts val="0"/>
              </a:spcAft>
            </a:pPr>
            <a:endParaRPr lang="en-IN" dirty="0">
              <a:effectLst/>
            </a:endParaRPr>
          </a:p>
        </p:txBody>
      </p:sp>
      <p:pic>
        <p:nvPicPr>
          <p:cNvPr id="7" name="Picture 6">
            <a:extLst>
              <a:ext uri="{FF2B5EF4-FFF2-40B4-BE49-F238E27FC236}">
                <a16:creationId xmlns:a16="http://schemas.microsoft.com/office/drawing/2014/main" xmlns="" id="{9A5AD423-BDAA-1F2D-806D-B316500E5451}"/>
              </a:ext>
            </a:extLst>
          </p:cNvPr>
          <p:cNvPicPr>
            <a:picLocks noChangeAspect="1"/>
          </p:cNvPicPr>
          <p:nvPr/>
        </p:nvPicPr>
        <p:blipFill>
          <a:blip r:embed="rId2"/>
          <a:stretch>
            <a:fillRect/>
          </a:stretch>
        </p:blipFill>
        <p:spPr>
          <a:xfrm>
            <a:off x="6999620" y="3341715"/>
            <a:ext cx="4295992" cy="3211485"/>
          </a:xfrm>
          <a:prstGeom prst="rect">
            <a:avLst/>
          </a:prstGeom>
        </p:spPr>
      </p:pic>
    </p:spTree>
    <p:extLst>
      <p:ext uri="{BB962C8B-B14F-4D97-AF65-F5344CB8AC3E}">
        <p14:creationId xmlns:p14="http://schemas.microsoft.com/office/powerpoint/2010/main" val="72610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99490C2-D395-F235-EFB4-FDD5704113B4}"/>
              </a:ext>
            </a:extLst>
          </p:cNvPr>
          <p:cNvSpPr>
            <a:spLocks noGrp="1"/>
          </p:cNvSpPr>
          <p:nvPr>
            <p:ph idx="1"/>
          </p:nvPr>
        </p:nvSpPr>
        <p:spPr>
          <a:xfrm>
            <a:off x="838199" y="304800"/>
            <a:ext cx="10783529" cy="6194323"/>
          </a:xfrm>
        </p:spPr>
        <p:txBody>
          <a:bodyPr>
            <a:normAutofit/>
          </a:bodyPr>
          <a:lstStyle/>
          <a:p>
            <a:pPr marL="0" indent="0" algn="just" rtl="0" eaLnBrk="1" fontAlgn="base" latinLnBrk="0" hangingPunct="1">
              <a:lnSpc>
                <a:spcPct val="90000"/>
              </a:lnSpc>
              <a:spcBef>
                <a:spcPts val="1000"/>
              </a:spcBef>
              <a:spcAft>
                <a:spcPts val="0"/>
              </a:spcAft>
              <a:buNone/>
            </a:pPr>
            <a:r>
              <a:rPr lang="en-US" b="1" i="0" kern="1200" dirty="0">
                <a:solidFill>
                  <a:srgbClr val="000000"/>
                </a:solidFill>
                <a:effectLst/>
                <a:latin typeface="inherit"/>
                <a:ea typeface="+mn-ea"/>
                <a:cs typeface="+mn-cs"/>
              </a:rPr>
              <a:t>Website Spoofing</a:t>
            </a:r>
            <a:endParaRPr lang="en-IN" dirty="0">
              <a:effectLst/>
            </a:endParaRPr>
          </a:p>
          <a:p>
            <a:pPr marL="228600" indent="-228600" algn="just" rtl="0" eaLnBrk="1" fontAlgn="base" latinLnBrk="0" hangingPunct="1">
              <a:lnSpc>
                <a:spcPct val="90000"/>
              </a:lnSpc>
              <a:spcBef>
                <a:spcPts val="1000"/>
              </a:spcBef>
              <a:spcAft>
                <a:spcPts val="0"/>
              </a:spcAft>
            </a:pPr>
            <a:r>
              <a:rPr lang="en-US" sz="1800" b="0" i="0" kern="1200" dirty="0">
                <a:solidFill>
                  <a:srgbClr val="000000"/>
                </a:solidFill>
                <a:effectLst/>
                <a:latin typeface="inherit"/>
                <a:ea typeface="+mn-ea"/>
                <a:cs typeface="+mn-cs"/>
              </a:rPr>
              <a:t>Website spoofing is impersonating a genuine website with a fraudulent one. The faked website will have a recognizable login page, stolen logos and comparable branding, and a URL that first looks to be correct. </a:t>
            </a:r>
            <a:endParaRPr lang="en-IN" dirty="0">
              <a:effectLst/>
            </a:endParaRPr>
          </a:p>
          <a:p>
            <a:pPr marL="228600" indent="-228600" algn="just" rtl="0" eaLnBrk="1" fontAlgn="base" latinLnBrk="0" hangingPunct="1">
              <a:lnSpc>
                <a:spcPct val="90000"/>
              </a:lnSpc>
              <a:spcBef>
                <a:spcPts val="1000"/>
              </a:spcBef>
              <a:spcAft>
                <a:spcPts val="0"/>
              </a:spcAft>
            </a:pPr>
            <a:r>
              <a:rPr lang="en-US" sz="1800" b="0" i="0" kern="1200" dirty="0">
                <a:solidFill>
                  <a:srgbClr val="000000"/>
                </a:solidFill>
                <a:effectLst/>
                <a:latin typeface="inherit"/>
                <a:ea typeface="+mn-ea"/>
                <a:cs typeface="+mn-cs"/>
              </a:rPr>
              <a:t>Hackers create these websites to steal your login information and maybe infect your machine with malware. Frequently, website spoofing occurs in tandem with </a:t>
            </a:r>
            <a:r>
              <a:rPr lang="en-US" sz="1800" b="1" i="0" kern="1200" dirty="0">
                <a:solidFill>
                  <a:srgbClr val="000000"/>
                </a:solidFill>
                <a:effectLst/>
                <a:latin typeface="inherit"/>
                <a:ea typeface="+mn-ea"/>
                <a:cs typeface="+mn-cs"/>
              </a:rPr>
              <a:t>email spoofing</a:t>
            </a:r>
            <a:r>
              <a:rPr lang="en-US" sz="1800" b="0" i="0" kern="1200" dirty="0">
                <a:solidFill>
                  <a:srgbClr val="000000"/>
                </a:solidFill>
                <a:effectLst/>
                <a:latin typeface="inherit"/>
                <a:ea typeface="+mn-ea"/>
                <a:cs typeface="+mn-cs"/>
              </a:rPr>
              <a:t>; for instance, fraudsters may send you an email including a link to the bogus website.</a:t>
            </a:r>
            <a:endParaRPr lang="en-IN" dirty="0">
              <a:effectLst/>
            </a:endParaRPr>
          </a:p>
          <a:p>
            <a:pPr marL="228600" indent="-228600" algn="just" rtl="0" eaLnBrk="1" fontAlgn="base" latinLnBrk="0" hangingPunct="1">
              <a:lnSpc>
                <a:spcPct val="90000"/>
              </a:lnSpc>
              <a:spcBef>
                <a:spcPts val="1000"/>
              </a:spcBef>
              <a:spcAft>
                <a:spcPts val="0"/>
              </a:spcAft>
            </a:pPr>
            <a:endParaRPr lang="en-IN" dirty="0">
              <a:effectLst/>
            </a:endParaRPr>
          </a:p>
        </p:txBody>
      </p:sp>
      <p:pic>
        <p:nvPicPr>
          <p:cNvPr id="4" name="Picture 3">
            <a:extLst>
              <a:ext uri="{FF2B5EF4-FFF2-40B4-BE49-F238E27FC236}">
                <a16:creationId xmlns:a16="http://schemas.microsoft.com/office/drawing/2014/main" xmlns="" id="{25E28CC9-3A5E-38A5-206A-1EA894F1CF8C}"/>
              </a:ext>
            </a:extLst>
          </p:cNvPr>
          <p:cNvPicPr>
            <a:picLocks noChangeAspect="1"/>
          </p:cNvPicPr>
          <p:nvPr/>
        </p:nvPicPr>
        <p:blipFill>
          <a:blip r:embed="rId2"/>
          <a:stretch>
            <a:fillRect/>
          </a:stretch>
        </p:blipFill>
        <p:spPr>
          <a:xfrm>
            <a:off x="1599572" y="2774351"/>
            <a:ext cx="5744889" cy="3012415"/>
          </a:xfrm>
          <a:prstGeom prst="rect">
            <a:avLst/>
          </a:prstGeom>
        </p:spPr>
      </p:pic>
    </p:spTree>
    <p:extLst>
      <p:ext uri="{BB962C8B-B14F-4D97-AF65-F5344CB8AC3E}">
        <p14:creationId xmlns:p14="http://schemas.microsoft.com/office/powerpoint/2010/main" val="1866932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079CE9-8CAD-8D01-4097-E0693A3A71F6}"/>
              </a:ext>
            </a:extLst>
          </p:cNvPr>
          <p:cNvSpPr>
            <a:spLocks noGrp="1"/>
          </p:cNvSpPr>
          <p:nvPr>
            <p:ph type="title"/>
          </p:nvPr>
        </p:nvSpPr>
        <p:spPr/>
        <p:txBody>
          <a:bodyPr/>
          <a:lstStyle/>
          <a:p>
            <a:r>
              <a:rPr lang="en-US" dirty="0"/>
              <a:t>What is MAC address?</a:t>
            </a:r>
            <a:endParaRPr lang="en-IN" dirty="0"/>
          </a:p>
        </p:txBody>
      </p:sp>
      <p:sp>
        <p:nvSpPr>
          <p:cNvPr id="3" name="Content Placeholder 2">
            <a:extLst>
              <a:ext uri="{FF2B5EF4-FFF2-40B4-BE49-F238E27FC236}">
                <a16:creationId xmlns:a16="http://schemas.microsoft.com/office/drawing/2014/main" xmlns="" id="{E85873D4-D7C2-D256-DF78-72FFBB7CCDDC}"/>
              </a:ext>
            </a:extLst>
          </p:cNvPr>
          <p:cNvSpPr>
            <a:spLocks noGrp="1"/>
          </p:cNvSpPr>
          <p:nvPr>
            <p:ph idx="1"/>
          </p:nvPr>
        </p:nvSpPr>
        <p:spPr/>
        <p:txBody>
          <a:bodyPr>
            <a:normAutofit fontScale="92500"/>
          </a:bodyPr>
          <a:lstStyle/>
          <a:p>
            <a:r>
              <a:rPr lang="en-US" dirty="0"/>
              <a:t>A MAC address is a series of characters that identifies a particular device on a network.</a:t>
            </a:r>
          </a:p>
          <a:p>
            <a:r>
              <a:rPr lang="en-US" dirty="0"/>
              <a:t>MAC stands for Media Access Control. </a:t>
            </a:r>
          </a:p>
          <a:p>
            <a:r>
              <a:rPr lang="en-US" dirty="0"/>
              <a:t>When a device is produced, the manufacturer assigns it a MAC address.</a:t>
            </a:r>
          </a:p>
          <a:p>
            <a:r>
              <a:rPr lang="en-US" dirty="0"/>
              <a:t>Unlike IP addresses, which can be dynamic, MAC addresses never change. It’s easier to identify a device on a network by looking at the MAC addresses.</a:t>
            </a:r>
          </a:p>
          <a:p>
            <a:r>
              <a:rPr lang="en-US" dirty="0"/>
              <a:t>The MAC address is hardcoded onto a device so it cannot be changed at the hardware level. It can be changed at the software level, though.</a:t>
            </a:r>
          </a:p>
        </p:txBody>
      </p:sp>
    </p:spTree>
    <p:extLst>
      <p:ext uri="{BB962C8B-B14F-4D97-AF65-F5344CB8AC3E}">
        <p14:creationId xmlns:p14="http://schemas.microsoft.com/office/powerpoint/2010/main" val="4032214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333257B-5CD8-51E5-FC64-A3ED2522BA85}"/>
              </a:ext>
            </a:extLst>
          </p:cNvPr>
          <p:cNvSpPr>
            <a:spLocks noGrp="1"/>
          </p:cNvSpPr>
          <p:nvPr>
            <p:ph idx="1"/>
          </p:nvPr>
        </p:nvSpPr>
        <p:spPr>
          <a:xfrm>
            <a:off x="838200" y="521110"/>
            <a:ext cx="10515600" cy="5655853"/>
          </a:xfrm>
        </p:spPr>
        <p:txBody>
          <a:bodyPr>
            <a:normAutofit/>
          </a:bodyPr>
          <a:lstStyle/>
          <a:p>
            <a:pPr marL="0" indent="0" algn="just" fontAlgn="base">
              <a:buNone/>
            </a:pPr>
            <a:r>
              <a:rPr lang="en-US" b="1" i="0">
                <a:effectLst/>
                <a:latin typeface="inherit"/>
              </a:rPr>
              <a:t>Caller ID or Phone Spoofing</a:t>
            </a:r>
            <a:endParaRPr lang="en-US" b="1" i="0">
              <a:effectLst/>
              <a:latin typeface="Red Hat Display"/>
            </a:endParaRPr>
          </a:p>
          <a:p>
            <a:pPr algn="just" fontAlgn="base"/>
            <a:r>
              <a:rPr lang="en-US" b="0" i="0">
                <a:effectLst/>
                <a:latin typeface="inherit"/>
              </a:rPr>
              <a:t>Caller ID spoofing, also known as phone spoofing, occurs when con artists misrepresent the information supplied to your caller ID to conceal their </a:t>
            </a:r>
            <a:r>
              <a:rPr lang="en-US" b="1" i="0">
                <a:effectLst/>
                <a:latin typeface="inherit"/>
              </a:rPr>
              <a:t>identity</a:t>
            </a:r>
            <a:r>
              <a:rPr lang="en-US" b="0" i="0">
                <a:effectLst/>
                <a:latin typeface="inherit"/>
              </a:rPr>
              <a:t>. They do this because they are aware that you are more likely to answer your phone if it seems to be a local number rather than an unfamiliar one.</a:t>
            </a:r>
            <a:endParaRPr lang="en-IN" b="0" i="0">
              <a:effectLst/>
              <a:latin typeface="inherit"/>
            </a:endParaRPr>
          </a:p>
          <a:p>
            <a:pPr algn="just" fontAlgn="base"/>
            <a:endParaRPr lang="en-US" b="0" i="0" dirty="0">
              <a:effectLst/>
              <a:latin typeface="inherit"/>
            </a:endParaRPr>
          </a:p>
        </p:txBody>
      </p:sp>
      <p:pic>
        <p:nvPicPr>
          <p:cNvPr id="4" name="Picture 3">
            <a:extLst>
              <a:ext uri="{FF2B5EF4-FFF2-40B4-BE49-F238E27FC236}">
                <a16:creationId xmlns:a16="http://schemas.microsoft.com/office/drawing/2014/main" xmlns="" id="{43A62E68-B408-5CE1-CCBA-1E1F37A9FF82}"/>
              </a:ext>
            </a:extLst>
          </p:cNvPr>
          <p:cNvPicPr>
            <a:picLocks noChangeAspect="1"/>
          </p:cNvPicPr>
          <p:nvPr/>
        </p:nvPicPr>
        <p:blipFill>
          <a:blip r:embed="rId2"/>
          <a:stretch>
            <a:fillRect/>
          </a:stretch>
        </p:blipFill>
        <p:spPr>
          <a:xfrm>
            <a:off x="6794760" y="2898992"/>
            <a:ext cx="3181794" cy="3810532"/>
          </a:xfrm>
          <a:prstGeom prst="rect">
            <a:avLst/>
          </a:prstGeom>
        </p:spPr>
      </p:pic>
    </p:spTree>
    <p:extLst>
      <p:ext uri="{BB962C8B-B14F-4D97-AF65-F5344CB8AC3E}">
        <p14:creationId xmlns:p14="http://schemas.microsoft.com/office/powerpoint/2010/main" val="725809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333257B-5CD8-51E5-FC64-A3ED2522BA85}"/>
              </a:ext>
            </a:extLst>
          </p:cNvPr>
          <p:cNvSpPr>
            <a:spLocks noGrp="1"/>
          </p:cNvSpPr>
          <p:nvPr>
            <p:ph idx="1"/>
          </p:nvPr>
        </p:nvSpPr>
        <p:spPr>
          <a:xfrm>
            <a:off x="838200" y="521110"/>
            <a:ext cx="10515600" cy="5655853"/>
          </a:xfrm>
        </p:spPr>
        <p:txBody>
          <a:bodyPr>
            <a:normAutofit/>
          </a:bodyPr>
          <a:lstStyle/>
          <a:p>
            <a:pPr marL="0" indent="0" algn="just" rtl="0" eaLnBrk="1" fontAlgn="base" latinLnBrk="0" hangingPunct="1">
              <a:lnSpc>
                <a:spcPct val="90000"/>
              </a:lnSpc>
              <a:spcBef>
                <a:spcPts val="1000"/>
              </a:spcBef>
              <a:spcAft>
                <a:spcPts val="0"/>
              </a:spcAft>
              <a:buNone/>
            </a:pPr>
            <a:r>
              <a:rPr lang="en-US" b="1" i="0" kern="1200" dirty="0">
                <a:solidFill>
                  <a:srgbClr val="000000"/>
                </a:solidFill>
                <a:effectLst/>
                <a:latin typeface="inherit"/>
                <a:ea typeface="+mn-ea"/>
                <a:cs typeface="+mn-cs"/>
              </a:rPr>
              <a:t>Text Message Spoofing</a:t>
            </a:r>
            <a:endParaRPr lang="en-IN" dirty="0">
              <a:effectLst/>
            </a:endParaRPr>
          </a:p>
          <a:p>
            <a:pPr marL="228600" indent="-228600" algn="just" rtl="0" eaLnBrk="1" fontAlgn="base" latinLnBrk="0" hangingPunct="1">
              <a:lnSpc>
                <a:spcPct val="90000"/>
              </a:lnSpc>
              <a:spcBef>
                <a:spcPts val="1000"/>
              </a:spcBef>
              <a:spcAft>
                <a:spcPts val="0"/>
              </a:spcAft>
            </a:pPr>
            <a:r>
              <a:rPr lang="en-US" sz="1800" b="0" i="0" kern="1200" dirty="0">
                <a:solidFill>
                  <a:srgbClr val="000000"/>
                </a:solidFill>
                <a:effectLst/>
                <a:latin typeface="inherit"/>
                <a:ea typeface="+mn-ea"/>
                <a:cs typeface="+mn-cs"/>
              </a:rPr>
              <a:t>Text message spoofing, also known as </a:t>
            </a:r>
            <a:r>
              <a:rPr lang="en-US" sz="1800" b="1" i="0" kern="1200" dirty="0">
                <a:solidFill>
                  <a:srgbClr val="000000"/>
                </a:solidFill>
                <a:effectLst/>
                <a:latin typeface="inherit"/>
                <a:ea typeface="+mn-ea"/>
                <a:cs typeface="+mn-cs"/>
              </a:rPr>
              <a:t>SMS spoofing</a:t>
            </a:r>
            <a:r>
              <a:rPr lang="en-US" sz="1800" b="0" i="0" kern="1200" dirty="0">
                <a:solidFill>
                  <a:srgbClr val="000000"/>
                </a:solidFill>
                <a:effectLst/>
                <a:latin typeface="inherit"/>
                <a:ea typeface="+mn-ea"/>
                <a:cs typeface="+mn-cs"/>
              </a:rPr>
              <a:t>, occurs when the text message’s sender provides false information. Sometimes, legitimate firms replace a lengthy number with a short, easy-to-remember alphanumeric identifier to make it simpler for consumers. Scammers, on the other hand, conceal their true identity behind an alphanumeric sender ID, often posing as a reputable business or institution. These counterfeit messages often include links to SMS phishing (also known as “smishing“) websites or malware downloads.</a:t>
            </a:r>
            <a:endParaRPr lang="en-IN" dirty="0">
              <a:effectLst/>
            </a:endParaRPr>
          </a:p>
        </p:txBody>
      </p:sp>
      <p:pic>
        <p:nvPicPr>
          <p:cNvPr id="7" name="Picture 6">
            <a:extLst>
              <a:ext uri="{FF2B5EF4-FFF2-40B4-BE49-F238E27FC236}">
                <a16:creationId xmlns:a16="http://schemas.microsoft.com/office/drawing/2014/main" xmlns="" id="{F5907DB7-6684-CCEA-983A-15AC2A895DF5}"/>
              </a:ext>
            </a:extLst>
          </p:cNvPr>
          <p:cNvPicPr>
            <a:picLocks noChangeAspect="1"/>
          </p:cNvPicPr>
          <p:nvPr/>
        </p:nvPicPr>
        <p:blipFill>
          <a:blip r:embed="rId2"/>
          <a:stretch>
            <a:fillRect/>
          </a:stretch>
        </p:blipFill>
        <p:spPr>
          <a:xfrm>
            <a:off x="4586630" y="2653091"/>
            <a:ext cx="4520731" cy="3779904"/>
          </a:xfrm>
          <a:prstGeom prst="rect">
            <a:avLst/>
          </a:prstGeom>
        </p:spPr>
      </p:pic>
    </p:spTree>
    <p:extLst>
      <p:ext uri="{BB962C8B-B14F-4D97-AF65-F5344CB8AC3E}">
        <p14:creationId xmlns:p14="http://schemas.microsoft.com/office/powerpoint/2010/main" val="3602693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333257B-5CD8-51E5-FC64-A3ED2522BA85}"/>
              </a:ext>
            </a:extLst>
          </p:cNvPr>
          <p:cNvSpPr>
            <a:spLocks noGrp="1"/>
          </p:cNvSpPr>
          <p:nvPr>
            <p:ph idx="1"/>
          </p:nvPr>
        </p:nvSpPr>
        <p:spPr>
          <a:xfrm>
            <a:off x="838200" y="521110"/>
            <a:ext cx="10515600" cy="5655853"/>
          </a:xfrm>
        </p:spPr>
        <p:txBody>
          <a:bodyPr>
            <a:normAutofit/>
          </a:bodyPr>
          <a:lstStyle/>
          <a:p>
            <a:pPr marL="0" indent="0" algn="just" rtl="0" eaLnBrk="1" fontAlgn="base" latinLnBrk="0" hangingPunct="1">
              <a:lnSpc>
                <a:spcPct val="90000"/>
              </a:lnSpc>
              <a:spcBef>
                <a:spcPts val="1000"/>
              </a:spcBef>
              <a:spcAft>
                <a:spcPts val="0"/>
              </a:spcAft>
              <a:buClrTx/>
              <a:buSzPts val="1800"/>
              <a:buNone/>
            </a:pPr>
            <a:r>
              <a:rPr lang="en-US" b="1" i="0" kern="1200" dirty="0">
                <a:solidFill>
                  <a:srgbClr val="000000"/>
                </a:solidFill>
                <a:effectLst/>
                <a:latin typeface="inherit"/>
                <a:ea typeface="+mn-ea"/>
                <a:cs typeface="+mn-cs"/>
              </a:rPr>
              <a:t>ARP Spoofing</a:t>
            </a:r>
            <a:endParaRPr lang="en-IN" dirty="0">
              <a:effectLst/>
            </a:endParaRPr>
          </a:p>
          <a:p>
            <a:pPr marL="228600" indent="-228600" algn="just" rtl="0" eaLnBrk="1" fontAlgn="base" latinLnBrk="0" hangingPunct="1">
              <a:lnSpc>
                <a:spcPct val="90000"/>
              </a:lnSpc>
              <a:spcBef>
                <a:spcPts val="1000"/>
              </a:spcBef>
              <a:spcAft>
                <a:spcPts val="0"/>
              </a:spcAft>
            </a:pPr>
            <a:r>
              <a:rPr lang="en-US" sz="1800" b="0" i="0" kern="1200" dirty="0">
                <a:solidFill>
                  <a:srgbClr val="000000"/>
                </a:solidFill>
                <a:effectLst/>
                <a:latin typeface="inherit"/>
                <a:ea typeface="+mn-ea"/>
                <a:cs typeface="+mn-cs"/>
              </a:rPr>
              <a:t>ARP is a mechanism that allows network messages to reach a particular </a:t>
            </a:r>
            <a:r>
              <a:rPr lang="en-US" sz="1800" b="1" i="0" kern="1200" dirty="0">
                <a:solidFill>
                  <a:srgbClr val="000000"/>
                </a:solidFill>
                <a:effectLst/>
                <a:latin typeface="inherit"/>
                <a:ea typeface="+mn-ea"/>
                <a:cs typeface="+mn-cs"/>
              </a:rPr>
              <a:t>network device</a:t>
            </a:r>
            <a:r>
              <a:rPr lang="en-US" sz="1800" b="0" i="0" kern="1200" dirty="0">
                <a:solidFill>
                  <a:srgbClr val="000000"/>
                </a:solidFill>
                <a:effectLst/>
                <a:latin typeface="inherit"/>
                <a:ea typeface="+mn-ea"/>
                <a:cs typeface="+mn-cs"/>
              </a:rPr>
              <a:t>. ARP spoofing, also known as ARP poisoning, happens when an adversary transmits forged ARP packets over a local area network. This situation connects the MAC address of the attacker to the IP address of a genuine network device or service. This connection allows the attacker to intercept, alter, or even block any data destined for the IP address.</a:t>
            </a:r>
            <a:endParaRPr lang="en-IN" dirty="0">
              <a:effectLst/>
            </a:endParaRPr>
          </a:p>
          <a:p>
            <a:pPr marL="0" indent="0" algn="just" rtl="0" eaLnBrk="1" fontAlgn="base" latinLnBrk="0" hangingPunct="1">
              <a:lnSpc>
                <a:spcPct val="90000"/>
              </a:lnSpc>
              <a:spcBef>
                <a:spcPts val="1000"/>
              </a:spcBef>
              <a:spcAft>
                <a:spcPts val="0"/>
              </a:spcAft>
              <a:buNone/>
            </a:pPr>
            <a:endParaRPr lang="en-IN" dirty="0">
              <a:effectLst/>
            </a:endParaRPr>
          </a:p>
        </p:txBody>
      </p:sp>
      <p:pic>
        <p:nvPicPr>
          <p:cNvPr id="4" name="Picture 3">
            <a:extLst>
              <a:ext uri="{FF2B5EF4-FFF2-40B4-BE49-F238E27FC236}">
                <a16:creationId xmlns:a16="http://schemas.microsoft.com/office/drawing/2014/main" xmlns="" id="{3CBE1777-01B7-D658-B516-4B3682470195}"/>
              </a:ext>
            </a:extLst>
          </p:cNvPr>
          <p:cNvPicPr>
            <a:picLocks noChangeAspect="1"/>
          </p:cNvPicPr>
          <p:nvPr/>
        </p:nvPicPr>
        <p:blipFill>
          <a:blip r:embed="rId2"/>
          <a:stretch>
            <a:fillRect/>
          </a:stretch>
        </p:blipFill>
        <p:spPr>
          <a:xfrm>
            <a:off x="2256889" y="2757011"/>
            <a:ext cx="7678222" cy="3419952"/>
          </a:xfrm>
          <a:prstGeom prst="rect">
            <a:avLst/>
          </a:prstGeom>
        </p:spPr>
      </p:pic>
    </p:spTree>
    <p:extLst>
      <p:ext uri="{BB962C8B-B14F-4D97-AF65-F5344CB8AC3E}">
        <p14:creationId xmlns:p14="http://schemas.microsoft.com/office/powerpoint/2010/main" val="995482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98D9A0D-FEA7-FCE0-1CD2-A015078B78E2}"/>
              </a:ext>
            </a:extLst>
          </p:cNvPr>
          <p:cNvSpPr>
            <a:spLocks noGrp="1"/>
          </p:cNvSpPr>
          <p:nvPr>
            <p:ph idx="1"/>
          </p:nvPr>
        </p:nvSpPr>
        <p:spPr>
          <a:xfrm>
            <a:off x="838200" y="570271"/>
            <a:ext cx="10515600" cy="5606692"/>
          </a:xfrm>
        </p:spPr>
        <p:txBody>
          <a:bodyPr>
            <a:normAutofit/>
          </a:bodyPr>
          <a:lstStyle/>
          <a:p>
            <a:pPr marL="0" indent="0" algn="l" fontAlgn="base">
              <a:buNone/>
            </a:pPr>
            <a:r>
              <a:rPr lang="en-US" b="1" i="0" dirty="0">
                <a:effectLst/>
                <a:latin typeface="inherit"/>
              </a:rPr>
              <a:t>DNS Spoofing</a:t>
            </a:r>
            <a:endParaRPr lang="en-US" b="1" i="0" dirty="0">
              <a:effectLst/>
              <a:latin typeface="Red Hat Display"/>
            </a:endParaRPr>
          </a:p>
          <a:p>
            <a:pPr algn="l" fontAlgn="base"/>
            <a:r>
              <a:rPr lang="en-US" b="0" i="0" dirty="0">
                <a:effectLst/>
                <a:latin typeface="inherit"/>
              </a:rPr>
              <a:t>DNS spoofing, also known as DNS cache poisoning, is an attack in which updated DNS records are used to redirect internet traffic to a sham website that closely mimics the actual destination. Spoofers do this by changing the IP addresses recorded on the </a:t>
            </a:r>
            <a:r>
              <a:rPr lang="en-US" b="1" i="0" dirty="0">
                <a:effectLst/>
                <a:latin typeface="inherit"/>
              </a:rPr>
              <a:t>DNS server</a:t>
            </a:r>
            <a:r>
              <a:rPr lang="en-US" b="0" i="0" dirty="0">
                <a:effectLst/>
                <a:latin typeface="inherit"/>
              </a:rPr>
              <a:t> with the IP addresses desired by the hackers.</a:t>
            </a:r>
          </a:p>
          <a:p>
            <a:endParaRPr lang="en-IN" dirty="0"/>
          </a:p>
        </p:txBody>
      </p:sp>
      <p:pic>
        <p:nvPicPr>
          <p:cNvPr id="4" name="Picture 3">
            <a:extLst>
              <a:ext uri="{FF2B5EF4-FFF2-40B4-BE49-F238E27FC236}">
                <a16:creationId xmlns:a16="http://schemas.microsoft.com/office/drawing/2014/main" xmlns="" id="{16E84A87-5B26-C989-CB1A-13954246C590}"/>
              </a:ext>
            </a:extLst>
          </p:cNvPr>
          <p:cNvPicPr>
            <a:picLocks noChangeAspect="1"/>
          </p:cNvPicPr>
          <p:nvPr/>
        </p:nvPicPr>
        <p:blipFill>
          <a:blip r:embed="rId2"/>
          <a:stretch>
            <a:fillRect/>
          </a:stretch>
        </p:blipFill>
        <p:spPr>
          <a:xfrm>
            <a:off x="4197233" y="3136391"/>
            <a:ext cx="5980039" cy="3151337"/>
          </a:xfrm>
          <a:prstGeom prst="rect">
            <a:avLst/>
          </a:prstGeom>
        </p:spPr>
      </p:pic>
    </p:spTree>
    <p:extLst>
      <p:ext uri="{BB962C8B-B14F-4D97-AF65-F5344CB8AC3E}">
        <p14:creationId xmlns:p14="http://schemas.microsoft.com/office/powerpoint/2010/main" val="292004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98D9A0D-FEA7-FCE0-1CD2-A015078B78E2}"/>
              </a:ext>
            </a:extLst>
          </p:cNvPr>
          <p:cNvSpPr>
            <a:spLocks noGrp="1"/>
          </p:cNvSpPr>
          <p:nvPr>
            <p:ph idx="1"/>
          </p:nvPr>
        </p:nvSpPr>
        <p:spPr>
          <a:xfrm>
            <a:off x="838200" y="570271"/>
            <a:ext cx="10515600" cy="5606692"/>
          </a:xfrm>
        </p:spPr>
        <p:txBody>
          <a:bodyPr>
            <a:normAutofit/>
          </a:bodyPr>
          <a:lstStyle/>
          <a:p>
            <a:pPr marL="0" indent="0" algn="l" rtl="0" eaLnBrk="1" fontAlgn="base" latinLnBrk="0" hangingPunct="1">
              <a:lnSpc>
                <a:spcPct val="90000"/>
              </a:lnSpc>
              <a:spcBef>
                <a:spcPts val="1000"/>
              </a:spcBef>
              <a:spcAft>
                <a:spcPts val="0"/>
              </a:spcAft>
              <a:buNone/>
            </a:pPr>
            <a:r>
              <a:rPr lang="en-US" b="1" i="0" kern="1200" dirty="0">
                <a:solidFill>
                  <a:srgbClr val="000000"/>
                </a:solidFill>
                <a:effectLst/>
                <a:latin typeface="inherit"/>
                <a:ea typeface="+mn-ea"/>
                <a:cs typeface="+mn-cs"/>
              </a:rPr>
              <a:t>GPS Spoofing</a:t>
            </a:r>
            <a:endParaRPr lang="en-IN" dirty="0">
              <a:effectLst/>
            </a:endParaRPr>
          </a:p>
          <a:p>
            <a:pPr marL="228600" indent="-228600" algn="l" rtl="0" eaLnBrk="1" fontAlgn="base" latinLnBrk="0" hangingPunct="1">
              <a:lnSpc>
                <a:spcPct val="90000"/>
              </a:lnSpc>
              <a:spcBef>
                <a:spcPts val="1000"/>
              </a:spcBef>
              <a:spcAft>
                <a:spcPts val="0"/>
              </a:spcAft>
            </a:pPr>
            <a:r>
              <a:rPr lang="en-US" sz="1800" b="0" i="0" kern="1200" dirty="0">
                <a:solidFill>
                  <a:srgbClr val="000000"/>
                </a:solidFill>
                <a:effectLst/>
                <a:latin typeface="inherit"/>
                <a:ea typeface="+mn-ea"/>
                <a:cs typeface="+mn-cs"/>
              </a:rPr>
              <a:t>GPS spoofing happens when a GPS receiver is misled into transmitting false signals that seem to be authentic. This indicates that the fraudsters are faking their location while being in another. This may be used to </a:t>
            </a:r>
            <a:r>
              <a:rPr lang="en-US" sz="1800" b="1" i="0" kern="1200" dirty="0">
                <a:solidFill>
                  <a:srgbClr val="000000"/>
                </a:solidFill>
                <a:effectLst/>
                <a:latin typeface="inherit"/>
                <a:ea typeface="+mn-ea"/>
                <a:cs typeface="+mn-cs"/>
              </a:rPr>
              <a:t>hack a car’s GPS</a:t>
            </a:r>
            <a:r>
              <a:rPr lang="en-US" sz="1800" b="0" i="0" kern="1200" dirty="0">
                <a:solidFill>
                  <a:srgbClr val="000000"/>
                </a:solidFill>
                <a:effectLst/>
                <a:latin typeface="inherit"/>
                <a:ea typeface="+mn-ea"/>
                <a:cs typeface="+mn-cs"/>
              </a:rPr>
              <a:t> and send you to the incorrect area or, on a much larger scale, to interfere with the GPS signals of ships or airplanes. Numerous </a:t>
            </a:r>
            <a:r>
              <a:rPr lang="en-US" sz="1800" b="0" i="0" kern="1200" dirty="0">
                <a:solidFill>
                  <a:srgbClr val="000000"/>
                </a:solidFill>
                <a:effectLst/>
                <a:latin typeface="inherit"/>
                <a:ea typeface="+mn-ea"/>
                <a:cs typeface="+mn-cs"/>
                <a:hlinkClick r:id="rId2"/>
              </a:rPr>
              <a:t>mobile applications</a:t>
            </a:r>
            <a:r>
              <a:rPr lang="en-US" sz="1800" b="0" i="0" kern="1200" dirty="0">
                <a:solidFill>
                  <a:srgbClr val="000000"/>
                </a:solidFill>
                <a:effectLst/>
                <a:latin typeface="inherit"/>
                <a:ea typeface="+mn-ea"/>
                <a:cs typeface="+mn-cs"/>
              </a:rPr>
              <a:t> depend on location data from smartphones, making them susceptible to this kind of spoofing attack.</a:t>
            </a:r>
            <a:endParaRPr lang="en-IN" dirty="0">
              <a:effectLst/>
            </a:endParaRPr>
          </a:p>
          <a:p>
            <a:pPr marL="0" indent="0">
              <a:buNone/>
            </a:pPr>
            <a:endParaRPr lang="en-IN" dirty="0"/>
          </a:p>
        </p:txBody>
      </p:sp>
      <p:pic>
        <p:nvPicPr>
          <p:cNvPr id="5" name="Picture 4">
            <a:extLst>
              <a:ext uri="{FF2B5EF4-FFF2-40B4-BE49-F238E27FC236}">
                <a16:creationId xmlns:a16="http://schemas.microsoft.com/office/drawing/2014/main" xmlns="" id="{F06840F4-A09B-2B17-6B8E-D0D5FE183FFD}"/>
              </a:ext>
            </a:extLst>
          </p:cNvPr>
          <p:cNvPicPr>
            <a:picLocks noChangeAspect="1"/>
          </p:cNvPicPr>
          <p:nvPr/>
        </p:nvPicPr>
        <p:blipFill>
          <a:blip r:embed="rId3"/>
          <a:stretch>
            <a:fillRect/>
          </a:stretch>
        </p:blipFill>
        <p:spPr>
          <a:xfrm>
            <a:off x="4187952" y="2645390"/>
            <a:ext cx="6034446" cy="3828148"/>
          </a:xfrm>
          <a:prstGeom prst="rect">
            <a:avLst/>
          </a:prstGeom>
        </p:spPr>
      </p:pic>
    </p:spTree>
    <p:extLst>
      <p:ext uri="{BB962C8B-B14F-4D97-AF65-F5344CB8AC3E}">
        <p14:creationId xmlns:p14="http://schemas.microsoft.com/office/powerpoint/2010/main" val="3213542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98D9A0D-FEA7-FCE0-1CD2-A015078B78E2}"/>
              </a:ext>
            </a:extLst>
          </p:cNvPr>
          <p:cNvSpPr>
            <a:spLocks noGrp="1"/>
          </p:cNvSpPr>
          <p:nvPr>
            <p:ph idx="1"/>
          </p:nvPr>
        </p:nvSpPr>
        <p:spPr>
          <a:xfrm>
            <a:off x="838200" y="570271"/>
            <a:ext cx="10515600" cy="5606692"/>
          </a:xfrm>
        </p:spPr>
        <p:txBody>
          <a:bodyPr>
            <a:normAutofit/>
          </a:bodyPr>
          <a:lstStyle/>
          <a:p>
            <a:pPr marL="0" indent="0" algn="l" rtl="0" eaLnBrk="1" fontAlgn="base" latinLnBrk="0" hangingPunct="1">
              <a:lnSpc>
                <a:spcPct val="90000"/>
              </a:lnSpc>
              <a:spcBef>
                <a:spcPts val="1000"/>
              </a:spcBef>
              <a:spcAft>
                <a:spcPts val="0"/>
              </a:spcAft>
              <a:buClrTx/>
              <a:buSzPts val="1800"/>
              <a:buNone/>
            </a:pPr>
            <a:r>
              <a:rPr lang="en-US" b="1" i="0" kern="1200" dirty="0">
                <a:solidFill>
                  <a:srgbClr val="000000"/>
                </a:solidFill>
                <a:effectLst/>
                <a:latin typeface="inherit"/>
                <a:ea typeface="+mn-ea"/>
                <a:cs typeface="+mn-cs"/>
              </a:rPr>
              <a:t>Facial Spoofing</a:t>
            </a:r>
            <a:endParaRPr lang="en-IN" dirty="0">
              <a:effectLst/>
            </a:endParaRPr>
          </a:p>
          <a:p>
            <a:pPr marL="228600" indent="-228600" algn="l" rtl="0" eaLnBrk="1" fontAlgn="base" latinLnBrk="0" hangingPunct="1">
              <a:lnSpc>
                <a:spcPct val="90000"/>
              </a:lnSpc>
              <a:spcBef>
                <a:spcPts val="1000"/>
              </a:spcBef>
              <a:spcAft>
                <a:spcPts val="0"/>
              </a:spcAft>
            </a:pPr>
            <a:r>
              <a:rPr lang="en-US" sz="1800" b="1" i="0" kern="1200" dirty="0">
                <a:solidFill>
                  <a:srgbClr val="000000"/>
                </a:solidFill>
                <a:effectLst/>
                <a:latin typeface="inherit"/>
                <a:ea typeface="+mn-ea"/>
                <a:cs typeface="+mn-cs"/>
              </a:rPr>
              <a:t>Facial recognition</a:t>
            </a:r>
            <a:r>
              <a:rPr lang="en-US" sz="1800" b="0" i="0" kern="1200" dirty="0">
                <a:solidFill>
                  <a:srgbClr val="000000"/>
                </a:solidFill>
                <a:effectLst/>
                <a:latin typeface="inherit"/>
                <a:ea typeface="+mn-ea"/>
                <a:cs typeface="+mn-cs"/>
              </a:rPr>
              <a:t> technology is utilized in law enforcement, airport security, healthcare, education, marketing, and advertising, as well as to unlock mobile devices and computers. Facial recognition spoofing is possible using unlawfully acquired biometric data from an individual’s online profile or compromised system.</a:t>
            </a:r>
            <a:endParaRPr lang="en-IN" dirty="0">
              <a:effectLst/>
            </a:endParaRPr>
          </a:p>
          <a:p>
            <a:pPr marL="0" indent="0" algn="l" rtl="0" eaLnBrk="1" fontAlgn="base" latinLnBrk="0" hangingPunct="1">
              <a:lnSpc>
                <a:spcPct val="90000"/>
              </a:lnSpc>
              <a:spcBef>
                <a:spcPts val="1000"/>
              </a:spcBef>
              <a:spcAft>
                <a:spcPts val="0"/>
              </a:spcAft>
              <a:buNone/>
            </a:pPr>
            <a:endParaRPr lang="en-US" b="1" i="0" kern="1200" dirty="0">
              <a:solidFill>
                <a:srgbClr val="000000"/>
              </a:solidFill>
              <a:effectLst/>
              <a:latin typeface="inherit"/>
              <a:ea typeface="+mn-ea"/>
              <a:cs typeface="+mn-cs"/>
            </a:endParaRPr>
          </a:p>
          <a:p>
            <a:pPr marL="0" indent="0">
              <a:buNone/>
            </a:pPr>
            <a:endParaRPr lang="en-IN" dirty="0"/>
          </a:p>
        </p:txBody>
      </p:sp>
      <p:pic>
        <p:nvPicPr>
          <p:cNvPr id="7" name="Picture 6">
            <a:extLst>
              <a:ext uri="{FF2B5EF4-FFF2-40B4-BE49-F238E27FC236}">
                <a16:creationId xmlns:a16="http://schemas.microsoft.com/office/drawing/2014/main" xmlns="" id="{1793C3C6-AD1A-6DF9-E3BF-15B10A0414D0}"/>
              </a:ext>
            </a:extLst>
          </p:cNvPr>
          <p:cNvPicPr>
            <a:picLocks noChangeAspect="1"/>
          </p:cNvPicPr>
          <p:nvPr/>
        </p:nvPicPr>
        <p:blipFill>
          <a:blip r:embed="rId2"/>
          <a:stretch>
            <a:fillRect/>
          </a:stretch>
        </p:blipFill>
        <p:spPr>
          <a:xfrm>
            <a:off x="3044952" y="2300322"/>
            <a:ext cx="6475970" cy="4108411"/>
          </a:xfrm>
          <a:prstGeom prst="rect">
            <a:avLst/>
          </a:prstGeom>
        </p:spPr>
      </p:pic>
    </p:spTree>
    <p:extLst>
      <p:ext uri="{BB962C8B-B14F-4D97-AF65-F5344CB8AC3E}">
        <p14:creationId xmlns:p14="http://schemas.microsoft.com/office/powerpoint/2010/main" val="2878193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86BD64-241E-6209-68F1-D5BB9E935DFD}"/>
              </a:ext>
            </a:extLst>
          </p:cNvPr>
          <p:cNvSpPr>
            <a:spLocks noGrp="1"/>
          </p:cNvSpPr>
          <p:nvPr>
            <p:ph type="title"/>
          </p:nvPr>
        </p:nvSpPr>
        <p:spPr>
          <a:xfrm>
            <a:off x="838200" y="365125"/>
            <a:ext cx="10515600" cy="401791"/>
          </a:xfrm>
        </p:spPr>
        <p:txBody>
          <a:bodyPr>
            <a:normAutofit fontScale="90000"/>
          </a:bodyPr>
          <a:lstStyle/>
          <a:p>
            <a:r>
              <a:rPr lang="en-US" dirty="0"/>
              <a:t>Counter measures</a:t>
            </a:r>
            <a:endParaRPr lang="en-IN" dirty="0"/>
          </a:p>
        </p:txBody>
      </p:sp>
      <p:sp>
        <p:nvSpPr>
          <p:cNvPr id="3" name="Content Placeholder 2">
            <a:extLst>
              <a:ext uri="{FF2B5EF4-FFF2-40B4-BE49-F238E27FC236}">
                <a16:creationId xmlns:a16="http://schemas.microsoft.com/office/drawing/2014/main" xmlns="" id="{FC0636B0-DF08-7F5F-976A-D923D48C8C7E}"/>
              </a:ext>
            </a:extLst>
          </p:cNvPr>
          <p:cNvSpPr>
            <a:spLocks noGrp="1"/>
          </p:cNvSpPr>
          <p:nvPr>
            <p:ph idx="1"/>
          </p:nvPr>
        </p:nvSpPr>
        <p:spPr>
          <a:xfrm>
            <a:off x="602226" y="835742"/>
            <a:ext cx="11039168" cy="5889523"/>
          </a:xfrm>
        </p:spPr>
        <p:txBody>
          <a:bodyPr>
            <a:noAutofit/>
          </a:bodyPr>
          <a:lstStyle/>
          <a:p>
            <a:pPr algn="l" fontAlgn="base">
              <a:lnSpc>
                <a:spcPct val="170000"/>
              </a:lnSpc>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Activate your </a:t>
            </a:r>
            <a:r>
              <a:rPr lang="en-US" sz="1400" b="1" i="0" dirty="0">
                <a:solidFill>
                  <a:srgbClr val="374151"/>
                </a:solidFill>
                <a:effectLst/>
                <a:latin typeface="Times New Roman" panose="02020603050405020304" pitchFamily="18" charset="0"/>
                <a:cs typeface="Times New Roman" panose="02020603050405020304" pitchFamily="18" charset="0"/>
              </a:rPr>
              <a:t>spam filter</a:t>
            </a:r>
            <a:r>
              <a:rPr lang="en-US" sz="1400" b="0" i="0" dirty="0">
                <a:solidFill>
                  <a:srgbClr val="374151"/>
                </a:solidFill>
                <a:effectLst/>
                <a:latin typeface="Times New Roman" panose="02020603050405020304" pitchFamily="18" charset="0"/>
                <a:cs typeface="Times New Roman" panose="02020603050405020304" pitchFamily="18" charset="0"/>
              </a:rPr>
              <a:t>. This will prevent the vast majority of faked emails from reaching your inbox.</a:t>
            </a:r>
          </a:p>
          <a:p>
            <a:pPr algn="l" fontAlgn="base">
              <a:lnSpc>
                <a:spcPct val="170000"/>
              </a:lnSpc>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Do not click on links or download files in </a:t>
            </a:r>
            <a:r>
              <a:rPr lang="en-US" sz="1400" b="1" i="0" dirty="0">
                <a:solidFill>
                  <a:srgbClr val="374151"/>
                </a:solidFill>
                <a:effectLst/>
                <a:latin typeface="Times New Roman" panose="02020603050405020304" pitchFamily="18" charset="0"/>
                <a:cs typeface="Times New Roman" panose="02020603050405020304" pitchFamily="18" charset="0"/>
              </a:rPr>
              <a:t>unsolicited emails</a:t>
            </a:r>
            <a:r>
              <a:rPr lang="en-US" sz="1400" b="0" i="0" dirty="0">
                <a:solidFill>
                  <a:srgbClr val="374151"/>
                </a:solidFill>
                <a:effectLst/>
                <a:latin typeface="Times New Roman" panose="02020603050405020304" pitchFamily="18" charset="0"/>
                <a:cs typeface="Times New Roman" panose="02020603050405020304" pitchFamily="18" charset="0"/>
              </a:rPr>
              <a:t> from unknown senders. If there is a possibility that the email is accurate, contact the sender through an alternative route and validate the email’s contents.</a:t>
            </a:r>
          </a:p>
          <a:p>
            <a:pPr algn="l" fontAlgn="base">
              <a:lnSpc>
                <a:spcPct val="170000"/>
              </a:lnSpc>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Sign in from a different window or tab. </a:t>
            </a:r>
            <a:r>
              <a:rPr lang="en-US" sz="1400" b="1" i="0" dirty="0">
                <a:solidFill>
                  <a:srgbClr val="374151"/>
                </a:solidFill>
                <a:effectLst/>
                <a:latin typeface="Times New Roman" panose="02020603050405020304" pitchFamily="18" charset="0"/>
                <a:cs typeface="Times New Roman" panose="02020603050405020304" pitchFamily="18" charset="0"/>
              </a:rPr>
              <a:t>Do not click</a:t>
            </a:r>
            <a:r>
              <a:rPr lang="en-US" sz="1400" b="0" i="0" dirty="0">
                <a:solidFill>
                  <a:srgbClr val="374151"/>
                </a:solidFill>
                <a:effectLst/>
                <a:latin typeface="Times New Roman" panose="02020603050405020304" pitchFamily="18" charset="0"/>
                <a:cs typeface="Times New Roman" panose="02020603050405020304" pitchFamily="18" charset="0"/>
              </a:rPr>
              <a:t> the offered link if you get a suspicious email or text message demanding that you log in to your account and perform some action, such as verifying your details. Instead, create a new tab or window and browse the site. Alternatively, you may log in with the app on your smartphone or tablet.</a:t>
            </a:r>
          </a:p>
          <a:p>
            <a:pPr algn="l" fontAlgn="base">
              <a:lnSpc>
                <a:spcPct val="170000"/>
              </a:lnSpc>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Utilize the telephone. If you’ve received a strange email purportedly from a friend, don’t be hesitant to phone or text the sender to </a:t>
            </a:r>
            <a:r>
              <a:rPr lang="en-US" sz="1400" b="1" i="0" dirty="0">
                <a:solidFill>
                  <a:srgbClr val="374151"/>
                </a:solidFill>
                <a:effectLst/>
                <a:latin typeface="Times New Roman" panose="02020603050405020304" pitchFamily="18" charset="0"/>
                <a:cs typeface="Times New Roman" panose="02020603050405020304" pitchFamily="18" charset="0"/>
              </a:rPr>
              <a:t>verify that they sent the email</a:t>
            </a:r>
            <a:r>
              <a:rPr lang="en-US" sz="1400" b="0" i="0" dirty="0">
                <a:solidFill>
                  <a:srgbClr val="374151"/>
                </a:solidFill>
                <a:effectLst/>
                <a:latin typeface="Times New Roman" panose="02020603050405020304" pitchFamily="18" charset="0"/>
                <a:cs typeface="Times New Roman" panose="02020603050405020304" pitchFamily="18" charset="0"/>
              </a:rPr>
              <a:t>. This is particularly true if the sender makes an unusual request, such as, “Please purchase 100 iTunes gift cards and provide me the card numbers by email. Thanks, Your Employer.”</a:t>
            </a:r>
          </a:p>
          <a:p>
            <a:pPr algn="l" fontAlgn="base">
              <a:lnSpc>
                <a:spcPct val="170000"/>
              </a:lnSpc>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Windows displays file </a:t>
            </a:r>
            <a:r>
              <a:rPr lang="en-US" sz="1400" b="1" i="0" dirty="0">
                <a:solidFill>
                  <a:srgbClr val="374151"/>
                </a:solidFill>
                <a:effectLst/>
                <a:latin typeface="Times New Roman" panose="02020603050405020304" pitchFamily="18" charset="0"/>
                <a:cs typeface="Times New Roman" panose="02020603050405020304" pitchFamily="18" charset="0"/>
              </a:rPr>
              <a:t>extension names</a:t>
            </a:r>
            <a:r>
              <a:rPr lang="en-US" sz="1400" b="0" i="0" dirty="0">
                <a:solidFill>
                  <a:srgbClr val="374151"/>
                </a:solidFill>
                <a:effectLst/>
                <a:latin typeface="Times New Roman" panose="02020603050405020304" pitchFamily="18" charset="0"/>
                <a:cs typeface="Times New Roman" panose="02020603050405020304" pitchFamily="18" charset="0"/>
              </a:rPr>
              <a:t>. By default, Windows does not display file extensions, but you can alter this by choosing the “View” tab in File Explorer and selecting the checkbox to display file extensions. While this will not prevent fraudsters from spoofing file extensions, you will at least be able to identify faked extensions and avoid opening </a:t>
            </a:r>
            <a:r>
              <a:rPr lang="en-US" sz="1400" b="1" i="0" dirty="0">
                <a:solidFill>
                  <a:srgbClr val="374151"/>
                </a:solidFill>
                <a:effectLst/>
                <a:latin typeface="Times New Roman" panose="02020603050405020304" pitchFamily="18" charset="0"/>
                <a:cs typeface="Times New Roman" panose="02020603050405020304" pitchFamily="18" charset="0"/>
              </a:rPr>
              <a:t>infected files</a:t>
            </a:r>
            <a:r>
              <a:rPr lang="en-US" sz="1400" b="0" i="0" dirty="0">
                <a:solidFill>
                  <a:srgbClr val="374151"/>
                </a:solidFill>
                <a:effectLst/>
                <a:latin typeface="Times New Roman" panose="02020603050405020304" pitchFamily="18" charset="0"/>
                <a:cs typeface="Times New Roman" panose="02020603050405020304" pitchFamily="18" charset="0"/>
              </a:rPr>
              <a:t>.</a:t>
            </a:r>
          </a:p>
          <a:p>
            <a:pPr algn="l" fontAlgn="base">
              <a:lnSpc>
                <a:spcPct val="170000"/>
              </a:lnSpc>
              <a:buFont typeface="+mj-lt"/>
              <a:buAutoNum type="arabicPeriod"/>
            </a:pPr>
            <a:r>
              <a:rPr lang="en-US" sz="1400" b="0" i="0" dirty="0">
                <a:solidFill>
                  <a:srgbClr val="374151"/>
                </a:solidFill>
                <a:effectLst/>
                <a:latin typeface="Times New Roman" panose="02020603050405020304" pitchFamily="18" charset="0"/>
                <a:cs typeface="Times New Roman" panose="02020603050405020304" pitchFamily="18" charset="0"/>
              </a:rPr>
              <a:t>Invest in reliable antivirus software. Don’t panic if you click on a malicious link or file; a competent antivirus application will warn you of the danger, block the download, and prevent malware from infiltrating your system or network. Malwarebytes, for instance, offers free trials of its antivirus/anti-malware software before subscription.</a:t>
            </a:r>
          </a:p>
          <a:p>
            <a:pPr marL="0" indent="0">
              <a:buNone/>
            </a:pPr>
            <a:endParaRPr lang="en-IN" sz="1200" dirty="0"/>
          </a:p>
        </p:txBody>
      </p:sp>
    </p:spTree>
    <p:extLst>
      <p:ext uri="{BB962C8B-B14F-4D97-AF65-F5344CB8AC3E}">
        <p14:creationId xmlns:p14="http://schemas.microsoft.com/office/powerpoint/2010/main" val="1092084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C7570033-5024-7EA4-25C7-91F143131AD1}"/>
              </a:ext>
            </a:extLst>
          </p:cNvPr>
          <p:cNvPicPr>
            <a:picLocks noGrp="1" noChangeAspect="1"/>
          </p:cNvPicPr>
          <p:nvPr>
            <p:ph idx="1"/>
          </p:nvPr>
        </p:nvPicPr>
        <p:blipFill>
          <a:blip r:embed="rId2"/>
          <a:stretch>
            <a:fillRect/>
          </a:stretch>
        </p:blipFill>
        <p:spPr>
          <a:xfrm>
            <a:off x="643467" y="770889"/>
            <a:ext cx="10905066" cy="5316220"/>
          </a:xfrm>
          <a:prstGeom prst="rect">
            <a:avLst/>
          </a:prstGeom>
        </p:spPr>
      </p:pic>
    </p:spTree>
    <p:extLst>
      <p:ext uri="{BB962C8B-B14F-4D97-AF65-F5344CB8AC3E}">
        <p14:creationId xmlns:p14="http://schemas.microsoft.com/office/powerpoint/2010/main" val="2573389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49DB06-B78D-C09F-7811-C382EE2C1D1B}"/>
              </a:ext>
            </a:extLst>
          </p:cNvPr>
          <p:cNvSpPr>
            <a:spLocks noGrp="1"/>
          </p:cNvSpPr>
          <p:nvPr>
            <p:ph type="title"/>
          </p:nvPr>
        </p:nvSpPr>
        <p:spPr/>
        <p:txBody>
          <a:bodyPr>
            <a:normAutofit/>
          </a:bodyPr>
          <a:lstStyle/>
          <a:p>
            <a:r>
              <a:rPr lang="en-US" b="1" i="0" dirty="0">
                <a:solidFill>
                  <a:srgbClr val="323232"/>
                </a:solidFill>
                <a:effectLst/>
                <a:latin typeface="Arial" panose="020B0604020202020204" pitchFamily="34" charset="0"/>
              </a:rPr>
              <a:t>What is a MAC address (media access control address)?</a:t>
            </a:r>
            <a:endParaRPr lang="en-IN" dirty="0"/>
          </a:p>
        </p:txBody>
      </p:sp>
      <p:sp>
        <p:nvSpPr>
          <p:cNvPr id="3" name="Content Placeholder 2">
            <a:extLst>
              <a:ext uri="{FF2B5EF4-FFF2-40B4-BE49-F238E27FC236}">
                <a16:creationId xmlns:a16="http://schemas.microsoft.com/office/drawing/2014/main" xmlns="" id="{F2DB8F6A-9DB8-7C0F-AB52-D27FBE6D33DD}"/>
              </a:ext>
            </a:extLst>
          </p:cNvPr>
          <p:cNvSpPr>
            <a:spLocks noGrp="1"/>
          </p:cNvSpPr>
          <p:nvPr>
            <p:ph idx="1"/>
          </p:nvPr>
        </p:nvSpPr>
        <p:spPr/>
        <p:txBody>
          <a:bodyPr/>
          <a:lstStyle/>
          <a:p>
            <a:pPr algn="just"/>
            <a:r>
              <a:rPr lang="en-US" b="0" i="0" dirty="0">
                <a:solidFill>
                  <a:srgbClr val="666666"/>
                </a:solidFill>
                <a:effectLst/>
                <a:latin typeface="Arial" panose="020B0604020202020204" pitchFamily="34" charset="0"/>
              </a:rPr>
              <a:t>A </a:t>
            </a:r>
            <a:r>
              <a:rPr lang="en-US" b="0" i="0" dirty="0">
                <a:effectLst/>
                <a:latin typeface="Times New Roman" panose="02020603050405020304" pitchFamily="18" charset="0"/>
                <a:cs typeface="Times New Roman" panose="02020603050405020304" pitchFamily="18" charset="0"/>
              </a:rPr>
              <a:t>MAC address (media access control address) is a 12-digit hexadecimal number assigned to each device connected to the network.</a:t>
            </a:r>
          </a:p>
          <a:p>
            <a:pPr algn="just"/>
            <a:r>
              <a:rPr lang="en-US" b="0" i="0" dirty="0">
                <a:effectLst/>
                <a:latin typeface="Times New Roman" panose="02020603050405020304" pitchFamily="18" charset="0"/>
                <a:cs typeface="Times New Roman" panose="02020603050405020304" pitchFamily="18" charset="0"/>
              </a:rPr>
              <a:t>Primarily specified as a </a:t>
            </a:r>
            <a:r>
              <a:rPr lang="en-US" u="sng" dirty="0">
                <a:latin typeface="Times New Roman" panose="02020603050405020304" pitchFamily="18" charset="0"/>
                <a:cs typeface="Times New Roman" panose="02020603050405020304" pitchFamily="18" charset="0"/>
              </a:rPr>
              <a:t>unique identifier</a:t>
            </a:r>
            <a:r>
              <a:rPr lang="en-US"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during device manufacturing, the MAC address is often found on a device's network interface card (</a:t>
            </a:r>
            <a:r>
              <a:rPr lang="en-US"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xmlns="" val="tx"/>
                    </a:ext>
                  </a:extLst>
                </a:hlinkClick>
              </a:rPr>
              <a:t>NIC</a:t>
            </a:r>
            <a:r>
              <a:rPr lang="en-US" b="0" i="0" dirty="0">
                <a:effectLst/>
                <a:latin typeface="Times New Roman" panose="02020603050405020304" pitchFamily="18" charset="0"/>
                <a:cs typeface="Times New Roman" panose="02020603050405020304" pitchFamily="18" charset="0"/>
              </a:rPr>
              <a:t>).</a:t>
            </a:r>
          </a:p>
          <a:p>
            <a:pPr algn="just"/>
            <a:r>
              <a:rPr lang="en-US" b="0" i="0" dirty="0">
                <a:effectLst/>
                <a:latin typeface="Times New Roman" panose="02020603050405020304" pitchFamily="18" charset="0"/>
                <a:cs typeface="Times New Roman" panose="02020603050405020304" pitchFamily="18" charset="0"/>
              </a:rPr>
              <a:t> A MAC address is required when trying to locate a device or when performing diagnostics on a network device.</a:t>
            </a:r>
          </a:p>
          <a:p>
            <a:pPr algn="just"/>
            <a:r>
              <a:rPr lang="en-US" sz="2800" dirty="0">
                <a:latin typeface="Times New Roman" panose="02020603050405020304" pitchFamily="18" charset="0"/>
                <a:cs typeface="Times New Roman" panose="02020603050405020304" pitchFamily="18" charset="0"/>
              </a:rPr>
              <a:t>Each device on a network has a unique media access control (MAC) address, sometimes called a physical address.</a:t>
            </a:r>
          </a:p>
          <a:p>
            <a:pPr algn="just"/>
            <a:endParaRPr lang="en-US" b="0" i="0" dirty="0">
              <a:effectLst/>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23409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A96D99C-71A1-8E6D-F28E-A1B0407D6388}"/>
              </a:ext>
            </a:extLst>
          </p:cNvPr>
          <p:cNvSpPr>
            <a:spLocks noGrp="1"/>
          </p:cNvSpPr>
          <p:nvPr>
            <p:ph idx="1"/>
          </p:nvPr>
        </p:nvSpPr>
        <p:spPr>
          <a:xfrm>
            <a:off x="838200" y="481781"/>
            <a:ext cx="10515600" cy="5695182"/>
          </a:xfrm>
        </p:spPr>
        <p:txBody>
          <a:bodyPr>
            <a:noAutofit/>
          </a:bodyPr>
          <a:lstStyle/>
          <a:p>
            <a:pPr algn="just"/>
            <a:r>
              <a:rPr lang="en-US" sz="2400" dirty="0">
                <a:latin typeface="Times New Roman" panose="02020603050405020304" pitchFamily="18" charset="0"/>
                <a:cs typeface="Times New Roman" panose="02020603050405020304" pitchFamily="18" charset="0"/>
              </a:rPr>
              <a:t>Networking two devices requires an </a:t>
            </a:r>
            <a:r>
              <a:rPr lang="en-US" sz="2400" b="1" dirty="0">
                <a:latin typeface="Times New Roman" panose="02020603050405020304" pitchFamily="18" charset="0"/>
                <a:cs typeface="Times New Roman" panose="02020603050405020304" pitchFamily="18" charset="0"/>
              </a:rPr>
              <a:t>IP and MAC address</a:t>
            </a:r>
            <a:r>
              <a:rPr lang="en-US" sz="2400" dirty="0">
                <a:latin typeface="Times New Roman" panose="02020603050405020304" pitchFamily="18" charset="0"/>
                <a:cs typeface="Times New Roman" panose="02020603050405020304" pitchFamily="18" charset="0"/>
              </a:rPr>
              <a:t>. Every device’s NIC has a Media Access Control (MAC) address.</a:t>
            </a:r>
          </a:p>
          <a:p>
            <a:pPr algn="just"/>
            <a:r>
              <a:rPr lang="en-US" sz="2400" dirty="0">
                <a:latin typeface="Times New Roman" panose="02020603050405020304" pitchFamily="18" charset="0"/>
                <a:cs typeface="Times New Roman" panose="02020603050405020304" pitchFamily="18" charset="0"/>
              </a:rPr>
              <a:t>As a cybersecurity professional, you should know that </a:t>
            </a:r>
            <a:r>
              <a:rPr lang="en-US" sz="2400" b="1" dirty="0">
                <a:latin typeface="Times New Roman" panose="02020603050405020304" pitchFamily="18" charset="0"/>
                <a:cs typeface="Times New Roman" panose="02020603050405020304" pitchFamily="18" charset="0"/>
              </a:rPr>
              <a:t>no two devices may have the same MAC address </a:t>
            </a:r>
            <a:r>
              <a:rPr lang="en-US" sz="2400" dirty="0">
                <a:latin typeface="Times New Roman" panose="02020603050405020304" pitchFamily="18" charset="0"/>
                <a:cs typeface="Times New Roman" panose="02020603050405020304" pitchFamily="18" charset="0"/>
              </a:rPr>
              <a:t>since this identification is unique. The hexadecimal encoding 00:0a:95:9d:67:16 is present in every device.</a:t>
            </a:r>
          </a:p>
          <a:p>
            <a:pPr algn="just"/>
            <a:r>
              <a:rPr lang="en-US" sz="2400" dirty="0">
                <a:latin typeface="Times New Roman" panose="02020603050405020304" pitchFamily="18" charset="0"/>
                <a:cs typeface="Times New Roman" panose="02020603050405020304" pitchFamily="18" charset="0"/>
              </a:rPr>
              <a:t>The 12-digit alphanumeric identifier comprises 48 bits, with the initial 24 bits allocated for the OUI (Organization Unique Identifier), while the remaining 24 bits are designated for NIC/vendor-specific data.</a:t>
            </a:r>
          </a:p>
          <a:p>
            <a:pPr algn="just"/>
            <a:r>
              <a:rPr lang="en-US" sz="2400" dirty="0">
                <a:latin typeface="Times New Roman" panose="02020603050405020304" pitchFamily="18" charset="0"/>
                <a:cs typeface="Times New Roman" panose="02020603050405020304" pitchFamily="18" charset="0"/>
              </a:rPr>
              <a:t>It operates on the OSI model’s data link layer.</a:t>
            </a:r>
          </a:p>
          <a:p>
            <a:pPr algn="just"/>
            <a:r>
              <a:rPr lang="en-US" sz="2400" dirty="0">
                <a:latin typeface="Times New Roman" panose="02020603050405020304" pitchFamily="18" charset="0"/>
                <a:cs typeface="Times New Roman" panose="02020603050405020304" pitchFamily="18" charset="0"/>
              </a:rPr>
              <a:t>It is supplied by the device’s manufacturer and included in its NIC, which is ideally fixed and cannot be modified.</a:t>
            </a:r>
          </a:p>
          <a:p>
            <a:pPr algn="just"/>
            <a:r>
              <a:rPr lang="en-US" sz="2400" dirty="0">
                <a:latin typeface="Times New Roman" panose="02020603050405020304" pitchFamily="18" charset="0"/>
                <a:cs typeface="Times New Roman" panose="02020603050405020304" pitchFamily="18" charset="0"/>
              </a:rPr>
              <a:t>A logical address is connected to a physical or MAC address using the ARP protocol.</a:t>
            </a:r>
          </a:p>
          <a:p>
            <a:pPr algn="just"/>
            <a:r>
              <a:rPr lang="en-US" sz="2400" dirty="0"/>
              <a:t>You can fake a device’s MAC address so it cannot be seen by public networks. This is known as MAC spoofing.</a:t>
            </a:r>
            <a:endParaRPr lang="en-IN" sz="2400" dirty="0"/>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9400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9B7E9C-558B-6299-DE8E-ED1132A9914A}"/>
              </a:ext>
            </a:extLst>
          </p:cNvPr>
          <p:cNvSpPr>
            <a:spLocks noGrp="1"/>
          </p:cNvSpPr>
          <p:nvPr>
            <p:ph type="title"/>
          </p:nvPr>
        </p:nvSpPr>
        <p:spPr/>
        <p:txBody>
          <a:bodyPr/>
          <a:lstStyle/>
          <a:p>
            <a:r>
              <a:rPr lang="en-US" dirty="0"/>
              <a:t>What is spoofing?</a:t>
            </a:r>
            <a:endParaRPr lang="en-IN" dirty="0"/>
          </a:p>
        </p:txBody>
      </p:sp>
      <p:sp>
        <p:nvSpPr>
          <p:cNvPr id="3" name="Content Placeholder 2">
            <a:extLst>
              <a:ext uri="{FF2B5EF4-FFF2-40B4-BE49-F238E27FC236}">
                <a16:creationId xmlns:a16="http://schemas.microsoft.com/office/drawing/2014/main" xmlns="" id="{284F6654-B148-7FD8-EB3B-F27684E98DB4}"/>
              </a:ext>
            </a:extLst>
          </p:cNvPr>
          <p:cNvSpPr>
            <a:spLocks noGrp="1"/>
          </p:cNvSpPr>
          <p:nvPr>
            <p:ph idx="1"/>
          </p:nvPr>
        </p:nvSpPr>
        <p:spPr>
          <a:xfrm>
            <a:off x="838200" y="1825624"/>
            <a:ext cx="10105103" cy="4758055"/>
          </a:xfrm>
        </p:spPr>
        <p:txBody>
          <a:bodyPr/>
          <a:lstStyle/>
          <a:p>
            <a:pPr algn="just"/>
            <a:r>
              <a:rPr lang="en-US" b="0" i="0" dirty="0">
                <a:effectLst/>
                <a:latin typeface="Inter"/>
              </a:rPr>
              <a:t>In the context of </a:t>
            </a:r>
            <a:r>
              <a:rPr lang="en-US" b="1" i="0" dirty="0">
                <a:effectLst/>
                <a:latin typeface="Inter"/>
              </a:rPr>
              <a:t>cybersecurity</a:t>
            </a:r>
            <a:r>
              <a:rPr lang="en-US" b="0" i="0" dirty="0">
                <a:effectLst/>
                <a:latin typeface="Inter"/>
              </a:rPr>
              <a:t>, spoofing is the act of </a:t>
            </a:r>
            <a:r>
              <a:rPr lang="en-US" b="0" i="0" u="none" strike="noStrike" dirty="0">
                <a:effectLst/>
                <a:latin typeface="Inter"/>
              </a:rPr>
              <a:t>impersonating</a:t>
            </a:r>
            <a:r>
              <a:rPr lang="en-US" b="0" i="0" dirty="0">
                <a:effectLst/>
                <a:latin typeface="Inter"/>
              </a:rPr>
              <a:t> another entity to earn our trust, obtain access to our systems, steal data, steal money, or transmit malware.</a:t>
            </a:r>
          </a:p>
          <a:p>
            <a:endParaRPr lang="en-US" dirty="0">
              <a:latin typeface="Inter"/>
            </a:endParaRPr>
          </a:p>
        </p:txBody>
      </p:sp>
      <p:pic>
        <p:nvPicPr>
          <p:cNvPr id="5" name="Picture 4">
            <a:extLst>
              <a:ext uri="{FF2B5EF4-FFF2-40B4-BE49-F238E27FC236}">
                <a16:creationId xmlns:a16="http://schemas.microsoft.com/office/drawing/2014/main" xmlns="" id="{68062B4A-DC6C-31C2-03AB-2CEF95F58F70}"/>
              </a:ext>
            </a:extLst>
          </p:cNvPr>
          <p:cNvPicPr>
            <a:picLocks noChangeAspect="1"/>
          </p:cNvPicPr>
          <p:nvPr/>
        </p:nvPicPr>
        <p:blipFill>
          <a:blip r:embed="rId2"/>
          <a:srcRect t="23560"/>
          <a:stretch/>
        </p:blipFill>
        <p:spPr>
          <a:xfrm>
            <a:off x="2947040" y="3362828"/>
            <a:ext cx="5970189" cy="1918697"/>
          </a:xfrm>
          <a:prstGeom prst="rect">
            <a:avLst/>
          </a:prstGeom>
        </p:spPr>
      </p:pic>
    </p:spTree>
    <p:extLst>
      <p:ext uri="{BB962C8B-B14F-4D97-AF65-F5344CB8AC3E}">
        <p14:creationId xmlns:p14="http://schemas.microsoft.com/office/powerpoint/2010/main" val="144598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FC692C-0538-D5DC-7FC5-5B897A53DCA6}"/>
              </a:ext>
            </a:extLst>
          </p:cNvPr>
          <p:cNvSpPr>
            <a:spLocks noGrp="1"/>
          </p:cNvSpPr>
          <p:nvPr>
            <p:ph type="title"/>
          </p:nvPr>
        </p:nvSpPr>
        <p:spPr/>
        <p:txBody>
          <a:bodyPr/>
          <a:lstStyle/>
          <a:p>
            <a:r>
              <a:rPr lang="en-IN" dirty="0"/>
              <a:t>What is MAC Spoofing?</a:t>
            </a:r>
          </a:p>
        </p:txBody>
      </p:sp>
      <p:sp>
        <p:nvSpPr>
          <p:cNvPr id="3" name="Content Placeholder 2">
            <a:extLst>
              <a:ext uri="{FF2B5EF4-FFF2-40B4-BE49-F238E27FC236}">
                <a16:creationId xmlns:a16="http://schemas.microsoft.com/office/drawing/2014/main" xmlns="" id="{88ED5B34-44A8-A1C3-C99A-02A47342A078}"/>
              </a:ext>
            </a:extLst>
          </p:cNvPr>
          <p:cNvSpPr>
            <a:spLocks noGrp="1"/>
          </p:cNvSpPr>
          <p:nvPr>
            <p:ph idx="1"/>
          </p:nvPr>
        </p:nvSpPr>
        <p:spPr/>
        <p:txBody>
          <a:bodyPr>
            <a:normAutofit/>
          </a:bodyPr>
          <a:lstStyle/>
          <a:p>
            <a:pPr algn="just"/>
            <a:r>
              <a:rPr lang="en-US" b="0" i="0" dirty="0">
                <a:solidFill>
                  <a:srgbClr val="515151"/>
                </a:solidFill>
                <a:effectLst/>
                <a:latin typeface="Times New Roman" panose="02020603050405020304" pitchFamily="18" charset="0"/>
                <a:cs typeface="Times New Roman" panose="02020603050405020304" pitchFamily="18" charset="0"/>
              </a:rPr>
              <a:t>Each network-connected device possesses a distinct Media Access Control (MAC) address, which serves as an exclusive identifier assigned to its network interface card. </a:t>
            </a:r>
          </a:p>
          <a:p>
            <a:pPr algn="just"/>
            <a:r>
              <a:rPr lang="en-US" b="0" i="0" dirty="0">
                <a:solidFill>
                  <a:srgbClr val="515151"/>
                </a:solidFill>
                <a:effectLst/>
                <a:latin typeface="Times New Roman" panose="02020603050405020304" pitchFamily="18" charset="0"/>
                <a:cs typeface="Times New Roman" panose="02020603050405020304" pitchFamily="18" charset="0"/>
              </a:rPr>
              <a:t>Malicious actors possess the ability to utilize the method commonly known as MAC spoofing to modify the MAC address of a device in order to imitate another device present on the network. </a:t>
            </a:r>
          </a:p>
          <a:p>
            <a:pPr algn="just"/>
            <a:r>
              <a:rPr lang="en-US" b="0" i="0" dirty="0">
                <a:solidFill>
                  <a:srgbClr val="515151"/>
                </a:solidFill>
                <a:effectLst/>
                <a:latin typeface="Times New Roman" panose="02020603050405020304" pitchFamily="18" charset="0"/>
                <a:cs typeface="Times New Roman" panose="02020603050405020304" pitchFamily="18" charset="0"/>
              </a:rPr>
              <a:t>The vulnerability in question allows the attacker to bypass network security protocols that are dependent on MAC addresses, such as MAC filtering or access control based on MAC addresses.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13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D6A47A-1DFA-9303-63AB-47C1C4B8686C}"/>
              </a:ext>
            </a:extLst>
          </p:cNvPr>
          <p:cNvSpPr>
            <a:spLocks noGrp="1"/>
          </p:cNvSpPr>
          <p:nvPr>
            <p:ph type="title"/>
          </p:nvPr>
        </p:nvSpPr>
        <p:spPr/>
        <p:txBody>
          <a:bodyPr/>
          <a:lstStyle/>
          <a:p>
            <a:r>
              <a:rPr lang="en-US" dirty="0"/>
              <a:t>Is spoofing a MAC address bad?</a:t>
            </a:r>
            <a:endParaRPr lang="en-IN" dirty="0"/>
          </a:p>
        </p:txBody>
      </p:sp>
      <p:sp>
        <p:nvSpPr>
          <p:cNvPr id="3" name="Content Placeholder 2">
            <a:extLst>
              <a:ext uri="{FF2B5EF4-FFF2-40B4-BE49-F238E27FC236}">
                <a16:creationId xmlns:a16="http://schemas.microsoft.com/office/drawing/2014/main" xmlns="" id="{B808265F-885A-D401-2F15-91727C7AE013}"/>
              </a:ext>
            </a:extLst>
          </p:cNvPr>
          <p:cNvSpPr>
            <a:spLocks noGrp="1"/>
          </p:cNvSpPr>
          <p:nvPr>
            <p:ph idx="1"/>
          </p:nvPr>
        </p:nvSpPr>
        <p:spPr/>
        <p:txBody>
          <a:bodyPr/>
          <a:lstStyle/>
          <a:p>
            <a:pPr algn="just"/>
            <a:r>
              <a:rPr lang="en-US" dirty="0"/>
              <a:t>Spoofing a MAC address is legal and can be used for legitimate purposes, such as avoiding being tracked. </a:t>
            </a:r>
          </a:p>
          <a:p>
            <a:pPr algn="just"/>
            <a:r>
              <a:rPr lang="en-US" dirty="0"/>
              <a:t>You can also do it safely without having to use any external software.</a:t>
            </a:r>
          </a:p>
          <a:p>
            <a:pPr algn="just"/>
            <a:r>
              <a:rPr lang="en-US" dirty="0"/>
              <a:t>Often, however, MAC address spoofing is used for wicked purposes. It’s called a MAC spoofing attack</a:t>
            </a:r>
            <a:endParaRPr lang="en-IN" dirty="0"/>
          </a:p>
        </p:txBody>
      </p:sp>
    </p:spTree>
    <p:extLst>
      <p:ext uri="{BB962C8B-B14F-4D97-AF65-F5344CB8AC3E}">
        <p14:creationId xmlns:p14="http://schemas.microsoft.com/office/powerpoint/2010/main" val="2067052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D6A47A-1DFA-9303-63AB-47C1C4B8686C}"/>
              </a:ext>
            </a:extLst>
          </p:cNvPr>
          <p:cNvSpPr>
            <a:spLocks noGrp="1"/>
          </p:cNvSpPr>
          <p:nvPr>
            <p:ph type="title"/>
          </p:nvPr>
        </p:nvSpPr>
        <p:spPr/>
        <p:txBody>
          <a:bodyPr/>
          <a:lstStyle/>
          <a:p>
            <a:r>
              <a:rPr lang="en-US" dirty="0"/>
              <a:t>MAC Filtering</a:t>
            </a:r>
            <a:endParaRPr lang="en-IN" dirty="0"/>
          </a:p>
        </p:txBody>
      </p:sp>
      <p:sp>
        <p:nvSpPr>
          <p:cNvPr id="3" name="Content Placeholder 2">
            <a:extLst>
              <a:ext uri="{FF2B5EF4-FFF2-40B4-BE49-F238E27FC236}">
                <a16:creationId xmlns:a16="http://schemas.microsoft.com/office/drawing/2014/main" xmlns="" id="{B808265F-885A-D401-2F15-91727C7AE013}"/>
              </a:ext>
            </a:extLst>
          </p:cNvPr>
          <p:cNvSpPr>
            <a:spLocks noGrp="1"/>
          </p:cNvSpPr>
          <p:nvPr>
            <p:ph idx="1"/>
          </p:nvPr>
        </p:nvSpPr>
        <p:spPr/>
        <p:txBody>
          <a:bodyPr/>
          <a:lstStyle/>
          <a:p>
            <a:pPr algn="just"/>
            <a:r>
              <a:rPr lang="en-US" b="0" i="0" dirty="0">
                <a:effectLst/>
                <a:latin typeface="Roboto" panose="02000000000000000000" pitchFamily="2" charset="0"/>
              </a:rPr>
              <a:t>MAC filtering is a security method used in computer networks to restrict access to network resources based on the MAC address, a distinctive number that is provided to each network interface card (NIC)</a:t>
            </a:r>
          </a:p>
          <a:p>
            <a:pPr algn="just"/>
            <a:r>
              <a:rPr lang="en-US" b="0" i="0" dirty="0">
                <a:effectLst/>
                <a:latin typeface="Roboto" panose="02000000000000000000" pitchFamily="2" charset="0"/>
              </a:rPr>
              <a:t>Organizations can improve their network security by limiting unauthorized devices from connecting to the network and accessing critical data or resources by filtering network access at the MAC address level.</a:t>
            </a:r>
            <a:endParaRPr lang="en-US" dirty="0"/>
          </a:p>
        </p:txBody>
      </p:sp>
    </p:spTree>
    <p:extLst>
      <p:ext uri="{BB962C8B-B14F-4D97-AF65-F5344CB8AC3E}">
        <p14:creationId xmlns:p14="http://schemas.microsoft.com/office/powerpoint/2010/main" val="4044990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2729</TotalTime>
  <Words>1017</Words>
  <Application>Microsoft Office PowerPoint</Application>
  <PresentationFormat>Custom</PresentationFormat>
  <Paragraphs>110</Paragraphs>
  <Slides>26</Slides>
  <Notes>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MAC Spoofing and Counter measures</vt:lpstr>
      <vt:lpstr>What is MAC address?</vt:lpstr>
      <vt:lpstr>PowerPoint Presentation</vt:lpstr>
      <vt:lpstr>What is a MAC address (media access control address)?</vt:lpstr>
      <vt:lpstr>PowerPoint Presentation</vt:lpstr>
      <vt:lpstr>What is spoofing?</vt:lpstr>
      <vt:lpstr>What is MAC Spoofing?</vt:lpstr>
      <vt:lpstr>Is spoofing a MAC address bad?</vt:lpstr>
      <vt:lpstr>MAC Filtering</vt:lpstr>
      <vt:lpstr>PowerPoint Presentation</vt:lpstr>
      <vt:lpstr>Techniques Used in MAC Spoofing Attacks </vt:lpstr>
      <vt:lpstr>Techniques Used in MAC Spoofing Attacks </vt:lpstr>
      <vt:lpstr>Tools and Software Used for MAC Spoofing Attacks</vt:lpstr>
      <vt:lpstr>Warning Signs of MAC Spoofing Attacks</vt:lpstr>
      <vt:lpstr>How to prevent MAC Spoofing</vt:lpstr>
      <vt:lpstr>Types of Spoofing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Counter measures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 Spoofing and Counter measures</dc:title>
  <dc:creator>Mary Mekala  A</dc:creator>
  <cp:lastModifiedBy>Admin</cp:lastModifiedBy>
  <cp:revision>16</cp:revision>
  <dcterms:created xsi:type="dcterms:W3CDTF">2024-09-15T10:41:37Z</dcterms:created>
  <dcterms:modified xsi:type="dcterms:W3CDTF">2024-10-03T03:16:43Z</dcterms:modified>
</cp:coreProperties>
</file>