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0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52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29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6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2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892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8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0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89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7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57DA2-C0D4-4494-AB22-6E29B0198467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34784-EF78-4046-8753-33BE56247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WEB SECURITY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>
                <a:solidFill>
                  <a:srgbClr val="FF0000"/>
                </a:solidFill>
              </a:rPr>
              <a:t>Dr.K.Murugan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97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Web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AI and Machine Learning in Web Security:</a:t>
            </a:r>
            <a:endParaRPr lang="en-US" dirty="0" smtClean="0"/>
          </a:p>
          <a:p>
            <a:pPr lvl="1"/>
            <a:r>
              <a:rPr lang="en-US" dirty="0" smtClean="0"/>
              <a:t>Use AI to detect new attack patterns and automate responses.</a:t>
            </a:r>
          </a:p>
          <a:p>
            <a:r>
              <a:rPr lang="en-US" b="1" dirty="0" smtClean="0"/>
              <a:t>Zero Trust Security Model:</a:t>
            </a:r>
            <a:endParaRPr lang="en-US" dirty="0" smtClean="0"/>
          </a:p>
          <a:p>
            <a:pPr lvl="1"/>
            <a:r>
              <a:rPr lang="en-US" dirty="0" smtClean="0"/>
              <a:t>Assume no device or user is inherently trusted, requiring verification at every step.</a:t>
            </a:r>
          </a:p>
          <a:p>
            <a:r>
              <a:rPr lang="en-US" b="1" dirty="0" smtClean="0"/>
              <a:t>Evolving Threat Landscape:</a:t>
            </a:r>
            <a:endParaRPr lang="en-US" dirty="0" smtClean="0"/>
          </a:p>
          <a:p>
            <a:pPr lvl="1"/>
            <a:r>
              <a:rPr lang="en-US" dirty="0" smtClean="0"/>
              <a:t>Attack methods are constantly evolving; staying ahead requires continuous learning and adaptation.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38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Conclusion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Recap of Key Points:</a:t>
            </a:r>
            <a:endParaRPr lang="en-US" dirty="0" smtClean="0"/>
          </a:p>
          <a:p>
            <a:pPr lvl="1"/>
            <a:r>
              <a:rPr lang="en-US" dirty="0" smtClean="0"/>
              <a:t>Web security is essential to protect against a variety of threats.</a:t>
            </a:r>
          </a:p>
          <a:p>
            <a:pPr lvl="1"/>
            <a:r>
              <a:rPr lang="en-US" dirty="0" smtClean="0"/>
              <a:t>Best practices like input validation, secure authentication, and encryption are fundamental.</a:t>
            </a:r>
          </a:p>
          <a:p>
            <a:r>
              <a:rPr lang="en-US" b="1" dirty="0" smtClean="0"/>
              <a:t>Final Thoughts:</a:t>
            </a:r>
            <a:endParaRPr lang="en-US" dirty="0" smtClean="0"/>
          </a:p>
          <a:p>
            <a:pPr lvl="1"/>
            <a:r>
              <a:rPr lang="en-US" dirty="0" smtClean="0"/>
              <a:t>A proactive approach to web security ensures the safety of your website and users.</a:t>
            </a:r>
          </a:p>
          <a:p>
            <a:pPr lvl="1"/>
            <a:r>
              <a:rPr lang="en-US" dirty="0" smtClean="0"/>
              <a:t>Regular testing, monitoring, and updating are critical to maintaining a secure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27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 to Web Security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r>
              <a:rPr lang="en-US" b="1" dirty="0" smtClean="0"/>
              <a:t>What is Web Security?</a:t>
            </a:r>
            <a:endParaRPr lang="en-US" dirty="0" smtClean="0"/>
          </a:p>
          <a:p>
            <a:pPr lvl="1"/>
            <a:r>
              <a:rPr lang="en-US" dirty="0" smtClean="0"/>
              <a:t>Protecting websites, web applications, and online services from various cyber threats.</a:t>
            </a:r>
          </a:p>
          <a:p>
            <a:pPr lvl="1"/>
            <a:r>
              <a:rPr lang="en-US" dirty="0" smtClean="0"/>
              <a:t>Ensuring confidentiality, integrity, and availability of data.</a:t>
            </a:r>
          </a:p>
          <a:p>
            <a:r>
              <a:rPr lang="en-US" b="1" dirty="0" smtClean="0"/>
              <a:t>Importance of Web Security</a:t>
            </a:r>
            <a:endParaRPr lang="en-US" dirty="0" smtClean="0"/>
          </a:p>
          <a:p>
            <a:pPr lvl="1"/>
            <a:r>
              <a:rPr lang="en-US" dirty="0" smtClean="0"/>
              <a:t>Websites and web applications are prime targets for </a:t>
            </a:r>
            <a:r>
              <a:rPr lang="en-US" dirty="0" err="1" smtClean="0"/>
              <a:t>cyberattacks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Breaches can lead to data loss, financial damage, and loss of trust.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30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Common Web Security Threats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Cross-Site Scripting (XSS):</a:t>
            </a:r>
            <a:endParaRPr lang="en-US" dirty="0" smtClean="0"/>
          </a:p>
          <a:p>
            <a:pPr lvl="1"/>
            <a:r>
              <a:rPr lang="en-US" dirty="0" smtClean="0"/>
              <a:t>Injecting malicious scripts into webpages viewed by others.</a:t>
            </a:r>
          </a:p>
          <a:p>
            <a:pPr lvl="1"/>
            <a:r>
              <a:rPr lang="en-US" dirty="0" smtClean="0"/>
              <a:t>Attackers can steal cookies, session tokens, or other sensitive data.</a:t>
            </a:r>
          </a:p>
          <a:p>
            <a:r>
              <a:rPr lang="en-US" b="1" dirty="0" smtClean="0"/>
              <a:t>SQL Injection (</a:t>
            </a:r>
            <a:r>
              <a:rPr lang="en-US" b="1" dirty="0" err="1" smtClean="0"/>
              <a:t>SQLi</a:t>
            </a:r>
            <a:r>
              <a:rPr lang="en-US" b="1" dirty="0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Malicious SQL queries inserted into input fields to manipulate the database.</a:t>
            </a:r>
          </a:p>
          <a:p>
            <a:r>
              <a:rPr lang="en-US" b="1" dirty="0" smtClean="0"/>
              <a:t>Cross-Site Request Forgery (CSRF):</a:t>
            </a:r>
            <a:endParaRPr lang="en-US" dirty="0" smtClean="0"/>
          </a:p>
          <a:p>
            <a:pPr lvl="1"/>
            <a:r>
              <a:rPr lang="en-US" dirty="0" smtClean="0"/>
              <a:t>Trick a user into making unwanted requests on a website without their consent.</a:t>
            </a:r>
          </a:p>
          <a:p>
            <a:r>
              <a:rPr lang="en-US" b="1" dirty="0" smtClean="0"/>
              <a:t>Denial-of-Service (</a:t>
            </a:r>
            <a:r>
              <a:rPr lang="en-US" b="1" dirty="0" err="1" smtClean="0"/>
              <a:t>DoS</a:t>
            </a:r>
            <a:r>
              <a:rPr lang="en-US" b="1" dirty="0" smtClean="0"/>
              <a:t>) and Distributed Denial-of-Service (</a:t>
            </a:r>
            <a:r>
              <a:rPr lang="en-US" b="1" dirty="0" err="1" smtClean="0"/>
              <a:t>DDoS</a:t>
            </a:r>
            <a:r>
              <a:rPr lang="en-US" b="1" dirty="0" smtClean="0"/>
              <a:t>):</a:t>
            </a:r>
            <a:endParaRPr lang="en-US" dirty="0" smtClean="0"/>
          </a:p>
          <a:p>
            <a:pPr lvl="1"/>
            <a:r>
              <a:rPr lang="en-US" dirty="0" smtClean="0"/>
              <a:t>Overloading a website’s server with excessive requests to take it down.</a:t>
            </a:r>
          </a:p>
          <a:p>
            <a:r>
              <a:rPr lang="en-US" b="1" dirty="0" smtClean="0"/>
              <a:t>Man-in-the-Middle (MITM) Attacks:</a:t>
            </a:r>
            <a:endParaRPr lang="en-US" dirty="0" smtClean="0"/>
          </a:p>
          <a:p>
            <a:pPr lvl="1"/>
            <a:r>
              <a:rPr lang="en-US" dirty="0" smtClean="0"/>
              <a:t>Intercepting communication between the user and the website to steal sensitive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54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Web Security Best Practices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Input Validation:</a:t>
            </a:r>
            <a:endParaRPr lang="en-US" dirty="0" smtClean="0"/>
          </a:p>
          <a:p>
            <a:pPr lvl="1"/>
            <a:r>
              <a:rPr lang="en-US" dirty="0" smtClean="0"/>
              <a:t>Ensure proper validation of user inputs to prevent attacks like XSS and </a:t>
            </a:r>
            <a:r>
              <a:rPr lang="en-US" dirty="0" err="1" smtClean="0"/>
              <a:t>SQLi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whitelists for expected inputs (e.g., only numbers in a phone number field).</a:t>
            </a:r>
          </a:p>
          <a:p>
            <a:r>
              <a:rPr lang="en-US" b="1" dirty="0" smtClean="0"/>
              <a:t>Secure Authentication:</a:t>
            </a:r>
            <a:endParaRPr lang="en-US" dirty="0" smtClean="0"/>
          </a:p>
          <a:p>
            <a:pPr lvl="1"/>
            <a:r>
              <a:rPr lang="en-US" dirty="0" smtClean="0"/>
              <a:t>Enforce strong passwords and multi-factor authentication (MFA).</a:t>
            </a:r>
          </a:p>
          <a:p>
            <a:pPr lvl="1"/>
            <a:r>
              <a:rPr lang="en-US" dirty="0" smtClean="0"/>
              <a:t>Use encrypted tokens for session management.</a:t>
            </a:r>
          </a:p>
          <a:p>
            <a:r>
              <a:rPr lang="en-US" b="1" dirty="0" smtClean="0"/>
              <a:t>Encryption:</a:t>
            </a:r>
            <a:endParaRPr lang="en-US" dirty="0" smtClean="0"/>
          </a:p>
          <a:p>
            <a:pPr lvl="1"/>
            <a:r>
              <a:rPr lang="en-US" dirty="0" smtClean="0"/>
              <a:t>Always use HTTPS to secure data transmission between users and servers.</a:t>
            </a:r>
          </a:p>
          <a:p>
            <a:pPr lvl="1"/>
            <a:r>
              <a:rPr lang="en-US" dirty="0" smtClean="0"/>
              <a:t>Encrypt sensitive data stored in databases (e.g., passwords, credit card numbers).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82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Security Frameworks and Protocols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OWASP Top 10:</a:t>
            </a:r>
            <a:endParaRPr lang="en-US" dirty="0" smtClean="0"/>
          </a:p>
          <a:p>
            <a:pPr lvl="1"/>
            <a:r>
              <a:rPr lang="en-US" dirty="0" smtClean="0"/>
              <a:t>A widely recognized list of the most critical web security risks.</a:t>
            </a:r>
          </a:p>
          <a:p>
            <a:pPr lvl="1"/>
            <a:r>
              <a:rPr lang="en-US" dirty="0" smtClean="0"/>
              <a:t>Focus on mitigating the top 10 risks outlined by the OWASP Foundation (e.g., Injection, Broken Authentication, Sensitive Data Exposure).</a:t>
            </a:r>
          </a:p>
          <a:p>
            <a:r>
              <a:rPr lang="en-US" b="1" dirty="0" smtClean="0"/>
              <a:t>Content Security Policy (CSP):</a:t>
            </a:r>
            <a:endParaRPr lang="en-US" dirty="0" smtClean="0"/>
          </a:p>
          <a:p>
            <a:pPr lvl="1"/>
            <a:r>
              <a:rPr lang="en-US" dirty="0" smtClean="0"/>
              <a:t>A security layer to prevent XSS attacks by specifying which content can be loaded.</a:t>
            </a:r>
          </a:p>
          <a:p>
            <a:r>
              <a:rPr lang="en-US" b="1" dirty="0" smtClean="0"/>
              <a:t>Web Application Firewalls (WAF):</a:t>
            </a:r>
            <a:endParaRPr lang="en-US" dirty="0" smtClean="0"/>
          </a:p>
          <a:p>
            <a:pPr lvl="1"/>
            <a:r>
              <a:rPr lang="en-US" dirty="0" smtClean="0"/>
              <a:t>Protect web applications from common threats by filtering and monitoring HTTP traffic.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472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Mitigating Specific Attacks</a:t>
            </a:r>
            <a:br>
              <a:rPr lang="en-IN" b="1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Preventing XSS:</a:t>
            </a:r>
            <a:endParaRPr lang="en-IN" dirty="0" smtClean="0"/>
          </a:p>
          <a:p>
            <a:pPr lvl="1"/>
            <a:r>
              <a:rPr lang="en-IN" dirty="0" smtClean="0"/>
              <a:t>Sanitize user input and encode output to prevent execution of malicious scripts.</a:t>
            </a:r>
          </a:p>
          <a:p>
            <a:pPr lvl="1"/>
            <a:r>
              <a:rPr lang="en-IN" dirty="0" smtClean="0"/>
              <a:t>Use frameworks with built-in XSS protection (e.g., React.js, Angular).</a:t>
            </a:r>
          </a:p>
          <a:p>
            <a:r>
              <a:rPr lang="en-IN" b="1" dirty="0" smtClean="0"/>
              <a:t>Preventing </a:t>
            </a:r>
            <a:r>
              <a:rPr lang="en-IN" b="1" dirty="0" err="1" smtClean="0"/>
              <a:t>SQLi</a:t>
            </a:r>
            <a:r>
              <a:rPr lang="en-IN" b="1" dirty="0" smtClean="0"/>
              <a:t>:</a:t>
            </a:r>
            <a:endParaRPr lang="en-IN" dirty="0" smtClean="0"/>
          </a:p>
          <a:p>
            <a:pPr lvl="1"/>
            <a:r>
              <a:rPr lang="en-IN" dirty="0" smtClean="0"/>
              <a:t>Use parameterized queries and stored procedures.</a:t>
            </a:r>
          </a:p>
          <a:p>
            <a:pPr lvl="1"/>
            <a:r>
              <a:rPr lang="en-IN" dirty="0" smtClean="0"/>
              <a:t>Avoid directly concatenating user input in SQL queries.</a:t>
            </a:r>
          </a:p>
          <a:p>
            <a:r>
              <a:rPr lang="en-IN" b="1" dirty="0" smtClean="0"/>
              <a:t>Preventing CSRF:</a:t>
            </a:r>
            <a:endParaRPr lang="en-IN" dirty="0" smtClean="0"/>
          </a:p>
          <a:p>
            <a:pPr lvl="1"/>
            <a:r>
              <a:rPr lang="en-IN" dirty="0" smtClean="0"/>
              <a:t>Use anti-CSRF tokens for forms.</a:t>
            </a:r>
          </a:p>
          <a:p>
            <a:pPr lvl="1"/>
            <a:r>
              <a:rPr lang="en-IN" dirty="0" smtClean="0"/>
              <a:t>Ensure that state-changing requests require authentication.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98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Secure Development Practices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smtClean="0"/>
              <a:t>Secure Coding Standards:</a:t>
            </a:r>
            <a:endParaRPr lang="en-IN" dirty="0" smtClean="0"/>
          </a:p>
          <a:p>
            <a:r>
              <a:rPr lang="en-IN" dirty="0" smtClean="0"/>
              <a:t>Follow secure coding guidelines (e.g., OWASP Secure Coding Practices).</a:t>
            </a:r>
          </a:p>
          <a:p>
            <a:r>
              <a:rPr lang="en-IN" dirty="0" smtClean="0"/>
              <a:t>Conduct code reviews and security audits regularly.</a:t>
            </a:r>
          </a:p>
          <a:p>
            <a:r>
              <a:rPr lang="en-IN" b="1" dirty="0" smtClean="0"/>
              <a:t>Regular Security Testing:</a:t>
            </a:r>
            <a:endParaRPr lang="en-IN" dirty="0" smtClean="0"/>
          </a:p>
          <a:p>
            <a:r>
              <a:rPr lang="en-IN" dirty="0" smtClean="0"/>
              <a:t>Use automated tools for vulnerability scanning (e.g., OWASP ZAP, Burp Suite).</a:t>
            </a:r>
          </a:p>
          <a:p>
            <a:r>
              <a:rPr lang="en-IN" dirty="0" smtClean="0"/>
              <a:t>Perform penetration testing to identify vulnerabilities.</a:t>
            </a:r>
          </a:p>
          <a:p>
            <a:r>
              <a:rPr lang="en-IN" b="1" dirty="0" smtClean="0"/>
              <a:t>Patching and Updates:</a:t>
            </a:r>
            <a:endParaRPr lang="en-IN" dirty="0" smtClean="0"/>
          </a:p>
          <a:p>
            <a:r>
              <a:rPr lang="en-IN" dirty="0" smtClean="0"/>
              <a:t>Regularly update software, libraries, and frameworks to patch known vulnerabilities.</a:t>
            </a:r>
          </a:p>
          <a:p>
            <a:r>
              <a:rPr lang="en-IN" dirty="0" smtClean="0"/>
              <a:t>Subscribe to security bulletins from software vendors.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0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Secure Deployment and Hosting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Choose Secure Hosting </a:t>
            </a:r>
            <a:r>
              <a:rPr lang="en-US" b="1" dirty="0" err="1" smtClean="0"/>
              <a:t>Providers:</a:t>
            </a:r>
            <a:r>
              <a:rPr lang="en-US" dirty="0" err="1" smtClean="0"/>
              <a:t>Ensure</a:t>
            </a:r>
            <a:r>
              <a:rPr lang="en-US" dirty="0" smtClean="0"/>
              <a:t> the hosting provider offers </a:t>
            </a:r>
            <a:r>
              <a:rPr lang="en-US" dirty="0" err="1" smtClean="0"/>
              <a:t>DDoS</a:t>
            </a:r>
            <a:r>
              <a:rPr lang="en-US" dirty="0" smtClean="0"/>
              <a:t> protection, secure server configurations, and regular backups.</a:t>
            </a:r>
          </a:p>
          <a:p>
            <a:r>
              <a:rPr lang="en-US" b="1" dirty="0" smtClean="0"/>
              <a:t>Use a CDN (Content Delivery Network):</a:t>
            </a:r>
            <a:r>
              <a:rPr lang="en-US" dirty="0" smtClean="0"/>
              <a:t>Distribute traffic to mitigate </a:t>
            </a:r>
            <a:r>
              <a:rPr lang="en-US" dirty="0" err="1" smtClean="0"/>
              <a:t>DDoS</a:t>
            </a:r>
            <a:r>
              <a:rPr lang="en-US" dirty="0" smtClean="0"/>
              <a:t> attacks and improve performance.</a:t>
            </a:r>
          </a:p>
          <a:p>
            <a:r>
              <a:rPr lang="en-US" b="1" dirty="0" smtClean="0"/>
              <a:t>Server </a:t>
            </a:r>
            <a:r>
              <a:rPr lang="en-US" b="1" dirty="0" err="1" smtClean="0"/>
              <a:t>Hardening:</a:t>
            </a:r>
            <a:r>
              <a:rPr lang="en-US" dirty="0" err="1" smtClean="0"/>
              <a:t>Disable</a:t>
            </a:r>
            <a:r>
              <a:rPr lang="en-US" dirty="0" smtClean="0"/>
              <a:t> unnecessary services, use firewalls, and enforce strict access control policies.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96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Incident Response and Monitoring</a:t>
            </a:r>
            <a:br>
              <a:rPr lang="en-IN" b="1" dirty="0" smtClean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Real-Time Monitoring:</a:t>
            </a:r>
            <a:endParaRPr lang="en-US" dirty="0" smtClean="0"/>
          </a:p>
          <a:p>
            <a:pPr lvl="1"/>
            <a:r>
              <a:rPr lang="en-US" dirty="0" smtClean="0"/>
              <a:t>Use tools like intrusion detection systems (IDS) and log monitoring to detect and respond to suspicious activity.</a:t>
            </a:r>
          </a:p>
          <a:p>
            <a:r>
              <a:rPr lang="en-US" b="1" dirty="0" smtClean="0"/>
              <a:t>Incident Response Plan:</a:t>
            </a:r>
            <a:endParaRPr lang="en-US" dirty="0" smtClean="0"/>
          </a:p>
          <a:p>
            <a:pPr lvl="1"/>
            <a:r>
              <a:rPr lang="en-US" dirty="0" smtClean="0"/>
              <a:t>Establish a clear protocol for responding to security breaches, including containment, investigation, and recovery.</a:t>
            </a:r>
          </a:p>
          <a:p>
            <a:r>
              <a:rPr lang="en-US" b="1" dirty="0" smtClean="0"/>
              <a:t>Backup and Recovery:</a:t>
            </a:r>
            <a:endParaRPr lang="en-US" dirty="0" smtClean="0"/>
          </a:p>
          <a:p>
            <a:pPr lvl="1"/>
            <a:r>
              <a:rPr lang="en-US" dirty="0" smtClean="0"/>
              <a:t>Regularly back up website and application data.</a:t>
            </a:r>
          </a:p>
          <a:p>
            <a:pPr lvl="1"/>
            <a:r>
              <a:rPr lang="en-US" dirty="0" smtClean="0"/>
              <a:t>Ensure quick recovery capabilities in case of an attack or system failure.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5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745</Words>
  <Application>Microsoft Office PowerPoint</Application>
  <PresentationFormat>On-screen Show (4:3)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WEB SECURITY</vt:lpstr>
      <vt:lpstr>Introduction to Web Security</vt:lpstr>
      <vt:lpstr>Common Web Security Threats</vt:lpstr>
      <vt:lpstr>Web Security Best Practices</vt:lpstr>
      <vt:lpstr>Security Frameworks and Protocols</vt:lpstr>
      <vt:lpstr>Mitigating Specific Attacks </vt:lpstr>
      <vt:lpstr>Secure Development Practices</vt:lpstr>
      <vt:lpstr>Secure Deployment and Hosting</vt:lpstr>
      <vt:lpstr>Incident Response and Monitoring </vt:lpstr>
      <vt:lpstr>The Future of Web Security</vt:lpstr>
      <vt:lpstr>Conclusion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created xsi:type="dcterms:W3CDTF">2024-11-13T10:31:34Z</dcterms:created>
  <dcterms:modified xsi:type="dcterms:W3CDTF">2024-11-13T10:58:23Z</dcterms:modified>
</cp:coreProperties>
</file>