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84" r:id="rId2"/>
    <p:sldId id="256" r:id="rId3"/>
    <p:sldId id="258" r:id="rId4"/>
    <p:sldId id="259" r:id="rId5"/>
    <p:sldId id="260" r:id="rId6"/>
    <p:sldId id="261" r:id="rId7"/>
    <p:sldId id="264" r:id="rId8"/>
    <p:sldId id="262" r:id="rId9"/>
    <p:sldId id="265" r:id="rId10"/>
    <p:sldId id="263" r:id="rId11"/>
    <p:sldId id="266" r:id="rId12"/>
    <p:sldId id="269" r:id="rId13"/>
    <p:sldId id="270" r:id="rId14"/>
    <p:sldId id="272" r:id="rId15"/>
    <p:sldId id="277" r:id="rId16"/>
    <p:sldId id="273" r:id="rId17"/>
    <p:sldId id="274" r:id="rId18"/>
    <p:sldId id="275" r:id="rId19"/>
    <p:sldId id="282" r:id="rId20"/>
    <p:sldId id="281" r:id="rId21"/>
    <p:sldId id="271" r:id="rId22"/>
    <p:sldId id="283" r:id="rId23"/>
    <p:sldId id="279" r:id="rId24"/>
    <p:sldId id="286" r:id="rId25"/>
    <p:sldId id="28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8" autoAdjust="0"/>
    <p:restoredTop sz="94660"/>
  </p:normalViewPr>
  <p:slideViewPr>
    <p:cSldViewPr>
      <p:cViewPr>
        <p:scale>
          <a:sx n="61" d="100"/>
          <a:sy n="61" d="100"/>
        </p:scale>
        <p:origin x="-1650" y="-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BB4DB-578A-46C6-BF04-55177B642635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C77CA9-C73C-4083-BA38-C35D15C6F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02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C77CA9-C73C-4083-BA38-C35D15C6F6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04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21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2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36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7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8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5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1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8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8184F-FA64-4162-98F8-23A0A7F21770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EDFFE-0906-462B-89BD-D34FAFBF9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7938" y="2514600"/>
            <a:ext cx="9109076" cy="10223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 smtClean="0">
                <a:solidFill>
                  <a:srgbClr val="002060"/>
                </a:solidFill>
              </a:rPr>
              <a:t>Database Security</a:t>
            </a:r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3" name="Rectangle 10"/>
          <p:cNvSpPr>
            <a:spLocks noChangeArrowheads="1"/>
          </p:cNvSpPr>
          <p:nvPr/>
        </p:nvSpPr>
        <p:spPr bwMode="auto">
          <a:xfrm>
            <a:off x="-42863" y="4038600"/>
            <a:ext cx="9144001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5" name="Rectangle 2"/>
          <p:cNvSpPr>
            <a:spLocks noChangeArrowheads="1"/>
          </p:cNvSpPr>
          <p:nvPr/>
        </p:nvSpPr>
        <p:spPr bwMode="auto">
          <a:xfrm>
            <a:off x="1087438" y="4343400"/>
            <a:ext cx="71945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Calibri" pitchFamily="34" charset="0"/>
              </a:rPr>
              <a:t>Dr. </a:t>
            </a:r>
            <a:r>
              <a:rPr lang="en-US" altLang="en-US" sz="2800" b="1" dirty="0" err="1" smtClean="0">
                <a:latin typeface="Calibri" pitchFamily="34" charset="0"/>
              </a:rPr>
              <a:t>K.Murugan</a:t>
            </a:r>
            <a:endParaRPr lang="en-US" alt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3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Solutions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Restrict the amount of storage space given to each user in the database.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Limit the number of concurrent sessions made available to each database user.</a:t>
            </a:r>
          </a:p>
          <a:p>
            <a:r>
              <a:rPr lang="en-US" sz="2800" dirty="0" smtClean="0"/>
              <a:t>Backup the data at periodic intervals to ensure data recovery in case of application issues.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Databases should be secured against security vulnerabilities.</a:t>
            </a:r>
          </a:p>
          <a:p>
            <a:r>
              <a:rPr lang="en-US" sz="2800" dirty="0" smtClean="0"/>
              <a:t>To ensure high availability, usage of database clusters is recommended.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219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T</a:t>
            </a:r>
            <a:r>
              <a:rPr lang="en-US" sz="3200" b="1" dirty="0" smtClean="0">
                <a:solidFill>
                  <a:srgbClr val="0070C0"/>
                </a:solidFill>
              </a:rPr>
              <a:t>hreats to Database </a:t>
            </a:r>
            <a:r>
              <a:rPr lang="en-US" sz="3200" b="1" dirty="0">
                <a:solidFill>
                  <a:srgbClr val="0070C0"/>
                </a:solidFill>
              </a:rPr>
              <a:t>S</a:t>
            </a:r>
            <a:r>
              <a:rPr lang="en-US" sz="3200" b="1" dirty="0" smtClean="0">
                <a:solidFill>
                  <a:srgbClr val="0070C0"/>
                </a:solidFill>
              </a:rPr>
              <a:t>ecurity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943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800" dirty="0" smtClean="0"/>
              <a:t>Granted excessive privileges</a:t>
            </a:r>
            <a:r>
              <a:rPr lang="en-US" sz="2800" dirty="0"/>
              <a:t> </a:t>
            </a:r>
            <a:r>
              <a:rPr lang="en-US" sz="2800" dirty="0" smtClean="0"/>
              <a:t>and permissions, and privilege and permission abuse on database</a:t>
            </a:r>
          </a:p>
          <a:p>
            <a:pPr marL="0" indent="0">
              <a:buNone/>
            </a:pPr>
            <a:r>
              <a:rPr lang="en-US" sz="2800" dirty="0"/>
              <a:t>2</a:t>
            </a:r>
            <a:r>
              <a:rPr lang="en-US" sz="2800" dirty="0" smtClean="0">
                <a:solidFill>
                  <a:srgbClr val="0070C0"/>
                </a:solidFill>
              </a:rPr>
              <a:t>.    Unauthorized privilege 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en-US" sz="2800" dirty="0" smtClean="0">
                <a:solidFill>
                  <a:srgbClr val="0070C0"/>
                </a:solidFill>
              </a:rPr>
              <a:t>exploitation  by hackers</a:t>
            </a:r>
          </a:p>
          <a:p>
            <a:pPr marL="0" indent="0">
              <a:buNone/>
            </a:pPr>
            <a:r>
              <a:rPr lang="en-US" sz="2800" dirty="0" smtClean="0"/>
              <a:t>3.    SQL injection by hackers</a:t>
            </a:r>
          </a:p>
          <a:p>
            <a:pPr marL="0" indent="0">
              <a:buNone/>
            </a:pPr>
            <a:r>
              <a:rPr lang="en-US" sz="2800" dirty="0"/>
              <a:t>4</a:t>
            </a:r>
            <a:r>
              <a:rPr lang="en-US" sz="2800" dirty="0" smtClean="0"/>
              <a:t>.    </a:t>
            </a:r>
            <a:r>
              <a:rPr lang="en-US" sz="2800" dirty="0" smtClean="0">
                <a:solidFill>
                  <a:srgbClr val="0070C0"/>
                </a:solidFill>
              </a:rPr>
              <a:t>Weak audit</a:t>
            </a:r>
          </a:p>
          <a:p>
            <a:pPr marL="0" indent="0">
              <a:buNone/>
            </a:pPr>
            <a:r>
              <a:rPr lang="en-US" sz="2800" dirty="0"/>
              <a:t>5</a:t>
            </a:r>
            <a:r>
              <a:rPr lang="en-US" sz="2800" dirty="0" smtClean="0"/>
              <a:t>.    Weak authentication</a:t>
            </a:r>
          </a:p>
          <a:p>
            <a:pPr marL="0" indent="0">
              <a:buNone/>
            </a:pPr>
            <a:r>
              <a:rPr lang="en-US" sz="2800" dirty="0" smtClean="0"/>
              <a:t>6.     </a:t>
            </a:r>
            <a:r>
              <a:rPr lang="en-US" sz="2800" dirty="0" smtClean="0">
                <a:solidFill>
                  <a:srgbClr val="0070C0"/>
                </a:solidFill>
              </a:rPr>
              <a:t>Database rootkits</a:t>
            </a:r>
          </a:p>
          <a:p>
            <a:pPr marL="0" indent="0">
              <a:buNone/>
            </a:pPr>
            <a:r>
              <a:rPr lang="en-US" sz="2800" dirty="0" smtClean="0"/>
              <a:t>7.     Exposure of backup data</a:t>
            </a:r>
          </a:p>
          <a:p>
            <a:pPr marL="0" indent="0">
              <a:buNone/>
            </a:pPr>
            <a:endParaRPr lang="en-US" sz="28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7863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3400" cy="8683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Database Security Protection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839200" cy="5715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Impose database security </a:t>
            </a:r>
            <a:r>
              <a:rPr lang="en-US" sz="2800" b="1" dirty="0" smtClean="0"/>
              <a:t>policies</a:t>
            </a:r>
            <a:r>
              <a:rPr lang="en-US" sz="2800" dirty="0" smtClean="0"/>
              <a:t> and regulations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Database security </a:t>
            </a:r>
            <a:r>
              <a:rPr lang="en-US" sz="2800" b="1" dirty="0" smtClean="0">
                <a:solidFill>
                  <a:srgbClr val="0070C0"/>
                </a:solidFill>
              </a:rPr>
              <a:t>practices</a:t>
            </a:r>
            <a:endParaRPr lang="en-US" sz="2800" dirty="0" smtClean="0">
              <a:solidFill>
                <a:srgbClr val="0070C0"/>
              </a:solidFill>
            </a:endParaRP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Access control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Auditing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Authentication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Encryption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Integrity controls</a:t>
            </a:r>
          </a:p>
          <a:p>
            <a:r>
              <a:rPr lang="en-US" sz="2800" dirty="0" smtClean="0"/>
              <a:t>Application design security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R</a:t>
            </a:r>
            <a:r>
              <a:rPr lang="en-US" sz="2800" dirty="0" smtClean="0">
                <a:solidFill>
                  <a:srgbClr val="0070C0"/>
                </a:solidFill>
              </a:rPr>
              <a:t>eplication/synchronization and backups</a:t>
            </a:r>
          </a:p>
          <a:p>
            <a:r>
              <a:rPr lang="en-US" sz="2800" dirty="0" smtClean="0"/>
              <a:t>Intrusion detection for Database rootkits, malicious code injection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7460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Mobile Database Security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72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D</a:t>
            </a:r>
            <a:r>
              <a:rPr lang="en-US" sz="2400" b="1" dirty="0" smtClean="0">
                <a:solidFill>
                  <a:srgbClr val="0070C0"/>
                </a:solidFill>
              </a:rPr>
              <a:t>ata </a:t>
            </a:r>
            <a:r>
              <a:rPr lang="en-US" sz="2400" b="1" dirty="0">
                <a:solidFill>
                  <a:srgbClr val="0070C0"/>
                </a:solidFill>
              </a:rPr>
              <a:t>on mobile devices need additional security </a:t>
            </a:r>
            <a:r>
              <a:rPr lang="en-US" sz="2400" b="1" dirty="0" smtClean="0">
                <a:solidFill>
                  <a:srgbClr val="0070C0"/>
                </a:solidFill>
              </a:rPr>
              <a:t>protection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BYOD (Bring Your Own Devise) mobile work environment nature: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Data may be acquired </a:t>
            </a:r>
            <a:r>
              <a:rPr lang="en-US" sz="2400" dirty="0"/>
              <a:t>by malicious parties or malware who  </a:t>
            </a:r>
            <a:endParaRPr lang="en-US" sz="2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attempting </a:t>
            </a:r>
            <a:r>
              <a:rPr lang="en-US" sz="2400" dirty="0"/>
              <a:t>to </a:t>
            </a:r>
            <a:r>
              <a:rPr lang="en-US" sz="2400" dirty="0" smtClean="0"/>
              <a:t>recover </a:t>
            </a:r>
            <a:r>
              <a:rPr lang="en-US" sz="2400" dirty="0"/>
              <a:t>sensitive </a:t>
            </a:r>
            <a:r>
              <a:rPr lang="en-US" sz="2400" dirty="0" smtClean="0"/>
              <a:t>data on device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Encrypting </a:t>
            </a:r>
            <a:r>
              <a:rPr lang="en-US" sz="2400" dirty="0">
                <a:solidFill>
                  <a:srgbClr val="0070C0"/>
                </a:solidFill>
              </a:rPr>
              <a:t>the sensitive data </a:t>
            </a:r>
            <a:r>
              <a:rPr lang="en-US" sz="2400" dirty="0" smtClean="0">
                <a:solidFill>
                  <a:srgbClr val="0070C0"/>
                </a:solidFill>
              </a:rPr>
              <a:t>on mobile or </a:t>
            </a:r>
            <a:r>
              <a:rPr lang="en-US" sz="2400" dirty="0">
                <a:solidFill>
                  <a:srgbClr val="0070C0"/>
                </a:solidFill>
              </a:rPr>
              <a:t>not storing sensitive data on mobile devices. Even if a mobile device is always in the possession of its </a:t>
            </a:r>
            <a:r>
              <a:rPr lang="en-US" sz="2400" dirty="0" smtClean="0">
                <a:solidFill>
                  <a:srgbClr val="0070C0"/>
                </a:solidFill>
              </a:rPr>
              <a:t>owner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smtClean="0"/>
              <a:t>Authentication for </a:t>
            </a:r>
            <a:r>
              <a:rPr lang="en-US" sz="2400" dirty="0"/>
              <a:t>access to the </a:t>
            </a:r>
            <a:r>
              <a:rPr lang="en-US" sz="2400" dirty="0" smtClean="0"/>
              <a:t>data on mobile </a:t>
            </a:r>
            <a:r>
              <a:rPr lang="en-US" sz="2400" dirty="0"/>
              <a:t>device or the organization's </a:t>
            </a:r>
            <a:r>
              <a:rPr lang="en-US" sz="2400" dirty="0" smtClean="0"/>
              <a:t>data </a:t>
            </a:r>
          </a:p>
          <a:p>
            <a:pPr lvl="1" indent="-342900"/>
            <a:r>
              <a:rPr lang="en-US" sz="2400" dirty="0" smtClean="0"/>
              <a:t>Using domain authentication to enforce </a:t>
            </a:r>
            <a:r>
              <a:rPr lang="en-US" sz="2400" dirty="0"/>
              <a:t>the device authentication </a:t>
            </a:r>
            <a:r>
              <a:rPr lang="en-US" sz="2400" dirty="0" smtClean="0"/>
              <a:t>capabilities instead of just using device’s pin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351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	</a:t>
            </a:r>
            <a:r>
              <a:rPr lang="en-US" sz="3600" b="1" dirty="0" smtClean="0">
                <a:solidFill>
                  <a:srgbClr val="0070C0"/>
                </a:solidFill>
              </a:rPr>
              <a:t/>
            </a:r>
            <a:br>
              <a:rPr lang="en-US" sz="3600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Authentication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534400" cy="4343399"/>
          </a:xfrm>
        </p:spPr>
        <p:txBody>
          <a:bodyPr>
            <a:noAutofit/>
          </a:bodyPr>
          <a:lstStyle/>
          <a:p>
            <a:r>
              <a:rPr lang="en-US" sz="2400" dirty="0" smtClean="0"/>
              <a:t>A </a:t>
            </a:r>
            <a:r>
              <a:rPr lang="en-US" sz="2400" dirty="0"/>
              <a:t>SQLite </a:t>
            </a:r>
            <a:r>
              <a:rPr lang="en-US" sz="2400" dirty="0" smtClean="0"/>
              <a:t>database </a:t>
            </a:r>
            <a:r>
              <a:rPr lang="en-US" sz="2400" dirty="0"/>
              <a:t>is </a:t>
            </a:r>
            <a:r>
              <a:rPr lang="en-US" sz="2400" dirty="0" smtClean="0"/>
              <a:t>convenient </a:t>
            </a:r>
            <a:r>
              <a:rPr lang="en-US" sz="2400" dirty="0"/>
              <a:t>for storing mobile data on smartphone but is not well protected.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SQLite is </a:t>
            </a:r>
            <a:r>
              <a:rPr lang="en-US" sz="2400" dirty="0">
                <a:solidFill>
                  <a:srgbClr val="0070C0"/>
                </a:solidFill>
              </a:rPr>
              <a:t>not a multi-user database, which means that anyone who has direct access to the file can read the </a:t>
            </a:r>
            <a:r>
              <a:rPr lang="en-US" sz="2400" dirty="0" smtClean="0">
                <a:solidFill>
                  <a:srgbClr val="0070C0"/>
                </a:solidFill>
              </a:rPr>
              <a:t>database content</a:t>
            </a:r>
            <a:r>
              <a:rPr lang="en-US" sz="2400" dirty="0">
                <a:solidFill>
                  <a:srgbClr val="0070C0"/>
                </a:solidFill>
              </a:rPr>
              <a:t>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SQLite must </a:t>
            </a:r>
            <a:r>
              <a:rPr lang="en-US" sz="2400" dirty="0"/>
              <a:t>be permitted by the file access control mechanism first. </a:t>
            </a:r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dirty="0" smtClean="0">
                <a:solidFill>
                  <a:srgbClr val="00B050"/>
                </a:solidFill>
              </a:rPr>
              <a:t>uthentication </a:t>
            </a:r>
            <a:r>
              <a:rPr lang="en-US" sz="2400" dirty="0">
                <a:solidFill>
                  <a:srgbClr val="00B050"/>
                </a:solidFill>
              </a:rPr>
              <a:t>can be added to the </a:t>
            </a:r>
            <a:r>
              <a:rPr lang="en-US" sz="2400" dirty="0" smtClean="0">
                <a:solidFill>
                  <a:srgbClr val="00B050"/>
                </a:solidFill>
              </a:rPr>
              <a:t>DBMS: the user or application provides  its identity</a:t>
            </a:r>
            <a:r>
              <a:rPr lang="en-US" sz="2400" dirty="0">
                <a:solidFill>
                  <a:srgbClr val="00B050"/>
                </a:solidFill>
              </a:rPr>
              <a:t>;</a:t>
            </a:r>
            <a:r>
              <a:rPr lang="en-US" sz="2400" dirty="0" smtClean="0">
                <a:solidFill>
                  <a:srgbClr val="00B050"/>
                </a:solidFill>
              </a:rPr>
              <a:t> and  the  database  authenticates the validity of the user or application.  </a:t>
            </a:r>
            <a:r>
              <a:rPr lang="en-US" sz="2400" dirty="0" smtClean="0"/>
              <a:t>Only legitimate users or application can access the data in the database, e.g. created, queried, modified, inserted, deleted, modified.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4222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DAC and MAC </a:t>
            </a:r>
            <a:r>
              <a:rPr lang="en-US" sz="3200" b="1" dirty="0" smtClean="0">
                <a:solidFill>
                  <a:srgbClr val="0070C0"/>
                </a:solidFill>
              </a:rPr>
              <a:t>Access </a:t>
            </a:r>
            <a:r>
              <a:rPr lang="en-US" sz="3200" b="1" dirty="0">
                <a:solidFill>
                  <a:srgbClr val="0070C0"/>
                </a:solidFill>
              </a:rPr>
              <a:t>C</a:t>
            </a:r>
            <a:r>
              <a:rPr lang="en-US" sz="3200" b="1" dirty="0" smtClean="0">
                <a:solidFill>
                  <a:srgbClr val="0070C0"/>
                </a:solidFill>
              </a:rPr>
              <a:t>ontrol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800600"/>
          </a:xfrm>
        </p:spPr>
        <p:txBody>
          <a:bodyPr>
            <a:noAutofit/>
          </a:bodyPr>
          <a:lstStyle/>
          <a:p>
            <a:r>
              <a:rPr lang="en-US" sz="2400" dirty="0"/>
              <a:t>Discretionary Access Control (DAC</a:t>
            </a:r>
            <a:r>
              <a:rPr lang="en-US" sz="2400" dirty="0" smtClean="0"/>
              <a:t>) </a:t>
            </a:r>
            <a:r>
              <a:rPr lang="en-US" sz="2400" dirty="0"/>
              <a:t>enforces </a:t>
            </a:r>
            <a:r>
              <a:rPr lang="en-US" sz="2400" dirty="0" smtClean="0"/>
              <a:t>security by means of user identifiers(</a:t>
            </a:r>
            <a:r>
              <a:rPr lang="en-US" sz="2400" dirty="0" err="1" smtClean="0"/>
              <a:t>uid</a:t>
            </a:r>
            <a:r>
              <a:rPr lang="en-US" sz="2400" dirty="0"/>
              <a:t>) and group identifiers (</a:t>
            </a:r>
            <a:r>
              <a:rPr lang="en-US" sz="2400" dirty="0" err="1"/>
              <a:t>gid</a:t>
            </a:r>
            <a:r>
              <a:rPr lang="en-US" sz="2400" dirty="0"/>
              <a:t>); only the owner of the data (i.e., the Content Provider) holds the r/w permissions on the file. </a:t>
            </a:r>
            <a:endParaRPr lang="en-US" sz="2400" dirty="0" smtClean="0"/>
          </a:p>
          <a:p>
            <a:r>
              <a:rPr lang="en-US" sz="2400" dirty="0">
                <a:solidFill>
                  <a:srgbClr val="0070C0"/>
                </a:solidFill>
              </a:rPr>
              <a:t>Mandatory </a:t>
            </a:r>
            <a:r>
              <a:rPr lang="en-US" sz="2400" dirty="0" smtClean="0">
                <a:solidFill>
                  <a:srgbClr val="0070C0"/>
                </a:solidFill>
              </a:rPr>
              <a:t>Access </a:t>
            </a:r>
            <a:r>
              <a:rPr lang="en-US" sz="2400" dirty="0">
                <a:solidFill>
                  <a:srgbClr val="0070C0"/>
                </a:solidFill>
              </a:rPr>
              <a:t>C</a:t>
            </a:r>
            <a:r>
              <a:rPr lang="en-US" sz="2400" dirty="0" smtClean="0">
                <a:solidFill>
                  <a:srgbClr val="0070C0"/>
                </a:solidFill>
              </a:rPr>
              <a:t>ontrol (MAC) 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is </a:t>
            </a:r>
            <a:r>
              <a:rPr lang="en-US" sz="2400" dirty="0">
                <a:solidFill>
                  <a:srgbClr val="0070C0"/>
                </a:solidFill>
              </a:rPr>
              <a:t>based </a:t>
            </a:r>
            <a:r>
              <a:rPr lang="en-US" sz="2400" dirty="0" smtClean="0">
                <a:solidFill>
                  <a:srgbClr val="0070C0"/>
                </a:solidFill>
              </a:rPr>
              <a:t>on clearance, i.e., </a:t>
            </a:r>
            <a:r>
              <a:rPr lang="en-US" sz="2400" dirty="0">
                <a:solidFill>
                  <a:srgbClr val="0070C0"/>
                </a:solidFill>
              </a:rPr>
              <a:t>security </a:t>
            </a:r>
            <a:r>
              <a:rPr lang="en-US" sz="2400" dirty="0" smtClean="0">
                <a:solidFill>
                  <a:srgbClr val="0070C0"/>
                </a:solidFill>
              </a:rPr>
              <a:t>labels (secret</a:t>
            </a:r>
            <a:r>
              <a:rPr lang="en-US" sz="2400" dirty="0">
                <a:solidFill>
                  <a:srgbClr val="0070C0"/>
                </a:solidFill>
              </a:rPr>
              <a:t>, top secret, confidential, etc</a:t>
            </a:r>
            <a:r>
              <a:rPr lang="en-US" sz="2400" dirty="0" smtClean="0">
                <a:solidFill>
                  <a:srgbClr val="0070C0"/>
                </a:solidFill>
              </a:rPr>
              <a:t>.). Data </a:t>
            </a:r>
            <a:r>
              <a:rPr lang="en-US" sz="2400" dirty="0">
                <a:solidFill>
                  <a:srgbClr val="0070C0"/>
                </a:solidFill>
              </a:rPr>
              <a:t>objects are given a security </a:t>
            </a:r>
            <a:r>
              <a:rPr lang="en-US" sz="2400" dirty="0" smtClean="0">
                <a:solidFill>
                  <a:srgbClr val="0070C0"/>
                </a:solidFill>
              </a:rPr>
              <a:t>classification, and the </a:t>
            </a:r>
            <a:r>
              <a:rPr lang="en-US" sz="2400" dirty="0">
                <a:solidFill>
                  <a:srgbClr val="0070C0"/>
                </a:solidFill>
              </a:rPr>
              <a:t>user will be denied access </a:t>
            </a:r>
            <a:r>
              <a:rPr lang="en-US" sz="2400" dirty="0" smtClean="0">
                <a:solidFill>
                  <a:srgbClr val="0070C0"/>
                </a:solidFill>
              </a:rPr>
              <a:t>if his </a:t>
            </a:r>
            <a:r>
              <a:rPr lang="en-US" sz="2400" dirty="0">
                <a:solidFill>
                  <a:srgbClr val="0070C0"/>
                </a:solidFill>
              </a:rPr>
              <a:t>clearance is lower than the classification of the object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sz="2400" dirty="0" smtClean="0"/>
              <a:t>SQLite </a:t>
            </a:r>
            <a:r>
              <a:rPr lang="en-US" sz="2400" dirty="0"/>
              <a:t>is </a:t>
            </a:r>
            <a:r>
              <a:rPr lang="en-US" sz="2400" dirty="0" smtClean="0"/>
              <a:t>single user database  (whoever </a:t>
            </a:r>
            <a:r>
              <a:rPr lang="en-US" sz="2400" dirty="0"/>
              <a:t>has direct access to the file can read </a:t>
            </a:r>
            <a:r>
              <a:rPr lang="en-US" sz="2400" dirty="0" smtClean="0"/>
              <a:t>the data), </a:t>
            </a:r>
            <a:r>
              <a:rPr lang="en-US" sz="2400" dirty="0"/>
              <a:t>the use of </a:t>
            </a:r>
            <a:r>
              <a:rPr lang="en-US" sz="2400" dirty="0" smtClean="0"/>
              <a:t>DAC alone </a:t>
            </a:r>
            <a:r>
              <a:rPr lang="en-US" sz="2400" dirty="0"/>
              <a:t>is not </a:t>
            </a:r>
            <a:r>
              <a:rPr lang="en-US" sz="2400" dirty="0" smtClean="0"/>
              <a:t>adequate and enough.</a:t>
            </a:r>
          </a:p>
        </p:txBody>
      </p:sp>
    </p:spTree>
    <p:extLst>
      <p:ext uri="{BB962C8B-B14F-4D97-AF65-F5344CB8AC3E}">
        <p14:creationId xmlns:p14="http://schemas.microsoft.com/office/powerpoint/2010/main" val="139446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/>
            </a:r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Data Encryption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There </a:t>
            </a:r>
            <a:r>
              <a:rPr lang="en-US" sz="2400" dirty="0">
                <a:solidFill>
                  <a:srgbClr val="0070C0"/>
                </a:solidFill>
              </a:rPr>
              <a:t>are two data encryption schema </a:t>
            </a:r>
            <a:r>
              <a:rPr lang="en-US" sz="2400" dirty="0" smtClean="0">
                <a:solidFill>
                  <a:srgbClr val="0070C0"/>
                </a:solidFill>
              </a:rPr>
              <a:t>for SQLite</a:t>
            </a:r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smtClean="0"/>
              <a:t>Strong Encryption of  DB on </a:t>
            </a:r>
            <a:r>
              <a:rPr lang="en-US" sz="2400" dirty="0"/>
              <a:t>the DBMS level, i.e. perform </a:t>
            </a:r>
            <a:r>
              <a:rPr lang="en-US" sz="2400" dirty="0" smtClean="0"/>
              <a:t> encryption </a:t>
            </a:r>
            <a:r>
              <a:rPr lang="en-US" sz="2400" dirty="0"/>
              <a:t>or decryption while </a:t>
            </a:r>
            <a:r>
              <a:rPr lang="en-US" sz="2400" dirty="0" smtClean="0"/>
              <a:t>DB reading/ writing where </a:t>
            </a:r>
            <a:r>
              <a:rPr lang="en-US" sz="2400" dirty="0"/>
              <a:t>the encryption function is </a:t>
            </a:r>
            <a:r>
              <a:rPr lang="en-US" sz="2400" dirty="0" smtClean="0"/>
              <a:t>embedded into </a:t>
            </a:r>
            <a:r>
              <a:rPr lang="en-US" sz="2400" dirty="0"/>
              <a:t>the DBMS, and the encryption and decryption process is transparent to users. </a:t>
            </a:r>
            <a:endParaRPr lang="en-US" sz="2400" dirty="0" smtClean="0"/>
          </a:p>
          <a:p>
            <a:pPr marL="457200" indent="-457200">
              <a:buAutoNum type="arabicPeriod"/>
            </a:pPr>
            <a:r>
              <a:rPr lang="en-US" sz="2400" dirty="0" smtClean="0">
                <a:solidFill>
                  <a:srgbClr val="0070C0"/>
                </a:solidFill>
              </a:rPr>
              <a:t>Encrypt DB on application </a:t>
            </a:r>
            <a:r>
              <a:rPr lang="en-US" sz="2400" dirty="0">
                <a:solidFill>
                  <a:srgbClr val="0070C0"/>
                </a:solidFill>
              </a:rPr>
              <a:t>layer, where encryption or </a:t>
            </a:r>
            <a:r>
              <a:rPr lang="en-US" sz="2400" dirty="0" smtClean="0">
                <a:solidFill>
                  <a:srgbClr val="0070C0"/>
                </a:solidFill>
              </a:rPr>
              <a:t>decryption </a:t>
            </a:r>
            <a:r>
              <a:rPr lang="en-US" sz="2400" dirty="0">
                <a:solidFill>
                  <a:srgbClr val="0070C0"/>
                </a:solidFill>
              </a:rPr>
              <a:t>can be operated on some fields of the </a:t>
            </a:r>
            <a:r>
              <a:rPr lang="en-US" sz="2400" dirty="0" smtClean="0">
                <a:solidFill>
                  <a:srgbClr val="0070C0"/>
                </a:solidFill>
              </a:rPr>
              <a:t>records(fields)</a:t>
            </a:r>
            <a:endParaRPr lang="en-US" sz="2400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sz="2400" dirty="0" err="1" smtClean="0"/>
              <a:t>SQLChiper</a:t>
            </a:r>
            <a:r>
              <a:rPr lang="en-US" sz="2400" dirty="0" smtClean="0"/>
              <a:t> </a:t>
            </a:r>
            <a:r>
              <a:rPr lang="en-US" sz="2400" dirty="0"/>
              <a:t>is an extension of SQLite which provide data encryption based on user password.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705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Auditing </a:t>
            </a:r>
            <a:r>
              <a:rPr lang="en-US" sz="3200" b="1" dirty="0">
                <a:solidFill>
                  <a:srgbClr val="0070C0"/>
                </a:solidFill>
              </a:rPr>
              <a:t>M</a:t>
            </a:r>
            <a:r>
              <a:rPr lang="en-US" sz="3200" b="1" dirty="0" smtClean="0">
                <a:solidFill>
                  <a:srgbClr val="0070C0"/>
                </a:solidFill>
              </a:rPr>
              <a:t>echanism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305800" cy="4114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Auditing </a:t>
            </a:r>
            <a:r>
              <a:rPr lang="en-US" sz="2400" dirty="0"/>
              <a:t>SQLite can be implemented with the logging mechanism provided by the operating system. </a:t>
            </a:r>
            <a:endParaRPr lang="en-US" sz="2400" dirty="0" smtClean="0"/>
          </a:p>
          <a:p>
            <a:pPr marL="400050" lvl="1" indent="0">
              <a:buNone/>
            </a:pPr>
            <a:r>
              <a:rPr lang="en-US" sz="2400" dirty="0" smtClean="0"/>
              <a:t>For </a:t>
            </a:r>
            <a:r>
              <a:rPr lang="en-US" sz="2400" dirty="0"/>
              <a:t>example, on Linux system, </a:t>
            </a:r>
            <a:r>
              <a:rPr lang="en-US" sz="2400" dirty="0" smtClean="0"/>
              <a:t>the </a:t>
            </a:r>
            <a:r>
              <a:rPr lang="en-US" sz="2400" i="1" dirty="0"/>
              <a:t>syslog</a:t>
            </a:r>
            <a:r>
              <a:rPr lang="en-US" sz="2400" dirty="0"/>
              <a:t> system </a:t>
            </a:r>
            <a:r>
              <a:rPr lang="en-US" sz="2400" dirty="0" smtClean="0"/>
              <a:t>call can </a:t>
            </a:r>
            <a:r>
              <a:rPr lang="en-US" sz="2400" dirty="0"/>
              <a:t>be used to log </a:t>
            </a:r>
            <a:r>
              <a:rPr lang="en-US" sz="2400" dirty="0" smtClean="0"/>
              <a:t>important </a:t>
            </a:r>
            <a:r>
              <a:rPr lang="en-US" sz="2400" dirty="0"/>
              <a:t>operations.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Audit </a:t>
            </a:r>
            <a:r>
              <a:rPr lang="en-US" sz="2400" dirty="0">
                <a:solidFill>
                  <a:srgbClr val="0070C0"/>
                </a:solidFill>
              </a:rPr>
              <a:t>mechanism in DBMS can also be implemented in application layer. In DBMS, </a:t>
            </a:r>
            <a:r>
              <a:rPr lang="en-US" sz="2400" dirty="0" smtClean="0">
                <a:solidFill>
                  <a:srgbClr val="0070C0"/>
                </a:solidFill>
              </a:rPr>
              <a:t>API </a:t>
            </a:r>
            <a:r>
              <a:rPr lang="en-US" sz="2400" dirty="0">
                <a:solidFill>
                  <a:srgbClr val="0070C0"/>
                </a:solidFill>
              </a:rPr>
              <a:t>can be provided to log important operations. </a:t>
            </a:r>
            <a:endParaRPr lang="en-US" sz="2400" dirty="0" smtClean="0">
              <a:solidFill>
                <a:srgbClr val="0070C0"/>
              </a:solidFill>
            </a:endParaRPr>
          </a:p>
          <a:p>
            <a:r>
              <a:rPr lang="en-US" sz="2400" dirty="0" smtClean="0"/>
              <a:t>Either </a:t>
            </a:r>
            <a:r>
              <a:rPr lang="en-US" sz="2400" dirty="0"/>
              <a:t>of these two methods </a:t>
            </a:r>
            <a:r>
              <a:rPr lang="en-US" sz="2400" dirty="0" smtClean="0"/>
              <a:t>needs to </a:t>
            </a:r>
            <a:r>
              <a:rPr lang="en-US" sz="2400" dirty="0"/>
              <a:t>modify the source </a:t>
            </a:r>
            <a:r>
              <a:rPr lang="en-US" sz="2400" dirty="0" smtClean="0"/>
              <a:t>code of </a:t>
            </a:r>
            <a:r>
              <a:rPr lang="en-US" sz="2400" dirty="0"/>
              <a:t>SQLite and enable </a:t>
            </a:r>
            <a:r>
              <a:rPr lang="en-US" sz="2400" dirty="0" smtClean="0"/>
              <a:t>the multithread </a:t>
            </a:r>
            <a:r>
              <a:rPr lang="en-US" sz="2400" dirty="0"/>
              <a:t>options at the same time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170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Mobile Sync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534400" cy="5486399"/>
          </a:xfrm>
        </p:spPr>
        <p:txBody>
          <a:bodyPr>
            <a:noAutofit/>
          </a:bodyPr>
          <a:lstStyle/>
          <a:p>
            <a:pPr fontAlgn="base"/>
            <a:r>
              <a:rPr lang="en-US" sz="2400" dirty="0"/>
              <a:t>W</a:t>
            </a:r>
            <a:r>
              <a:rPr lang="en-US" sz="2400" dirty="0" smtClean="0"/>
              <a:t>orking </a:t>
            </a:r>
            <a:r>
              <a:rPr lang="en-US" sz="2400" dirty="0"/>
              <a:t>offline is an expected feature of mobile applications. S</a:t>
            </a:r>
            <a:r>
              <a:rPr lang="en-US" sz="2400" dirty="0" smtClean="0"/>
              <a:t>tore app </a:t>
            </a:r>
            <a:r>
              <a:rPr lang="en-US" sz="2400" dirty="0"/>
              <a:t>data locally, and implement </a:t>
            </a:r>
            <a:r>
              <a:rPr lang="en-US" sz="2400" dirty="0" smtClean="0"/>
              <a:t>data synchronization </a:t>
            </a:r>
            <a:r>
              <a:rPr lang="en-US" sz="2400" dirty="0"/>
              <a:t>that keeps your local and server data in </a:t>
            </a:r>
            <a:r>
              <a:rPr lang="en-US" sz="2400" dirty="0" smtClean="0"/>
              <a:t>sync</a:t>
            </a:r>
            <a:r>
              <a:rPr lang="en-US" sz="2400" dirty="0"/>
              <a:t> </a:t>
            </a:r>
            <a:r>
              <a:rPr lang="en-US" sz="2400" dirty="0" smtClean="0"/>
              <a:t>but data </a:t>
            </a:r>
            <a:r>
              <a:rPr lang="en-US" sz="2400" dirty="0"/>
              <a:t>leaks are the concern. </a:t>
            </a:r>
            <a:endParaRPr lang="en-US" sz="2400" dirty="0" smtClean="0"/>
          </a:p>
          <a:p>
            <a:pPr fontAlgn="base"/>
            <a:r>
              <a:rPr lang="en-US" sz="2400" dirty="0" smtClean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srgbClr val="0070C0"/>
                </a:solidFill>
              </a:rPr>
              <a:t>reset link to a webmail account such as Gmail or Hotmail is hardly </a:t>
            </a:r>
            <a:r>
              <a:rPr lang="en-US" sz="2400" dirty="0" smtClean="0">
                <a:solidFill>
                  <a:srgbClr val="0070C0"/>
                </a:solidFill>
              </a:rPr>
              <a:t>secure, </a:t>
            </a:r>
            <a:r>
              <a:rPr lang="en-US" sz="2400" dirty="0">
                <a:solidFill>
                  <a:srgbClr val="0070C0"/>
                </a:solidFill>
              </a:rPr>
              <a:t>and when they get hacked, the security of the synced data is compromised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  <a:p>
            <a:pPr fontAlgn="base"/>
            <a:r>
              <a:rPr lang="en-US" sz="2400" dirty="0"/>
              <a:t>Ensure users don't have the same password for every app or service. </a:t>
            </a:r>
            <a:endParaRPr lang="en-US" sz="2400" dirty="0" smtClean="0"/>
          </a:p>
          <a:p>
            <a:pPr fontAlgn="base"/>
            <a:r>
              <a:rPr lang="en-US" sz="2400" dirty="0" smtClean="0">
                <a:solidFill>
                  <a:srgbClr val="0070C0"/>
                </a:solidFill>
              </a:rPr>
              <a:t>If </a:t>
            </a:r>
            <a:r>
              <a:rPr lang="en-US" sz="2400" dirty="0">
                <a:solidFill>
                  <a:srgbClr val="0070C0"/>
                </a:solidFill>
              </a:rPr>
              <a:t>possible, discourage users from storing sensitive work data in these cloud services that IT does not control. </a:t>
            </a:r>
          </a:p>
          <a:p>
            <a:pPr fontAlgn="base"/>
            <a:r>
              <a:rPr lang="en-US" sz="2400" dirty="0"/>
              <a:t>E</a:t>
            </a:r>
            <a:r>
              <a:rPr lang="en-US" sz="2400" dirty="0" smtClean="0"/>
              <a:t>xternal </a:t>
            </a:r>
            <a:r>
              <a:rPr lang="en-US" sz="2400" dirty="0"/>
              <a:t>connections should be encrypted as well by SSL.</a:t>
            </a:r>
          </a:p>
        </p:txBody>
      </p:sp>
    </p:spTree>
    <p:extLst>
      <p:ext uri="{BB962C8B-B14F-4D97-AF65-F5344CB8AC3E}">
        <p14:creationId xmlns:p14="http://schemas.microsoft.com/office/powerpoint/2010/main" val="249599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534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70C0"/>
                </a:solidFill>
              </a:rPr>
              <a:t> Remote </a:t>
            </a:r>
            <a:r>
              <a:rPr lang="en-US" sz="3600" b="1" dirty="0">
                <a:solidFill>
                  <a:srgbClr val="0070C0"/>
                </a:solidFill>
              </a:rPr>
              <a:t>lock </a:t>
            </a:r>
            <a:r>
              <a:rPr lang="en-US" sz="3600" b="1" dirty="0" smtClean="0">
                <a:solidFill>
                  <a:srgbClr val="0070C0"/>
                </a:solidFill>
              </a:rPr>
              <a:t>device and wipe data</a:t>
            </a:r>
            <a:endParaRPr lang="en-US" sz="3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84375" y="16903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90300"/>
            <a:ext cx="83820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I</a:t>
            </a:r>
            <a:r>
              <a:rPr lang="en-US" sz="2400" dirty="0" smtClean="0">
                <a:solidFill>
                  <a:srgbClr val="0070C0"/>
                </a:solidFill>
              </a:rPr>
              <a:t>f </a:t>
            </a:r>
            <a:r>
              <a:rPr lang="en-US" sz="2400" dirty="0">
                <a:solidFill>
                  <a:srgbClr val="0070C0"/>
                </a:solidFill>
              </a:rPr>
              <a:t>device is lost or data is at </a:t>
            </a:r>
            <a:r>
              <a:rPr lang="en-US" sz="2400" dirty="0" smtClean="0">
                <a:solidFill>
                  <a:srgbClr val="0070C0"/>
                </a:solidFill>
              </a:rPr>
              <a:t>risk: Locate</a:t>
            </a:r>
            <a:r>
              <a:rPr lang="en-US" sz="2400" dirty="0">
                <a:solidFill>
                  <a:srgbClr val="0070C0"/>
                </a:solidFill>
              </a:rPr>
              <a:t>, lock and </a:t>
            </a:r>
            <a:r>
              <a:rPr lang="en-US" sz="2400" dirty="0" smtClean="0">
                <a:solidFill>
                  <a:srgbClr val="0070C0"/>
                </a:solidFill>
              </a:rPr>
              <a:t>wipe</a:t>
            </a:r>
            <a:r>
              <a:rPr lang="en-US" sz="2400" dirty="0">
                <a:solidFill>
                  <a:srgbClr val="0070C0"/>
                </a:solidFill>
              </a:rPr>
              <a:t>:</a:t>
            </a:r>
          </a:p>
          <a:p>
            <a:r>
              <a:rPr lang="en-US" sz="2400" dirty="0"/>
              <a:t>Locate: Locate your lost device and display the location on a Google map. Register your </a:t>
            </a:r>
            <a:r>
              <a:rPr lang="en-US" sz="2400" dirty="0" smtClean="0"/>
              <a:t> </a:t>
            </a:r>
            <a:r>
              <a:rPr lang="en-US" sz="2400" dirty="0"/>
              <a:t>device with one of the many available "find me" services to locate and recover lost devices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Lock: Remotely locks down your lost device, that nobody can use your phone without your access, even somebody else exchanges the SIM card on your phone</a:t>
            </a:r>
            <a:r>
              <a:rPr lang="en-US" sz="2400" dirty="0" smtClean="0">
                <a:solidFill>
                  <a:srgbClr val="0070C0"/>
                </a:solidFill>
              </a:rPr>
              <a:t>.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Wipe: Remotely wipe out important </a:t>
            </a:r>
            <a:r>
              <a:rPr lang="en-US" sz="2400" dirty="0" smtClean="0"/>
              <a:t>data </a:t>
            </a:r>
            <a:r>
              <a:rPr lang="en-US" sz="2400" dirty="0"/>
              <a:t>on your device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566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7619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Database Security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524000"/>
            <a:ext cx="8001000" cy="48768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Database Confidentiality</a:t>
            </a:r>
            <a:r>
              <a:rPr lang="en-US" sz="2400" b="1" dirty="0">
                <a:solidFill>
                  <a:schemeClr val="tx1"/>
                </a:solidFill>
              </a:rPr>
              <a:t>, Integrity, and </a:t>
            </a:r>
            <a:r>
              <a:rPr lang="en-US" sz="2400" b="1" dirty="0" smtClean="0">
                <a:solidFill>
                  <a:schemeClr val="tx1"/>
                </a:solidFill>
              </a:rPr>
              <a:t>Availability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(CIA components)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C: </a:t>
            </a:r>
            <a:r>
              <a:rPr lang="en-US" sz="2400" dirty="0" smtClean="0">
                <a:solidFill>
                  <a:schemeClr val="tx1"/>
                </a:solidFill>
              </a:rPr>
              <a:t>Protecting </a:t>
            </a:r>
            <a:r>
              <a:rPr lang="en-US" sz="2400" dirty="0">
                <a:solidFill>
                  <a:schemeClr val="tx1"/>
                </a:solidFill>
              </a:rPr>
              <a:t>the information from disclosure to unauthorized parties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      </a:t>
            </a:r>
            <a:r>
              <a:rPr lang="en-US" sz="2400" dirty="0" smtClean="0">
                <a:solidFill>
                  <a:srgbClr val="00B050"/>
                </a:solidFill>
              </a:rPr>
              <a:t>Data encryption, SSL, permissions</a:t>
            </a:r>
            <a:r>
              <a:rPr lang="en-US" sz="2400" dirty="0">
                <a:solidFill>
                  <a:srgbClr val="00B050"/>
                </a:solidFill>
              </a:rPr>
              <a:t>,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access control</a:t>
            </a:r>
            <a:endParaRPr lang="en-US" sz="2400" dirty="0" smtClean="0">
              <a:solidFill>
                <a:srgbClr val="00B050"/>
              </a:solidFill>
            </a:endParaRPr>
          </a:p>
          <a:p>
            <a:pPr algn="l"/>
            <a:r>
              <a:rPr lang="en-US" sz="2400" b="1" dirty="0">
                <a:solidFill>
                  <a:srgbClr val="0070C0"/>
                </a:solidFill>
              </a:rPr>
              <a:t>I: </a:t>
            </a:r>
            <a:r>
              <a:rPr lang="en-US" sz="2400" dirty="0" smtClean="0">
                <a:solidFill>
                  <a:schemeClr val="tx1"/>
                </a:solidFill>
              </a:rPr>
              <a:t>Protecting </a:t>
            </a:r>
            <a:r>
              <a:rPr lang="en-US" sz="2400" dirty="0">
                <a:solidFill>
                  <a:schemeClr val="tx1"/>
                </a:solidFill>
              </a:rPr>
              <a:t>information from being </a:t>
            </a:r>
            <a:r>
              <a:rPr lang="en-US" sz="2400" dirty="0" smtClean="0">
                <a:solidFill>
                  <a:schemeClr val="tx1"/>
                </a:solidFill>
              </a:rPr>
              <a:t>tampered  by </a:t>
            </a:r>
            <a:r>
              <a:rPr lang="en-US" sz="2400" dirty="0">
                <a:solidFill>
                  <a:schemeClr val="tx1"/>
                </a:solidFill>
              </a:rPr>
              <a:t>unauthorized parties </a:t>
            </a:r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 </a:t>
            </a:r>
            <a:r>
              <a:rPr lang="en-US" sz="2400" dirty="0" smtClean="0">
                <a:solidFill>
                  <a:srgbClr val="00B050"/>
                </a:solidFill>
              </a:rPr>
              <a:t>Message hash, sign</a:t>
            </a:r>
          </a:p>
          <a:p>
            <a:pPr algn="l"/>
            <a:r>
              <a:rPr lang="en-US" sz="2400" b="1" dirty="0" smtClean="0">
                <a:solidFill>
                  <a:srgbClr val="0070C0"/>
                </a:solidFill>
              </a:rPr>
              <a:t>A: </a:t>
            </a:r>
            <a:r>
              <a:rPr lang="en-US" sz="2400" dirty="0" smtClean="0">
                <a:solidFill>
                  <a:schemeClr val="tx1"/>
                </a:solidFill>
              </a:rPr>
              <a:t>Ensuring </a:t>
            </a:r>
            <a:r>
              <a:rPr lang="en-US" sz="2400" dirty="0">
                <a:solidFill>
                  <a:schemeClr val="tx1"/>
                </a:solidFill>
              </a:rPr>
              <a:t>that authorized parties are able to access the information when </a:t>
            </a:r>
            <a:r>
              <a:rPr lang="en-US" sz="2400" dirty="0" smtClean="0">
                <a:solidFill>
                  <a:schemeClr val="tx1"/>
                </a:solidFill>
              </a:rPr>
              <a:t>needed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     </a:t>
            </a:r>
            <a:r>
              <a:rPr lang="en-US" sz="2400" dirty="0" smtClean="0">
                <a:solidFill>
                  <a:srgbClr val="00B050"/>
                </a:solidFill>
              </a:rPr>
              <a:t>DDOS – back up 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SQL injection attack and Defense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4754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SQL </a:t>
            </a:r>
            <a:r>
              <a:rPr lang="en-US" sz="2400" dirty="0" smtClean="0"/>
              <a:t>injection by </a:t>
            </a:r>
            <a:r>
              <a:rPr lang="en-US" sz="2400" dirty="0"/>
              <a:t>passing the user input to SQL statement, SQL injection may take place</a:t>
            </a:r>
            <a:r>
              <a:rPr lang="en-US" sz="2400" dirty="0" smtClean="0"/>
              <a:t>.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Query</a:t>
            </a:r>
            <a:r>
              <a:rPr lang="en-US" sz="2400" dirty="0"/>
              <a:t>("SELECT * FROM </a:t>
            </a:r>
            <a:r>
              <a:rPr lang="en-US" sz="2400" dirty="0" err="1"/>
              <a:t>usertable</a:t>
            </a:r>
            <a:r>
              <a:rPr lang="en-US" sz="2400" dirty="0"/>
              <a:t> WHERE _id</a:t>
            </a:r>
            <a:r>
              <a:rPr lang="en-US" sz="2400" dirty="0" smtClean="0"/>
              <a:t>='"+</a:t>
            </a:r>
            <a:r>
              <a:rPr lang="en-US" sz="2400" dirty="0" err="1"/>
              <a:t>m_id</a:t>
            </a:r>
            <a:r>
              <a:rPr lang="en-US" sz="2400" dirty="0" err="1" smtClean="0"/>
              <a:t>+"'",</a:t>
            </a:r>
            <a:r>
              <a:rPr lang="en-US" sz="2400" dirty="0" err="1"/>
              <a:t>null</a:t>
            </a:r>
            <a:r>
              <a:rPr lang="en-US" sz="2400" dirty="0"/>
              <a:t> </a:t>
            </a:r>
            <a:r>
              <a:rPr lang="en-US" sz="2400" dirty="0" smtClean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Injected  </a:t>
            </a:r>
            <a:r>
              <a:rPr lang="en-US" sz="2400" dirty="0">
                <a:solidFill>
                  <a:srgbClr val="0070C0"/>
                </a:solidFill>
              </a:rPr>
              <a:t>input strings </a:t>
            </a:r>
            <a:r>
              <a:rPr lang="en-US" sz="2400" dirty="0" smtClean="0">
                <a:solidFill>
                  <a:srgbClr val="0070C0"/>
                </a:solidFill>
              </a:rPr>
              <a:t>may </a:t>
            </a:r>
            <a:r>
              <a:rPr lang="en-US" sz="2400" dirty="0">
                <a:solidFill>
                  <a:srgbClr val="0070C0"/>
                </a:solidFill>
              </a:rPr>
              <a:t>look like the </a:t>
            </a:r>
            <a:r>
              <a:rPr lang="en-US" sz="2400" dirty="0" smtClean="0">
                <a:solidFill>
                  <a:srgbClr val="0070C0"/>
                </a:solidFill>
              </a:rPr>
              <a:t>followings</a:t>
            </a:r>
            <a:endParaRPr lang="en-US" sz="2400" dirty="0">
              <a:solidFill>
                <a:srgbClr val="0070C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70C0"/>
                </a:solidFill>
              </a:rPr>
              <a:t>  </a:t>
            </a:r>
            <a:r>
              <a:rPr lang="en-US" sz="2400" dirty="0">
                <a:solidFill>
                  <a:srgbClr val="0070C0"/>
                </a:solidFill>
              </a:rPr>
              <a:t>1’ or ‘1’ = ‘</a:t>
            </a:r>
            <a:r>
              <a:rPr lang="en-US" sz="2400" dirty="0" smtClean="0">
                <a:solidFill>
                  <a:srgbClr val="0070C0"/>
                </a:solidFill>
              </a:rPr>
              <a:t>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 1</a:t>
            </a:r>
            <a:r>
              <a:rPr lang="en-US" sz="2400" dirty="0">
                <a:solidFill>
                  <a:srgbClr val="0070C0"/>
                </a:solidFill>
              </a:rPr>
              <a:t>’ or username not null </a:t>
            </a:r>
            <a:r>
              <a:rPr lang="en-US" sz="2400" dirty="0" smtClean="0">
                <a:solidFill>
                  <a:srgbClr val="0070C0"/>
                </a:solidFill>
              </a:rPr>
              <a:t>– </a:t>
            </a:r>
          </a:p>
          <a:p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Defense: Using parameterized binding with “?”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Input validation and filtering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3059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SQLite Content </a:t>
            </a:r>
            <a:r>
              <a:rPr lang="en-US" sz="3200" b="1" dirty="0">
                <a:solidFill>
                  <a:srgbClr val="0070C0"/>
                </a:solidFill>
              </a:rPr>
              <a:t>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Autofit/>
          </a:bodyPr>
          <a:lstStyle/>
          <a:p>
            <a:r>
              <a:rPr lang="en-US" sz="2400" dirty="0"/>
              <a:t>Content </a:t>
            </a:r>
            <a:r>
              <a:rPr lang="en-US" sz="2400" dirty="0" smtClean="0"/>
              <a:t>provider is a  </a:t>
            </a:r>
            <a:r>
              <a:rPr lang="en-US" sz="2400" dirty="0"/>
              <a:t>primary building blocks </a:t>
            </a:r>
            <a:r>
              <a:rPr lang="en-US" sz="2400" dirty="0" smtClean="0"/>
              <a:t>for sharing data in SQLite to multiple apps.</a:t>
            </a:r>
            <a:r>
              <a:rPr lang="en-US" sz="2400" dirty="0"/>
              <a:t> Provider offer data encapsulation based on URI's. Any URI which starts with content:// points to a resources which can be accessed via a </a:t>
            </a:r>
            <a:r>
              <a:rPr lang="en-US" sz="2400" dirty="0" smtClean="0"/>
              <a:t>provider via CRUD. 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srgbClr val="0070C0"/>
                </a:solidFill>
              </a:rPr>
              <a:t>provider allows </a:t>
            </a:r>
            <a:r>
              <a:rPr lang="en-US" sz="2400" dirty="0" smtClean="0">
                <a:solidFill>
                  <a:srgbClr val="0070C0"/>
                </a:solidFill>
              </a:rPr>
              <a:t>apps </a:t>
            </a:r>
            <a:r>
              <a:rPr lang="en-US" sz="2400" dirty="0">
                <a:solidFill>
                  <a:srgbClr val="0070C0"/>
                </a:solidFill>
              </a:rPr>
              <a:t>to access </a:t>
            </a:r>
            <a:r>
              <a:rPr lang="en-US" sz="2400" dirty="0" smtClean="0">
                <a:solidFill>
                  <a:srgbClr val="0070C0"/>
                </a:solidFill>
              </a:rPr>
              <a:t>data </a:t>
            </a:r>
            <a:r>
              <a:rPr lang="en-US" sz="2400" dirty="0">
                <a:solidFill>
                  <a:srgbClr val="0070C0"/>
                </a:solidFill>
              </a:rPr>
              <a:t>stored in an </a:t>
            </a:r>
            <a:r>
              <a:rPr lang="en-US" sz="2400" dirty="0" smtClean="0">
                <a:solidFill>
                  <a:srgbClr val="0070C0"/>
                </a:solidFill>
              </a:rPr>
              <a:t>SQLite </a:t>
            </a:r>
            <a:r>
              <a:rPr lang="en-US" sz="2400" dirty="0">
                <a:solidFill>
                  <a:srgbClr val="0070C0"/>
                </a:solidFill>
              </a:rPr>
              <a:t>database, on the file system, in flat files or on a remote server.</a:t>
            </a:r>
            <a:r>
              <a:rPr lang="en-US" sz="2400" dirty="0"/>
              <a:t> </a:t>
            </a:r>
          </a:p>
          <a:p>
            <a:r>
              <a:rPr lang="en-US" sz="2400" dirty="0" smtClean="0"/>
              <a:t>A </a:t>
            </a:r>
            <a:r>
              <a:rPr lang="en-US" sz="2400" dirty="0"/>
              <a:t>content provider is only required if you need to share data between multiple applications.  </a:t>
            </a:r>
            <a:r>
              <a:rPr lang="en-US" sz="2400" dirty="0" smtClean="0"/>
              <a:t>Ex., </a:t>
            </a:r>
            <a:r>
              <a:rPr lang="en-US" sz="2400" dirty="0"/>
              <a:t>the contacts data is used by multiple applications and must be stored in a content provider.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If </a:t>
            </a:r>
            <a:r>
              <a:rPr lang="en-US" sz="2400" dirty="0">
                <a:solidFill>
                  <a:srgbClr val="0070C0"/>
                </a:solidFill>
              </a:rPr>
              <a:t>you don't need to share data amongst multiple applications you can use a database directly via </a:t>
            </a:r>
            <a:r>
              <a:rPr lang="en-US" sz="2400" dirty="0" err="1" smtClean="0">
                <a:solidFill>
                  <a:srgbClr val="0070C0"/>
                </a:solidFill>
              </a:rPr>
              <a:t>SQLiteDatabase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1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835"/>
            <a:ext cx="5715000" cy="3809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59204" y="5257800"/>
            <a:ext cx="49035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https://www.tutorialspoint.com/android/android_content_providers.htm</a:t>
            </a:r>
          </a:p>
        </p:txBody>
      </p:sp>
    </p:spTree>
    <p:extLst>
      <p:ext uri="{BB962C8B-B14F-4D97-AF65-F5344CB8AC3E}">
        <p14:creationId xmlns:p14="http://schemas.microsoft.com/office/powerpoint/2010/main" val="429014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Security </a:t>
            </a:r>
            <a:r>
              <a:rPr lang="en-US" sz="3200" b="1" dirty="0">
                <a:solidFill>
                  <a:srgbClr val="0070C0"/>
                </a:solidFill>
              </a:rPr>
              <a:t>for </a:t>
            </a:r>
            <a:r>
              <a:rPr lang="en-US" sz="3200" b="1" dirty="0" smtClean="0">
                <a:solidFill>
                  <a:srgbClr val="0070C0"/>
                </a:solidFill>
              </a:rPr>
              <a:t>Content Provider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Autofit/>
          </a:bodyPr>
          <a:lstStyle/>
          <a:p>
            <a:r>
              <a:rPr lang="en-US" sz="2400" dirty="0"/>
              <a:t>As application data is by default private, a content provider is </a:t>
            </a:r>
            <a:r>
              <a:rPr lang="en-US" sz="2400" dirty="0" smtClean="0"/>
              <a:t>convenient </a:t>
            </a:r>
            <a:r>
              <a:rPr lang="en-US" sz="2400" dirty="0"/>
              <a:t>to share you data with other application based on a </a:t>
            </a:r>
            <a:r>
              <a:rPr lang="en-US" sz="2400" dirty="0" smtClean="0"/>
              <a:t>CRUD </a:t>
            </a:r>
            <a:r>
              <a:rPr lang="en-US" sz="2400" dirty="0"/>
              <a:t>methods interface which </a:t>
            </a:r>
            <a:r>
              <a:rPr lang="en-US" sz="2400" dirty="0" smtClean="0"/>
              <a:t>implements CRUD.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A </a:t>
            </a:r>
            <a:r>
              <a:rPr lang="en-US" sz="2400" dirty="0">
                <a:solidFill>
                  <a:srgbClr val="0070C0"/>
                </a:solidFill>
              </a:rPr>
              <a:t>content provider must be declared in the manifest file </a:t>
            </a:r>
            <a:r>
              <a:rPr lang="en-US" sz="2400" dirty="0" smtClean="0">
                <a:solidFill>
                  <a:srgbClr val="0070C0"/>
                </a:solidFill>
              </a:rPr>
              <a:t>and made available </a:t>
            </a:r>
            <a:r>
              <a:rPr lang="en-US" sz="2400" dirty="0">
                <a:solidFill>
                  <a:srgbClr val="0070C0"/>
                </a:solidFill>
              </a:rPr>
              <a:t>to other Android </a:t>
            </a:r>
            <a:r>
              <a:rPr lang="en-US" sz="2400" dirty="0" smtClean="0">
                <a:solidFill>
                  <a:srgbClr val="0070C0"/>
                </a:solidFill>
              </a:rPr>
              <a:t>applications: declare your content </a:t>
            </a:r>
            <a:r>
              <a:rPr lang="en-US" sz="2400" dirty="0">
                <a:solidFill>
                  <a:srgbClr val="0070C0"/>
                </a:solidFill>
              </a:rPr>
              <a:t>provider </a:t>
            </a:r>
            <a:r>
              <a:rPr lang="en-US" sz="2400" dirty="0" smtClean="0">
                <a:solidFill>
                  <a:srgbClr val="0070C0"/>
                </a:solidFill>
              </a:rPr>
              <a:t>using </a:t>
            </a:r>
            <a:r>
              <a:rPr lang="en-US" sz="2400" dirty="0" err="1" smtClean="0">
                <a:solidFill>
                  <a:srgbClr val="0070C0"/>
                </a:solidFill>
              </a:rPr>
              <a:t>android:exported</a:t>
            </a:r>
            <a:r>
              <a:rPr lang="en-US" sz="2400" dirty="0" smtClean="0">
                <a:solidFill>
                  <a:srgbClr val="0070C0"/>
                </a:solidFill>
              </a:rPr>
              <a:t>=</a:t>
            </a:r>
            <a:r>
              <a:rPr lang="en-US" sz="2400" dirty="0" err="1" smtClean="0">
                <a:solidFill>
                  <a:srgbClr val="0070C0"/>
                </a:solidFill>
              </a:rPr>
              <a:t>false|true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parameter </a:t>
            </a:r>
            <a:r>
              <a:rPr lang="en-US" sz="2400" dirty="0" smtClean="0">
                <a:solidFill>
                  <a:srgbClr val="0070C0"/>
                </a:solidFill>
              </a:rPr>
              <a:t>in </a:t>
            </a:r>
            <a:r>
              <a:rPr lang="en-US" sz="2400" dirty="0">
                <a:solidFill>
                  <a:srgbClr val="0070C0"/>
                </a:solidFill>
              </a:rPr>
              <a:t>the </a:t>
            </a:r>
            <a:r>
              <a:rPr lang="en-US" sz="2400" dirty="0" smtClean="0">
                <a:solidFill>
                  <a:srgbClr val="0070C0"/>
                </a:solidFill>
              </a:rPr>
              <a:t> AndroidManifest.xml </a:t>
            </a:r>
            <a:r>
              <a:rPr lang="en-US" sz="2400" dirty="0">
                <a:solidFill>
                  <a:srgbClr val="0070C0"/>
                </a:solidFill>
              </a:rPr>
              <a:t>file.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is good practice to always set the </a:t>
            </a:r>
            <a:r>
              <a:rPr lang="en-US" sz="2400" dirty="0" err="1"/>
              <a:t>android:exported</a:t>
            </a:r>
            <a:r>
              <a:rPr lang="en-US" sz="2400" dirty="0"/>
              <a:t> parameter to ensure correct behavior across Android versions. </a:t>
            </a:r>
            <a:endParaRPr lang="en-US" sz="2400" dirty="0" smtClean="0"/>
          </a:p>
          <a:p>
            <a:r>
              <a:rPr lang="en-US" sz="2400" dirty="0" smtClean="0">
                <a:solidFill>
                  <a:srgbClr val="0070C0"/>
                </a:solidFill>
              </a:rPr>
              <a:t>Unless you must share a </a:t>
            </a:r>
            <a:r>
              <a:rPr lang="en-US" sz="2400" dirty="0" err="1" smtClean="0">
                <a:solidFill>
                  <a:srgbClr val="0070C0"/>
                </a:solidFill>
              </a:rPr>
              <a:t>Sqlite</a:t>
            </a:r>
            <a:r>
              <a:rPr lang="en-US" sz="2400" dirty="0" smtClean="0">
                <a:solidFill>
                  <a:srgbClr val="0070C0"/>
                </a:solidFill>
              </a:rPr>
              <a:t> to many different apps, don’t provide content provider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247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066800"/>
            <a:ext cx="7696200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070C0"/>
                </a:solidFill>
              </a:rPr>
              <a:t>Review </a:t>
            </a:r>
            <a:r>
              <a:rPr lang="en-US" sz="2000" b="1" dirty="0" smtClean="0">
                <a:solidFill>
                  <a:srgbClr val="0070C0"/>
                </a:solidFill>
              </a:rPr>
              <a:t>questions:</a:t>
            </a:r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is Database security</a:t>
            </a:r>
            <a:r>
              <a:rPr lang="en-US" sz="2000" dirty="0" smtClean="0"/>
              <a:t>?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What </a:t>
            </a:r>
            <a:r>
              <a:rPr lang="en-US" sz="2000" dirty="0"/>
              <a:t>are the common security threats to database systems</a:t>
            </a:r>
            <a:r>
              <a:rPr lang="en-US" sz="2000" dirty="0" smtClean="0"/>
              <a:t>?</a:t>
            </a:r>
            <a:endParaRPr lang="en-US" sz="2000" dirty="0"/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smtClean="0"/>
              <a:t>How </a:t>
            </a:r>
            <a:r>
              <a:rPr lang="en-US" sz="2000" dirty="0"/>
              <a:t>to protect database</a:t>
            </a:r>
            <a:r>
              <a:rPr lang="en-US" dirty="0" smtClean="0"/>
              <a:t>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What are the special problems in mobile database security?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How to provide mobile database security?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8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0400" y="784192"/>
            <a:ext cx="82296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2000" b="1" dirty="0">
                <a:solidFill>
                  <a:srgbClr val="0070C0"/>
                </a:solidFill>
              </a:rPr>
              <a:t>Project: Information Assurance and Network </a:t>
            </a:r>
            <a:r>
              <a:rPr lang="en-US" altLang="en-US" sz="2000" b="1" dirty="0" smtClean="0">
                <a:solidFill>
                  <a:srgbClr val="0070C0"/>
                </a:solidFill>
              </a:rPr>
              <a:t>Security – Database Security</a:t>
            </a:r>
            <a:endParaRPr lang="en-US" altLang="en-US" sz="2000" b="1" dirty="0">
              <a:solidFill>
                <a:srgbClr val="0070C0"/>
              </a:solidFill>
            </a:endParaRPr>
          </a:p>
          <a:p>
            <a:pPr>
              <a:spcBef>
                <a:spcPct val="0"/>
              </a:spcBef>
            </a:pP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b="1" dirty="0"/>
              <a:t>Laboratory for the project</a:t>
            </a:r>
            <a:r>
              <a:rPr lang="en-US" altLang="en-US" dirty="0"/>
              <a:t> – </a:t>
            </a:r>
            <a:r>
              <a:rPr lang="en-US" altLang="en-US" dirty="0" err="1"/>
              <a:t>PLab</a:t>
            </a:r>
            <a:r>
              <a:rPr lang="en-US" altLang="en-US" dirty="0"/>
              <a:t>: Information Assurance and Security Education on Portable Labs          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Webpage of </a:t>
            </a:r>
            <a:r>
              <a:rPr lang="en-US" altLang="en-US" dirty="0" err="1"/>
              <a:t>PLab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rgbClr val="00B050"/>
                </a:solidFill>
              </a:rPr>
              <a:t>https://sites.google.com/site/iasoncs/home/database-security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b="1" dirty="0" smtClean="0"/>
              <a:t>Four Hands-on Labs:</a:t>
            </a:r>
            <a:endParaRPr lang="en-US" altLang="en-US" dirty="0" smtClean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Database Access Control Model</a:t>
            </a:r>
          </a:p>
          <a:p>
            <a:pPr>
              <a:spcBef>
                <a:spcPct val="0"/>
              </a:spcBef>
            </a:pPr>
            <a:r>
              <a:rPr lang="en-US" altLang="en-US" dirty="0"/>
              <a:t> </a:t>
            </a:r>
            <a:r>
              <a:rPr lang="en-US" altLang="en-US" dirty="0" smtClean="0"/>
              <a:t>         (1) SQL Example</a:t>
            </a:r>
            <a:endParaRPr lang="en-US" altLang="en-US" dirty="0"/>
          </a:p>
          <a:p>
            <a:pPr lvl="1">
              <a:spcBef>
                <a:spcPct val="0"/>
              </a:spcBef>
            </a:pPr>
            <a:r>
              <a:rPr lang="en-US" altLang="en-US" dirty="0"/>
              <a:t>(2) </a:t>
            </a:r>
            <a:r>
              <a:rPr lang="en-US" altLang="en-US" dirty="0" smtClean="0"/>
              <a:t>Database Access Example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 smtClean="0"/>
              <a:t>Database Injection</a:t>
            </a:r>
            <a:endParaRPr lang="en-US" altLang="en-US" dirty="0"/>
          </a:p>
          <a:p>
            <a:pPr lvl="1">
              <a:spcBef>
                <a:spcPct val="0"/>
              </a:spcBef>
            </a:pPr>
            <a:r>
              <a:rPr lang="en-US" altLang="en-US" dirty="0"/>
              <a:t>(3) </a:t>
            </a:r>
            <a:r>
              <a:rPr lang="en-US" altLang="en-US" dirty="0" smtClean="0"/>
              <a:t>SQL Injection</a:t>
            </a:r>
            <a:endParaRPr lang="en-US" altLang="en-US" dirty="0"/>
          </a:p>
          <a:p>
            <a:pPr lvl="1">
              <a:spcBef>
                <a:spcPct val="0"/>
              </a:spcBef>
            </a:pPr>
            <a:r>
              <a:rPr lang="en-US" altLang="en-US" dirty="0"/>
              <a:t>(4) </a:t>
            </a:r>
            <a:r>
              <a:rPr lang="en-US" altLang="en-US" dirty="0" smtClean="0"/>
              <a:t>NoSQL Injection</a:t>
            </a:r>
            <a:endParaRPr lang="en-US" altLang="en-US" dirty="0"/>
          </a:p>
          <a:p>
            <a:pPr>
              <a:spcBef>
                <a:spcPct val="0"/>
              </a:spcBef>
            </a:pPr>
            <a:r>
              <a:rPr lang="en-US" altLang="en-US" dirty="0"/>
              <a:t> </a:t>
            </a:r>
          </a:p>
          <a:p>
            <a:pPr>
              <a:spcBef>
                <a:spcPct val="0"/>
              </a:spcBef>
            </a:pPr>
            <a:r>
              <a:rPr lang="en-US" altLang="en-US" b="1" u="sng" dirty="0"/>
              <a:t>Requirement of the project report: </a:t>
            </a:r>
            <a:endParaRPr lang="en-US" altLang="en-US" dirty="0"/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Describe the purpose of each </a:t>
            </a:r>
            <a:r>
              <a:rPr lang="en-US" altLang="en-US" dirty="0" smtClean="0"/>
              <a:t>lab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Attach </a:t>
            </a:r>
            <a:r>
              <a:rPr lang="en-US" altLang="en-US" dirty="0"/>
              <a:t>the </a:t>
            </a:r>
            <a:r>
              <a:rPr lang="en-US" altLang="en-US" dirty="0" smtClean="0"/>
              <a:t>screenshots/results </a:t>
            </a:r>
            <a:r>
              <a:rPr lang="en-US" altLang="en-US" dirty="0"/>
              <a:t>of each </a:t>
            </a:r>
            <a:r>
              <a:rPr lang="en-US" altLang="en-US" dirty="0" smtClean="0"/>
              <a:t>lab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dirty="0" smtClean="0"/>
              <a:t>Observation </a:t>
            </a:r>
            <a:r>
              <a:rPr lang="en-US" altLang="en-US" dirty="0"/>
              <a:t>from the result that match the purpose of the labs that you described. </a:t>
            </a:r>
          </a:p>
        </p:txBody>
      </p:sp>
    </p:spTree>
    <p:extLst>
      <p:ext uri="{BB962C8B-B14F-4D97-AF65-F5344CB8AC3E}">
        <p14:creationId xmlns:p14="http://schemas.microsoft.com/office/powerpoint/2010/main" val="70970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Confidentiality</a:t>
            </a: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 smtClean="0"/>
              <a:t>Flaws of data Confidentiality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600" dirty="0" smtClean="0"/>
          </a:p>
          <a:p>
            <a:r>
              <a:rPr lang="en-US" sz="2600" dirty="0" smtClean="0"/>
              <a:t>     Data is stored in an unsecured manner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     Lack of compliance with Corporate Data Privacy Policy</a:t>
            </a:r>
          </a:p>
          <a:p>
            <a:r>
              <a:rPr lang="en-US" sz="2600" dirty="0" smtClean="0"/>
              <a:t>     Transfer of unsecured data to various vendors</a:t>
            </a:r>
          </a:p>
          <a:p>
            <a:r>
              <a:rPr lang="en-US" sz="2600" dirty="0" smtClean="0"/>
              <a:t>     </a:t>
            </a:r>
            <a:r>
              <a:rPr lang="en-US" sz="2600" dirty="0" smtClean="0">
                <a:solidFill>
                  <a:srgbClr val="0070C0"/>
                </a:solidFill>
              </a:rPr>
              <a:t>Lack of control of data usage and access</a:t>
            </a:r>
          </a:p>
          <a:p>
            <a:r>
              <a:rPr lang="en-US" sz="2600" dirty="0"/>
              <a:t> </a:t>
            </a:r>
            <a:r>
              <a:rPr lang="en-US" sz="2600" dirty="0" smtClean="0"/>
              <a:t>    Leak of personally identifiable data and health 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    data, etc.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71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Data Encryption 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encryption for Confidentiality 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Only authorized  users can  read the data with granted keys. </a:t>
            </a:r>
          </a:p>
          <a:p>
            <a:r>
              <a:rPr lang="en-US" sz="2800" dirty="0" smtClean="0"/>
              <a:t>Encryption prevents  unauthorized users  from reading encrypted data and prevents data leakage 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Popular Encryption algorithms: Data Encryption Standards (DES) and Advanced Encryption Standards (AES).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222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Intrusion Detection  and Prevention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44957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SQL injection detection for SQL database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B050"/>
                </a:solidFill>
              </a:rPr>
              <a:t>       </a:t>
            </a:r>
            <a:r>
              <a:rPr lang="en-US" sz="2800" dirty="0" smtClean="0"/>
              <a:t>Input validation</a:t>
            </a:r>
          </a:p>
          <a:p>
            <a:pPr marL="0" indent="0">
              <a:buNone/>
            </a:pPr>
            <a:r>
              <a:rPr lang="en-US" sz="2800" dirty="0" smtClean="0"/>
              <a:t>        Query parameterized statement vs. query string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JSON </a:t>
            </a:r>
            <a:r>
              <a:rPr lang="en-US" sz="2800" dirty="0">
                <a:solidFill>
                  <a:srgbClr val="0070C0"/>
                </a:solidFill>
              </a:rPr>
              <a:t>(</a:t>
            </a:r>
            <a:r>
              <a:rPr lang="en-US" sz="2800" dirty="0" smtClean="0">
                <a:solidFill>
                  <a:srgbClr val="0070C0"/>
                </a:solidFill>
              </a:rPr>
              <a:t>JavaScript </a:t>
            </a:r>
            <a:r>
              <a:rPr lang="en-US" sz="2800" dirty="0">
                <a:solidFill>
                  <a:srgbClr val="0070C0"/>
                </a:solidFill>
              </a:rPr>
              <a:t>Object </a:t>
            </a:r>
            <a:r>
              <a:rPr lang="en-US" sz="2800" dirty="0" smtClean="0">
                <a:solidFill>
                  <a:srgbClr val="0070C0"/>
                </a:solidFill>
              </a:rPr>
              <a:t>Notation) injection detection for NoSQL database</a:t>
            </a:r>
          </a:p>
          <a:p>
            <a:r>
              <a:rPr lang="en-US" sz="2800" dirty="0" smtClean="0"/>
              <a:t>Bad access command/statement detection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Data leakage detection</a:t>
            </a:r>
          </a:p>
        </p:txBody>
      </p:sp>
    </p:spTree>
    <p:extLst>
      <p:ext uri="{BB962C8B-B14F-4D97-AF65-F5344CB8AC3E}">
        <p14:creationId xmlns:p14="http://schemas.microsoft.com/office/powerpoint/2010/main" val="1711571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Policy &amp; Procedure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Plan and Guidance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Role and responsibility</a:t>
            </a:r>
          </a:p>
          <a:p>
            <a:r>
              <a:rPr lang="en-US" sz="2600" dirty="0" smtClean="0"/>
              <a:t>Classification of data: data and information is classified into different levels of confidentiality to ensure that only authorized users access the information.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Least privilege policy</a:t>
            </a:r>
          </a:p>
          <a:p>
            <a:r>
              <a:rPr lang="en-US" sz="2600" dirty="0" smtClean="0"/>
              <a:t>User administration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Password policy</a:t>
            </a:r>
          </a:p>
          <a:p>
            <a:r>
              <a:rPr lang="en-US" sz="2600" dirty="0" smtClean="0"/>
              <a:t>DB application security</a:t>
            </a:r>
          </a:p>
          <a:p>
            <a:r>
              <a:rPr lang="en-US" sz="2600" dirty="0" smtClean="0">
                <a:solidFill>
                  <a:srgbClr val="0070C0"/>
                </a:solidFill>
              </a:rPr>
              <a:t>Auditing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79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63976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/>
            </a:r>
            <a:br>
              <a:rPr lang="en-US" sz="3200" b="1" dirty="0" smtClean="0">
                <a:solidFill>
                  <a:srgbClr val="0070C0"/>
                </a:solidFill>
              </a:rPr>
            </a:br>
            <a:r>
              <a:rPr lang="en-US" sz="3200" b="1" dirty="0" smtClean="0">
                <a:solidFill>
                  <a:srgbClr val="0070C0"/>
                </a:solidFill>
              </a:rPr>
              <a:t>Integrity</a:t>
            </a:r>
            <a:br>
              <a:rPr lang="en-US" sz="3200" b="1" dirty="0" smtClean="0">
                <a:solidFill>
                  <a:srgbClr val="0070C0"/>
                </a:solidFill>
              </a:rPr>
            </a:b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14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and information is accurate and protected from tampering by unauthorized persons.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Data and information is consistent and validated.</a:t>
            </a:r>
          </a:p>
        </p:txBody>
      </p:sp>
    </p:spTree>
    <p:extLst>
      <p:ext uri="{BB962C8B-B14F-4D97-AF65-F5344CB8AC3E}">
        <p14:creationId xmlns:p14="http://schemas.microsoft.com/office/powerpoint/2010/main" val="25379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Permission and Access Controls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Enforce User Access Controls (UAC) that define user/group access control privileges and permission to specific database, tables, columns and associated operations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Once the database is installed, the password to database must be secured and not compromised. </a:t>
            </a:r>
            <a:r>
              <a:rPr lang="en-US" sz="2800" dirty="0">
                <a:solidFill>
                  <a:srgbClr val="0070C0"/>
                </a:solidFill>
              </a:rPr>
              <a:t>P</a:t>
            </a:r>
            <a:r>
              <a:rPr lang="en-US" sz="2800" dirty="0" smtClean="0">
                <a:solidFill>
                  <a:srgbClr val="0070C0"/>
                </a:solidFill>
              </a:rPr>
              <a:t>eriodic password checks and modified are recommended</a:t>
            </a:r>
          </a:p>
          <a:p>
            <a:r>
              <a:rPr lang="en-US" sz="2800" dirty="0" smtClean="0"/>
              <a:t>Least privilege policy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Locking user accounts if that are not in use and removing accounts if never used anymore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98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sz="3600" b="1" dirty="0" smtClean="0">
                <a:solidFill>
                  <a:srgbClr val="0070C0"/>
                </a:solidFill>
              </a:rPr>
              <a:t>Availability</a:t>
            </a:r>
            <a:br>
              <a:rPr lang="en-US" sz="3600" b="1" dirty="0" smtClean="0">
                <a:solidFill>
                  <a:srgbClr val="0070C0"/>
                </a:solidFill>
              </a:rPr>
            </a:br>
            <a:endParaRPr 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831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Database is available at all times only for authorized users and authenticated persons</a:t>
            </a:r>
          </a:p>
          <a:p>
            <a:endParaRPr lang="en-US" sz="2800" dirty="0" smtClean="0"/>
          </a:p>
          <a:p>
            <a:r>
              <a:rPr lang="en-US" sz="2800" dirty="0" smtClean="0">
                <a:solidFill>
                  <a:srgbClr val="0070C0"/>
                </a:solidFill>
              </a:rPr>
              <a:t>Database is protected from being shut down due to external or internal threats or attacks, can not have unplanned downtime. 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/>
              <a:t>Overloads, performance constraints and capacity issues resulting in the inability of authorized users to use databases as intended</a:t>
            </a:r>
          </a:p>
        </p:txBody>
      </p:sp>
    </p:spTree>
    <p:extLst>
      <p:ext uri="{BB962C8B-B14F-4D97-AF65-F5344CB8AC3E}">
        <p14:creationId xmlns:p14="http://schemas.microsoft.com/office/powerpoint/2010/main" val="314134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1588</Words>
  <Application>Microsoft Office PowerPoint</Application>
  <PresentationFormat>On-screen Show (4:3)</PresentationFormat>
  <Paragraphs>164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Database Security</vt:lpstr>
      <vt:lpstr>Database Security</vt:lpstr>
      <vt:lpstr> Confidentiality </vt:lpstr>
      <vt:lpstr>Data Encryption </vt:lpstr>
      <vt:lpstr>Intrusion Detection  and Prevention</vt:lpstr>
      <vt:lpstr>Policy &amp; Procedure</vt:lpstr>
      <vt:lpstr> Integrity </vt:lpstr>
      <vt:lpstr>Permission and Access Controls</vt:lpstr>
      <vt:lpstr> Availability </vt:lpstr>
      <vt:lpstr>Solutions</vt:lpstr>
      <vt:lpstr>Threats to Database Security </vt:lpstr>
      <vt:lpstr>Database Security Protection</vt:lpstr>
      <vt:lpstr>Mobile Database Security</vt:lpstr>
      <vt:lpstr>  Authentication   </vt:lpstr>
      <vt:lpstr> DAC and MAC Access Control</vt:lpstr>
      <vt:lpstr> Data Encryption  </vt:lpstr>
      <vt:lpstr> Auditing Mechanism </vt:lpstr>
      <vt:lpstr> Mobile Sync</vt:lpstr>
      <vt:lpstr> Remote lock device and wipe data</vt:lpstr>
      <vt:lpstr>SQL injection attack and Defense</vt:lpstr>
      <vt:lpstr> SQLite Content providers</vt:lpstr>
      <vt:lpstr>PowerPoint Presentation</vt:lpstr>
      <vt:lpstr>Security for Content Provider </vt:lpstr>
      <vt:lpstr>PowerPoint Presentation</vt:lpstr>
      <vt:lpstr>PowerPoint Presentation</vt:lpstr>
    </vt:vector>
  </TitlesOfParts>
  <Company>Southern Polytechnic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Security</dc:title>
  <dc:creator>kai</dc:creator>
  <cp:lastModifiedBy>Admin</cp:lastModifiedBy>
  <cp:revision>74</cp:revision>
  <dcterms:created xsi:type="dcterms:W3CDTF">2015-11-13T16:56:59Z</dcterms:created>
  <dcterms:modified xsi:type="dcterms:W3CDTF">2024-12-09T05:35:50Z</dcterms:modified>
</cp:coreProperties>
</file>