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0"/>
  </p:notesMasterIdLst>
  <p:handoutMasterIdLst>
    <p:handoutMasterId r:id="rId71"/>
  </p:handoutMasterIdLst>
  <p:sldIdLst>
    <p:sldId id="327" r:id="rId2"/>
    <p:sldId id="393" r:id="rId3"/>
    <p:sldId id="330" r:id="rId4"/>
    <p:sldId id="331" r:id="rId5"/>
    <p:sldId id="332" r:id="rId6"/>
    <p:sldId id="333" r:id="rId7"/>
    <p:sldId id="334" r:id="rId8"/>
    <p:sldId id="335" r:id="rId9"/>
    <p:sldId id="336" r:id="rId10"/>
    <p:sldId id="337" r:id="rId11"/>
    <p:sldId id="394" r:id="rId12"/>
    <p:sldId id="339" r:id="rId13"/>
    <p:sldId id="340" r:id="rId14"/>
    <p:sldId id="395"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96" r:id="rId59"/>
    <p:sldId id="384" r:id="rId60"/>
    <p:sldId id="385" r:id="rId61"/>
    <p:sldId id="386" r:id="rId62"/>
    <p:sldId id="387" r:id="rId63"/>
    <p:sldId id="388" r:id="rId64"/>
    <p:sldId id="397" r:id="rId65"/>
    <p:sldId id="390" r:id="rId66"/>
    <p:sldId id="391" r:id="rId67"/>
    <p:sldId id="392" r:id="rId68"/>
    <p:sldId id="398" r:id="rId69"/>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5" d="100"/>
          <a:sy n="75" d="100"/>
        </p:scale>
        <p:origin x="-1236" y="12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0A4351B1-9A4A-4573-8CA9-FF3FA4D2DE4D}" type="slidenum">
              <a:rPr lang="en-CA"/>
              <a:pPr/>
              <a:t>‹#›</a:t>
            </a:fld>
            <a:endParaRPr lang="en-CA"/>
          </a:p>
        </p:txBody>
      </p:sp>
    </p:spTree>
    <p:extLst>
      <p:ext uri="{BB962C8B-B14F-4D97-AF65-F5344CB8AC3E}">
        <p14:creationId xmlns:p14="http://schemas.microsoft.com/office/powerpoint/2010/main" val="2102498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14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A01A1845-F80D-4699-B4A2-CDCE20E3CEF1}" type="slidenum">
              <a:rPr lang="en-CA"/>
              <a:pPr/>
              <a:t>‹#›</a:t>
            </a:fld>
            <a:endParaRPr lang="en-CA"/>
          </a:p>
        </p:txBody>
      </p:sp>
    </p:spTree>
    <p:extLst>
      <p:ext uri="{BB962C8B-B14F-4D97-AF65-F5344CB8AC3E}">
        <p14:creationId xmlns:p14="http://schemas.microsoft.com/office/powerpoint/2010/main" val="19760925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8181D-B328-45D7-BC23-D1525AD4FB5D}" type="slidenum">
              <a:rPr lang="en-CA"/>
              <a:pPr/>
              <a:t>1</a:t>
            </a:fld>
            <a:endParaRPr lang="en-CA"/>
          </a:p>
        </p:txBody>
      </p:sp>
      <p:sp>
        <p:nvSpPr>
          <p:cNvPr id="670722" name="Rectangle 2"/>
          <p:cNvSpPr>
            <a:spLocks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19A8E-2039-4B74-8461-77554DCC0D08}" type="slidenum">
              <a:rPr lang="en-CA"/>
              <a:pPr/>
              <a:t>10</a:t>
            </a:fld>
            <a:endParaRPr lang="en-CA"/>
          </a:p>
        </p:txBody>
      </p:sp>
      <p:sp>
        <p:nvSpPr>
          <p:cNvPr id="691202" name="Rectangle 2"/>
          <p:cNvSpPr>
            <a:spLocks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7F015-A072-446C-8D1C-6CEAD5C705B4}" type="slidenum">
              <a:rPr lang="en-CA"/>
              <a:pPr/>
              <a:t>11</a:t>
            </a:fld>
            <a:endParaRPr lang="en-CA"/>
          </a:p>
        </p:txBody>
      </p:sp>
      <p:sp>
        <p:nvSpPr>
          <p:cNvPr id="809986" name="Rectangle 2"/>
          <p:cNvSpPr>
            <a:spLocks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C7D91-D421-44AB-8811-AA18445632AF}" type="slidenum">
              <a:rPr lang="en-CA"/>
              <a:pPr/>
              <a:t>12</a:t>
            </a:fld>
            <a:endParaRPr lang="en-CA"/>
          </a:p>
        </p:txBody>
      </p:sp>
      <p:sp>
        <p:nvSpPr>
          <p:cNvPr id="695298" name="Rectangle 2"/>
          <p:cNvSpPr>
            <a:spLocks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7F4B7-2E74-48C1-82B0-E7218F0CA3CA}" type="slidenum">
              <a:rPr lang="en-CA"/>
              <a:pPr/>
              <a:t>13</a:t>
            </a:fld>
            <a:endParaRPr lang="en-CA"/>
          </a:p>
        </p:txBody>
      </p:sp>
      <p:sp>
        <p:nvSpPr>
          <p:cNvPr id="697346" name="Rectangle 2"/>
          <p:cNvSpPr>
            <a:spLocks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DCE9F-E33B-46F1-9759-44CC213F5243}" type="slidenum">
              <a:rPr lang="en-CA"/>
              <a:pPr/>
              <a:t>14</a:t>
            </a:fld>
            <a:endParaRPr lang="en-CA"/>
          </a:p>
        </p:txBody>
      </p:sp>
      <p:sp>
        <p:nvSpPr>
          <p:cNvPr id="812034" name="Rectangle 2"/>
          <p:cNvSpPr>
            <a:spLocks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4C217-E3C1-4909-91C7-74F90B3EE4B5}" type="slidenum">
              <a:rPr lang="en-CA"/>
              <a:pPr/>
              <a:t>15</a:t>
            </a:fld>
            <a:endParaRPr lang="en-CA"/>
          </a:p>
        </p:txBody>
      </p:sp>
      <p:sp>
        <p:nvSpPr>
          <p:cNvPr id="699394" name="Rectangle 2"/>
          <p:cNvSpPr>
            <a:spLocks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A206C-59F6-4729-A109-857725EE26FA}" type="slidenum">
              <a:rPr lang="en-CA"/>
              <a:pPr/>
              <a:t>16</a:t>
            </a:fld>
            <a:endParaRPr lang="en-CA"/>
          </a:p>
        </p:txBody>
      </p:sp>
      <p:sp>
        <p:nvSpPr>
          <p:cNvPr id="701442" name="Rectangle 2"/>
          <p:cNvSpPr>
            <a:spLocks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E6953-9BB7-4379-8AC9-925EE06C83D8}" type="slidenum">
              <a:rPr lang="en-CA"/>
              <a:pPr/>
              <a:t>17</a:t>
            </a:fld>
            <a:endParaRPr lang="en-CA"/>
          </a:p>
        </p:txBody>
      </p:sp>
      <p:sp>
        <p:nvSpPr>
          <p:cNvPr id="703490" name="Rectangle 2"/>
          <p:cNvSpPr>
            <a:spLocks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F66E5-4AA2-495F-9E4F-5756BAF326CB}" type="slidenum">
              <a:rPr lang="en-CA"/>
              <a:pPr/>
              <a:t>18</a:t>
            </a:fld>
            <a:endParaRPr lang="en-CA"/>
          </a:p>
        </p:txBody>
      </p:sp>
      <p:sp>
        <p:nvSpPr>
          <p:cNvPr id="705538" name="Rectangle 2"/>
          <p:cNvSpPr>
            <a:spLocks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2F08C-3B63-45C4-BD44-E8B417CEA49C}" type="slidenum">
              <a:rPr lang="en-CA"/>
              <a:pPr/>
              <a:t>19</a:t>
            </a:fld>
            <a:endParaRPr lang="en-CA"/>
          </a:p>
        </p:txBody>
      </p:sp>
      <p:sp>
        <p:nvSpPr>
          <p:cNvPr id="707586" name="Rectangle 2"/>
          <p:cNvSpPr>
            <a:spLocks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C25D17-B700-4897-AED0-B8866549370D}" type="slidenum">
              <a:rPr lang="en-CA"/>
              <a:pPr/>
              <a:t>2</a:t>
            </a:fld>
            <a:endParaRPr lang="en-CA"/>
          </a:p>
        </p:txBody>
      </p:sp>
      <p:sp>
        <p:nvSpPr>
          <p:cNvPr id="807938" name="Rectangle 2"/>
          <p:cNvSpPr>
            <a:spLocks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2D7FB-B638-4F1F-9A11-3275B1386531}" type="slidenum">
              <a:rPr lang="en-CA"/>
              <a:pPr/>
              <a:t>20</a:t>
            </a:fld>
            <a:endParaRPr lang="en-CA"/>
          </a:p>
        </p:txBody>
      </p:sp>
      <p:sp>
        <p:nvSpPr>
          <p:cNvPr id="709634" name="Rectangle 2"/>
          <p:cNvSpPr>
            <a:spLocks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0800A-CE1F-445C-B044-EFE2D76324CA}" type="slidenum">
              <a:rPr lang="en-CA"/>
              <a:pPr/>
              <a:t>21</a:t>
            </a:fld>
            <a:endParaRPr lang="en-CA"/>
          </a:p>
        </p:txBody>
      </p:sp>
      <p:sp>
        <p:nvSpPr>
          <p:cNvPr id="711682" name="Rectangle 2"/>
          <p:cNvSpPr>
            <a:spLocks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001BC-646D-47BE-A412-A5309E783F99}" type="slidenum">
              <a:rPr lang="en-CA"/>
              <a:pPr/>
              <a:t>22</a:t>
            </a:fld>
            <a:endParaRPr lang="en-CA"/>
          </a:p>
        </p:txBody>
      </p:sp>
      <p:sp>
        <p:nvSpPr>
          <p:cNvPr id="713730" name="Rectangle 2"/>
          <p:cNvSpPr>
            <a:spLocks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A2EBB-FD35-4AE8-8AD7-6AC971F4C5E9}" type="slidenum">
              <a:rPr lang="en-CA"/>
              <a:pPr/>
              <a:t>23</a:t>
            </a:fld>
            <a:endParaRPr lang="en-CA"/>
          </a:p>
        </p:txBody>
      </p:sp>
      <p:sp>
        <p:nvSpPr>
          <p:cNvPr id="715778" name="Rectangle 2"/>
          <p:cNvSpPr>
            <a:spLocks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2ECB8-DADA-4A47-8B61-4CC24CF1E432}" type="slidenum">
              <a:rPr lang="en-CA"/>
              <a:pPr/>
              <a:t>24</a:t>
            </a:fld>
            <a:endParaRPr lang="en-CA"/>
          </a:p>
        </p:txBody>
      </p:sp>
      <p:sp>
        <p:nvSpPr>
          <p:cNvPr id="717826" name="Rectangle 2"/>
          <p:cNvSpPr>
            <a:spLocks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DB21B-5FDE-4BD2-8994-E57802FA35DE}" type="slidenum">
              <a:rPr lang="en-CA"/>
              <a:pPr/>
              <a:t>25</a:t>
            </a:fld>
            <a:endParaRPr lang="en-CA"/>
          </a:p>
        </p:txBody>
      </p:sp>
      <p:sp>
        <p:nvSpPr>
          <p:cNvPr id="719874" name="Rectangle 2"/>
          <p:cNvSpPr>
            <a:spLocks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C9D6E-942A-4BCF-B7C6-846CCFA72047}" type="slidenum">
              <a:rPr lang="en-CA"/>
              <a:pPr/>
              <a:t>26</a:t>
            </a:fld>
            <a:endParaRPr lang="en-CA"/>
          </a:p>
        </p:txBody>
      </p:sp>
      <p:sp>
        <p:nvSpPr>
          <p:cNvPr id="721922" name="Rectangle 2"/>
          <p:cNvSpPr>
            <a:spLocks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43808-141E-486F-AE0D-4D5DAB2F32EA}" type="slidenum">
              <a:rPr lang="en-CA"/>
              <a:pPr/>
              <a:t>27</a:t>
            </a:fld>
            <a:endParaRPr lang="en-CA"/>
          </a:p>
        </p:txBody>
      </p:sp>
      <p:sp>
        <p:nvSpPr>
          <p:cNvPr id="723970" name="Rectangle 2"/>
          <p:cNvSpPr>
            <a:spLocks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22902-67BF-4E72-9711-B285A66965FF}" type="slidenum">
              <a:rPr lang="en-CA"/>
              <a:pPr/>
              <a:t>28</a:t>
            </a:fld>
            <a:endParaRPr lang="en-CA"/>
          </a:p>
        </p:txBody>
      </p:sp>
      <p:sp>
        <p:nvSpPr>
          <p:cNvPr id="726018" name="Rectangle 2"/>
          <p:cNvSpPr>
            <a:spLocks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581D8-7FC6-4723-A138-96A6253BEC26}" type="slidenum">
              <a:rPr lang="en-CA"/>
              <a:pPr/>
              <a:t>29</a:t>
            </a:fld>
            <a:endParaRPr lang="en-CA"/>
          </a:p>
        </p:txBody>
      </p:sp>
      <p:sp>
        <p:nvSpPr>
          <p:cNvPr id="728066" name="Rectangle 2"/>
          <p:cNvSpPr>
            <a:spLocks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CF7C8-00DD-4578-84CD-F9E69E58F65D}" type="slidenum">
              <a:rPr lang="en-CA"/>
              <a:pPr/>
              <a:t>3</a:t>
            </a:fld>
            <a:endParaRPr lang="en-CA"/>
          </a:p>
        </p:txBody>
      </p:sp>
      <p:sp>
        <p:nvSpPr>
          <p:cNvPr id="676866" name="Rectangle 2"/>
          <p:cNvSpPr>
            <a:spLocks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626EF4-344F-48D6-A067-3727B9A9A9BF}" type="slidenum">
              <a:rPr lang="en-CA"/>
              <a:pPr/>
              <a:t>30</a:t>
            </a:fld>
            <a:endParaRPr lang="en-CA"/>
          </a:p>
        </p:txBody>
      </p:sp>
      <p:sp>
        <p:nvSpPr>
          <p:cNvPr id="730114" name="Rectangle 2"/>
          <p:cNvSpPr>
            <a:spLocks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07896-0D37-47CE-A70D-8BF4D9D3D30D}" type="slidenum">
              <a:rPr lang="en-CA"/>
              <a:pPr/>
              <a:t>31</a:t>
            </a:fld>
            <a:endParaRPr lang="en-CA"/>
          </a:p>
        </p:txBody>
      </p:sp>
      <p:sp>
        <p:nvSpPr>
          <p:cNvPr id="732162" name="Rectangle 2"/>
          <p:cNvSpPr>
            <a:spLocks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BDB3B-539C-4DCC-B2DC-7065270507E9}" type="slidenum">
              <a:rPr lang="en-CA"/>
              <a:pPr/>
              <a:t>32</a:t>
            </a:fld>
            <a:endParaRPr lang="en-CA"/>
          </a:p>
        </p:txBody>
      </p:sp>
      <p:sp>
        <p:nvSpPr>
          <p:cNvPr id="734210" name="Rectangle 2"/>
          <p:cNvSpPr>
            <a:spLocks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53D82-A347-411F-B3A2-4C557A3E7D41}" type="slidenum">
              <a:rPr lang="en-CA"/>
              <a:pPr/>
              <a:t>33</a:t>
            </a:fld>
            <a:endParaRPr lang="en-CA"/>
          </a:p>
        </p:txBody>
      </p:sp>
      <p:sp>
        <p:nvSpPr>
          <p:cNvPr id="736258" name="Rectangle 2"/>
          <p:cNvSpPr>
            <a:spLocks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5BF66-B096-4D42-96F4-F1BBC7E1E066}" type="slidenum">
              <a:rPr lang="en-CA"/>
              <a:pPr/>
              <a:t>34</a:t>
            </a:fld>
            <a:endParaRPr lang="en-CA"/>
          </a:p>
        </p:txBody>
      </p:sp>
      <p:sp>
        <p:nvSpPr>
          <p:cNvPr id="738306" name="Rectangle 2"/>
          <p:cNvSpPr>
            <a:spLocks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8CDE7-0D4E-49EB-8AAC-339157E715D3}" type="slidenum">
              <a:rPr lang="en-CA"/>
              <a:pPr/>
              <a:t>35</a:t>
            </a:fld>
            <a:endParaRPr lang="en-CA"/>
          </a:p>
        </p:txBody>
      </p:sp>
      <p:sp>
        <p:nvSpPr>
          <p:cNvPr id="740354" name="Rectangle 2"/>
          <p:cNvSpPr>
            <a:spLocks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4FD30-7313-4016-BDDF-EBBEC70552CB}" type="slidenum">
              <a:rPr lang="en-CA"/>
              <a:pPr/>
              <a:t>36</a:t>
            </a:fld>
            <a:endParaRPr lang="en-CA"/>
          </a:p>
        </p:txBody>
      </p:sp>
      <p:sp>
        <p:nvSpPr>
          <p:cNvPr id="742402" name="Rectangle 2"/>
          <p:cNvSpPr>
            <a:spLocks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00406-4BE0-4DF1-917C-9F4FD3CD349D}" type="slidenum">
              <a:rPr lang="en-CA"/>
              <a:pPr/>
              <a:t>37</a:t>
            </a:fld>
            <a:endParaRPr lang="en-CA"/>
          </a:p>
        </p:txBody>
      </p:sp>
      <p:sp>
        <p:nvSpPr>
          <p:cNvPr id="744450" name="Rectangle 2"/>
          <p:cNvSpPr>
            <a:spLocks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E7F26-8801-4CD2-8289-F23D1B1F7972}" type="slidenum">
              <a:rPr lang="en-CA"/>
              <a:pPr/>
              <a:t>38</a:t>
            </a:fld>
            <a:endParaRPr lang="en-CA"/>
          </a:p>
        </p:txBody>
      </p:sp>
      <p:sp>
        <p:nvSpPr>
          <p:cNvPr id="746498" name="Rectangle 2"/>
          <p:cNvSpPr>
            <a:spLocks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2F8E6-91FB-46F9-A1B2-AEDC63970260}" type="slidenum">
              <a:rPr lang="en-CA"/>
              <a:pPr/>
              <a:t>39</a:t>
            </a:fld>
            <a:endParaRPr lang="en-CA"/>
          </a:p>
        </p:txBody>
      </p:sp>
      <p:sp>
        <p:nvSpPr>
          <p:cNvPr id="748546" name="Rectangle 2"/>
          <p:cNvSpPr>
            <a:spLocks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743D6-15BB-4152-8567-C21D3B8590F9}" type="slidenum">
              <a:rPr lang="en-CA"/>
              <a:pPr/>
              <a:t>4</a:t>
            </a:fld>
            <a:endParaRPr lang="en-CA"/>
          </a:p>
        </p:txBody>
      </p:sp>
      <p:sp>
        <p:nvSpPr>
          <p:cNvPr id="678914" name="Rectangle 2"/>
          <p:cNvSpPr>
            <a:spLocks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02268-0C3F-4209-A9C0-347535891F65}" type="slidenum">
              <a:rPr lang="en-CA"/>
              <a:pPr/>
              <a:t>40</a:t>
            </a:fld>
            <a:endParaRPr lang="en-CA"/>
          </a:p>
        </p:txBody>
      </p:sp>
      <p:sp>
        <p:nvSpPr>
          <p:cNvPr id="750594" name="Rectangle 2"/>
          <p:cNvSpPr>
            <a:spLocks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3B464-66B5-4351-B553-C14D97D882DC}" type="slidenum">
              <a:rPr lang="en-CA"/>
              <a:pPr/>
              <a:t>41</a:t>
            </a:fld>
            <a:endParaRPr lang="en-CA"/>
          </a:p>
        </p:txBody>
      </p:sp>
      <p:sp>
        <p:nvSpPr>
          <p:cNvPr id="752642" name="Rectangle 2"/>
          <p:cNvSpPr>
            <a:spLocks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07A82-D8ED-4A93-BDF9-4F7413EABEA1}" type="slidenum">
              <a:rPr lang="en-CA"/>
              <a:pPr/>
              <a:t>42</a:t>
            </a:fld>
            <a:endParaRPr lang="en-CA"/>
          </a:p>
        </p:txBody>
      </p:sp>
      <p:sp>
        <p:nvSpPr>
          <p:cNvPr id="754690" name="Rectangle 2"/>
          <p:cNvSpPr>
            <a:spLocks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D7DD4-4EC1-4607-B5AE-8A390BF994C4}" type="slidenum">
              <a:rPr lang="en-CA"/>
              <a:pPr/>
              <a:t>43</a:t>
            </a:fld>
            <a:endParaRPr lang="en-CA"/>
          </a:p>
        </p:txBody>
      </p:sp>
      <p:sp>
        <p:nvSpPr>
          <p:cNvPr id="756738" name="Rectangle 2"/>
          <p:cNvSpPr>
            <a:spLocks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F7909-9054-4A92-BBCC-4B1BCFBE7A2E}" type="slidenum">
              <a:rPr lang="en-CA"/>
              <a:pPr/>
              <a:t>44</a:t>
            </a:fld>
            <a:endParaRPr lang="en-CA"/>
          </a:p>
        </p:txBody>
      </p:sp>
      <p:sp>
        <p:nvSpPr>
          <p:cNvPr id="758786" name="Rectangle 2"/>
          <p:cNvSpPr>
            <a:spLocks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C4EBD-E906-46AB-AF69-C0EA1BF85CE7}" type="slidenum">
              <a:rPr lang="en-CA"/>
              <a:pPr/>
              <a:t>45</a:t>
            </a:fld>
            <a:endParaRPr lang="en-CA"/>
          </a:p>
        </p:txBody>
      </p:sp>
      <p:sp>
        <p:nvSpPr>
          <p:cNvPr id="760834" name="Rectangle 2"/>
          <p:cNvSpPr>
            <a:spLocks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40515-B63F-4054-AF88-55E42DD52D04}" type="slidenum">
              <a:rPr lang="en-CA"/>
              <a:pPr/>
              <a:t>46</a:t>
            </a:fld>
            <a:endParaRPr lang="en-CA"/>
          </a:p>
        </p:txBody>
      </p:sp>
      <p:sp>
        <p:nvSpPr>
          <p:cNvPr id="762882" name="Rectangle 2"/>
          <p:cNvSpPr>
            <a:spLocks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F07DE-9693-45F3-9419-404A25466641}" type="slidenum">
              <a:rPr lang="en-CA"/>
              <a:pPr/>
              <a:t>47</a:t>
            </a:fld>
            <a:endParaRPr lang="en-CA"/>
          </a:p>
        </p:txBody>
      </p:sp>
      <p:sp>
        <p:nvSpPr>
          <p:cNvPr id="764930" name="Rectangle 2"/>
          <p:cNvSpPr>
            <a:spLocks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64C67-BAB8-47BF-B0A7-2461059F6AB9}" type="slidenum">
              <a:rPr lang="en-CA"/>
              <a:pPr/>
              <a:t>48</a:t>
            </a:fld>
            <a:endParaRPr lang="en-CA"/>
          </a:p>
        </p:txBody>
      </p:sp>
      <p:sp>
        <p:nvSpPr>
          <p:cNvPr id="766978" name="Rectangle 2"/>
          <p:cNvSpPr>
            <a:spLocks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25E66-3C13-4847-A7F6-84AA80923887}" type="slidenum">
              <a:rPr lang="en-CA"/>
              <a:pPr/>
              <a:t>49</a:t>
            </a:fld>
            <a:endParaRPr lang="en-CA"/>
          </a:p>
        </p:txBody>
      </p:sp>
      <p:sp>
        <p:nvSpPr>
          <p:cNvPr id="769026" name="Rectangle 2"/>
          <p:cNvSpPr>
            <a:spLocks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63502-BFB7-477D-9FA8-60D0C29987CF}" type="slidenum">
              <a:rPr lang="en-CA"/>
              <a:pPr/>
              <a:t>5</a:t>
            </a:fld>
            <a:endParaRPr lang="en-CA"/>
          </a:p>
        </p:txBody>
      </p:sp>
      <p:sp>
        <p:nvSpPr>
          <p:cNvPr id="680962" name="Rectangle 2"/>
          <p:cNvSpPr>
            <a:spLocks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BFBB02-9CB9-40FA-9FFB-6C993FA0FC70}" type="slidenum">
              <a:rPr lang="en-CA"/>
              <a:pPr/>
              <a:t>50</a:t>
            </a:fld>
            <a:endParaRPr lang="en-CA"/>
          </a:p>
        </p:txBody>
      </p:sp>
      <p:sp>
        <p:nvSpPr>
          <p:cNvPr id="771074" name="Rectangle 2"/>
          <p:cNvSpPr>
            <a:spLocks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9261B4-6CD1-45D3-AE5A-26EB64A8AE9F}" type="slidenum">
              <a:rPr lang="en-CA"/>
              <a:pPr/>
              <a:t>51</a:t>
            </a:fld>
            <a:endParaRPr lang="en-CA"/>
          </a:p>
        </p:txBody>
      </p:sp>
      <p:sp>
        <p:nvSpPr>
          <p:cNvPr id="773122" name="Rectangle 2"/>
          <p:cNvSpPr>
            <a:spLocks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84A55-E1B9-4513-8AD0-F75CE11474BC}" type="slidenum">
              <a:rPr lang="en-CA"/>
              <a:pPr/>
              <a:t>52</a:t>
            </a:fld>
            <a:endParaRPr lang="en-CA"/>
          </a:p>
        </p:txBody>
      </p:sp>
      <p:sp>
        <p:nvSpPr>
          <p:cNvPr id="775170" name="Rectangle 2"/>
          <p:cNvSpPr>
            <a:spLocks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57C6-41C1-423F-8EDB-4B12D390A8B6}" type="slidenum">
              <a:rPr lang="en-CA"/>
              <a:pPr/>
              <a:t>53</a:t>
            </a:fld>
            <a:endParaRPr lang="en-CA"/>
          </a:p>
        </p:txBody>
      </p:sp>
      <p:sp>
        <p:nvSpPr>
          <p:cNvPr id="777218" name="Rectangle 2"/>
          <p:cNvSpPr>
            <a:spLocks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3CDAD-43F4-4BBE-A649-5075CBD22A5F}" type="slidenum">
              <a:rPr lang="en-CA"/>
              <a:pPr/>
              <a:t>54</a:t>
            </a:fld>
            <a:endParaRPr lang="en-CA"/>
          </a:p>
        </p:txBody>
      </p:sp>
      <p:sp>
        <p:nvSpPr>
          <p:cNvPr id="779266" name="Rectangle 2"/>
          <p:cNvSpPr>
            <a:spLocks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FA50A-9C55-475E-9C23-55CCC0D0E5DD}" type="slidenum">
              <a:rPr lang="en-CA"/>
              <a:pPr/>
              <a:t>55</a:t>
            </a:fld>
            <a:endParaRPr lang="en-CA"/>
          </a:p>
        </p:txBody>
      </p:sp>
      <p:sp>
        <p:nvSpPr>
          <p:cNvPr id="781314" name="Rectangle 2"/>
          <p:cNvSpPr>
            <a:spLocks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FE290-674D-4155-8583-882D8F052223}" type="slidenum">
              <a:rPr lang="en-CA"/>
              <a:pPr/>
              <a:t>56</a:t>
            </a:fld>
            <a:endParaRPr lang="en-CA"/>
          </a:p>
        </p:txBody>
      </p:sp>
      <p:sp>
        <p:nvSpPr>
          <p:cNvPr id="783362" name="Rectangle 2"/>
          <p:cNvSpPr>
            <a:spLocks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0AD26-39B5-45E3-ACEC-98396376FF69}" type="slidenum">
              <a:rPr lang="en-CA"/>
              <a:pPr/>
              <a:t>57</a:t>
            </a:fld>
            <a:endParaRPr lang="en-CA"/>
          </a:p>
        </p:txBody>
      </p:sp>
      <p:sp>
        <p:nvSpPr>
          <p:cNvPr id="785410" name="Rectangle 2"/>
          <p:cNvSpPr>
            <a:spLocks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C4B11-A065-475D-8253-23DC8882A658}" type="slidenum">
              <a:rPr lang="en-CA"/>
              <a:pPr/>
              <a:t>58</a:t>
            </a:fld>
            <a:endParaRPr lang="en-CA"/>
          </a:p>
        </p:txBody>
      </p:sp>
      <p:sp>
        <p:nvSpPr>
          <p:cNvPr id="814082" name="Rectangle 2"/>
          <p:cNvSpPr>
            <a:spLocks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F07A6-1B01-4DB2-B095-B2E8CD1D334B}" type="slidenum">
              <a:rPr lang="en-CA"/>
              <a:pPr/>
              <a:t>59</a:t>
            </a:fld>
            <a:endParaRPr lang="en-CA"/>
          </a:p>
        </p:txBody>
      </p:sp>
      <p:sp>
        <p:nvSpPr>
          <p:cNvPr id="787458" name="Rectangle 2"/>
          <p:cNvSpPr>
            <a:spLocks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146CA-FADF-48B0-BF63-B08019B06A50}" type="slidenum">
              <a:rPr lang="en-CA"/>
              <a:pPr/>
              <a:t>6</a:t>
            </a:fld>
            <a:endParaRPr lang="en-CA"/>
          </a:p>
        </p:txBody>
      </p:sp>
      <p:sp>
        <p:nvSpPr>
          <p:cNvPr id="683010" name="Rectangle 2"/>
          <p:cNvSpPr>
            <a:spLocks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7954D-9827-4167-BE66-AEE97B56AB2B}" type="slidenum">
              <a:rPr lang="en-CA"/>
              <a:pPr/>
              <a:t>60</a:t>
            </a:fld>
            <a:endParaRPr lang="en-CA"/>
          </a:p>
        </p:txBody>
      </p:sp>
      <p:sp>
        <p:nvSpPr>
          <p:cNvPr id="789506" name="Rectangle 2"/>
          <p:cNvSpPr>
            <a:spLocks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77717-7E19-4C1C-AF5D-DF5107AC06A4}" type="slidenum">
              <a:rPr lang="en-CA"/>
              <a:pPr/>
              <a:t>61</a:t>
            </a:fld>
            <a:endParaRPr lang="en-CA"/>
          </a:p>
        </p:txBody>
      </p:sp>
      <p:sp>
        <p:nvSpPr>
          <p:cNvPr id="791554" name="Rectangle 2"/>
          <p:cNvSpPr>
            <a:spLocks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B1579-B052-47B6-A9BE-95A1583DC614}" type="slidenum">
              <a:rPr lang="en-CA"/>
              <a:pPr/>
              <a:t>62</a:t>
            </a:fld>
            <a:endParaRPr lang="en-CA"/>
          </a:p>
        </p:txBody>
      </p:sp>
      <p:sp>
        <p:nvSpPr>
          <p:cNvPr id="793602" name="Rectangle 2"/>
          <p:cNvSpPr>
            <a:spLocks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DEF59-97B0-44AA-9327-42132BC68A80}" type="slidenum">
              <a:rPr lang="en-CA"/>
              <a:pPr/>
              <a:t>63</a:t>
            </a:fld>
            <a:endParaRPr lang="en-CA"/>
          </a:p>
        </p:txBody>
      </p:sp>
      <p:sp>
        <p:nvSpPr>
          <p:cNvPr id="795650" name="Rectangle 2"/>
          <p:cNvSpPr>
            <a:spLocks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3C08E-24BF-4549-B563-C90DE53E9B8D}" type="slidenum">
              <a:rPr lang="en-CA"/>
              <a:pPr/>
              <a:t>64</a:t>
            </a:fld>
            <a:endParaRPr lang="en-CA"/>
          </a:p>
        </p:txBody>
      </p:sp>
      <p:sp>
        <p:nvSpPr>
          <p:cNvPr id="816130" name="Rectangle 2"/>
          <p:cNvSpPr>
            <a:spLocks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31007-1AA2-498F-9824-A15C0E221A04}" type="slidenum">
              <a:rPr lang="en-CA"/>
              <a:pPr/>
              <a:t>65</a:t>
            </a:fld>
            <a:endParaRPr lang="en-CA"/>
          </a:p>
        </p:txBody>
      </p:sp>
      <p:sp>
        <p:nvSpPr>
          <p:cNvPr id="799746" name="Rectangle 2"/>
          <p:cNvSpPr>
            <a:spLocks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79FC2-1996-4A19-999D-C65AAAA93D86}" type="slidenum">
              <a:rPr lang="en-CA"/>
              <a:pPr/>
              <a:t>66</a:t>
            </a:fld>
            <a:endParaRPr lang="en-CA"/>
          </a:p>
        </p:txBody>
      </p:sp>
      <p:sp>
        <p:nvSpPr>
          <p:cNvPr id="801794" name="Rectangle 2"/>
          <p:cNvSpPr>
            <a:spLocks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5A4FA-448B-440A-9C62-EC0ED12EA3DB}" type="slidenum">
              <a:rPr lang="en-CA"/>
              <a:pPr/>
              <a:t>67</a:t>
            </a:fld>
            <a:endParaRPr lang="en-CA"/>
          </a:p>
        </p:txBody>
      </p:sp>
      <p:sp>
        <p:nvSpPr>
          <p:cNvPr id="803842" name="Rectangle 2"/>
          <p:cNvSpPr>
            <a:spLocks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31A55-AE8B-4B04-BD72-AE78C59B3930}" type="slidenum">
              <a:rPr lang="en-CA"/>
              <a:pPr/>
              <a:t>68</a:t>
            </a:fld>
            <a:endParaRPr lang="en-CA"/>
          </a:p>
        </p:txBody>
      </p:sp>
      <p:sp>
        <p:nvSpPr>
          <p:cNvPr id="818178" name="Rectangle 2"/>
          <p:cNvSpPr>
            <a:spLocks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6F490E-F6CC-4DC4-83AD-65DB2CD267B2}" type="slidenum">
              <a:rPr lang="en-CA"/>
              <a:pPr/>
              <a:t>7</a:t>
            </a:fld>
            <a:endParaRPr lang="en-CA"/>
          </a:p>
        </p:txBody>
      </p:sp>
      <p:sp>
        <p:nvSpPr>
          <p:cNvPr id="685058" name="Rectangle 2"/>
          <p:cNvSpPr>
            <a:spLocks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AE5E9-AD1A-4DAC-B298-062CCD07C8FB}" type="slidenum">
              <a:rPr lang="en-CA"/>
              <a:pPr/>
              <a:t>8</a:t>
            </a:fld>
            <a:endParaRPr lang="en-CA"/>
          </a:p>
        </p:txBody>
      </p:sp>
      <p:sp>
        <p:nvSpPr>
          <p:cNvPr id="687106" name="Rectangle 2"/>
          <p:cNvSpPr>
            <a:spLocks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266CA-EB20-4E84-B752-2FEFC51E4211}" type="slidenum">
              <a:rPr lang="en-CA"/>
              <a:pPr/>
              <a:t>9</a:t>
            </a:fld>
            <a:endParaRPr lang="en-CA"/>
          </a:p>
        </p:txBody>
      </p:sp>
      <p:sp>
        <p:nvSpPr>
          <p:cNvPr id="689154" name="Rectangle 2"/>
          <p:cNvSpPr>
            <a:spLocks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noProof="0" smtClean="0"/>
              <a:t>Click to edit 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noProof="0" smtClean="0"/>
              <a:t>Click to edit Master subtitle style</a:t>
            </a:r>
          </a:p>
        </p:txBody>
      </p:sp>
      <p:pic>
        <p:nvPicPr>
          <p:cNvPr id="4142" name="Picture 46" descr="elmasri_thum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23- </a:t>
            </a:r>
            <a:fld id="{83BABCE6-74FF-42D2-9AC5-55B6A2E9C156}" type="slidenum">
              <a:rPr lang="en-US"/>
              <a:pPr/>
              <a:t>‹#›</a:t>
            </a:fld>
            <a:endParaRPr lang="en-CA"/>
          </a:p>
        </p:txBody>
      </p:sp>
    </p:spTree>
    <p:extLst>
      <p:ext uri="{BB962C8B-B14F-4D97-AF65-F5344CB8AC3E}">
        <p14:creationId xmlns:p14="http://schemas.microsoft.com/office/powerpoint/2010/main" val="342298698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23- </a:t>
            </a:r>
            <a:fld id="{2030CCCD-3700-473A-8D36-EC1A3244D034}" type="slidenum">
              <a:rPr lang="en-US"/>
              <a:pPr/>
              <a:t>‹#›</a:t>
            </a:fld>
            <a:endParaRPr lang="en-CA"/>
          </a:p>
        </p:txBody>
      </p:sp>
    </p:spTree>
    <p:extLst>
      <p:ext uri="{BB962C8B-B14F-4D97-AF65-F5344CB8AC3E}">
        <p14:creationId xmlns:p14="http://schemas.microsoft.com/office/powerpoint/2010/main" val="320254070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23- </a:t>
            </a:r>
            <a:fld id="{1A354CBF-E432-4194-B7FB-7BF8502D8AD1}" type="slidenum">
              <a:rPr lang="en-US"/>
              <a:pPr/>
              <a:t>‹#›</a:t>
            </a:fld>
            <a:endParaRPr lang="en-CA"/>
          </a:p>
        </p:txBody>
      </p:sp>
    </p:spTree>
    <p:extLst>
      <p:ext uri="{BB962C8B-B14F-4D97-AF65-F5344CB8AC3E}">
        <p14:creationId xmlns:p14="http://schemas.microsoft.com/office/powerpoint/2010/main" val="8549966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23- </a:t>
            </a:r>
            <a:fld id="{5735D3CB-3A7E-4AE6-88FE-615C93404928}" type="slidenum">
              <a:rPr lang="en-US"/>
              <a:pPr/>
              <a:t>‹#›</a:t>
            </a:fld>
            <a:endParaRPr lang="en-CA"/>
          </a:p>
        </p:txBody>
      </p:sp>
    </p:spTree>
    <p:extLst>
      <p:ext uri="{BB962C8B-B14F-4D97-AF65-F5344CB8AC3E}">
        <p14:creationId xmlns:p14="http://schemas.microsoft.com/office/powerpoint/2010/main" val="30045514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t>Slide 23- </a:t>
            </a:r>
            <a:fld id="{15A609F0-9E0C-42F1-8A65-E8FDE25F95DC}" type="slidenum">
              <a:rPr lang="en-US"/>
              <a:pPr/>
              <a:t>‹#›</a:t>
            </a:fld>
            <a:endParaRPr lang="en-CA"/>
          </a:p>
        </p:txBody>
      </p:sp>
    </p:spTree>
    <p:extLst>
      <p:ext uri="{BB962C8B-B14F-4D97-AF65-F5344CB8AC3E}">
        <p14:creationId xmlns:p14="http://schemas.microsoft.com/office/powerpoint/2010/main" val="98947855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t>Slide 23- </a:t>
            </a:r>
            <a:fld id="{1316CCE8-601C-4E10-939A-095F082A9EC6}" type="slidenum">
              <a:rPr lang="en-US"/>
              <a:pPr/>
              <a:t>‹#›</a:t>
            </a:fld>
            <a:endParaRPr lang="en-CA"/>
          </a:p>
        </p:txBody>
      </p:sp>
    </p:spTree>
    <p:extLst>
      <p:ext uri="{BB962C8B-B14F-4D97-AF65-F5344CB8AC3E}">
        <p14:creationId xmlns:p14="http://schemas.microsoft.com/office/powerpoint/2010/main" val="11653932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t>Slide 23- </a:t>
            </a:r>
            <a:fld id="{BF36A256-E2EB-4F4E-B0CC-A4010B1D713A}" type="slidenum">
              <a:rPr lang="en-US"/>
              <a:pPr/>
              <a:t>‹#›</a:t>
            </a:fld>
            <a:endParaRPr lang="en-CA"/>
          </a:p>
        </p:txBody>
      </p:sp>
    </p:spTree>
    <p:extLst>
      <p:ext uri="{BB962C8B-B14F-4D97-AF65-F5344CB8AC3E}">
        <p14:creationId xmlns:p14="http://schemas.microsoft.com/office/powerpoint/2010/main" val="11600510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23- </a:t>
            </a:r>
            <a:fld id="{B5E2355B-140D-4650-8AD1-95F5E9E5FE14}" type="slidenum">
              <a:rPr lang="en-US"/>
              <a:pPr/>
              <a:t>‹#›</a:t>
            </a:fld>
            <a:endParaRPr lang="en-CA"/>
          </a:p>
        </p:txBody>
      </p:sp>
    </p:spTree>
    <p:extLst>
      <p:ext uri="{BB962C8B-B14F-4D97-AF65-F5344CB8AC3E}">
        <p14:creationId xmlns:p14="http://schemas.microsoft.com/office/powerpoint/2010/main" val="325928824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23- </a:t>
            </a:r>
            <a:fld id="{3B769AEF-5119-4153-A871-F337D289E8FA}" type="slidenum">
              <a:rPr lang="en-US"/>
              <a:pPr/>
              <a:t>‹#›</a:t>
            </a:fld>
            <a:endParaRPr lang="en-CA"/>
          </a:p>
        </p:txBody>
      </p:sp>
    </p:spTree>
    <p:extLst>
      <p:ext uri="{BB962C8B-B14F-4D97-AF65-F5344CB8AC3E}">
        <p14:creationId xmlns:p14="http://schemas.microsoft.com/office/powerpoint/2010/main" val="228502380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23- </a:t>
            </a:r>
            <a:fld id="{2B86F988-5A9D-4D22-A7C4-5679965FD7FC}" type="slidenum">
              <a:rPr lang="en-US"/>
              <a:pPr/>
              <a:t>‹#›</a:t>
            </a:fld>
            <a:endParaRPr lang="en-CA"/>
          </a:p>
        </p:txBody>
      </p:sp>
    </p:spTree>
    <p:extLst>
      <p:ext uri="{BB962C8B-B14F-4D97-AF65-F5344CB8AC3E}">
        <p14:creationId xmlns:p14="http://schemas.microsoft.com/office/powerpoint/2010/main" val="12395985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23- </a:t>
            </a:r>
            <a:fld id="{DAE76801-062F-415B-970E-06C2F41502F8}"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916B5518-B7A5-47C7-845D-7024533FFE51}" type="slidenum">
              <a:rPr lang="en-US"/>
              <a:pPr/>
              <a:t>1</a:t>
            </a:fld>
            <a:endParaRPr lang="en-CA"/>
          </a:p>
        </p:txBody>
      </p:sp>
      <p:sp>
        <p:nvSpPr>
          <p:cNvPr id="669704" name="Rectangle 8"/>
          <p:cNvSpPr>
            <a:spLocks noGrp="1" noChangeArrowheads="1"/>
          </p:cNvSpPr>
          <p:nvPr>
            <p:ph type="title"/>
          </p:nvPr>
        </p:nvSpPr>
        <p:spPr/>
        <p:txBody>
          <a:bodyPr/>
          <a:lstStyle/>
          <a:p>
            <a:r>
              <a:rPr lang="en-US" dirty="0" smtClean="0"/>
              <a:t>Counter measures</a:t>
            </a:r>
            <a:endParaRPr lang="en-US" dirty="0"/>
          </a:p>
        </p:txBody>
      </p:sp>
      <p:sp>
        <p:nvSpPr>
          <p:cNvPr id="669705" name="Rectangle 9"/>
          <p:cNvSpPr>
            <a:spLocks noGrp="1" noChangeArrowheads="1"/>
          </p:cNvSpPr>
          <p:nvPr>
            <p:ph type="body" idx="1"/>
          </p:nvPr>
        </p:nvSpPr>
        <p:spPr/>
        <p:txBody>
          <a:bodyPr/>
          <a:lstStyle/>
          <a:p>
            <a:pPr>
              <a:lnSpc>
                <a:spcPct val="80000"/>
              </a:lnSpc>
            </a:pPr>
            <a:r>
              <a:rPr lang="en-US" sz="2400"/>
              <a:t>1 Database Security and Authorization</a:t>
            </a:r>
          </a:p>
          <a:p>
            <a:pPr lvl="1">
              <a:lnSpc>
                <a:spcPct val="80000"/>
              </a:lnSpc>
            </a:pPr>
            <a:r>
              <a:rPr lang="en-US" sz="2200"/>
              <a:t>	1.1 Introduction to Database Security Issues</a:t>
            </a:r>
          </a:p>
          <a:p>
            <a:pPr lvl="1">
              <a:lnSpc>
                <a:spcPct val="80000"/>
              </a:lnSpc>
            </a:pPr>
            <a:r>
              <a:rPr lang="en-US" sz="2200"/>
              <a:t> 	1.2 Types of Security</a:t>
            </a:r>
          </a:p>
          <a:p>
            <a:pPr lvl="1">
              <a:lnSpc>
                <a:spcPct val="80000"/>
              </a:lnSpc>
            </a:pPr>
            <a:r>
              <a:rPr lang="en-US" sz="2200"/>
              <a:t>	1.3 Database Security and DBA</a:t>
            </a:r>
          </a:p>
          <a:p>
            <a:pPr lvl="1">
              <a:lnSpc>
                <a:spcPct val="80000"/>
              </a:lnSpc>
            </a:pPr>
            <a:r>
              <a:rPr lang="en-US" sz="2200"/>
              <a:t>	1.4 Access Protection, User Accounts, and Database Audits</a:t>
            </a:r>
          </a:p>
          <a:p>
            <a:pPr>
              <a:lnSpc>
                <a:spcPct val="80000"/>
              </a:lnSpc>
            </a:pPr>
            <a:r>
              <a:rPr lang="en-US" sz="2400"/>
              <a:t>2 Discretionary Access Control Based on Granting Revoking Privileges</a:t>
            </a:r>
          </a:p>
          <a:p>
            <a:pPr lvl="1">
              <a:lnSpc>
                <a:spcPct val="80000"/>
              </a:lnSpc>
            </a:pPr>
            <a:r>
              <a:rPr lang="en-US" sz="2200"/>
              <a:t>	2.1 Types of Discretionary Privileges</a:t>
            </a:r>
          </a:p>
          <a:p>
            <a:pPr lvl="1">
              <a:lnSpc>
                <a:spcPct val="80000"/>
              </a:lnSpc>
            </a:pPr>
            <a:r>
              <a:rPr lang="en-US" sz="2200"/>
              <a:t>	2.2 Specifying Privileges Using Views</a:t>
            </a:r>
          </a:p>
          <a:p>
            <a:pPr lvl="1">
              <a:lnSpc>
                <a:spcPct val="80000"/>
              </a:lnSpc>
            </a:pPr>
            <a:r>
              <a:rPr lang="en-US" sz="2200"/>
              <a:t>	2.3 Revoking Privileges</a:t>
            </a:r>
          </a:p>
          <a:p>
            <a:pPr lvl="1">
              <a:lnSpc>
                <a:spcPct val="80000"/>
              </a:lnSpc>
            </a:pPr>
            <a:r>
              <a:rPr lang="en-US" sz="2200"/>
              <a:t>	2.4 Propagation of Privileges Using the GRANT OPTION</a:t>
            </a:r>
          </a:p>
          <a:p>
            <a:pPr lvl="1">
              <a:lnSpc>
                <a:spcPct val="80000"/>
              </a:lnSpc>
            </a:pPr>
            <a:r>
              <a:rPr lang="en-US" sz="2200"/>
              <a:t>	2.5 Specifying Limits on Propagation of Privileges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8F7FAE74-0517-497B-A3B1-45B3E6AF5DB5}" type="slidenum">
              <a:rPr lang="en-US"/>
              <a:pPr/>
              <a:t>10</a:t>
            </a:fld>
            <a:endParaRPr lang="en-CA"/>
          </a:p>
        </p:txBody>
      </p:sp>
      <p:sp>
        <p:nvSpPr>
          <p:cNvPr id="690182" name="Rectangle 6"/>
          <p:cNvSpPr>
            <a:spLocks noGrp="1" noChangeArrowheads="1"/>
          </p:cNvSpPr>
          <p:nvPr>
            <p:ph type="title"/>
          </p:nvPr>
        </p:nvSpPr>
        <p:spPr/>
        <p:txBody>
          <a:bodyPr/>
          <a:lstStyle/>
          <a:p>
            <a:r>
              <a:rPr lang="en-US"/>
              <a:t>1.2 Database Security and the DBA </a:t>
            </a:r>
          </a:p>
        </p:txBody>
      </p:sp>
      <p:sp>
        <p:nvSpPr>
          <p:cNvPr id="690183" name="Rectangle 7"/>
          <p:cNvSpPr>
            <a:spLocks noGrp="1" noChangeArrowheads="1"/>
          </p:cNvSpPr>
          <p:nvPr>
            <p:ph type="body" idx="1"/>
          </p:nvPr>
        </p:nvSpPr>
        <p:spPr/>
        <p:txBody>
          <a:bodyPr/>
          <a:lstStyle/>
          <a:p>
            <a:r>
              <a:rPr lang="en-US"/>
              <a:t>The database administrator (</a:t>
            </a:r>
            <a:r>
              <a:rPr lang="en-US" b="1"/>
              <a:t>DBA</a:t>
            </a:r>
            <a:r>
              <a:rPr lang="en-US"/>
              <a:t>) is the central authority for managing a database system.</a:t>
            </a:r>
          </a:p>
          <a:p>
            <a:pPr lvl="1"/>
            <a:r>
              <a:rPr lang="en-US"/>
              <a:t>The DBA’s responsibilities include</a:t>
            </a:r>
          </a:p>
          <a:p>
            <a:pPr lvl="2"/>
            <a:r>
              <a:rPr lang="en-US"/>
              <a:t>granting privileges to users who need to use the system</a:t>
            </a:r>
          </a:p>
          <a:p>
            <a:pPr lvl="2"/>
            <a:r>
              <a:rPr lang="en-US"/>
              <a:t>classifying users and data in accordance with the policy of the organization</a:t>
            </a:r>
          </a:p>
          <a:p>
            <a:r>
              <a:rPr lang="en-US"/>
              <a:t>The DBA is responsible for the overall security of the database system.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98F6F22E-4306-435E-9EB5-D4C9A53E3FC2}" type="slidenum">
              <a:rPr lang="en-US"/>
              <a:pPr/>
              <a:t>11</a:t>
            </a:fld>
            <a:endParaRPr lang="en-CA"/>
          </a:p>
        </p:txBody>
      </p:sp>
      <p:sp>
        <p:nvSpPr>
          <p:cNvPr id="808962" name="Rectangle 2"/>
          <p:cNvSpPr>
            <a:spLocks noGrp="1" noChangeArrowheads="1"/>
          </p:cNvSpPr>
          <p:nvPr>
            <p:ph type="title"/>
          </p:nvPr>
        </p:nvSpPr>
        <p:spPr/>
        <p:txBody>
          <a:bodyPr/>
          <a:lstStyle/>
          <a:p>
            <a:r>
              <a:rPr lang="en-US" sz="3200"/>
              <a:t>1.2 Database Security and the DBA (2)</a:t>
            </a:r>
          </a:p>
        </p:txBody>
      </p:sp>
      <p:sp>
        <p:nvSpPr>
          <p:cNvPr id="808963" name="Rectangle 3"/>
          <p:cNvSpPr>
            <a:spLocks noGrp="1" noChangeArrowheads="1"/>
          </p:cNvSpPr>
          <p:nvPr>
            <p:ph type="body" idx="1"/>
          </p:nvPr>
        </p:nvSpPr>
        <p:spPr/>
        <p:txBody>
          <a:bodyPr/>
          <a:lstStyle/>
          <a:p>
            <a:r>
              <a:rPr lang="en-US" sz="2400"/>
              <a:t>The DBA has a DBA account in the DBMS</a:t>
            </a:r>
          </a:p>
          <a:p>
            <a:pPr lvl="1"/>
            <a:r>
              <a:rPr lang="en-US" sz="2200"/>
              <a:t>Sometimes these are called a system or superuser account</a:t>
            </a:r>
          </a:p>
          <a:p>
            <a:pPr lvl="1"/>
            <a:r>
              <a:rPr lang="en-US" sz="2200"/>
              <a:t>These accounts provide powerful capabilities such as:</a:t>
            </a:r>
          </a:p>
          <a:p>
            <a:pPr lvl="2"/>
            <a:r>
              <a:rPr lang="en-US" sz="2000"/>
              <a:t>1. Account creation</a:t>
            </a:r>
          </a:p>
          <a:p>
            <a:pPr lvl="2"/>
            <a:r>
              <a:rPr lang="en-US" sz="2000"/>
              <a:t>2. Privilege granting</a:t>
            </a:r>
          </a:p>
          <a:p>
            <a:pPr lvl="2"/>
            <a:r>
              <a:rPr lang="en-US" sz="2000"/>
              <a:t>3. Privilege revocation</a:t>
            </a:r>
          </a:p>
          <a:p>
            <a:pPr lvl="2"/>
            <a:r>
              <a:rPr lang="en-US" sz="2000"/>
              <a:t>4. Security level assignment</a:t>
            </a:r>
          </a:p>
          <a:p>
            <a:pPr lvl="1"/>
            <a:r>
              <a:rPr lang="en-US" sz="2200"/>
              <a:t>Action 1 is access control, whereas 2 and 3 are discretionarym and 4 is used to control mandatory authorization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B309EAF-E2DD-420F-9843-79E44AD37084}" type="slidenum">
              <a:rPr lang="en-US"/>
              <a:pPr/>
              <a:t>12</a:t>
            </a:fld>
            <a:endParaRPr lang="en-CA"/>
          </a:p>
        </p:txBody>
      </p:sp>
      <p:sp>
        <p:nvSpPr>
          <p:cNvPr id="694278" name="Rectangle 6"/>
          <p:cNvSpPr>
            <a:spLocks noGrp="1" noChangeArrowheads="1"/>
          </p:cNvSpPr>
          <p:nvPr>
            <p:ph type="title"/>
          </p:nvPr>
        </p:nvSpPr>
        <p:spPr/>
        <p:txBody>
          <a:bodyPr/>
          <a:lstStyle/>
          <a:p>
            <a:r>
              <a:rPr lang="en-US" sz="3200"/>
              <a:t>1.3 Access Protection, User Accounts, and Database Audits</a:t>
            </a:r>
          </a:p>
        </p:txBody>
      </p:sp>
      <p:sp>
        <p:nvSpPr>
          <p:cNvPr id="694279" name="Rectangle 7"/>
          <p:cNvSpPr>
            <a:spLocks noGrp="1" noChangeArrowheads="1"/>
          </p:cNvSpPr>
          <p:nvPr>
            <p:ph type="body" idx="1"/>
          </p:nvPr>
        </p:nvSpPr>
        <p:spPr/>
        <p:txBody>
          <a:bodyPr/>
          <a:lstStyle/>
          <a:p>
            <a:r>
              <a:rPr lang="en-US"/>
              <a:t>Whenever a person or group of person s need to access a database system, the individual or group must first apply for a user account.</a:t>
            </a:r>
          </a:p>
          <a:p>
            <a:pPr lvl="1"/>
            <a:r>
              <a:rPr lang="en-US"/>
              <a:t>The DBA will then create a new </a:t>
            </a:r>
            <a:r>
              <a:rPr lang="en-US" b="1"/>
              <a:t>account id</a:t>
            </a:r>
            <a:r>
              <a:rPr lang="en-US"/>
              <a:t> and </a:t>
            </a:r>
            <a:r>
              <a:rPr lang="en-US" b="1"/>
              <a:t>password</a:t>
            </a:r>
            <a:r>
              <a:rPr lang="en-US"/>
              <a:t> for the user if he/she deems there is a legitimate need to access the database</a:t>
            </a:r>
          </a:p>
          <a:p>
            <a:r>
              <a:rPr lang="en-US"/>
              <a:t>The user must log in to the DBMS by entering account id and password whenever database access is needed.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7CBFA04A-7D0A-4E33-AAB8-488BF5B6F57F}" type="slidenum">
              <a:rPr lang="en-US"/>
              <a:pPr/>
              <a:t>13</a:t>
            </a:fld>
            <a:endParaRPr lang="en-CA"/>
          </a:p>
        </p:txBody>
      </p:sp>
      <p:sp>
        <p:nvSpPr>
          <p:cNvPr id="696326" name="Rectangle 6"/>
          <p:cNvSpPr>
            <a:spLocks noGrp="1" noChangeArrowheads="1"/>
          </p:cNvSpPr>
          <p:nvPr>
            <p:ph type="title"/>
          </p:nvPr>
        </p:nvSpPr>
        <p:spPr/>
        <p:txBody>
          <a:bodyPr/>
          <a:lstStyle/>
          <a:p>
            <a:r>
              <a:rPr lang="en-US" sz="3200"/>
              <a:t>1.3 Access Protection, User Accounts, and Database Audits(2)</a:t>
            </a:r>
          </a:p>
        </p:txBody>
      </p:sp>
      <p:sp>
        <p:nvSpPr>
          <p:cNvPr id="696327" name="Rectangle 7"/>
          <p:cNvSpPr>
            <a:spLocks noGrp="1" noChangeArrowheads="1"/>
          </p:cNvSpPr>
          <p:nvPr>
            <p:ph type="body" idx="1"/>
          </p:nvPr>
        </p:nvSpPr>
        <p:spPr/>
        <p:txBody>
          <a:bodyPr/>
          <a:lstStyle/>
          <a:p>
            <a:r>
              <a:rPr lang="en-US"/>
              <a:t>The database system must also keep </a:t>
            </a:r>
            <a:r>
              <a:rPr lang="en-US" b="1"/>
              <a:t>track of all operations</a:t>
            </a:r>
            <a:r>
              <a:rPr lang="en-US"/>
              <a:t> on the database that are applied by a certain user throughout </a:t>
            </a:r>
            <a:r>
              <a:rPr lang="en-US" b="1"/>
              <a:t>each login session</a:t>
            </a:r>
            <a:r>
              <a:rPr lang="en-US"/>
              <a:t>.</a:t>
            </a:r>
          </a:p>
          <a:p>
            <a:pPr lvl="1"/>
            <a:r>
              <a:rPr lang="en-US"/>
              <a:t>To keep a record of all updates applied to the database and of the particular user who applied each update, we can modify </a:t>
            </a:r>
            <a:r>
              <a:rPr lang="en-US" b="1"/>
              <a:t>system log</a:t>
            </a:r>
            <a:r>
              <a:rPr lang="en-US"/>
              <a:t>, which includes an entry for each operation applied to the database that may be required for recovery from a transaction failure or system crash.</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EDB6BD5-A70E-4B3A-971F-F05486C45121}" type="slidenum">
              <a:rPr lang="en-US"/>
              <a:pPr/>
              <a:t>14</a:t>
            </a:fld>
            <a:endParaRPr lang="en-CA"/>
          </a:p>
        </p:txBody>
      </p:sp>
      <p:sp>
        <p:nvSpPr>
          <p:cNvPr id="811010" name="Rectangle 2"/>
          <p:cNvSpPr>
            <a:spLocks noGrp="1" noChangeArrowheads="1"/>
          </p:cNvSpPr>
          <p:nvPr>
            <p:ph type="title"/>
          </p:nvPr>
        </p:nvSpPr>
        <p:spPr/>
        <p:txBody>
          <a:bodyPr/>
          <a:lstStyle/>
          <a:p>
            <a:r>
              <a:rPr lang="en-US" sz="3200"/>
              <a:t>1.3 Access Protection, User Accounts, and Database Audits(3)</a:t>
            </a:r>
          </a:p>
        </p:txBody>
      </p:sp>
      <p:sp>
        <p:nvSpPr>
          <p:cNvPr id="811011" name="Rectangle 3"/>
          <p:cNvSpPr>
            <a:spLocks noGrp="1" noChangeArrowheads="1"/>
          </p:cNvSpPr>
          <p:nvPr>
            <p:ph type="body" idx="1"/>
          </p:nvPr>
        </p:nvSpPr>
        <p:spPr/>
        <p:txBody>
          <a:bodyPr/>
          <a:lstStyle/>
          <a:p>
            <a:r>
              <a:rPr lang="en-US"/>
              <a:t>If any tampering with the database is suspected, a </a:t>
            </a:r>
            <a:r>
              <a:rPr lang="en-US" b="1"/>
              <a:t>database audit</a:t>
            </a:r>
            <a:r>
              <a:rPr lang="en-US"/>
              <a:t> is performed</a:t>
            </a:r>
          </a:p>
          <a:p>
            <a:pPr lvl="1"/>
            <a:r>
              <a:rPr lang="en-US"/>
              <a:t>A database audit consists of reviewing the log to examine all accesses and operations applied to the database during a certain time period.</a:t>
            </a:r>
          </a:p>
          <a:p>
            <a:r>
              <a:rPr lang="en-US"/>
              <a:t>A database log that is used mainly for security purposes is sometimes called an </a:t>
            </a:r>
            <a:r>
              <a:rPr lang="en-US" b="1"/>
              <a:t>audit trail</a:t>
            </a:r>
            <a:r>
              <a:rPr lang="en-US"/>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C5385B2-0B5E-461F-AC35-B04367D30355}" type="slidenum">
              <a:rPr lang="en-US"/>
              <a:pPr/>
              <a:t>15</a:t>
            </a:fld>
            <a:endParaRPr lang="en-CA"/>
          </a:p>
        </p:txBody>
      </p:sp>
      <p:sp>
        <p:nvSpPr>
          <p:cNvPr id="698374" name="Rectangle 6"/>
          <p:cNvSpPr>
            <a:spLocks noGrp="1" noChangeArrowheads="1"/>
          </p:cNvSpPr>
          <p:nvPr>
            <p:ph type="title"/>
          </p:nvPr>
        </p:nvSpPr>
        <p:spPr/>
        <p:txBody>
          <a:bodyPr/>
          <a:lstStyle/>
          <a:p>
            <a:r>
              <a:rPr lang="en-US"/>
              <a:t>Discretionary Access Control Based on Granting and Revoking Privileges</a:t>
            </a:r>
          </a:p>
        </p:txBody>
      </p:sp>
      <p:sp>
        <p:nvSpPr>
          <p:cNvPr id="698375" name="Rectangle 7"/>
          <p:cNvSpPr>
            <a:spLocks noGrp="1" noChangeArrowheads="1"/>
          </p:cNvSpPr>
          <p:nvPr>
            <p:ph type="body" idx="1"/>
          </p:nvPr>
        </p:nvSpPr>
        <p:spPr/>
        <p:txBody>
          <a:bodyPr/>
          <a:lstStyle/>
          <a:p>
            <a:r>
              <a:rPr lang="en-US"/>
              <a:t>The typical method of enforcing</a:t>
            </a:r>
            <a:r>
              <a:rPr lang="en-US" b="1"/>
              <a:t> discretionary access control </a:t>
            </a:r>
            <a:r>
              <a:rPr lang="en-US"/>
              <a:t>in a database system is based on the </a:t>
            </a:r>
            <a:r>
              <a:rPr lang="en-US" b="1"/>
              <a:t>granting</a:t>
            </a:r>
            <a:r>
              <a:rPr lang="en-US"/>
              <a:t> and </a:t>
            </a:r>
            <a:r>
              <a:rPr lang="en-US" b="1"/>
              <a:t>revoking</a:t>
            </a:r>
            <a:r>
              <a:rPr lang="en-US"/>
              <a:t> </a:t>
            </a:r>
            <a:r>
              <a:rPr lang="en-US" b="1"/>
              <a:t>privileges</a:t>
            </a:r>
            <a:r>
              <a:rPr lang="en-US"/>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E03A949-87CA-47B0-9386-B166E964CACA}" type="slidenum">
              <a:rPr lang="en-US"/>
              <a:pPr/>
              <a:t>16</a:t>
            </a:fld>
            <a:endParaRPr lang="en-CA"/>
          </a:p>
        </p:txBody>
      </p:sp>
      <p:sp>
        <p:nvSpPr>
          <p:cNvPr id="700422" name="Rectangle 6"/>
          <p:cNvSpPr>
            <a:spLocks noGrp="1" noChangeArrowheads="1"/>
          </p:cNvSpPr>
          <p:nvPr>
            <p:ph type="title"/>
          </p:nvPr>
        </p:nvSpPr>
        <p:spPr/>
        <p:txBody>
          <a:bodyPr/>
          <a:lstStyle/>
          <a:p>
            <a:r>
              <a:rPr lang="en-US"/>
              <a:t>2.1Types of Discretionary Privileges</a:t>
            </a:r>
          </a:p>
        </p:txBody>
      </p:sp>
      <p:sp>
        <p:nvSpPr>
          <p:cNvPr id="700423" name="Rectangle 7"/>
          <p:cNvSpPr>
            <a:spLocks noGrp="1" noChangeArrowheads="1"/>
          </p:cNvSpPr>
          <p:nvPr>
            <p:ph type="body" idx="1"/>
          </p:nvPr>
        </p:nvSpPr>
        <p:spPr/>
        <p:txBody>
          <a:bodyPr/>
          <a:lstStyle/>
          <a:p>
            <a:r>
              <a:rPr lang="en-US"/>
              <a:t>The </a:t>
            </a:r>
            <a:r>
              <a:rPr lang="en-US" b="1"/>
              <a:t>account level</a:t>
            </a:r>
            <a:r>
              <a:rPr lang="en-US"/>
              <a:t>:</a:t>
            </a:r>
          </a:p>
          <a:p>
            <a:pPr lvl="1"/>
            <a:r>
              <a:rPr lang="en-US"/>
              <a:t>At this level, the DBA specifies the particular privileges that each account holds independently of the relations in the database.</a:t>
            </a:r>
          </a:p>
          <a:p>
            <a:r>
              <a:rPr lang="en-US"/>
              <a:t>The </a:t>
            </a:r>
            <a:r>
              <a:rPr lang="en-US" b="1"/>
              <a:t>relation level</a:t>
            </a:r>
            <a:r>
              <a:rPr lang="en-US"/>
              <a:t> (or </a:t>
            </a:r>
            <a:r>
              <a:rPr lang="en-US" b="1"/>
              <a:t>table level</a:t>
            </a:r>
            <a:r>
              <a:rPr lang="en-US"/>
              <a:t>):</a:t>
            </a:r>
          </a:p>
          <a:p>
            <a:pPr lvl="1"/>
            <a:r>
              <a:rPr lang="en-US"/>
              <a:t>At this level, the DBA can control the privilege to access each individual relation or view in the database.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8801116-7DBB-4D81-8EB8-C40C75016CF7}" type="slidenum">
              <a:rPr lang="en-US"/>
              <a:pPr/>
              <a:t>17</a:t>
            </a:fld>
            <a:endParaRPr lang="en-CA"/>
          </a:p>
        </p:txBody>
      </p:sp>
      <p:sp>
        <p:nvSpPr>
          <p:cNvPr id="702470" name="Rectangle 6"/>
          <p:cNvSpPr>
            <a:spLocks noGrp="1" noChangeArrowheads="1"/>
          </p:cNvSpPr>
          <p:nvPr>
            <p:ph type="title"/>
          </p:nvPr>
        </p:nvSpPr>
        <p:spPr/>
        <p:txBody>
          <a:bodyPr/>
          <a:lstStyle/>
          <a:p>
            <a:r>
              <a:rPr lang="en-US" sz="3200"/>
              <a:t>2.1Types of Discretionary Privileges(2)</a:t>
            </a:r>
          </a:p>
        </p:txBody>
      </p:sp>
      <p:sp>
        <p:nvSpPr>
          <p:cNvPr id="702471" name="Rectangle 7"/>
          <p:cNvSpPr>
            <a:spLocks noGrp="1" noChangeArrowheads="1"/>
          </p:cNvSpPr>
          <p:nvPr>
            <p:ph type="body" idx="1"/>
          </p:nvPr>
        </p:nvSpPr>
        <p:spPr/>
        <p:txBody>
          <a:bodyPr/>
          <a:lstStyle/>
          <a:p>
            <a:r>
              <a:rPr lang="en-US" sz="2400"/>
              <a:t>The privileges at the </a:t>
            </a:r>
            <a:r>
              <a:rPr lang="en-US" sz="2400" b="1"/>
              <a:t>account level</a:t>
            </a:r>
            <a:r>
              <a:rPr lang="en-US" sz="2400"/>
              <a:t> apply to the capabilities provided to the account itself and can include</a:t>
            </a:r>
          </a:p>
          <a:p>
            <a:pPr lvl="1"/>
            <a:r>
              <a:rPr lang="en-US" sz="2200"/>
              <a:t>the </a:t>
            </a:r>
            <a:r>
              <a:rPr lang="en-US" sz="2200" b="1"/>
              <a:t>CREATE SCHEMA</a:t>
            </a:r>
            <a:r>
              <a:rPr lang="en-US" sz="2200"/>
              <a:t> or </a:t>
            </a:r>
            <a:r>
              <a:rPr lang="en-US" sz="2200" b="1"/>
              <a:t>CREATE TABLE</a:t>
            </a:r>
            <a:r>
              <a:rPr lang="en-US" sz="2200"/>
              <a:t> privilege, to create a schema or base relation;</a:t>
            </a:r>
          </a:p>
          <a:p>
            <a:pPr lvl="1"/>
            <a:r>
              <a:rPr lang="en-US" sz="2200"/>
              <a:t>the </a:t>
            </a:r>
            <a:r>
              <a:rPr lang="en-US" sz="2200" b="1"/>
              <a:t>CREATE VIEW</a:t>
            </a:r>
            <a:r>
              <a:rPr lang="en-US" sz="2200"/>
              <a:t> privilege;</a:t>
            </a:r>
          </a:p>
          <a:p>
            <a:pPr lvl="1"/>
            <a:r>
              <a:rPr lang="en-US" sz="2200"/>
              <a:t>the </a:t>
            </a:r>
            <a:r>
              <a:rPr lang="en-US" sz="2200" b="1"/>
              <a:t>ALTER</a:t>
            </a:r>
            <a:r>
              <a:rPr lang="en-US" sz="2200"/>
              <a:t> privilege, to apply schema changes such adding or removing attributes from relations;</a:t>
            </a:r>
          </a:p>
          <a:p>
            <a:pPr lvl="1"/>
            <a:r>
              <a:rPr lang="en-US" sz="2200"/>
              <a:t>the </a:t>
            </a:r>
            <a:r>
              <a:rPr lang="en-US" sz="2200" b="1"/>
              <a:t>DROP</a:t>
            </a:r>
            <a:r>
              <a:rPr lang="en-US" sz="2200"/>
              <a:t> privilege, to delete relations or views;</a:t>
            </a:r>
          </a:p>
          <a:p>
            <a:pPr lvl="1"/>
            <a:r>
              <a:rPr lang="en-US" sz="2200"/>
              <a:t>the </a:t>
            </a:r>
            <a:r>
              <a:rPr lang="en-US" sz="2200" b="1"/>
              <a:t>MODIFY</a:t>
            </a:r>
            <a:r>
              <a:rPr lang="en-US" sz="2200"/>
              <a:t> privilege, to insert, delete, or update tuples;</a:t>
            </a:r>
          </a:p>
          <a:p>
            <a:pPr lvl="1"/>
            <a:r>
              <a:rPr lang="en-US" sz="2200"/>
              <a:t>and the </a:t>
            </a:r>
            <a:r>
              <a:rPr lang="en-US" sz="2200" b="1"/>
              <a:t>SELECT</a:t>
            </a:r>
            <a:r>
              <a:rPr lang="en-US" sz="2200"/>
              <a:t> privilege, to retrieve information from the database by using a </a:t>
            </a:r>
            <a:r>
              <a:rPr lang="en-US" sz="2200" b="1"/>
              <a:t>SELECT</a:t>
            </a:r>
            <a:r>
              <a:rPr lang="en-US" sz="2200"/>
              <a:t> query.</a:t>
            </a:r>
          </a:p>
          <a:p>
            <a:endParaRPr lang="en-US" sz="24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A45A4EDB-9173-4450-8A0E-C587906866B9}" type="slidenum">
              <a:rPr lang="en-US"/>
              <a:pPr/>
              <a:t>18</a:t>
            </a:fld>
            <a:endParaRPr lang="en-CA"/>
          </a:p>
        </p:txBody>
      </p:sp>
      <p:sp>
        <p:nvSpPr>
          <p:cNvPr id="704518" name="Rectangle 6"/>
          <p:cNvSpPr>
            <a:spLocks noGrp="1" noChangeArrowheads="1"/>
          </p:cNvSpPr>
          <p:nvPr>
            <p:ph type="title"/>
          </p:nvPr>
        </p:nvSpPr>
        <p:spPr/>
        <p:txBody>
          <a:bodyPr/>
          <a:lstStyle/>
          <a:p>
            <a:r>
              <a:rPr lang="en-US" sz="3200"/>
              <a:t>2.1Types of Discretionary Privileges(3)</a:t>
            </a:r>
          </a:p>
        </p:txBody>
      </p:sp>
      <p:sp>
        <p:nvSpPr>
          <p:cNvPr id="704519" name="Rectangle 7"/>
          <p:cNvSpPr>
            <a:spLocks noGrp="1" noChangeArrowheads="1"/>
          </p:cNvSpPr>
          <p:nvPr>
            <p:ph type="body" idx="1"/>
          </p:nvPr>
        </p:nvSpPr>
        <p:spPr/>
        <p:txBody>
          <a:bodyPr/>
          <a:lstStyle/>
          <a:p>
            <a:pPr>
              <a:lnSpc>
                <a:spcPct val="90000"/>
              </a:lnSpc>
            </a:pPr>
            <a:r>
              <a:rPr lang="en-US" sz="2400"/>
              <a:t>The second level of privileges applies to the </a:t>
            </a:r>
            <a:r>
              <a:rPr lang="en-US" sz="2400" b="1"/>
              <a:t>relation level</a:t>
            </a:r>
          </a:p>
          <a:p>
            <a:pPr lvl="1">
              <a:lnSpc>
                <a:spcPct val="90000"/>
              </a:lnSpc>
            </a:pPr>
            <a:r>
              <a:rPr lang="en-US" sz="2200"/>
              <a:t>This includes </a:t>
            </a:r>
            <a:r>
              <a:rPr lang="en-US" sz="2200" b="1"/>
              <a:t>base relations</a:t>
            </a:r>
            <a:r>
              <a:rPr lang="en-US" sz="2200"/>
              <a:t> and virtual (</a:t>
            </a:r>
            <a:r>
              <a:rPr lang="en-US" sz="2200" b="1"/>
              <a:t>view</a:t>
            </a:r>
            <a:r>
              <a:rPr lang="en-US" sz="2200"/>
              <a:t>) relations.</a:t>
            </a:r>
          </a:p>
          <a:p>
            <a:pPr>
              <a:lnSpc>
                <a:spcPct val="90000"/>
              </a:lnSpc>
            </a:pPr>
            <a:r>
              <a:rPr lang="en-US" sz="2400"/>
              <a:t>The granting and revoking of privileges generally follow an authorization model for discretionary privileges known as the access matrix model where </a:t>
            </a:r>
          </a:p>
          <a:p>
            <a:pPr lvl="1">
              <a:lnSpc>
                <a:spcPct val="90000"/>
              </a:lnSpc>
            </a:pPr>
            <a:r>
              <a:rPr lang="en-US" sz="2200"/>
              <a:t>The </a:t>
            </a:r>
            <a:r>
              <a:rPr lang="en-US" sz="2200" b="1"/>
              <a:t>rows</a:t>
            </a:r>
            <a:r>
              <a:rPr lang="en-US" sz="2200"/>
              <a:t> of a matrix M represents </a:t>
            </a:r>
            <a:r>
              <a:rPr lang="en-US" sz="2200" b="1"/>
              <a:t>subjects</a:t>
            </a:r>
            <a:r>
              <a:rPr lang="en-US" sz="2200"/>
              <a:t> (users, accounts, programs)</a:t>
            </a:r>
          </a:p>
          <a:p>
            <a:pPr lvl="1">
              <a:lnSpc>
                <a:spcPct val="90000"/>
              </a:lnSpc>
            </a:pPr>
            <a:r>
              <a:rPr lang="en-US" sz="2200"/>
              <a:t>The </a:t>
            </a:r>
            <a:r>
              <a:rPr lang="en-US" sz="2200" b="1"/>
              <a:t>columns</a:t>
            </a:r>
            <a:r>
              <a:rPr lang="en-US" sz="2200"/>
              <a:t> represent </a:t>
            </a:r>
            <a:r>
              <a:rPr lang="en-US" sz="2200" b="1"/>
              <a:t>objects</a:t>
            </a:r>
            <a:r>
              <a:rPr lang="en-US" sz="2200"/>
              <a:t> (relations, records, columns, views, operations).</a:t>
            </a:r>
          </a:p>
          <a:p>
            <a:pPr lvl="1">
              <a:lnSpc>
                <a:spcPct val="90000"/>
              </a:lnSpc>
            </a:pPr>
            <a:r>
              <a:rPr lang="en-US" sz="2200"/>
              <a:t>Each position </a:t>
            </a:r>
            <a:r>
              <a:rPr lang="en-US" sz="2200" b="1"/>
              <a:t>M(i,j)</a:t>
            </a:r>
            <a:r>
              <a:rPr lang="en-US" sz="2200"/>
              <a:t> in the matrix represents the types of privileges (read, write, update) that </a:t>
            </a:r>
            <a:r>
              <a:rPr lang="en-US" sz="2200" b="1"/>
              <a:t>subject i</a:t>
            </a:r>
            <a:r>
              <a:rPr lang="en-US" sz="2200"/>
              <a:t> holds on </a:t>
            </a:r>
            <a:r>
              <a:rPr lang="en-US" sz="2200" b="1"/>
              <a:t>object j</a:t>
            </a:r>
            <a:r>
              <a:rPr lang="en-US" sz="220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2D826A48-6D6C-4136-B26B-5889432AFD80}" type="slidenum">
              <a:rPr lang="en-US"/>
              <a:pPr/>
              <a:t>19</a:t>
            </a:fld>
            <a:endParaRPr lang="en-CA"/>
          </a:p>
        </p:txBody>
      </p:sp>
      <p:sp>
        <p:nvSpPr>
          <p:cNvPr id="706566" name="Rectangle 6"/>
          <p:cNvSpPr>
            <a:spLocks noGrp="1" noChangeArrowheads="1"/>
          </p:cNvSpPr>
          <p:nvPr>
            <p:ph type="title"/>
          </p:nvPr>
        </p:nvSpPr>
        <p:spPr/>
        <p:txBody>
          <a:bodyPr/>
          <a:lstStyle/>
          <a:p>
            <a:r>
              <a:rPr lang="en-US" sz="3200"/>
              <a:t>2.1Types of Discretionary Privileges(4)</a:t>
            </a:r>
          </a:p>
        </p:txBody>
      </p:sp>
      <p:sp>
        <p:nvSpPr>
          <p:cNvPr id="706567" name="Rectangle 7"/>
          <p:cNvSpPr>
            <a:spLocks noGrp="1" noChangeArrowheads="1"/>
          </p:cNvSpPr>
          <p:nvPr>
            <p:ph type="body" idx="1"/>
          </p:nvPr>
        </p:nvSpPr>
        <p:spPr/>
        <p:txBody>
          <a:bodyPr/>
          <a:lstStyle/>
          <a:p>
            <a:pPr>
              <a:lnSpc>
                <a:spcPct val="90000"/>
              </a:lnSpc>
            </a:pPr>
            <a:r>
              <a:rPr lang="en-US" sz="2400"/>
              <a:t>To control the granting and revoking of relation privileges, each relation R in a database is assigned and </a:t>
            </a:r>
            <a:r>
              <a:rPr lang="en-US" sz="2400" b="1"/>
              <a:t>owner account</a:t>
            </a:r>
            <a:r>
              <a:rPr lang="en-US" sz="2400"/>
              <a:t>, which is typically the account that was used when the relation was created in the first place.</a:t>
            </a:r>
          </a:p>
          <a:p>
            <a:pPr lvl="1">
              <a:lnSpc>
                <a:spcPct val="90000"/>
              </a:lnSpc>
            </a:pPr>
            <a:r>
              <a:rPr lang="en-US" sz="2200"/>
              <a:t>The owner of a relation is given </a:t>
            </a:r>
            <a:r>
              <a:rPr lang="en-US" sz="2200" u="sng"/>
              <a:t>all</a:t>
            </a:r>
            <a:r>
              <a:rPr lang="en-US" sz="2200"/>
              <a:t> privileges on that relation.</a:t>
            </a:r>
          </a:p>
          <a:p>
            <a:pPr lvl="1">
              <a:lnSpc>
                <a:spcPct val="90000"/>
              </a:lnSpc>
            </a:pPr>
            <a:r>
              <a:rPr lang="en-US" sz="2200"/>
              <a:t>In SQL2, the DBA can assign and owner to a whole schema by creating the schema and associating the appropriate authorization identifier with that schema, using the </a:t>
            </a:r>
            <a:r>
              <a:rPr lang="en-US" sz="2200" b="1"/>
              <a:t>CREATE SCHEMA</a:t>
            </a:r>
            <a:r>
              <a:rPr lang="en-US" sz="2200"/>
              <a:t> command.</a:t>
            </a:r>
          </a:p>
          <a:p>
            <a:pPr lvl="1">
              <a:lnSpc>
                <a:spcPct val="90000"/>
              </a:lnSpc>
            </a:pPr>
            <a:r>
              <a:rPr lang="en-US" sz="2200"/>
              <a:t>The owner account holder can </a:t>
            </a:r>
            <a:r>
              <a:rPr lang="en-US" sz="2200" b="1"/>
              <a:t>pass privileges</a:t>
            </a:r>
            <a:r>
              <a:rPr lang="en-US" sz="2200"/>
              <a:t> on any of the owned relation to other users by </a:t>
            </a:r>
            <a:r>
              <a:rPr lang="en-US" sz="2200" b="1"/>
              <a:t>granting</a:t>
            </a:r>
            <a:r>
              <a:rPr lang="en-US" sz="2200"/>
              <a:t> privileges to their accounts.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2693503F-A8BF-447A-84FB-48921CF2F6B5}" type="slidenum">
              <a:rPr lang="en-US"/>
              <a:pPr/>
              <a:t>2</a:t>
            </a:fld>
            <a:endParaRPr lang="en-CA"/>
          </a:p>
        </p:txBody>
      </p:sp>
      <p:sp>
        <p:nvSpPr>
          <p:cNvPr id="806914" name="Rectangle 2"/>
          <p:cNvSpPr>
            <a:spLocks noGrp="1" noChangeArrowheads="1"/>
          </p:cNvSpPr>
          <p:nvPr>
            <p:ph type="title"/>
          </p:nvPr>
        </p:nvSpPr>
        <p:spPr/>
        <p:txBody>
          <a:bodyPr/>
          <a:lstStyle/>
          <a:p>
            <a:r>
              <a:rPr lang="en-US"/>
              <a:t>Chapter Outline (contd.)</a:t>
            </a:r>
          </a:p>
        </p:txBody>
      </p:sp>
      <p:sp>
        <p:nvSpPr>
          <p:cNvPr id="806915" name="Rectangle 3"/>
          <p:cNvSpPr>
            <a:spLocks noGrp="1" noChangeArrowheads="1"/>
          </p:cNvSpPr>
          <p:nvPr>
            <p:ph type="body" idx="1"/>
          </p:nvPr>
        </p:nvSpPr>
        <p:spPr/>
        <p:txBody>
          <a:bodyPr/>
          <a:lstStyle/>
          <a:p>
            <a:pPr>
              <a:lnSpc>
                <a:spcPct val="80000"/>
              </a:lnSpc>
            </a:pPr>
            <a:r>
              <a:rPr lang="en-US" sz="2400"/>
              <a:t>3 Mandatory Access Control and Role-Based Access Control for Multilevel Security</a:t>
            </a:r>
          </a:p>
          <a:p>
            <a:pPr lvl="1">
              <a:lnSpc>
                <a:spcPct val="80000"/>
              </a:lnSpc>
            </a:pPr>
            <a:r>
              <a:rPr lang="en-US" sz="2200"/>
              <a:t>	3.1 Comparing Discretionary Access Control and Mandatory Access Control</a:t>
            </a:r>
          </a:p>
          <a:p>
            <a:pPr lvl="1">
              <a:lnSpc>
                <a:spcPct val="80000"/>
              </a:lnSpc>
            </a:pPr>
            <a:r>
              <a:rPr lang="en-US" sz="2200"/>
              <a:t>	3.2  Role-Based Access Control</a:t>
            </a:r>
          </a:p>
          <a:p>
            <a:pPr lvl="1">
              <a:lnSpc>
                <a:spcPct val="80000"/>
              </a:lnSpc>
            </a:pPr>
            <a:r>
              <a:rPr lang="en-US" sz="2200"/>
              <a:t>	3.3 Access Control Policies for E-Commerce and the Web </a:t>
            </a:r>
          </a:p>
          <a:p>
            <a:pPr>
              <a:lnSpc>
                <a:spcPct val="80000"/>
              </a:lnSpc>
            </a:pPr>
            <a:r>
              <a:rPr lang="en-US" sz="2400"/>
              <a:t>4 Introduction to Statistical Database Security</a:t>
            </a:r>
          </a:p>
          <a:p>
            <a:pPr>
              <a:lnSpc>
                <a:spcPct val="80000"/>
              </a:lnSpc>
            </a:pPr>
            <a:r>
              <a:rPr lang="en-US" sz="2400"/>
              <a:t>5 Introduction to Flow Control</a:t>
            </a:r>
          </a:p>
          <a:p>
            <a:pPr lvl="1">
              <a:lnSpc>
                <a:spcPct val="80000"/>
              </a:lnSpc>
            </a:pPr>
            <a:r>
              <a:rPr lang="en-US" sz="2200"/>
              <a:t> 	5.1 Covert Channels</a:t>
            </a:r>
          </a:p>
          <a:p>
            <a:pPr>
              <a:lnSpc>
                <a:spcPct val="80000"/>
              </a:lnSpc>
            </a:pPr>
            <a:r>
              <a:rPr lang="en-US" sz="2400"/>
              <a:t>6 Encryption and Public Key Infrastructures</a:t>
            </a:r>
          </a:p>
          <a:p>
            <a:pPr lvl="1">
              <a:lnSpc>
                <a:spcPct val="80000"/>
              </a:lnSpc>
            </a:pPr>
            <a:r>
              <a:rPr lang="en-US" sz="2200"/>
              <a:t>	6.1The Data and Advanced Encryption Standards</a:t>
            </a:r>
          </a:p>
          <a:p>
            <a:pPr lvl="1">
              <a:lnSpc>
                <a:spcPct val="80000"/>
              </a:lnSpc>
            </a:pPr>
            <a:r>
              <a:rPr lang="en-US" sz="2200"/>
              <a:t>	6.2 Public Key Encryption</a:t>
            </a:r>
          </a:p>
          <a:p>
            <a:pPr lvl="1">
              <a:lnSpc>
                <a:spcPct val="80000"/>
              </a:lnSpc>
            </a:pPr>
            <a:r>
              <a:rPr lang="en-US" sz="2200"/>
              <a:t>	6.3 Digital Signatures</a:t>
            </a:r>
          </a:p>
          <a:p>
            <a:pPr lvl="1">
              <a:lnSpc>
                <a:spcPct val="80000"/>
              </a:lnSpc>
            </a:pPr>
            <a:endParaRPr lang="en-US" sz="22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861A0C95-C0A5-4D62-B820-2CCA55F3457E}" type="slidenum">
              <a:rPr lang="en-US"/>
              <a:pPr/>
              <a:t>20</a:t>
            </a:fld>
            <a:endParaRPr lang="en-CA"/>
          </a:p>
        </p:txBody>
      </p:sp>
      <p:sp>
        <p:nvSpPr>
          <p:cNvPr id="708614" name="Rectangle 6"/>
          <p:cNvSpPr>
            <a:spLocks noGrp="1" noChangeArrowheads="1"/>
          </p:cNvSpPr>
          <p:nvPr>
            <p:ph type="title"/>
          </p:nvPr>
        </p:nvSpPr>
        <p:spPr/>
        <p:txBody>
          <a:bodyPr/>
          <a:lstStyle/>
          <a:p>
            <a:r>
              <a:rPr lang="en-US" sz="3200"/>
              <a:t>2.1Types of Discretionary Privileges(5)</a:t>
            </a:r>
          </a:p>
        </p:txBody>
      </p:sp>
      <p:sp>
        <p:nvSpPr>
          <p:cNvPr id="708615" name="Rectangle 7"/>
          <p:cNvSpPr>
            <a:spLocks noGrp="1" noChangeArrowheads="1"/>
          </p:cNvSpPr>
          <p:nvPr>
            <p:ph type="body" idx="1"/>
          </p:nvPr>
        </p:nvSpPr>
        <p:spPr/>
        <p:txBody>
          <a:bodyPr/>
          <a:lstStyle/>
          <a:p>
            <a:pPr>
              <a:lnSpc>
                <a:spcPct val="90000"/>
              </a:lnSpc>
            </a:pPr>
            <a:r>
              <a:rPr lang="en-US" sz="2400"/>
              <a:t>In SQL the following types of privileges can be granted on each individual relation R:</a:t>
            </a:r>
          </a:p>
          <a:p>
            <a:pPr lvl="1">
              <a:lnSpc>
                <a:spcPct val="90000"/>
              </a:lnSpc>
            </a:pPr>
            <a:r>
              <a:rPr lang="en-US" sz="2200" b="1"/>
              <a:t>SELECT</a:t>
            </a:r>
            <a:r>
              <a:rPr lang="en-US" sz="2200"/>
              <a:t> (retrieval or read) privilege on R:</a:t>
            </a:r>
          </a:p>
          <a:p>
            <a:pPr lvl="2">
              <a:lnSpc>
                <a:spcPct val="90000"/>
              </a:lnSpc>
            </a:pPr>
            <a:r>
              <a:rPr lang="en-US" sz="2000"/>
              <a:t>Gives the account retrieval privilege.</a:t>
            </a:r>
          </a:p>
          <a:p>
            <a:pPr lvl="2">
              <a:lnSpc>
                <a:spcPct val="90000"/>
              </a:lnSpc>
            </a:pPr>
            <a:r>
              <a:rPr lang="en-US" sz="2000"/>
              <a:t>In SQL this gives the account the privilege to use the </a:t>
            </a:r>
            <a:r>
              <a:rPr lang="en-US" sz="2000" b="1"/>
              <a:t>SELECT</a:t>
            </a:r>
            <a:r>
              <a:rPr lang="en-US" sz="2000"/>
              <a:t> statement to retrieve tuples from R.</a:t>
            </a:r>
          </a:p>
          <a:p>
            <a:pPr lvl="1">
              <a:lnSpc>
                <a:spcPct val="90000"/>
              </a:lnSpc>
            </a:pPr>
            <a:r>
              <a:rPr lang="en-US" sz="2200" b="1"/>
              <a:t>MODIFY</a:t>
            </a:r>
            <a:r>
              <a:rPr lang="en-US" sz="2200"/>
              <a:t> privileges on R:</a:t>
            </a:r>
          </a:p>
          <a:p>
            <a:pPr lvl="2">
              <a:lnSpc>
                <a:spcPct val="90000"/>
              </a:lnSpc>
            </a:pPr>
            <a:r>
              <a:rPr lang="en-US" sz="2000"/>
              <a:t>This gives the account the capability to modify tuples of R.</a:t>
            </a:r>
          </a:p>
          <a:p>
            <a:pPr lvl="2">
              <a:lnSpc>
                <a:spcPct val="90000"/>
              </a:lnSpc>
            </a:pPr>
            <a:r>
              <a:rPr lang="en-US" sz="2000"/>
              <a:t>In SQL this privilege is further divided into </a:t>
            </a:r>
            <a:r>
              <a:rPr lang="en-US" sz="2000" b="1"/>
              <a:t>UPDATE</a:t>
            </a:r>
            <a:r>
              <a:rPr lang="en-US" sz="2000"/>
              <a:t>, </a:t>
            </a:r>
            <a:r>
              <a:rPr lang="en-US" sz="2000" b="1"/>
              <a:t>DELETE</a:t>
            </a:r>
            <a:r>
              <a:rPr lang="en-US" sz="2000"/>
              <a:t>, and </a:t>
            </a:r>
            <a:r>
              <a:rPr lang="en-US" sz="2000" b="1"/>
              <a:t>INSERT</a:t>
            </a:r>
            <a:r>
              <a:rPr lang="en-US" sz="2000"/>
              <a:t> privileges to apply the corresponding SQL command to R.</a:t>
            </a:r>
          </a:p>
          <a:p>
            <a:pPr lvl="2">
              <a:lnSpc>
                <a:spcPct val="90000"/>
              </a:lnSpc>
            </a:pPr>
            <a:r>
              <a:rPr lang="en-US" sz="2000"/>
              <a:t>In addition, both the </a:t>
            </a:r>
            <a:r>
              <a:rPr lang="en-US" sz="2000" b="1"/>
              <a:t>INSERT</a:t>
            </a:r>
            <a:r>
              <a:rPr lang="en-US" sz="2000"/>
              <a:t> and </a:t>
            </a:r>
            <a:r>
              <a:rPr lang="en-US" sz="2000" b="1"/>
              <a:t>UPDATE</a:t>
            </a:r>
            <a:r>
              <a:rPr lang="en-US" sz="2000"/>
              <a:t> privileges can specify that only certain attributes can be updated by the account.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1C25A69-06FD-4FED-A712-A5AEB31E712E}" type="slidenum">
              <a:rPr lang="en-US"/>
              <a:pPr/>
              <a:t>21</a:t>
            </a:fld>
            <a:endParaRPr lang="en-CA"/>
          </a:p>
        </p:txBody>
      </p:sp>
      <p:sp>
        <p:nvSpPr>
          <p:cNvPr id="710662" name="Rectangle 6"/>
          <p:cNvSpPr>
            <a:spLocks noGrp="1" noChangeArrowheads="1"/>
          </p:cNvSpPr>
          <p:nvPr>
            <p:ph type="title"/>
          </p:nvPr>
        </p:nvSpPr>
        <p:spPr/>
        <p:txBody>
          <a:bodyPr/>
          <a:lstStyle/>
          <a:p>
            <a:r>
              <a:rPr lang="en-US" sz="3200"/>
              <a:t>2.1Types of Discretionary Privileges(6)</a:t>
            </a:r>
          </a:p>
        </p:txBody>
      </p:sp>
      <p:sp>
        <p:nvSpPr>
          <p:cNvPr id="710663" name="Rectangle 7"/>
          <p:cNvSpPr>
            <a:spLocks noGrp="1" noChangeArrowheads="1"/>
          </p:cNvSpPr>
          <p:nvPr>
            <p:ph type="body" idx="1"/>
          </p:nvPr>
        </p:nvSpPr>
        <p:spPr/>
        <p:txBody>
          <a:bodyPr/>
          <a:lstStyle/>
          <a:p>
            <a:pPr>
              <a:lnSpc>
                <a:spcPct val="90000"/>
              </a:lnSpc>
            </a:pPr>
            <a:r>
              <a:rPr lang="en-US"/>
              <a:t>In SQL the following types of privileges can be granted on each individual relation R (contd.):</a:t>
            </a:r>
          </a:p>
          <a:p>
            <a:pPr lvl="1">
              <a:lnSpc>
                <a:spcPct val="90000"/>
              </a:lnSpc>
            </a:pPr>
            <a:r>
              <a:rPr lang="en-US" b="1"/>
              <a:t>REFERENCES</a:t>
            </a:r>
            <a:r>
              <a:rPr lang="en-US"/>
              <a:t> privilege on R:</a:t>
            </a:r>
          </a:p>
          <a:p>
            <a:pPr lvl="2">
              <a:lnSpc>
                <a:spcPct val="90000"/>
              </a:lnSpc>
            </a:pPr>
            <a:r>
              <a:rPr lang="en-US"/>
              <a:t>This gives the account the capability to </a:t>
            </a:r>
            <a:r>
              <a:rPr lang="en-US" b="1"/>
              <a:t>reference</a:t>
            </a:r>
            <a:r>
              <a:rPr lang="en-US"/>
              <a:t> relation R when specifying integrity constraints.</a:t>
            </a:r>
          </a:p>
          <a:p>
            <a:pPr lvl="2">
              <a:lnSpc>
                <a:spcPct val="90000"/>
              </a:lnSpc>
            </a:pPr>
            <a:r>
              <a:rPr lang="en-US"/>
              <a:t>The privilege can also be </a:t>
            </a:r>
            <a:r>
              <a:rPr lang="en-US" b="1"/>
              <a:t>restricted</a:t>
            </a:r>
            <a:r>
              <a:rPr lang="en-US"/>
              <a:t> to specific attributes of R.</a:t>
            </a:r>
          </a:p>
          <a:p>
            <a:pPr>
              <a:lnSpc>
                <a:spcPct val="90000"/>
              </a:lnSpc>
            </a:pPr>
            <a:endParaRPr lang="en-US"/>
          </a:p>
          <a:p>
            <a:pPr>
              <a:lnSpc>
                <a:spcPct val="90000"/>
              </a:lnSpc>
            </a:pPr>
            <a:r>
              <a:rPr lang="en-US"/>
              <a:t>Notice that to create a </a:t>
            </a:r>
            <a:r>
              <a:rPr lang="en-US" b="1"/>
              <a:t>view</a:t>
            </a:r>
            <a:r>
              <a:rPr lang="en-US"/>
              <a:t>, the account must have </a:t>
            </a:r>
            <a:r>
              <a:rPr lang="en-US" b="1"/>
              <a:t>SELECT</a:t>
            </a:r>
            <a:r>
              <a:rPr lang="en-US"/>
              <a:t> privilege on all relations involved in the view definition.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400C876F-9316-42CE-AEA2-B3C02912E0A4}" type="slidenum">
              <a:rPr lang="en-US"/>
              <a:pPr/>
              <a:t>22</a:t>
            </a:fld>
            <a:endParaRPr lang="en-CA"/>
          </a:p>
        </p:txBody>
      </p:sp>
      <p:sp>
        <p:nvSpPr>
          <p:cNvPr id="712710" name="Rectangle 6"/>
          <p:cNvSpPr>
            <a:spLocks noGrp="1" noChangeArrowheads="1"/>
          </p:cNvSpPr>
          <p:nvPr>
            <p:ph type="title"/>
          </p:nvPr>
        </p:nvSpPr>
        <p:spPr/>
        <p:txBody>
          <a:bodyPr/>
          <a:lstStyle/>
          <a:p>
            <a:r>
              <a:rPr lang="en-US" sz="3200"/>
              <a:t>2.2 Specifying Privileges Using Views</a:t>
            </a:r>
          </a:p>
        </p:txBody>
      </p:sp>
      <p:sp>
        <p:nvSpPr>
          <p:cNvPr id="712711" name="Rectangle 7"/>
          <p:cNvSpPr>
            <a:spLocks noGrp="1" noChangeArrowheads="1"/>
          </p:cNvSpPr>
          <p:nvPr>
            <p:ph type="body" idx="1"/>
          </p:nvPr>
        </p:nvSpPr>
        <p:spPr/>
        <p:txBody>
          <a:bodyPr/>
          <a:lstStyle/>
          <a:p>
            <a:r>
              <a:rPr lang="en-US" sz="2400"/>
              <a:t>The mechanism of </a:t>
            </a:r>
            <a:r>
              <a:rPr lang="en-US" sz="2400" b="1"/>
              <a:t>views</a:t>
            </a:r>
            <a:r>
              <a:rPr lang="en-US" sz="2400"/>
              <a:t> is an important discretionary authorization mechanism in its own right. For example,</a:t>
            </a:r>
          </a:p>
          <a:p>
            <a:pPr lvl="1"/>
            <a:r>
              <a:rPr lang="en-US" sz="2200"/>
              <a:t>If the owner A of a relation R wants another account B to be able to </a:t>
            </a:r>
            <a:r>
              <a:rPr lang="en-US" sz="2200" u="sng"/>
              <a:t>retrieve only some fields</a:t>
            </a:r>
            <a:r>
              <a:rPr lang="en-US" sz="2200"/>
              <a:t> of R, then  A can create a view V of R that includes </a:t>
            </a:r>
            <a:r>
              <a:rPr lang="en-US" sz="2200" u="sng"/>
              <a:t>only those attributes</a:t>
            </a:r>
            <a:r>
              <a:rPr lang="en-US" sz="2200"/>
              <a:t> and then grant SELECT on V to B.</a:t>
            </a:r>
          </a:p>
          <a:p>
            <a:pPr lvl="1"/>
            <a:r>
              <a:rPr lang="en-US" sz="2200"/>
              <a:t>The same applies to limiting B to retrieving </a:t>
            </a:r>
            <a:r>
              <a:rPr lang="en-US" sz="2200" u="sng"/>
              <a:t>only certain tuples of</a:t>
            </a:r>
            <a:r>
              <a:rPr lang="en-US" sz="2200"/>
              <a:t> R; a view V’ can be created by defining the view by means of a query that selects only those tuples from R that A wants to allow B to access.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43D437A7-85D6-4F23-B961-0ED249A3CCB7}" type="slidenum">
              <a:rPr lang="en-US"/>
              <a:pPr/>
              <a:t>23</a:t>
            </a:fld>
            <a:endParaRPr lang="en-CA"/>
          </a:p>
        </p:txBody>
      </p:sp>
      <p:sp>
        <p:nvSpPr>
          <p:cNvPr id="714758" name="Rectangle 6"/>
          <p:cNvSpPr>
            <a:spLocks noGrp="1" noChangeArrowheads="1"/>
          </p:cNvSpPr>
          <p:nvPr>
            <p:ph type="title"/>
          </p:nvPr>
        </p:nvSpPr>
        <p:spPr/>
        <p:txBody>
          <a:bodyPr/>
          <a:lstStyle/>
          <a:p>
            <a:r>
              <a:rPr lang="en-US"/>
              <a:t>2.3 Revoking Privileges</a:t>
            </a:r>
          </a:p>
        </p:txBody>
      </p:sp>
      <p:sp>
        <p:nvSpPr>
          <p:cNvPr id="714759" name="Rectangle 7"/>
          <p:cNvSpPr>
            <a:spLocks noGrp="1" noChangeArrowheads="1"/>
          </p:cNvSpPr>
          <p:nvPr>
            <p:ph type="body" idx="1"/>
          </p:nvPr>
        </p:nvSpPr>
        <p:spPr/>
        <p:txBody>
          <a:bodyPr/>
          <a:lstStyle/>
          <a:p>
            <a:r>
              <a:rPr lang="en-US"/>
              <a:t>In some cases it is desirable to grant a privilege to a user temporarily. For example, </a:t>
            </a:r>
          </a:p>
          <a:p>
            <a:pPr lvl="1"/>
            <a:r>
              <a:rPr lang="en-US"/>
              <a:t>The owner of a relation may want to grant the </a:t>
            </a:r>
            <a:r>
              <a:rPr lang="en-US" b="1"/>
              <a:t>SELECT</a:t>
            </a:r>
            <a:r>
              <a:rPr lang="en-US"/>
              <a:t> privilege to a user for a specific task and then revoke that privilege once the task is completed.</a:t>
            </a:r>
          </a:p>
          <a:p>
            <a:pPr lvl="1"/>
            <a:r>
              <a:rPr lang="en-US"/>
              <a:t>Hence, a mechanism for </a:t>
            </a:r>
            <a:r>
              <a:rPr lang="en-US" b="1"/>
              <a:t>revoking</a:t>
            </a:r>
            <a:r>
              <a:rPr lang="en-US"/>
              <a:t> privileges is needed. In SQL, a </a:t>
            </a:r>
            <a:r>
              <a:rPr lang="en-US" b="1"/>
              <a:t>REVOKE</a:t>
            </a:r>
            <a:r>
              <a:rPr lang="en-US"/>
              <a:t> command is included for the purpose of </a:t>
            </a:r>
            <a:r>
              <a:rPr lang="en-US" b="1"/>
              <a:t>canceling privileges</a:t>
            </a:r>
            <a:r>
              <a:rPr lang="en-US"/>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633B241-EAE3-4466-8583-6006991B6969}" type="slidenum">
              <a:rPr lang="en-US"/>
              <a:pPr/>
              <a:t>24</a:t>
            </a:fld>
            <a:endParaRPr lang="en-CA"/>
          </a:p>
        </p:txBody>
      </p:sp>
      <p:sp>
        <p:nvSpPr>
          <p:cNvPr id="716806" name="Rectangle 6"/>
          <p:cNvSpPr>
            <a:spLocks noGrp="1" noChangeArrowheads="1"/>
          </p:cNvSpPr>
          <p:nvPr>
            <p:ph type="title"/>
          </p:nvPr>
        </p:nvSpPr>
        <p:spPr/>
        <p:txBody>
          <a:bodyPr/>
          <a:lstStyle/>
          <a:p>
            <a:r>
              <a:rPr lang="en-US" sz="3200"/>
              <a:t>2.4 Propagation of Privileges using the GRANT OPTION</a:t>
            </a:r>
          </a:p>
        </p:txBody>
      </p:sp>
      <p:sp>
        <p:nvSpPr>
          <p:cNvPr id="716807" name="Rectangle 7"/>
          <p:cNvSpPr>
            <a:spLocks noGrp="1" noChangeArrowheads="1"/>
          </p:cNvSpPr>
          <p:nvPr>
            <p:ph type="body" idx="1"/>
          </p:nvPr>
        </p:nvSpPr>
        <p:spPr/>
        <p:txBody>
          <a:bodyPr/>
          <a:lstStyle/>
          <a:p>
            <a:pPr>
              <a:lnSpc>
                <a:spcPct val="90000"/>
              </a:lnSpc>
            </a:pPr>
            <a:r>
              <a:rPr lang="en-US" sz="2400"/>
              <a:t>Whenever the owner A of a relation R grants a privilege on R to another account B, privilege can be given to B with or without the </a:t>
            </a:r>
            <a:r>
              <a:rPr lang="en-US" sz="2400" b="1"/>
              <a:t>GRANT OPTION</a:t>
            </a:r>
            <a:r>
              <a:rPr lang="en-US" sz="2400"/>
              <a:t>.</a:t>
            </a:r>
          </a:p>
          <a:p>
            <a:pPr>
              <a:lnSpc>
                <a:spcPct val="90000"/>
              </a:lnSpc>
            </a:pPr>
            <a:r>
              <a:rPr lang="en-US" sz="2400"/>
              <a:t>If the </a:t>
            </a:r>
            <a:r>
              <a:rPr lang="en-US" sz="2400" b="1"/>
              <a:t>GRANT OPTION</a:t>
            </a:r>
            <a:r>
              <a:rPr lang="en-US" sz="2400"/>
              <a:t> is given, this means that B can also grant that privilege on R to other accounts. </a:t>
            </a:r>
          </a:p>
          <a:p>
            <a:pPr lvl="1">
              <a:lnSpc>
                <a:spcPct val="90000"/>
              </a:lnSpc>
            </a:pPr>
            <a:r>
              <a:rPr lang="en-US" sz="2200"/>
              <a:t>Suppose that B is given the </a:t>
            </a:r>
            <a:r>
              <a:rPr lang="en-US" sz="2200" b="1"/>
              <a:t>GRANT OPTION</a:t>
            </a:r>
            <a:r>
              <a:rPr lang="en-US" sz="2200"/>
              <a:t> by A and that B then grants the privilege on R to a third account C, also with </a:t>
            </a:r>
            <a:r>
              <a:rPr lang="en-US" sz="2200" b="1"/>
              <a:t>GRANT OPTION</a:t>
            </a:r>
            <a:r>
              <a:rPr lang="en-US" sz="2200"/>
              <a:t>. In this way, privileges on R can </a:t>
            </a:r>
            <a:r>
              <a:rPr lang="en-US" sz="2200" b="1"/>
              <a:t>propagate</a:t>
            </a:r>
            <a:r>
              <a:rPr lang="en-US" sz="2200"/>
              <a:t> to other accounts without the knowledge of the owner of R. </a:t>
            </a:r>
          </a:p>
          <a:p>
            <a:pPr lvl="1">
              <a:lnSpc>
                <a:spcPct val="90000"/>
              </a:lnSpc>
            </a:pPr>
            <a:r>
              <a:rPr lang="en-US" sz="2200"/>
              <a:t>If the owner account </a:t>
            </a:r>
            <a:r>
              <a:rPr lang="en-US" sz="2200" u="sng"/>
              <a:t>A now revokes</a:t>
            </a:r>
            <a:r>
              <a:rPr lang="en-US" sz="2200"/>
              <a:t> the privilege granted to B, </a:t>
            </a:r>
            <a:r>
              <a:rPr lang="en-US" sz="2200" u="sng"/>
              <a:t>all the privileges that B propagated based</a:t>
            </a:r>
            <a:r>
              <a:rPr lang="en-US" sz="2200"/>
              <a:t> on that privilege should automatically </a:t>
            </a:r>
            <a:r>
              <a:rPr lang="en-US" sz="2200" u="sng"/>
              <a:t>be revoked</a:t>
            </a:r>
            <a:r>
              <a:rPr lang="en-US" sz="2200"/>
              <a:t> by the system.</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206010D-0ACE-4AE3-8660-455A5E355F79}" type="slidenum">
              <a:rPr lang="en-US"/>
              <a:pPr/>
              <a:t>25</a:t>
            </a:fld>
            <a:endParaRPr lang="en-CA"/>
          </a:p>
        </p:txBody>
      </p:sp>
      <p:sp>
        <p:nvSpPr>
          <p:cNvPr id="718854" name="Rectangle 6"/>
          <p:cNvSpPr>
            <a:spLocks noGrp="1" noChangeArrowheads="1"/>
          </p:cNvSpPr>
          <p:nvPr>
            <p:ph type="title"/>
          </p:nvPr>
        </p:nvSpPr>
        <p:spPr/>
        <p:txBody>
          <a:bodyPr/>
          <a:lstStyle/>
          <a:p>
            <a:r>
              <a:rPr lang="en-US"/>
              <a:t>2.5 An Example</a:t>
            </a:r>
          </a:p>
        </p:txBody>
      </p:sp>
      <p:sp>
        <p:nvSpPr>
          <p:cNvPr id="718855" name="Rectangle 7"/>
          <p:cNvSpPr>
            <a:spLocks noGrp="1" noChangeArrowheads="1"/>
          </p:cNvSpPr>
          <p:nvPr>
            <p:ph type="body" idx="1"/>
          </p:nvPr>
        </p:nvSpPr>
        <p:spPr/>
        <p:txBody>
          <a:bodyPr/>
          <a:lstStyle/>
          <a:p>
            <a:r>
              <a:rPr lang="en-US" sz="2400"/>
              <a:t>Suppose that the DBA creates four accounts</a:t>
            </a:r>
          </a:p>
          <a:p>
            <a:pPr lvl="1"/>
            <a:r>
              <a:rPr lang="en-US" sz="2200"/>
              <a:t>A1, A2, A3, A4</a:t>
            </a:r>
          </a:p>
          <a:p>
            <a:r>
              <a:rPr lang="en-US" sz="2400"/>
              <a:t>and wants only A1 to be able to create base relations. Then the DBA must issue the following GRANT command in SQL</a:t>
            </a:r>
          </a:p>
          <a:p>
            <a:pPr lvl="1">
              <a:buFont typeface="Wingdings" pitchFamily="2" charset="2"/>
              <a:buNone/>
            </a:pPr>
            <a:r>
              <a:rPr lang="en-US" b="1">
                <a:latin typeface="Courier New" pitchFamily="49" charset="0"/>
              </a:rPr>
              <a:t>GRANT</a:t>
            </a:r>
            <a:r>
              <a:rPr lang="en-US">
                <a:latin typeface="Courier New" pitchFamily="49" charset="0"/>
              </a:rPr>
              <a:t> CREATETAB TO A1;</a:t>
            </a:r>
          </a:p>
          <a:p>
            <a:r>
              <a:rPr lang="en-US" sz="2400"/>
              <a:t>In SQL2 the same effect can be accomplished by having the DBA issue a </a:t>
            </a:r>
            <a:r>
              <a:rPr lang="en-US" sz="2400" b="1"/>
              <a:t>CREATE SCHEMA</a:t>
            </a:r>
            <a:r>
              <a:rPr lang="en-US" sz="2400"/>
              <a:t> command as follows:</a:t>
            </a:r>
          </a:p>
          <a:p>
            <a:pPr>
              <a:buFont typeface="Wingdings" pitchFamily="2" charset="2"/>
              <a:buNone/>
            </a:pPr>
            <a:r>
              <a:rPr lang="en-US" sz="2600">
                <a:solidFill>
                  <a:srgbClr val="800000"/>
                </a:solidFill>
                <a:latin typeface="Courier New" pitchFamily="49" charset="0"/>
              </a:rPr>
              <a:t>	</a:t>
            </a:r>
            <a:r>
              <a:rPr lang="en-US" sz="2600" b="1">
                <a:solidFill>
                  <a:srgbClr val="800000"/>
                </a:solidFill>
                <a:latin typeface="Courier New" pitchFamily="49" charset="0"/>
              </a:rPr>
              <a:t>CREATE</a:t>
            </a:r>
            <a:r>
              <a:rPr lang="en-US" sz="2600">
                <a:solidFill>
                  <a:srgbClr val="800000"/>
                </a:solidFill>
                <a:latin typeface="Courier New" pitchFamily="49" charset="0"/>
              </a:rPr>
              <a:t> </a:t>
            </a:r>
            <a:r>
              <a:rPr lang="en-US" sz="2600" b="1">
                <a:solidFill>
                  <a:srgbClr val="800000"/>
                </a:solidFill>
                <a:latin typeface="Courier New" pitchFamily="49" charset="0"/>
              </a:rPr>
              <a:t>SCHAMA</a:t>
            </a:r>
            <a:r>
              <a:rPr lang="en-US" sz="2600">
                <a:solidFill>
                  <a:srgbClr val="800000"/>
                </a:solidFill>
                <a:latin typeface="Courier New" pitchFamily="49" charset="0"/>
              </a:rPr>
              <a:t> EXAMPLE </a:t>
            </a:r>
            <a:r>
              <a:rPr lang="en-US" sz="2600" b="1">
                <a:solidFill>
                  <a:srgbClr val="800000"/>
                </a:solidFill>
                <a:latin typeface="Courier New" pitchFamily="49" charset="0"/>
              </a:rPr>
              <a:t>AUTHORIZATION</a:t>
            </a:r>
            <a:r>
              <a:rPr lang="en-US" sz="2600">
                <a:solidFill>
                  <a:srgbClr val="800000"/>
                </a:solidFill>
                <a:latin typeface="Courier New" pitchFamily="49" charset="0"/>
              </a:rPr>
              <a:t> A1;</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127829F-B0EB-4A44-A9D7-54B2D7892E9F}" type="slidenum">
              <a:rPr lang="en-US"/>
              <a:pPr/>
              <a:t>26</a:t>
            </a:fld>
            <a:endParaRPr lang="en-CA"/>
          </a:p>
        </p:txBody>
      </p:sp>
      <p:sp>
        <p:nvSpPr>
          <p:cNvPr id="720902" name="Rectangle 6"/>
          <p:cNvSpPr>
            <a:spLocks noGrp="1" noChangeArrowheads="1"/>
          </p:cNvSpPr>
          <p:nvPr>
            <p:ph type="title"/>
          </p:nvPr>
        </p:nvSpPr>
        <p:spPr/>
        <p:txBody>
          <a:bodyPr/>
          <a:lstStyle/>
          <a:p>
            <a:r>
              <a:rPr lang="en-US"/>
              <a:t>2.5 An Example(2)</a:t>
            </a:r>
          </a:p>
        </p:txBody>
      </p:sp>
      <p:sp>
        <p:nvSpPr>
          <p:cNvPr id="720903" name="Rectangle 7"/>
          <p:cNvSpPr>
            <a:spLocks noGrp="1" noChangeArrowheads="1"/>
          </p:cNvSpPr>
          <p:nvPr>
            <p:ph type="body" idx="1"/>
          </p:nvPr>
        </p:nvSpPr>
        <p:spPr/>
        <p:txBody>
          <a:bodyPr/>
          <a:lstStyle/>
          <a:p>
            <a:pPr>
              <a:lnSpc>
                <a:spcPct val="90000"/>
              </a:lnSpc>
            </a:pPr>
            <a:r>
              <a:rPr lang="en-US" sz="2400"/>
              <a:t>User account </a:t>
            </a:r>
            <a:r>
              <a:rPr lang="en-US" sz="2400" u="sng"/>
              <a:t>A1 can create tables</a:t>
            </a:r>
            <a:r>
              <a:rPr lang="en-US" sz="2400"/>
              <a:t> under the schema called </a:t>
            </a:r>
            <a:r>
              <a:rPr lang="en-US" sz="2400" b="1"/>
              <a:t>EXAMPLE</a:t>
            </a:r>
            <a:r>
              <a:rPr lang="en-US" sz="2400"/>
              <a:t>.</a:t>
            </a:r>
          </a:p>
          <a:p>
            <a:pPr>
              <a:lnSpc>
                <a:spcPct val="90000"/>
              </a:lnSpc>
            </a:pPr>
            <a:r>
              <a:rPr lang="en-US" sz="2400"/>
              <a:t>Suppose that A1 </a:t>
            </a:r>
            <a:r>
              <a:rPr lang="en-US" sz="2400" b="1"/>
              <a:t>creates</a:t>
            </a:r>
            <a:r>
              <a:rPr lang="en-US" sz="2400"/>
              <a:t> the two base relations </a:t>
            </a:r>
            <a:r>
              <a:rPr lang="en-US" sz="2400" b="1"/>
              <a:t>EMPLOYEE</a:t>
            </a:r>
            <a:r>
              <a:rPr lang="en-US" sz="2400"/>
              <a:t> and </a:t>
            </a:r>
            <a:r>
              <a:rPr lang="en-US" sz="2400" b="1"/>
              <a:t>DEPARTMENT</a:t>
            </a:r>
          </a:p>
          <a:p>
            <a:pPr lvl="1">
              <a:lnSpc>
                <a:spcPct val="90000"/>
              </a:lnSpc>
            </a:pPr>
            <a:r>
              <a:rPr lang="en-US" sz="2200"/>
              <a:t>A1 is then </a:t>
            </a:r>
            <a:r>
              <a:rPr lang="en-US" sz="2200" b="1"/>
              <a:t>owner</a:t>
            </a:r>
            <a:r>
              <a:rPr lang="en-US" sz="2200"/>
              <a:t> of these two relations and hence </a:t>
            </a:r>
            <a:r>
              <a:rPr lang="en-US" sz="2200" u="sng"/>
              <a:t>all the relation privileges</a:t>
            </a:r>
            <a:r>
              <a:rPr lang="en-US" sz="2200"/>
              <a:t> on each of them.</a:t>
            </a:r>
          </a:p>
          <a:p>
            <a:pPr>
              <a:lnSpc>
                <a:spcPct val="90000"/>
              </a:lnSpc>
            </a:pPr>
            <a:r>
              <a:rPr lang="en-US" sz="2400"/>
              <a:t>Suppose that A1 wants to grant A2 the privilege to insert and delete tuples in both of these relations, but A1 does not want A2 to be able to propagate these privileges to additional accounts:</a:t>
            </a:r>
          </a:p>
          <a:p>
            <a:pPr>
              <a:lnSpc>
                <a:spcPct val="90000"/>
              </a:lnSpc>
              <a:buFont typeface="Wingdings" pitchFamily="2" charset="2"/>
              <a:buNone/>
            </a:pPr>
            <a:r>
              <a:rPr lang="en-US" sz="2600" b="1">
                <a:solidFill>
                  <a:srgbClr val="800000"/>
                </a:solidFill>
                <a:latin typeface="Courier New" pitchFamily="49" charset="0"/>
              </a:rPr>
              <a:t>	GRANT INSERT, DELETE ON</a:t>
            </a:r>
          </a:p>
          <a:p>
            <a:pPr>
              <a:lnSpc>
                <a:spcPct val="90000"/>
              </a:lnSpc>
              <a:buFont typeface="Wingdings" pitchFamily="2" charset="2"/>
              <a:buNone/>
            </a:pPr>
            <a:r>
              <a:rPr lang="en-US" sz="2600">
                <a:solidFill>
                  <a:srgbClr val="800000"/>
                </a:solidFill>
                <a:latin typeface="Courier New" pitchFamily="49" charset="0"/>
              </a:rPr>
              <a:t>		EMPLOYEE, DEPARTMENT</a:t>
            </a:r>
            <a:r>
              <a:rPr lang="en-US" sz="2600" b="1">
                <a:solidFill>
                  <a:srgbClr val="800000"/>
                </a:solidFill>
                <a:latin typeface="Courier New" pitchFamily="49" charset="0"/>
              </a:rPr>
              <a:t> TO A2;</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76F441A-0DCA-4191-8388-ACE954D43343}" type="slidenum">
              <a:rPr lang="en-US"/>
              <a:pPr/>
              <a:t>27</a:t>
            </a:fld>
            <a:endParaRPr lang="en-CA"/>
          </a:p>
        </p:txBody>
      </p:sp>
      <p:sp>
        <p:nvSpPr>
          <p:cNvPr id="722979" name="Rectangle 35"/>
          <p:cNvSpPr>
            <a:spLocks noGrp="1" noChangeArrowheads="1"/>
          </p:cNvSpPr>
          <p:nvPr>
            <p:ph type="title"/>
          </p:nvPr>
        </p:nvSpPr>
        <p:spPr/>
        <p:txBody>
          <a:bodyPr/>
          <a:lstStyle/>
          <a:p>
            <a:r>
              <a:rPr lang="en-US"/>
              <a:t>2.5 An Example(3)</a:t>
            </a:r>
          </a:p>
        </p:txBody>
      </p:sp>
      <p:pic>
        <p:nvPicPr>
          <p:cNvPr id="722982" name="Picture 38" descr="fig2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71775"/>
            <a:ext cx="8458200"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6C4CAE1-DD09-478F-BB32-362B124FD75E}" type="slidenum">
              <a:rPr lang="en-US"/>
              <a:pPr/>
              <a:t>28</a:t>
            </a:fld>
            <a:endParaRPr lang="en-CA"/>
          </a:p>
        </p:txBody>
      </p:sp>
      <p:sp>
        <p:nvSpPr>
          <p:cNvPr id="724998" name="Rectangle 6"/>
          <p:cNvSpPr>
            <a:spLocks noGrp="1" noChangeArrowheads="1"/>
          </p:cNvSpPr>
          <p:nvPr>
            <p:ph type="title"/>
          </p:nvPr>
        </p:nvSpPr>
        <p:spPr/>
        <p:txBody>
          <a:bodyPr/>
          <a:lstStyle/>
          <a:p>
            <a:r>
              <a:rPr lang="en-US"/>
              <a:t>2.5 An Example(4)</a:t>
            </a:r>
          </a:p>
        </p:txBody>
      </p:sp>
      <p:sp>
        <p:nvSpPr>
          <p:cNvPr id="724999" name="Rectangle 7"/>
          <p:cNvSpPr>
            <a:spLocks noGrp="1" noChangeArrowheads="1"/>
          </p:cNvSpPr>
          <p:nvPr>
            <p:ph type="body" idx="1"/>
          </p:nvPr>
        </p:nvSpPr>
        <p:spPr/>
        <p:txBody>
          <a:bodyPr/>
          <a:lstStyle/>
          <a:p>
            <a:pPr>
              <a:lnSpc>
                <a:spcPct val="90000"/>
              </a:lnSpc>
            </a:pPr>
            <a:r>
              <a:rPr lang="en-US" sz="2400"/>
              <a:t>Suppose that A1 wants to allow A3 to retrieve information from either of the two tables and also to be able to propagate the SELECT privilege to other accounts.</a:t>
            </a:r>
          </a:p>
          <a:p>
            <a:pPr>
              <a:lnSpc>
                <a:spcPct val="90000"/>
              </a:lnSpc>
            </a:pPr>
            <a:r>
              <a:rPr lang="en-US" sz="2400"/>
              <a:t>A1 can issue the command:</a:t>
            </a:r>
          </a:p>
          <a:p>
            <a:pPr>
              <a:lnSpc>
                <a:spcPct val="90000"/>
              </a:lnSpc>
              <a:buFont typeface="Wingdings" pitchFamily="2" charset="2"/>
              <a:buNone/>
            </a:pPr>
            <a:r>
              <a:rPr lang="en-US" sz="2600" b="1">
                <a:solidFill>
                  <a:srgbClr val="800000"/>
                </a:solidFill>
                <a:latin typeface="Courier New" pitchFamily="49" charset="0"/>
              </a:rPr>
              <a:t>	GRANT SELECT ON </a:t>
            </a:r>
            <a:r>
              <a:rPr lang="en-US" sz="2600">
                <a:solidFill>
                  <a:srgbClr val="800000"/>
                </a:solidFill>
                <a:latin typeface="Courier New" pitchFamily="49" charset="0"/>
              </a:rPr>
              <a:t>EMPLOYEE, DEPARTMENT</a:t>
            </a:r>
            <a:r>
              <a:rPr lang="en-US" sz="2600" b="1">
                <a:solidFill>
                  <a:srgbClr val="800000"/>
                </a:solidFill>
                <a:latin typeface="Courier New" pitchFamily="49" charset="0"/>
              </a:rPr>
              <a:t> </a:t>
            </a:r>
          </a:p>
          <a:p>
            <a:pPr>
              <a:lnSpc>
                <a:spcPct val="90000"/>
              </a:lnSpc>
              <a:buFont typeface="Wingdings" pitchFamily="2" charset="2"/>
              <a:buNone/>
            </a:pPr>
            <a:r>
              <a:rPr lang="en-US" sz="2600" b="1">
                <a:solidFill>
                  <a:srgbClr val="800000"/>
                </a:solidFill>
                <a:latin typeface="Courier New" pitchFamily="49" charset="0"/>
              </a:rPr>
              <a:t>		TO </a:t>
            </a:r>
            <a:r>
              <a:rPr lang="en-US" sz="2600">
                <a:solidFill>
                  <a:srgbClr val="800000"/>
                </a:solidFill>
                <a:latin typeface="Courier New" pitchFamily="49" charset="0"/>
              </a:rPr>
              <a:t>A3</a:t>
            </a:r>
            <a:r>
              <a:rPr lang="en-US" sz="2600" b="1">
                <a:solidFill>
                  <a:srgbClr val="800000"/>
                </a:solidFill>
                <a:latin typeface="Courier New" pitchFamily="49" charset="0"/>
              </a:rPr>
              <a:t> WITH GRANT OPTION;</a:t>
            </a:r>
          </a:p>
          <a:p>
            <a:pPr>
              <a:lnSpc>
                <a:spcPct val="90000"/>
              </a:lnSpc>
            </a:pPr>
            <a:r>
              <a:rPr lang="en-US" sz="2400"/>
              <a:t>A3 can grant the </a:t>
            </a:r>
            <a:r>
              <a:rPr lang="en-US" sz="2400" b="1"/>
              <a:t>SELECT</a:t>
            </a:r>
            <a:r>
              <a:rPr lang="en-US" sz="2400"/>
              <a:t> privilege on the </a:t>
            </a:r>
            <a:r>
              <a:rPr lang="en-US" sz="2400" b="1"/>
              <a:t>EMPLOYEE</a:t>
            </a:r>
            <a:r>
              <a:rPr lang="en-US" sz="2400"/>
              <a:t> relation to A4 by issuing:</a:t>
            </a:r>
          </a:p>
          <a:p>
            <a:pPr>
              <a:lnSpc>
                <a:spcPct val="90000"/>
              </a:lnSpc>
              <a:buFont typeface="Wingdings" pitchFamily="2" charset="2"/>
              <a:buNone/>
            </a:pPr>
            <a:r>
              <a:rPr lang="en-US" sz="2600">
                <a:solidFill>
                  <a:srgbClr val="800000"/>
                </a:solidFill>
                <a:latin typeface="Courier New" pitchFamily="49" charset="0"/>
              </a:rPr>
              <a:t>	</a:t>
            </a:r>
            <a:r>
              <a:rPr lang="en-US" sz="2600" b="1">
                <a:solidFill>
                  <a:srgbClr val="800000"/>
                </a:solidFill>
                <a:latin typeface="Courier New" pitchFamily="49" charset="0"/>
              </a:rPr>
              <a:t>GRANT SELECT</a:t>
            </a:r>
            <a:r>
              <a:rPr lang="en-US" sz="2600">
                <a:solidFill>
                  <a:srgbClr val="800000"/>
                </a:solidFill>
                <a:latin typeface="Courier New" pitchFamily="49" charset="0"/>
              </a:rPr>
              <a:t> </a:t>
            </a:r>
            <a:r>
              <a:rPr lang="en-US" sz="2600" b="1">
                <a:solidFill>
                  <a:srgbClr val="800000"/>
                </a:solidFill>
                <a:latin typeface="Courier New" pitchFamily="49" charset="0"/>
              </a:rPr>
              <a:t>ON</a:t>
            </a:r>
            <a:r>
              <a:rPr lang="en-US" sz="2600">
                <a:solidFill>
                  <a:srgbClr val="800000"/>
                </a:solidFill>
                <a:latin typeface="Courier New" pitchFamily="49" charset="0"/>
              </a:rPr>
              <a:t> EMPLOYEE </a:t>
            </a:r>
            <a:r>
              <a:rPr lang="en-US" sz="2600" b="1">
                <a:solidFill>
                  <a:srgbClr val="800000"/>
                </a:solidFill>
                <a:latin typeface="Courier New" pitchFamily="49" charset="0"/>
              </a:rPr>
              <a:t>TO</a:t>
            </a:r>
            <a:r>
              <a:rPr lang="en-US" sz="2600">
                <a:solidFill>
                  <a:srgbClr val="800000"/>
                </a:solidFill>
                <a:latin typeface="Courier New" pitchFamily="49" charset="0"/>
              </a:rPr>
              <a:t> A4;</a:t>
            </a:r>
          </a:p>
          <a:p>
            <a:pPr lvl="1">
              <a:lnSpc>
                <a:spcPct val="90000"/>
              </a:lnSpc>
            </a:pPr>
            <a:r>
              <a:rPr lang="en-US" sz="2200"/>
              <a:t>Notice that A4 can’t propagate the SELECT privilege because GRANT OPTION was not given to A4</a:t>
            </a:r>
          </a:p>
          <a:p>
            <a:pPr>
              <a:lnSpc>
                <a:spcPct val="90000"/>
              </a:lnSpc>
            </a:pPr>
            <a:endParaRPr lang="en-US" sz="240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B595D28-C3AA-4A3B-AA3B-03204FE0335B}" type="slidenum">
              <a:rPr lang="en-US"/>
              <a:pPr/>
              <a:t>29</a:t>
            </a:fld>
            <a:endParaRPr lang="en-CA"/>
          </a:p>
        </p:txBody>
      </p:sp>
      <p:sp>
        <p:nvSpPr>
          <p:cNvPr id="727046" name="Rectangle 6"/>
          <p:cNvSpPr>
            <a:spLocks noGrp="1" noChangeArrowheads="1"/>
          </p:cNvSpPr>
          <p:nvPr>
            <p:ph type="title"/>
          </p:nvPr>
        </p:nvSpPr>
        <p:spPr/>
        <p:txBody>
          <a:bodyPr/>
          <a:lstStyle/>
          <a:p>
            <a:r>
              <a:rPr lang="en-US"/>
              <a:t>2.5 An Example(5)</a:t>
            </a:r>
          </a:p>
        </p:txBody>
      </p:sp>
      <p:sp>
        <p:nvSpPr>
          <p:cNvPr id="727047" name="Rectangle 7"/>
          <p:cNvSpPr>
            <a:spLocks noGrp="1" noChangeArrowheads="1"/>
          </p:cNvSpPr>
          <p:nvPr>
            <p:ph type="body" idx="1"/>
          </p:nvPr>
        </p:nvSpPr>
        <p:spPr/>
        <p:txBody>
          <a:bodyPr/>
          <a:lstStyle/>
          <a:p>
            <a:r>
              <a:rPr lang="en-US"/>
              <a:t>Suppose that A1 decides to revoke the SELECT privilege on the EMPLOYEE relation from A3; A1 can issue:</a:t>
            </a:r>
          </a:p>
          <a:p>
            <a:pPr>
              <a:buFont typeface="Wingdings" pitchFamily="2" charset="2"/>
              <a:buNone/>
            </a:pPr>
            <a:r>
              <a:rPr lang="en-US" sz="2600" b="1">
                <a:solidFill>
                  <a:srgbClr val="800000"/>
                </a:solidFill>
                <a:latin typeface="Courier New" pitchFamily="49" charset="0"/>
              </a:rPr>
              <a:t>	REVOKE SELECT ON </a:t>
            </a:r>
            <a:r>
              <a:rPr lang="en-US" sz="2600">
                <a:solidFill>
                  <a:srgbClr val="800000"/>
                </a:solidFill>
                <a:latin typeface="Courier New" pitchFamily="49" charset="0"/>
              </a:rPr>
              <a:t>EMPLOYEE</a:t>
            </a:r>
            <a:r>
              <a:rPr lang="en-US" sz="2600" b="1">
                <a:solidFill>
                  <a:srgbClr val="800000"/>
                </a:solidFill>
                <a:latin typeface="Courier New" pitchFamily="49" charset="0"/>
              </a:rPr>
              <a:t> FROM </a:t>
            </a:r>
            <a:r>
              <a:rPr lang="en-US" sz="2600">
                <a:solidFill>
                  <a:srgbClr val="800000"/>
                </a:solidFill>
                <a:latin typeface="Courier New" pitchFamily="49" charset="0"/>
              </a:rPr>
              <a:t>A3</a:t>
            </a:r>
            <a:r>
              <a:rPr lang="en-US" sz="2600" b="1">
                <a:solidFill>
                  <a:srgbClr val="800000"/>
                </a:solidFill>
                <a:latin typeface="Courier New" pitchFamily="49" charset="0"/>
              </a:rPr>
              <a:t>;</a:t>
            </a:r>
          </a:p>
          <a:p>
            <a:r>
              <a:rPr lang="en-US"/>
              <a:t>The DBMS must now automatically revoke the SELECT privilege on EMPLOYEE from A4, too, because A3 granted that privilege to A4 and A3 does not have the privilege any more.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7ADE87D2-CBA1-411E-8A2B-8FB0A699A249}" type="slidenum">
              <a:rPr lang="en-US"/>
              <a:pPr/>
              <a:t>3</a:t>
            </a:fld>
            <a:endParaRPr lang="en-CA"/>
          </a:p>
        </p:txBody>
      </p:sp>
      <p:sp>
        <p:nvSpPr>
          <p:cNvPr id="675846" name="Rectangle 6"/>
          <p:cNvSpPr>
            <a:spLocks noGrp="1" noChangeArrowheads="1"/>
          </p:cNvSpPr>
          <p:nvPr>
            <p:ph type="title"/>
          </p:nvPr>
        </p:nvSpPr>
        <p:spPr/>
        <p:txBody>
          <a:bodyPr/>
          <a:lstStyle/>
          <a:p>
            <a:r>
              <a:rPr lang="en-US" sz="3200"/>
              <a:t>1 Introduction to Database Security Issues</a:t>
            </a:r>
          </a:p>
        </p:txBody>
      </p:sp>
      <p:sp>
        <p:nvSpPr>
          <p:cNvPr id="675847" name="Rectangle 7"/>
          <p:cNvSpPr>
            <a:spLocks noGrp="1" noChangeArrowheads="1"/>
          </p:cNvSpPr>
          <p:nvPr>
            <p:ph type="body" idx="1"/>
          </p:nvPr>
        </p:nvSpPr>
        <p:spPr/>
        <p:txBody>
          <a:bodyPr/>
          <a:lstStyle/>
          <a:p>
            <a:r>
              <a:rPr lang="en-US"/>
              <a:t>Types of Security</a:t>
            </a:r>
          </a:p>
          <a:p>
            <a:pPr lvl="1"/>
            <a:r>
              <a:rPr lang="en-US"/>
              <a:t>Legal and ethical issues</a:t>
            </a:r>
          </a:p>
          <a:p>
            <a:pPr lvl="1"/>
            <a:r>
              <a:rPr lang="en-US"/>
              <a:t>Policy issues</a:t>
            </a:r>
          </a:p>
          <a:p>
            <a:pPr lvl="1"/>
            <a:r>
              <a:rPr lang="en-US"/>
              <a:t>System-related issues</a:t>
            </a:r>
          </a:p>
          <a:p>
            <a:pPr lvl="1"/>
            <a:r>
              <a:rPr lang="en-US"/>
              <a:t>The need to identify multiple security levels </a:t>
            </a:r>
          </a:p>
          <a:p>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9AAA196C-1391-41B0-BBB1-2437DEED491B}" type="slidenum">
              <a:rPr lang="en-US"/>
              <a:pPr/>
              <a:t>30</a:t>
            </a:fld>
            <a:endParaRPr lang="en-CA"/>
          </a:p>
        </p:txBody>
      </p:sp>
      <p:sp>
        <p:nvSpPr>
          <p:cNvPr id="729094" name="Rectangle 6"/>
          <p:cNvSpPr>
            <a:spLocks noGrp="1" noChangeArrowheads="1"/>
          </p:cNvSpPr>
          <p:nvPr>
            <p:ph type="title"/>
          </p:nvPr>
        </p:nvSpPr>
        <p:spPr/>
        <p:txBody>
          <a:bodyPr/>
          <a:lstStyle/>
          <a:p>
            <a:r>
              <a:rPr lang="en-US"/>
              <a:t>2.5 An Example(6)</a:t>
            </a:r>
          </a:p>
        </p:txBody>
      </p:sp>
      <p:sp>
        <p:nvSpPr>
          <p:cNvPr id="729095" name="Rectangle 7"/>
          <p:cNvSpPr>
            <a:spLocks noGrp="1" noChangeArrowheads="1"/>
          </p:cNvSpPr>
          <p:nvPr>
            <p:ph type="body" idx="1"/>
          </p:nvPr>
        </p:nvSpPr>
        <p:spPr/>
        <p:txBody>
          <a:bodyPr/>
          <a:lstStyle/>
          <a:p>
            <a:pPr>
              <a:lnSpc>
                <a:spcPct val="80000"/>
              </a:lnSpc>
            </a:pPr>
            <a:r>
              <a:rPr lang="en-US" sz="2000"/>
              <a:t>Suppose that A1 wants to give back to A3 a limited capability to SELECT from the EMPLOYEE relation and wants to allow A3 to be able to propagate the privilege.</a:t>
            </a:r>
          </a:p>
          <a:p>
            <a:pPr lvl="1">
              <a:lnSpc>
                <a:spcPct val="80000"/>
              </a:lnSpc>
            </a:pPr>
            <a:r>
              <a:rPr lang="en-US" sz="2000"/>
              <a:t>The limitation is to retrieve only the NAME, BDATE, and ADDRESS attributes and only for the tuples with DNO=5.</a:t>
            </a:r>
          </a:p>
          <a:p>
            <a:pPr>
              <a:lnSpc>
                <a:spcPct val="80000"/>
              </a:lnSpc>
            </a:pPr>
            <a:r>
              <a:rPr lang="en-US" sz="2000"/>
              <a:t>A1 then create the view:</a:t>
            </a:r>
          </a:p>
          <a:p>
            <a:pPr lvl="1">
              <a:lnSpc>
                <a:spcPct val="80000"/>
              </a:lnSpc>
              <a:buFont typeface="Wingdings" pitchFamily="2" charset="2"/>
              <a:buNone/>
            </a:pPr>
            <a:r>
              <a:rPr lang="en-US" sz="2200" b="1">
                <a:latin typeface="Courier New" pitchFamily="49" charset="0"/>
              </a:rPr>
              <a:t>CREATE VIEW </a:t>
            </a:r>
            <a:r>
              <a:rPr lang="en-US" sz="2200">
                <a:latin typeface="Courier New" pitchFamily="49" charset="0"/>
              </a:rPr>
              <a:t>A3EMPLOYEE</a:t>
            </a:r>
            <a:r>
              <a:rPr lang="en-US" sz="2200" b="1">
                <a:latin typeface="Courier New" pitchFamily="49" charset="0"/>
              </a:rPr>
              <a:t> AS</a:t>
            </a:r>
          </a:p>
          <a:p>
            <a:pPr lvl="1">
              <a:lnSpc>
                <a:spcPct val="80000"/>
              </a:lnSpc>
              <a:buFont typeface="Wingdings" pitchFamily="2" charset="2"/>
              <a:buNone/>
            </a:pPr>
            <a:r>
              <a:rPr lang="en-US" sz="2200" b="1">
                <a:latin typeface="Courier New" pitchFamily="49" charset="0"/>
              </a:rPr>
              <a:t>	SELECT </a:t>
            </a:r>
            <a:r>
              <a:rPr lang="en-US" sz="2200">
                <a:latin typeface="Courier New" pitchFamily="49" charset="0"/>
              </a:rPr>
              <a:t>NAME, BDATE, ADDRESS</a:t>
            </a:r>
          </a:p>
          <a:p>
            <a:pPr lvl="1">
              <a:lnSpc>
                <a:spcPct val="80000"/>
              </a:lnSpc>
              <a:buFont typeface="Wingdings" pitchFamily="2" charset="2"/>
              <a:buNone/>
            </a:pPr>
            <a:r>
              <a:rPr lang="en-US" sz="2200" b="1">
                <a:latin typeface="Courier New" pitchFamily="49" charset="0"/>
              </a:rPr>
              <a:t>	FROM </a:t>
            </a:r>
            <a:r>
              <a:rPr lang="en-US" sz="2200">
                <a:latin typeface="Courier New" pitchFamily="49" charset="0"/>
              </a:rPr>
              <a:t>EMPLOYEE</a:t>
            </a:r>
          </a:p>
          <a:p>
            <a:pPr lvl="1">
              <a:lnSpc>
                <a:spcPct val="80000"/>
              </a:lnSpc>
              <a:buFont typeface="Wingdings" pitchFamily="2" charset="2"/>
              <a:buNone/>
            </a:pPr>
            <a:r>
              <a:rPr lang="en-US" sz="2200" b="1">
                <a:latin typeface="Courier New" pitchFamily="49" charset="0"/>
              </a:rPr>
              <a:t>	WHERE </a:t>
            </a:r>
            <a:r>
              <a:rPr lang="en-US" sz="2200">
                <a:latin typeface="Courier New" pitchFamily="49" charset="0"/>
              </a:rPr>
              <a:t>DNO = 5</a:t>
            </a:r>
            <a:r>
              <a:rPr lang="en-US" sz="2200" b="1">
                <a:latin typeface="Courier New" pitchFamily="49" charset="0"/>
              </a:rPr>
              <a:t>;</a:t>
            </a:r>
          </a:p>
          <a:p>
            <a:pPr>
              <a:lnSpc>
                <a:spcPct val="80000"/>
              </a:lnSpc>
            </a:pPr>
            <a:r>
              <a:rPr lang="en-US" sz="2000"/>
              <a:t>After the view is created, A1 can grant </a:t>
            </a:r>
            <a:r>
              <a:rPr lang="en-US" sz="2000" b="1"/>
              <a:t>SELECT</a:t>
            </a:r>
            <a:r>
              <a:rPr lang="en-US" sz="2000"/>
              <a:t> on the view A3EMPLOYEE to A3 as follows:</a:t>
            </a:r>
          </a:p>
          <a:p>
            <a:pPr>
              <a:lnSpc>
                <a:spcPct val="80000"/>
              </a:lnSpc>
              <a:buFont typeface="Wingdings" pitchFamily="2" charset="2"/>
              <a:buNone/>
            </a:pPr>
            <a:r>
              <a:rPr lang="en-US" sz="2200" b="1">
                <a:solidFill>
                  <a:srgbClr val="800000"/>
                </a:solidFill>
                <a:latin typeface="Courier New" pitchFamily="49" charset="0"/>
              </a:rPr>
              <a:t>	GRANT SELECT ON </a:t>
            </a:r>
            <a:r>
              <a:rPr lang="en-US" sz="2200">
                <a:solidFill>
                  <a:srgbClr val="800000"/>
                </a:solidFill>
                <a:latin typeface="Courier New" pitchFamily="49" charset="0"/>
              </a:rPr>
              <a:t>A3EMPLOYEE</a:t>
            </a:r>
            <a:r>
              <a:rPr lang="en-US" sz="2200" b="1">
                <a:solidFill>
                  <a:srgbClr val="800000"/>
                </a:solidFill>
                <a:latin typeface="Courier New" pitchFamily="49" charset="0"/>
              </a:rPr>
              <a:t> TO </a:t>
            </a:r>
            <a:r>
              <a:rPr lang="en-US" sz="2200">
                <a:solidFill>
                  <a:srgbClr val="800000"/>
                </a:solidFill>
                <a:latin typeface="Courier New" pitchFamily="49" charset="0"/>
              </a:rPr>
              <a:t>A3</a:t>
            </a:r>
          </a:p>
          <a:p>
            <a:pPr>
              <a:lnSpc>
                <a:spcPct val="80000"/>
              </a:lnSpc>
              <a:buFont typeface="Wingdings" pitchFamily="2" charset="2"/>
              <a:buNone/>
            </a:pPr>
            <a:r>
              <a:rPr lang="en-US" sz="2200" b="1">
                <a:solidFill>
                  <a:srgbClr val="800000"/>
                </a:solidFill>
                <a:latin typeface="Courier New" pitchFamily="49" charset="0"/>
              </a:rPr>
              <a:t>		WITH GRANT OPTION;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4E5524F2-A57A-4722-A1E1-E40C131B0F76}" type="slidenum">
              <a:rPr lang="en-US"/>
              <a:pPr/>
              <a:t>31</a:t>
            </a:fld>
            <a:endParaRPr lang="en-CA"/>
          </a:p>
        </p:txBody>
      </p:sp>
      <p:sp>
        <p:nvSpPr>
          <p:cNvPr id="731142" name="Rectangle 6"/>
          <p:cNvSpPr>
            <a:spLocks noGrp="1" noChangeArrowheads="1"/>
          </p:cNvSpPr>
          <p:nvPr>
            <p:ph type="title"/>
          </p:nvPr>
        </p:nvSpPr>
        <p:spPr/>
        <p:txBody>
          <a:bodyPr/>
          <a:lstStyle/>
          <a:p>
            <a:r>
              <a:rPr lang="en-US"/>
              <a:t>2.5 An Example(7)</a:t>
            </a:r>
          </a:p>
        </p:txBody>
      </p:sp>
      <p:sp>
        <p:nvSpPr>
          <p:cNvPr id="731143" name="Rectangle 7"/>
          <p:cNvSpPr>
            <a:spLocks noGrp="1" noChangeArrowheads="1"/>
          </p:cNvSpPr>
          <p:nvPr>
            <p:ph type="body" idx="1"/>
          </p:nvPr>
        </p:nvSpPr>
        <p:spPr/>
        <p:txBody>
          <a:bodyPr/>
          <a:lstStyle/>
          <a:p>
            <a:r>
              <a:rPr lang="en-US" sz="2400"/>
              <a:t>Finally, suppose that A1 wants to allow A4 to update only the SALARY attribute of EMPLOYEE;</a:t>
            </a:r>
          </a:p>
          <a:p>
            <a:r>
              <a:rPr lang="en-US" sz="2400"/>
              <a:t>A1 can issue:</a:t>
            </a:r>
          </a:p>
          <a:p>
            <a:pPr>
              <a:buFont typeface="Wingdings" pitchFamily="2" charset="2"/>
              <a:buNone/>
            </a:pPr>
            <a:r>
              <a:rPr lang="en-US" sz="3000" b="1">
                <a:solidFill>
                  <a:srgbClr val="800000"/>
                </a:solidFill>
                <a:latin typeface="Courier New" pitchFamily="49" charset="0"/>
              </a:rPr>
              <a:t>	</a:t>
            </a:r>
            <a:r>
              <a:rPr lang="en-US" sz="2600" b="1">
                <a:solidFill>
                  <a:srgbClr val="800000"/>
                </a:solidFill>
                <a:latin typeface="Courier New" pitchFamily="49" charset="0"/>
              </a:rPr>
              <a:t>GRANT UPDATE ON </a:t>
            </a:r>
            <a:r>
              <a:rPr lang="en-US" sz="2600">
                <a:solidFill>
                  <a:srgbClr val="800000"/>
                </a:solidFill>
                <a:latin typeface="Courier New" pitchFamily="49" charset="0"/>
              </a:rPr>
              <a:t>EMPLOYEE</a:t>
            </a:r>
            <a:r>
              <a:rPr lang="en-US" sz="2600" b="1">
                <a:solidFill>
                  <a:srgbClr val="800000"/>
                </a:solidFill>
                <a:latin typeface="Courier New" pitchFamily="49" charset="0"/>
              </a:rPr>
              <a:t> (</a:t>
            </a:r>
            <a:r>
              <a:rPr lang="en-US" sz="2600">
                <a:solidFill>
                  <a:srgbClr val="800000"/>
                </a:solidFill>
                <a:latin typeface="Courier New" pitchFamily="49" charset="0"/>
              </a:rPr>
              <a:t>SALARY</a:t>
            </a:r>
            <a:r>
              <a:rPr lang="en-US" sz="2600" b="1">
                <a:solidFill>
                  <a:srgbClr val="800000"/>
                </a:solidFill>
                <a:latin typeface="Courier New" pitchFamily="49" charset="0"/>
              </a:rPr>
              <a:t>) TO </a:t>
            </a:r>
            <a:r>
              <a:rPr lang="en-US" sz="2600">
                <a:solidFill>
                  <a:srgbClr val="800000"/>
                </a:solidFill>
                <a:latin typeface="Courier New" pitchFamily="49" charset="0"/>
              </a:rPr>
              <a:t>A4</a:t>
            </a:r>
            <a:r>
              <a:rPr lang="en-US" sz="2600" b="1">
                <a:solidFill>
                  <a:srgbClr val="800000"/>
                </a:solidFill>
                <a:latin typeface="Courier New" pitchFamily="49" charset="0"/>
              </a:rPr>
              <a:t>;</a:t>
            </a:r>
          </a:p>
          <a:p>
            <a:endParaRPr lang="en-US" sz="2600" b="1">
              <a:solidFill>
                <a:srgbClr val="800000"/>
              </a:solidFill>
              <a:latin typeface="Courier New" pitchFamily="49" charset="0"/>
            </a:endParaRPr>
          </a:p>
          <a:p>
            <a:pPr lvl="1"/>
            <a:r>
              <a:rPr lang="en-US" sz="2200"/>
              <a:t>The </a:t>
            </a:r>
            <a:r>
              <a:rPr lang="en-US" sz="2200" b="1"/>
              <a:t>UPDATE</a:t>
            </a:r>
            <a:r>
              <a:rPr lang="en-US" sz="2200"/>
              <a:t> or </a:t>
            </a:r>
            <a:r>
              <a:rPr lang="en-US" sz="2200" b="1"/>
              <a:t>INSERT</a:t>
            </a:r>
            <a:r>
              <a:rPr lang="en-US" sz="2200"/>
              <a:t> privilege can specify particular attributes that may be updated or inserted in a relation.</a:t>
            </a:r>
          </a:p>
          <a:p>
            <a:pPr lvl="1"/>
            <a:r>
              <a:rPr lang="en-US" sz="2200"/>
              <a:t>Other privileges (</a:t>
            </a:r>
            <a:r>
              <a:rPr lang="en-US" sz="2200" b="1"/>
              <a:t>SELECT</a:t>
            </a:r>
            <a:r>
              <a:rPr lang="en-US" sz="2200"/>
              <a:t>, </a:t>
            </a:r>
            <a:r>
              <a:rPr lang="en-US" sz="2200" b="1"/>
              <a:t>DELETE</a:t>
            </a:r>
            <a:r>
              <a:rPr lang="en-US" sz="2200"/>
              <a:t>) are not attribute specific.</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8D53C6B0-79F8-43ED-9400-2B9B06C4594A}" type="slidenum">
              <a:rPr lang="en-US"/>
              <a:pPr/>
              <a:t>32</a:t>
            </a:fld>
            <a:endParaRPr lang="en-CA"/>
          </a:p>
        </p:txBody>
      </p:sp>
      <p:sp>
        <p:nvSpPr>
          <p:cNvPr id="733190" name="Rectangle 6"/>
          <p:cNvSpPr>
            <a:spLocks noGrp="1" noChangeArrowheads="1"/>
          </p:cNvSpPr>
          <p:nvPr>
            <p:ph type="title"/>
          </p:nvPr>
        </p:nvSpPr>
        <p:spPr/>
        <p:txBody>
          <a:bodyPr/>
          <a:lstStyle/>
          <a:p>
            <a:r>
              <a:rPr lang="en-US" sz="3200"/>
              <a:t>2.6 Specifying Limits on Propagation of Privileges</a:t>
            </a:r>
          </a:p>
        </p:txBody>
      </p:sp>
      <p:sp>
        <p:nvSpPr>
          <p:cNvPr id="733191" name="Rectangle 7"/>
          <p:cNvSpPr>
            <a:spLocks noGrp="1" noChangeArrowheads="1"/>
          </p:cNvSpPr>
          <p:nvPr>
            <p:ph type="body" idx="1"/>
          </p:nvPr>
        </p:nvSpPr>
        <p:spPr/>
        <p:txBody>
          <a:bodyPr/>
          <a:lstStyle/>
          <a:p>
            <a:r>
              <a:rPr lang="en-US"/>
              <a:t>Techniques to limit the propagation of privileges have been developed, although they have not yet been implemented in most DBMSs and are not a part of SQL.</a:t>
            </a:r>
          </a:p>
          <a:p>
            <a:pPr lvl="1"/>
            <a:r>
              <a:rPr lang="en-US"/>
              <a:t>Limiting </a:t>
            </a:r>
            <a:r>
              <a:rPr lang="en-US" b="1"/>
              <a:t>horizontal propagation</a:t>
            </a:r>
            <a:r>
              <a:rPr lang="en-US"/>
              <a:t> to an integer number i means that an account B given the GRANT OPTION can grant the privilege to at most i other accounts.</a:t>
            </a:r>
          </a:p>
          <a:p>
            <a:pPr lvl="1"/>
            <a:r>
              <a:rPr lang="en-US" b="1"/>
              <a:t>Vertical propagation</a:t>
            </a:r>
            <a:r>
              <a:rPr lang="en-US"/>
              <a:t> is more complicated; it limits the depth of the granting of privileges.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8991E87-9FE0-4D8B-A936-B8D9939ED012}" type="slidenum">
              <a:rPr lang="en-US"/>
              <a:pPr/>
              <a:t>33</a:t>
            </a:fld>
            <a:endParaRPr lang="en-CA"/>
          </a:p>
        </p:txBody>
      </p:sp>
      <p:sp>
        <p:nvSpPr>
          <p:cNvPr id="735238" name="Rectangle 6"/>
          <p:cNvSpPr>
            <a:spLocks noGrp="1" noChangeArrowheads="1"/>
          </p:cNvSpPr>
          <p:nvPr>
            <p:ph type="title"/>
          </p:nvPr>
        </p:nvSpPr>
        <p:spPr/>
        <p:txBody>
          <a:bodyPr/>
          <a:lstStyle/>
          <a:p>
            <a:r>
              <a:rPr lang="en-US" sz="2800"/>
              <a:t>3 Mandatory Access Control and Role-Based Access Control for Multilevel Security</a:t>
            </a:r>
          </a:p>
        </p:txBody>
      </p:sp>
      <p:sp>
        <p:nvSpPr>
          <p:cNvPr id="735239" name="Rectangle 7"/>
          <p:cNvSpPr>
            <a:spLocks noGrp="1" noChangeArrowheads="1"/>
          </p:cNvSpPr>
          <p:nvPr>
            <p:ph type="body" idx="1"/>
          </p:nvPr>
        </p:nvSpPr>
        <p:spPr/>
        <p:txBody>
          <a:bodyPr/>
          <a:lstStyle/>
          <a:p>
            <a:pPr>
              <a:lnSpc>
                <a:spcPct val="90000"/>
              </a:lnSpc>
            </a:pPr>
            <a:r>
              <a:rPr lang="en-US" sz="2400"/>
              <a:t>The discretionary access control techniques of granting and revoking privileges on relations has traditionally been the main security mechanism for relational database systems.</a:t>
            </a:r>
          </a:p>
          <a:p>
            <a:pPr>
              <a:lnSpc>
                <a:spcPct val="90000"/>
              </a:lnSpc>
            </a:pPr>
            <a:r>
              <a:rPr lang="en-US" sz="2400"/>
              <a:t>This is an all-or-nothing method:</a:t>
            </a:r>
          </a:p>
          <a:p>
            <a:pPr lvl="1">
              <a:lnSpc>
                <a:spcPct val="90000"/>
              </a:lnSpc>
            </a:pPr>
            <a:r>
              <a:rPr lang="en-US" sz="2200"/>
              <a:t>A user either has or does not have a certain privilege.</a:t>
            </a:r>
          </a:p>
          <a:p>
            <a:pPr>
              <a:lnSpc>
                <a:spcPct val="90000"/>
              </a:lnSpc>
            </a:pPr>
            <a:r>
              <a:rPr lang="en-US" sz="2400"/>
              <a:t>In many applications, and </a:t>
            </a:r>
            <a:r>
              <a:rPr lang="en-US" sz="2400" b="1"/>
              <a:t>additional security policy</a:t>
            </a:r>
            <a:r>
              <a:rPr lang="en-US" sz="2400"/>
              <a:t> is needed that classifies data and users based on security classes. </a:t>
            </a:r>
          </a:p>
          <a:p>
            <a:pPr lvl="1">
              <a:lnSpc>
                <a:spcPct val="90000"/>
              </a:lnSpc>
            </a:pPr>
            <a:r>
              <a:rPr lang="en-US" sz="2200"/>
              <a:t>This approach as </a:t>
            </a:r>
            <a:r>
              <a:rPr lang="en-US" sz="2200" b="1"/>
              <a:t>mandatory access control</a:t>
            </a:r>
            <a:r>
              <a:rPr lang="en-US" sz="2200"/>
              <a:t>, would typically be </a:t>
            </a:r>
            <a:r>
              <a:rPr lang="en-US" sz="2200" b="1"/>
              <a:t>combined</a:t>
            </a:r>
            <a:r>
              <a:rPr lang="en-US" sz="2200"/>
              <a:t> with the discretionary access control mechanisms.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72E8C583-39A5-4535-877E-9CDEE6D5C533}" type="slidenum">
              <a:rPr lang="en-US"/>
              <a:pPr/>
              <a:t>34</a:t>
            </a:fld>
            <a:endParaRPr lang="en-CA"/>
          </a:p>
        </p:txBody>
      </p:sp>
      <p:sp>
        <p:nvSpPr>
          <p:cNvPr id="737286" name="Rectangle 6"/>
          <p:cNvSpPr>
            <a:spLocks noGrp="1" noChangeArrowheads="1"/>
          </p:cNvSpPr>
          <p:nvPr>
            <p:ph type="title"/>
          </p:nvPr>
        </p:nvSpPr>
        <p:spPr/>
        <p:txBody>
          <a:bodyPr/>
          <a:lstStyle/>
          <a:p>
            <a:r>
              <a:rPr lang="en-US" sz="2800"/>
              <a:t>3 Mandatory Access Control and Role-Based Access Control for Multilevel Security(2)</a:t>
            </a:r>
          </a:p>
        </p:txBody>
      </p:sp>
      <p:sp>
        <p:nvSpPr>
          <p:cNvPr id="737287" name="Rectangle 7"/>
          <p:cNvSpPr>
            <a:spLocks noGrp="1" noChangeArrowheads="1"/>
          </p:cNvSpPr>
          <p:nvPr>
            <p:ph type="body" idx="1"/>
          </p:nvPr>
        </p:nvSpPr>
        <p:spPr/>
        <p:txBody>
          <a:bodyPr/>
          <a:lstStyle/>
          <a:p>
            <a:r>
              <a:rPr lang="en-US" sz="2400"/>
              <a:t>Typical </a:t>
            </a:r>
            <a:r>
              <a:rPr lang="en-US" sz="2400" b="1"/>
              <a:t>security classes</a:t>
            </a:r>
            <a:r>
              <a:rPr lang="en-US" sz="2400"/>
              <a:t> are top secret (TS), secret (S), confidential (C), and unclassified (U), where TS is the highest level and U the lowest: TS ≥ S ≥ C ≥ U</a:t>
            </a:r>
          </a:p>
          <a:p>
            <a:endParaRPr lang="en-US" sz="2400"/>
          </a:p>
          <a:p>
            <a:r>
              <a:rPr lang="en-US" sz="2400"/>
              <a:t>The commonly used model for multilevel security, known as the Bell-LaPadula model, classifies each </a:t>
            </a:r>
            <a:r>
              <a:rPr lang="en-US" sz="2400" b="1"/>
              <a:t>subject</a:t>
            </a:r>
            <a:r>
              <a:rPr lang="en-US" sz="2400"/>
              <a:t> (user, account, program) and </a:t>
            </a:r>
            <a:r>
              <a:rPr lang="en-US" sz="2400" b="1"/>
              <a:t>object</a:t>
            </a:r>
            <a:r>
              <a:rPr lang="en-US" sz="2400"/>
              <a:t> (relation, tuple, column, view, operation) into one of the security classifications, T, S, C, or U:</a:t>
            </a:r>
          </a:p>
          <a:p>
            <a:pPr lvl="1"/>
            <a:r>
              <a:rPr lang="en-US" sz="2200" b="1"/>
              <a:t>Clearance</a:t>
            </a:r>
            <a:r>
              <a:rPr lang="en-US" sz="2200"/>
              <a:t> (classification) of a subject S as </a:t>
            </a:r>
            <a:r>
              <a:rPr lang="en-US" sz="2200" b="1"/>
              <a:t>class(S</a:t>
            </a:r>
            <a:r>
              <a:rPr lang="en-US" sz="2200"/>
              <a:t>) and to the </a:t>
            </a:r>
            <a:r>
              <a:rPr lang="en-US" sz="2200" b="1"/>
              <a:t>classification</a:t>
            </a:r>
            <a:r>
              <a:rPr lang="en-US" sz="2200"/>
              <a:t> of an object O as </a:t>
            </a:r>
            <a:r>
              <a:rPr lang="en-US" sz="2200" b="1"/>
              <a:t>class(O)</a:t>
            </a:r>
            <a:r>
              <a:rPr lang="en-US" sz="2200"/>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F0338E1-D857-4291-817B-CAB16AF42C47}" type="slidenum">
              <a:rPr lang="en-US"/>
              <a:pPr/>
              <a:t>35</a:t>
            </a:fld>
            <a:endParaRPr lang="en-CA"/>
          </a:p>
        </p:txBody>
      </p:sp>
      <p:sp>
        <p:nvSpPr>
          <p:cNvPr id="739334" name="Rectangle 6"/>
          <p:cNvSpPr>
            <a:spLocks noGrp="1" noChangeArrowheads="1"/>
          </p:cNvSpPr>
          <p:nvPr>
            <p:ph type="title"/>
          </p:nvPr>
        </p:nvSpPr>
        <p:spPr/>
        <p:txBody>
          <a:bodyPr/>
          <a:lstStyle/>
          <a:p>
            <a:r>
              <a:rPr lang="en-US" sz="2800"/>
              <a:t>3 Mandatory Access Control and Role-Based Access Control for Multilevel Security(3)</a:t>
            </a:r>
          </a:p>
        </p:txBody>
      </p:sp>
      <p:sp>
        <p:nvSpPr>
          <p:cNvPr id="739335" name="Rectangle 7"/>
          <p:cNvSpPr>
            <a:spLocks noGrp="1" noChangeArrowheads="1"/>
          </p:cNvSpPr>
          <p:nvPr>
            <p:ph type="body" idx="1"/>
          </p:nvPr>
        </p:nvSpPr>
        <p:spPr/>
        <p:txBody>
          <a:bodyPr/>
          <a:lstStyle/>
          <a:p>
            <a:r>
              <a:rPr lang="en-US"/>
              <a:t>Two restrictions are enforced on data access based on the subject/object classifications:</a:t>
            </a:r>
          </a:p>
          <a:p>
            <a:pPr lvl="1"/>
            <a:r>
              <a:rPr lang="en-US" b="1"/>
              <a:t>Simple security property:</a:t>
            </a:r>
            <a:r>
              <a:rPr lang="en-US"/>
              <a:t> A subject S is not allowed read access to an object O unless class(S) ≥ class(O).</a:t>
            </a:r>
          </a:p>
          <a:p>
            <a:pPr lvl="1"/>
            <a:r>
              <a:rPr lang="en-US"/>
              <a:t>A subject S is not allowed to write an object O unless class(S) ≤ class(O). This known as the </a:t>
            </a:r>
            <a:r>
              <a:rPr lang="en-US" b="1"/>
              <a:t>star property</a:t>
            </a:r>
            <a:r>
              <a:rPr lang="en-US"/>
              <a:t> (or * property).</a:t>
            </a:r>
          </a:p>
          <a:p>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206B14ED-F279-4564-BC60-312B2ABFF4F1}" type="slidenum">
              <a:rPr lang="en-US"/>
              <a:pPr/>
              <a:t>36</a:t>
            </a:fld>
            <a:endParaRPr lang="en-CA"/>
          </a:p>
        </p:txBody>
      </p:sp>
      <p:sp>
        <p:nvSpPr>
          <p:cNvPr id="741382" name="Rectangle 6"/>
          <p:cNvSpPr>
            <a:spLocks noGrp="1" noChangeArrowheads="1"/>
          </p:cNvSpPr>
          <p:nvPr>
            <p:ph type="title"/>
          </p:nvPr>
        </p:nvSpPr>
        <p:spPr/>
        <p:txBody>
          <a:bodyPr/>
          <a:lstStyle/>
          <a:p>
            <a:r>
              <a:rPr lang="en-US" sz="2800"/>
              <a:t>3 Mandatory Access Control and Role-Based Access Control for Multilevel Security(4)</a:t>
            </a:r>
          </a:p>
        </p:txBody>
      </p:sp>
      <p:sp>
        <p:nvSpPr>
          <p:cNvPr id="741383" name="Rectangle 7"/>
          <p:cNvSpPr>
            <a:spLocks noGrp="1" noChangeArrowheads="1"/>
          </p:cNvSpPr>
          <p:nvPr>
            <p:ph type="body" idx="1"/>
          </p:nvPr>
        </p:nvSpPr>
        <p:spPr/>
        <p:txBody>
          <a:bodyPr/>
          <a:lstStyle/>
          <a:p>
            <a:pPr>
              <a:lnSpc>
                <a:spcPct val="90000"/>
              </a:lnSpc>
            </a:pPr>
            <a:r>
              <a:rPr lang="en-US" sz="2000"/>
              <a:t>To incorporate multilevel security notions into the relational database model, it is common to consider attribute values and tuples as data objects.</a:t>
            </a:r>
          </a:p>
          <a:p>
            <a:pPr>
              <a:lnSpc>
                <a:spcPct val="90000"/>
              </a:lnSpc>
            </a:pPr>
            <a:r>
              <a:rPr lang="en-US" sz="2000"/>
              <a:t>Hence, each attribute A is associated with a </a:t>
            </a:r>
            <a:r>
              <a:rPr lang="en-US" sz="2000" b="1"/>
              <a:t>classification attribute C</a:t>
            </a:r>
            <a:r>
              <a:rPr lang="en-US" sz="2000"/>
              <a:t> in the schema, and each attribute value in a tuple is associated with a corresponding security classification. </a:t>
            </a:r>
          </a:p>
          <a:p>
            <a:pPr>
              <a:lnSpc>
                <a:spcPct val="90000"/>
              </a:lnSpc>
            </a:pPr>
            <a:r>
              <a:rPr lang="en-US" sz="2000"/>
              <a:t>In addition, in some models, a </a:t>
            </a:r>
            <a:r>
              <a:rPr lang="en-US" sz="2000" b="1"/>
              <a:t>tuple classification</a:t>
            </a:r>
            <a:r>
              <a:rPr lang="en-US" sz="2000"/>
              <a:t> attribute TC is added to the relation attributes to provide a classification for each tuple as a whole. </a:t>
            </a:r>
          </a:p>
          <a:p>
            <a:pPr>
              <a:lnSpc>
                <a:spcPct val="90000"/>
              </a:lnSpc>
            </a:pPr>
            <a:r>
              <a:rPr lang="en-US" sz="2000"/>
              <a:t>Hence, a </a:t>
            </a:r>
            <a:r>
              <a:rPr lang="en-US" sz="2000" b="1"/>
              <a:t>multilevel relation</a:t>
            </a:r>
            <a:r>
              <a:rPr lang="en-US" sz="2000"/>
              <a:t> schema R with n attributes would be represented as</a:t>
            </a:r>
          </a:p>
          <a:p>
            <a:pPr lvl="1">
              <a:lnSpc>
                <a:spcPct val="90000"/>
              </a:lnSpc>
            </a:pPr>
            <a:r>
              <a:rPr lang="en-US" sz="2000"/>
              <a:t>R(A</a:t>
            </a:r>
            <a:r>
              <a:rPr lang="en-US" sz="2000" baseline="-25000"/>
              <a:t>1</a:t>
            </a:r>
            <a:r>
              <a:rPr lang="en-US" sz="2000"/>
              <a:t>,C</a:t>
            </a:r>
            <a:r>
              <a:rPr lang="en-US" sz="2000" baseline="-25000"/>
              <a:t>1</a:t>
            </a:r>
            <a:r>
              <a:rPr lang="en-US" sz="2000"/>
              <a:t>,A</a:t>
            </a:r>
            <a:r>
              <a:rPr lang="en-US" sz="2000" baseline="-25000"/>
              <a:t>2</a:t>
            </a:r>
            <a:r>
              <a:rPr lang="en-US" sz="2000"/>
              <a:t>,C</a:t>
            </a:r>
            <a:r>
              <a:rPr lang="en-US" sz="2000" baseline="-25000"/>
              <a:t>2</a:t>
            </a:r>
            <a:r>
              <a:rPr lang="en-US" sz="2000"/>
              <a:t>, …, A</a:t>
            </a:r>
            <a:r>
              <a:rPr lang="en-US" sz="2000" baseline="-25000"/>
              <a:t>n</a:t>
            </a:r>
            <a:r>
              <a:rPr lang="en-US" sz="2000"/>
              <a:t>,C</a:t>
            </a:r>
            <a:r>
              <a:rPr lang="en-US" sz="2000" baseline="-25000"/>
              <a:t>n</a:t>
            </a:r>
            <a:r>
              <a:rPr lang="en-US" sz="2000"/>
              <a:t>,TC)</a:t>
            </a:r>
          </a:p>
          <a:p>
            <a:pPr>
              <a:lnSpc>
                <a:spcPct val="90000"/>
              </a:lnSpc>
            </a:pPr>
            <a:r>
              <a:rPr lang="en-US" sz="2000"/>
              <a:t>where each Ci represents the classification attribute associated with attribute A</a:t>
            </a:r>
            <a:r>
              <a:rPr lang="en-US" sz="2000" baseline="-25000"/>
              <a:t>i</a:t>
            </a:r>
            <a:r>
              <a:rPr lang="en-US" sz="2000"/>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A5D18B64-F77F-46F6-AB91-C89CC0270992}" type="slidenum">
              <a:rPr lang="en-US"/>
              <a:pPr/>
              <a:t>37</a:t>
            </a:fld>
            <a:endParaRPr lang="en-CA"/>
          </a:p>
        </p:txBody>
      </p:sp>
      <p:sp>
        <p:nvSpPr>
          <p:cNvPr id="743430" name="Rectangle 6"/>
          <p:cNvSpPr>
            <a:spLocks noGrp="1" noChangeArrowheads="1"/>
          </p:cNvSpPr>
          <p:nvPr>
            <p:ph type="title"/>
          </p:nvPr>
        </p:nvSpPr>
        <p:spPr/>
        <p:txBody>
          <a:bodyPr/>
          <a:lstStyle/>
          <a:p>
            <a:r>
              <a:rPr lang="en-US" sz="2800"/>
              <a:t>3 Mandatory Access Control and Role-Based Access Control for Multilevel Security(5)</a:t>
            </a:r>
          </a:p>
        </p:txBody>
      </p:sp>
      <p:sp>
        <p:nvSpPr>
          <p:cNvPr id="743431" name="Rectangle 7"/>
          <p:cNvSpPr>
            <a:spLocks noGrp="1" noChangeArrowheads="1"/>
          </p:cNvSpPr>
          <p:nvPr>
            <p:ph type="body" idx="1"/>
          </p:nvPr>
        </p:nvSpPr>
        <p:spPr/>
        <p:txBody>
          <a:bodyPr/>
          <a:lstStyle/>
          <a:p>
            <a:r>
              <a:rPr lang="en-US"/>
              <a:t>The value of the </a:t>
            </a:r>
            <a:r>
              <a:rPr lang="en-US" b="1"/>
              <a:t>TC</a:t>
            </a:r>
            <a:r>
              <a:rPr lang="en-US"/>
              <a:t> attribute in each tuple t – which is the highest of all attribute classification values within t – provides a general classification for the tuple itself, whereas each C</a:t>
            </a:r>
            <a:r>
              <a:rPr lang="en-US" baseline="-25000"/>
              <a:t>i</a:t>
            </a:r>
            <a:r>
              <a:rPr lang="en-US"/>
              <a:t> provides a finer security classification for each attribute value within the tuple.</a:t>
            </a:r>
          </a:p>
          <a:p>
            <a:pPr lvl="1"/>
            <a:r>
              <a:rPr lang="en-US"/>
              <a:t>The apparent key of a multilevel relation is the set of attributes that would have formed the primary key in a regular(single-level) relation.</a:t>
            </a:r>
          </a:p>
          <a:p>
            <a:endParaRPr lang="en-US"/>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96EDD67A-F336-4EE2-BB1A-838949712403}" type="slidenum">
              <a:rPr lang="en-US"/>
              <a:pPr/>
              <a:t>38</a:t>
            </a:fld>
            <a:endParaRPr lang="en-CA"/>
          </a:p>
        </p:txBody>
      </p:sp>
      <p:sp>
        <p:nvSpPr>
          <p:cNvPr id="745478" name="Rectangle 6"/>
          <p:cNvSpPr>
            <a:spLocks noGrp="1" noChangeArrowheads="1"/>
          </p:cNvSpPr>
          <p:nvPr>
            <p:ph type="title"/>
          </p:nvPr>
        </p:nvSpPr>
        <p:spPr/>
        <p:txBody>
          <a:bodyPr/>
          <a:lstStyle/>
          <a:p>
            <a:r>
              <a:rPr lang="en-US" sz="2800"/>
              <a:t>3 Mandatory Access Control and Role-Based Access Control for Multilevel Security(6)</a:t>
            </a:r>
          </a:p>
        </p:txBody>
      </p:sp>
      <p:sp>
        <p:nvSpPr>
          <p:cNvPr id="745479" name="Rectangle 7"/>
          <p:cNvSpPr>
            <a:spLocks noGrp="1" noChangeArrowheads="1"/>
          </p:cNvSpPr>
          <p:nvPr>
            <p:ph type="body" idx="1"/>
          </p:nvPr>
        </p:nvSpPr>
        <p:spPr/>
        <p:txBody>
          <a:bodyPr/>
          <a:lstStyle/>
          <a:p>
            <a:pPr>
              <a:lnSpc>
                <a:spcPct val="90000"/>
              </a:lnSpc>
            </a:pPr>
            <a:r>
              <a:rPr lang="en-US" sz="2400"/>
              <a:t>A multilevel relation will appear to contain different data to subjects (users) with different clearance levels.</a:t>
            </a:r>
          </a:p>
          <a:p>
            <a:pPr lvl="1">
              <a:lnSpc>
                <a:spcPct val="90000"/>
              </a:lnSpc>
            </a:pPr>
            <a:r>
              <a:rPr lang="en-US" sz="2200"/>
              <a:t>In some cases, it is possible to store a single tuple in the relation at a higher classification level and produce the corresponding tuples at a lower-level classification through a process known as </a:t>
            </a:r>
            <a:r>
              <a:rPr lang="en-US" sz="2200" b="1"/>
              <a:t>filtering</a:t>
            </a:r>
            <a:r>
              <a:rPr lang="en-US" sz="2200"/>
              <a:t>.</a:t>
            </a:r>
          </a:p>
          <a:p>
            <a:pPr lvl="1">
              <a:lnSpc>
                <a:spcPct val="90000"/>
              </a:lnSpc>
            </a:pPr>
            <a:r>
              <a:rPr lang="en-US" sz="2200"/>
              <a:t>In other cases, it is necessary to store two or more tuples at different classification levels with the same value for the </a:t>
            </a:r>
            <a:r>
              <a:rPr lang="en-US" sz="2200" b="1"/>
              <a:t>apparent key</a:t>
            </a:r>
            <a:r>
              <a:rPr lang="en-US" sz="2200"/>
              <a:t>. </a:t>
            </a:r>
          </a:p>
          <a:p>
            <a:pPr>
              <a:lnSpc>
                <a:spcPct val="90000"/>
              </a:lnSpc>
            </a:pPr>
            <a:r>
              <a:rPr lang="en-US" sz="2400"/>
              <a:t>This leads to the concept of </a:t>
            </a:r>
            <a:r>
              <a:rPr lang="en-US" sz="2400" b="1"/>
              <a:t>polyinstantiation</a:t>
            </a:r>
            <a:r>
              <a:rPr lang="en-US" sz="2400"/>
              <a:t> where several tuples can have the same apparent key value but have different attribute values for users at different classification levels.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9745C2C4-24CB-474A-BF2B-43A48D58B089}" type="slidenum">
              <a:rPr lang="en-US"/>
              <a:pPr/>
              <a:t>39</a:t>
            </a:fld>
            <a:endParaRPr lang="en-CA"/>
          </a:p>
        </p:txBody>
      </p:sp>
      <p:sp>
        <p:nvSpPr>
          <p:cNvPr id="747526" name="Rectangle 6"/>
          <p:cNvSpPr>
            <a:spLocks noGrp="1" noChangeArrowheads="1"/>
          </p:cNvSpPr>
          <p:nvPr>
            <p:ph type="title"/>
          </p:nvPr>
        </p:nvSpPr>
        <p:spPr/>
        <p:txBody>
          <a:bodyPr/>
          <a:lstStyle/>
          <a:p>
            <a:r>
              <a:rPr lang="en-US" sz="2800"/>
              <a:t>3 Mandatory Access Control and Role-Based Access Control for Multilevel Security(7)</a:t>
            </a:r>
          </a:p>
        </p:txBody>
      </p:sp>
      <p:sp>
        <p:nvSpPr>
          <p:cNvPr id="747527" name="Rectangle 7"/>
          <p:cNvSpPr>
            <a:spLocks noGrp="1" noChangeArrowheads="1"/>
          </p:cNvSpPr>
          <p:nvPr>
            <p:ph type="body" idx="1"/>
          </p:nvPr>
        </p:nvSpPr>
        <p:spPr/>
        <p:txBody>
          <a:bodyPr/>
          <a:lstStyle/>
          <a:p>
            <a:pPr>
              <a:lnSpc>
                <a:spcPct val="90000"/>
              </a:lnSpc>
            </a:pPr>
            <a:r>
              <a:rPr lang="en-US"/>
              <a:t>In general, the </a:t>
            </a:r>
            <a:r>
              <a:rPr lang="en-US" b="1"/>
              <a:t>entity integrity</a:t>
            </a:r>
            <a:r>
              <a:rPr lang="en-US"/>
              <a:t> rule for multilevel relations states that all attributes that are members of the apparent key must not be null and must have the same security classification within each individual tuple.</a:t>
            </a:r>
          </a:p>
          <a:p>
            <a:pPr>
              <a:lnSpc>
                <a:spcPct val="90000"/>
              </a:lnSpc>
            </a:pPr>
            <a:r>
              <a:rPr lang="en-US"/>
              <a:t>In addition, all other attribute values in the tuple must have a security classification greater than or equal to that of the apparent key.</a:t>
            </a:r>
          </a:p>
          <a:p>
            <a:pPr lvl="1">
              <a:lnSpc>
                <a:spcPct val="90000"/>
              </a:lnSpc>
            </a:pPr>
            <a:r>
              <a:rPr lang="en-US"/>
              <a:t>This </a:t>
            </a:r>
            <a:r>
              <a:rPr lang="en-US" b="1"/>
              <a:t>constraint</a:t>
            </a:r>
            <a:r>
              <a:rPr lang="en-US"/>
              <a:t> ensures that a user can see the key if the user is permitted to see any part of the tuple at all.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8985404-A489-4090-8D49-8BB4F2338580}" type="slidenum">
              <a:rPr lang="en-US"/>
              <a:pPr/>
              <a:t>4</a:t>
            </a:fld>
            <a:endParaRPr lang="en-CA"/>
          </a:p>
        </p:txBody>
      </p:sp>
      <p:sp>
        <p:nvSpPr>
          <p:cNvPr id="677894" name="Rectangle 6"/>
          <p:cNvSpPr>
            <a:spLocks noGrp="1" noChangeArrowheads="1"/>
          </p:cNvSpPr>
          <p:nvPr>
            <p:ph type="title"/>
          </p:nvPr>
        </p:nvSpPr>
        <p:spPr/>
        <p:txBody>
          <a:bodyPr/>
          <a:lstStyle/>
          <a:p>
            <a:r>
              <a:rPr lang="en-US" sz="3200"/>
              <a:t>Introduction to Database Security Issues (2)</a:t>
            </a:r>
          </a:p>
        </p:txBody>
      </p:sp>
      <p:sp>
        <p:nvSpPr>
          <p:cNvPr id="677895" name="Rectangle 7"/>
          <p:cNvSpPr>
            <a:spLocks noGrp="1" noChangeArrowheads="1"/>
          </p:cNvSpPr>
          <p:nvPr>
            <p:ph type="body" idx="1"/>
          </p:nvPr>
        </p:nvSpPr>
        <p:spPr/>
        <p:txBody>
          <a:bodyPr/>
          <a:lstStyle/>
          <a:p>
            <a:r>
              <a:rPr lang="en-US" sz="2400"/>
              <a:t>Threats to databases</a:t>
            </a:r>
          </a:p>
          <a:p>
            <a:pPr lvl="1"/>
            <a:r>
              <a:rPr lang="en-US" sz="2200"/>
              <a:t>Loss of </a:t>
            </a:r>
            <a:r>
              <a:rPr lang="en-US" sz="2200" b="1"/>
              <a:t>integrity</a:t>
            </a:r>
          </a:p>
          <a:p>
            <a:pPr lvl="1"/>
            <a:r>
              <a:rPr lang="en-US" sz="2200"/>
              <a:t>Loss of </a:t>
            </a:r>
            <a:r>
              <a:rPr lang="en-US" sz="2200" b="1"/>
              <a:t>availability</a:t>
            </a:r>
          </a:p>
          <a:p>
            <a:pPr lvl="1"/>
            <a:r>
              <a:rPr lang="en-US" sz="2200"/>
              <a:t>Loss of </a:t>
            </a:r>
            <a:r>
              <a:rPr lang="en-US" sz="2200" b="1"/>
              <a:t>confidentiality</a:t>
            </a:r>
            <a:r>
              <a:rPr lang="en-US" sz="2200"/>
              <a:t>	</a:t>
            </a:r>
          </a:p>
          <a:p>
            <a:endParaRPr lang="en-US" sz="2400"/>
          </a:p>
          <a:p>
            <a:r>
              <a:rPr lang="en-US" sz="2400"/>
              <a:t>To protect databases against these types of threats four kinds of countermeasures can be implemented:</a:t>
            </a:r>
          </a:p>
          <a:p>
            <a:pPr lvl="1"/>
            <a:r>
              <a:rPr lang="en-US" sz="2200" b="1"/>
              <a:t>Access control</a:t>
            </a:r>
          </a:p>
          <a:p>
            <a:pPr lvl="1"/>
            <a:r>
              <a:rPr lang="en-US" sz="2200" b="1"/>
              <a:t>Inference control</a:t>
            </a:r>
          </a:p>
          <a:p>
            <a:pPr lvl="1"/>
            <a:r>
              <a:rPr lang="en-US" sz="2200" b="1"/>
              <a:t>Flow control</a:t>
            </a:r>
          </a:p>
          <a:p>
            <a:pPr lvl="1"/>
            <a:r>
              <a:rPr lang="en-US" sz="2200" b="1"/>
              <a:t>Encryption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9A700F1-C47F-4121-9324-5199262A5681}" type="slidenum">
              <a:rPr lang="en-US"/>
              <a:pPr/>
              <a:t>40</a:t>
            </a:fld>
            <a:endParaRPr lang="en-CA"/>
          </a:p>
        </p:txBody>
      </p:sp>
      <p:sp>
        <p:nvSpPr>
          <p:cNvPr id="749574" name="Rectangle 6"/>
          <p:cNvSpPr>
            <a:spLocks noGrp="1" noChangeArrowheads="1"/>
          </p:cNvSpPr>
          <p:nvPr>
            <p:ph type="title"/>
          </p:nvPr>
        </p:nvSpPr>
        <p:spPr/>
        <p:txBody>
          <a:bodyPr/>
          <a:lstStyle/>
          <a:p>
            <a:r>
              <a:rPr lang="en-US" sz="2800"/>
              <a:t>3 Mandatory Access Control and Role-Based Access Control for Multilevel Security(8)</a:t>
            </a:r>
          </a:p>
        </p:txBody>
      </p:sp>
      <p:sp>
        <p:nvSpPr>
          <p:cNvPr id="749575" name="Rectangle 7"/>
          <p:cNvSpPr>
            <a:spLocks noGrp="1" noChangeArrowheads="1"/>
          </p:cNvSpPr>
          <p:nvPr>
            <p:ph type="body" idx="1"/>
          </p:nvPr>
        </p:nvSpPr>
        <p:spPr/>
        <p:txBody>
          <a:bodyPr/>
          <a:lstStyle/>
          <a:p>
            <a:r>
              <a:rPr lang="en-US"/>
              <a:t>Other integrity rules, called </a:t>
            </a:r>
            <a:r>
              <a:rPr lang="en-US" b="1"/>
              <a:t>null integrity</a:t>
            </a:r>
            <a:r>
              <a:rPr lang="en-US"/>
              <a:t> and </a:t>
            </a:r>
            <a:r>
              <a:rPr lang="en-US" b="1"/>
              <a:t>interinstance integrity</a:t>
            </a:r>
            <a:r>
              <a:rPr lang="en-US"/>
              <a:t>, informally ensure that if a tuple value at some security level can be filtered (derived) from a higher-classified tuple, then it is sufficient to store the higher-classified tuple in the multilevel relation.</a:t>
            </a:r>
          </a:p>
          <a:p>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C508AED-9C96-4B7D-9708-33A3119D34D5}" type="slidenum">
              <a:rPr lang="en-US"/>
              <a:pPr/>
              <a:t>41</a:t>
            </a:fld>
            <a:endParaRPr lang="en-CA"/>
          </a:p>
        </p:txBody>
      </p:sp>
      <p:sp>
        <p:nvSpPr>
          <p:cNvPr id="751622" name="Rectangle 6"/>
          <p:cNvSpPr>
            <a:spLocks noGrp="1" noChangeArrowheads="1"/>
          </p:cNvSpPr>
          <p:nvPr>
            <p:ph type="title"/>
          </p:nvPr>
        </p:nvSpPr>
        <p:spPr/>
        <p:txBody>
          <a:bodyPr/>
          <a:lstStyle/>
          <a:p>
            <a:r>
              <a:rPr lang="en-US" sz="3200"/>
              <a:t>3.1 Comparing Discretionary Access Control and Mandatory Access Control</a:t>
            </a:r>
          </a:p>
        </p:txBody>
      </p:sp>
      <p:sp>
        <p:nvSpPr>
          <p:cNvPr id="751623" name="Rectangle 7"/>
          <p:cNvSpPr>
            <a:spLocks noGrp="1" noChangeArrowheads="1"/>
          </p:cNvSpPr>
          <p:nvPr>
            <p:ph type="body" idx="1"/>
          </p:nvPr>
        </p:nvSpPr>
        <p:spPr/>
        <p:txBody>
          <a:bodyPr/>
          <a:lstStyle/>
          <a:p>
            <a:r>
              <a:rPr lang="en-US" b="1"/>
              <a:t>Discretionary Access Control (DAC)</a:t>
            </a:r>
            <a:r>
              <a:rPr lang="en-US"/>
              <a:t> policies are characterized by a high degree of flexibility, which makes them suitable for a large variety of application domains.</a:t>
            </a:r>
          </a:p>
          <a:p>
            <a:pPr lvl="1"/>
            <a:r>
              <a:rPr lang="en-US"/>
              <a:t>The main drawback of </a:t>
            </a:r>
            <a:r>
              <a:rPr lang="en-US" b="1"/>
              <a:t>DAC</a:t>
            </a:r>
            <a:r>
              <a:rPr lang="en-US"/>
              <a:t> models is their vulnerability to malicious attacks, such as Trojan horses embedded in application programs.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46F8824C-DA7F-4F1F-A80D-1E5CAE8C9849}" type="slidenum">
              <a:rPr lang="en-US"/>
              <a:pPr/>
              <a:t>42</a:t>
            </a:fld>
            <a:endParaRPr lang="en-CA"/>
          </a:p>
        </p:txBody>
      </p:sp>
      <p:sp>
        <p:nvSpPr>
          <p:cNvPr id="753670" name="Rectangle 6"/>
          <p:cNvSpPr>
            <a:spLocks noGrp="1" noChangeArrowheads="1"/>
          </p:cNvSpPr>
          <p:nvPr>
            <p:ph type="title"/>
          </p:nvPr>
        </p:nvSpPr>
        <p:spPr/>
        <p:txBody>
          <a:bodyPr/>
          <a:lstStyle/>
          <a:p>
            <a:r>
              <a:rPr lang="en-US" sz="3200"/>
              <a:t>3.1 Comparing Discretionary Access Control and Mandatory Access Control(2)</a:t>
            </a:r>
          </a:p>
        </p:txBody>
      </p:sp>
      <p:sp>
        <p:nvSpPr>
          <p:cNvPr id="753671" name="Rectangle 7"/>
          <p:cNvSpPr>
            <a:spLocks noGrp="1" noChangeArrowheads="1"/>
          </p:cNvSpPr>
          <p:nvPr>
            <p:ph type="body" idx="1"/>
          </p:nvPr>
        </p:nvSpPr>
        <p:spPr/>
        <p:txBody>
          <a:bodyPr/>
          <a:lstStyle/>
          <a:p>
            <a:r>
              <a:rPr lang="en-US"/>
              <a:t>By contrast, mandatory policies ensure a high degree of protection in a way, they prevent any illegal flow of information.</a:t>
            </a:r>
          </a:p>
          <a:p>
            <a:r>
              <a:rPr lang="en-US"/>
              <a:t>Mandatory policies have the drawback of being too rigid and they are only applicable in limited environments.</a:t>
            </a:r>
          </a:p>
          <a:p>
            <a:r>
              <a:rPr lang="en-US"/>
              <a:t>In many practical situations, discretionary policies are preferred because they offer a better trade-off between security and applicability.</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54AEF876-908A-4120-A581-56E1E54D5678}" type="slidenum">
              <a:rPr lang="en-US"/>
              <a:pPr/>
              <a:t>43</a:t>
            </a:fld>
            <a:endParaRPr lang="en-CA"/>
          </a:p>
        </p:txBody>
      </p:sp>
      <p:sp>
        <p:nvSpPr>
          <p:cNvPr id="755718" name="Rectangle 6"/>
          <p:cNvSpPr>
            <a:spLocks noGrp="1" noChangeArrowheads="1"/>
          </p:cNvSpPr>
          <p:nvPr>
            <p:ph type="title"/>
          </p:nvPr>
        </p:nvSpPr>
        <p:spPr/>
        <p:txBody>
          <a:bodyPr/>
          <a:lstStyle/>
          <a:p>
            <a:r>
              <a:rPr lang="en-US"/>
              <a:t>3.2 Role-Based Access Control</a:t>
            </a:r>
          </a:p>
        </p:txBody>
      </p:sp>
      <p:sp>
        <p:nvSpPr>
          <p:cNvPr id="755719" name="Rectangle 7"/>
          <p:cNvSpPr>
            <a:spLocks noGrp="1" noChangeArrowheads="1"/>
          </p:cNvSpPr>
          <p:nvPr>
            <p:ph type="body" idx="1"/>
          </p:nvPr>
        </p:nvSpPr>
        <p:spPr/>
        <p:txBody>
          <a:bodyPr/>
          <a:lstStyle/>
          <a:p>
            <a:r>
              <a:rPr lang="en-US" sz="2400" b="1"/>
              <a:t>Role-based access control (RBAC)</a:t>
            </a:r>
            <a:r>
              <a:rPr lang="en-US" sz="2400"/>
              <a:t> emerged rapidly in the 1990s as a proven technology for managing and enforcing security in large-scale enterprisewide systems.</a:t>
            </a:r>
          </a:p>
          <a:p>
            <a:r>
              <a:rPr lang="en-US" sz="2400"/>
              <a:t>Its basic notion is that permissions are associated with roles, and users are assigned to appropriate roles.</a:t>
            </a:r>
          </a:p>
          <a:p>
            <a:r>
              <a:rPr lang="en-US" sz="2400"/>
              <a:t>Roles can be created using the </a:t>
            </a:r>
            <a:r>
              <a:rPr lang="en-US" sz="2400" b="1"/>
              <a:t>CREATE ROLE</a:t>
            </a:r>
            <a:r>
              <a:rPr lang="en-US" sz="2400"/>
              <a:t> and </a:t>
            </a:r>
            <a:r>
              <a:rPr lang="en-US" sz="2400" b="1"/>
              <a:t>DESTROY ROLE</a:t>
            </a:r>
            <a:r>
              <a:rPr lang="en-US" sz="2400"/>
              <a:t> commands. </a:t>
            </a:r>
          </a:p>
          <a:p>
            <a:pPr lvl="1"/>
            <a:r>
              <a:rPr lang="en-US" sz="2200"/>
              <a:t>The </a:t>
            </a:r>
            <a:r>
              <a:rPr lang="en-US" sz="2200" b="1"/>
              <a:t>GRANT</a:t>
            </a:r>
            <a:r>
              <a:rPr lang="en-US" sz="2200"/>
              <a:t> and </a:t>
            </a:r>
            <a:r>
              <a:rPr lang="en-US" sz="2200" b="1"/>
              <a:t>REVOKE</a:t>
            </a:r>
            <a:r>
              <a:rPr lang="en-US" sz="2200"/>
              <a:t> commands discussed under DAC can then be used to assign and revoke privileges from roles.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C8C8CD9B-E846-4084-9C6C-244423928CD4}" type="slidenum">
              <a:rPr lang="en-US"/>
              <a:pPr/>
              <a:t>44</a:t>
            </a:fld>
            <a:endParaRPr lang="en-CA"/>
          </a:p>
        </p:txBody>
      </p:sp>
      <p:sp>
        <p:nvSpPr>
          <p:cNvPr id="757766" name="Rectangle 6"/>
          <p:cNvSpPr>
            <a:spLocks noGrp="1" noChangeArrowheads="1"/>
          </p:cNvSpPr>
          <p:nvPr>
            <p:ph type="title"/>
          </p:nvPr>
        </p:nvSpPr>
        <p:spPr/>
        <p:txBody>
          <a:bodyPr/>
          <a:lstStyle/>
          <a:p>
            <a:r>
              <a:rPr lang="en-US"/>
              <a:t>3.2 Role-Based Access Control(2)</a:t>
            </a:r>
          </a:p>
        </p:txBody>
      </p:sp>
      <p:sp>
        <p:nvSpPr>
          <p:cNvPr id="757767" name="Rectangle 7"/>
          <p:cNvSpPr>
            <a:spLocks noGrp="1" noChangeArrowheads="1"/>
          </p:cNvSpPr>
          <p:nvPr>
            <p:ph type="body" idx="1"/>
          </p:nvPr>
        </p:nvSpPr>
        <p:spPr/>
        <p:txBody>
          <a:bodyPr/>
          <a:lstStyle/>
          <a:p>
            <a:r>
              <a:rPr lang="en-US" b="1"/>
              <a:t>RBAC</a:t>
            </a:r>
            <a:r>
              <a:rPr lang="en-US"/>
              <a:t> appears to be a viable alternative to traditional discretionary and mandatory access controls; it ensures that only authorized users are given access to certain data or resources.</a:t>
            </a:r>
          </a:p>
          <a:p>
            <a:r>
              <a:rPr lang="en-US"/>
              <a:t>Many DBMSs have allowed the concept of roles, where privileges can be assigned to roles.</a:t>
            </a:r>
          </a:p>
          <a:p>
            <a:r>
              <a:rPr lang="en-US"/>
              <a:t>Role hierarchy in </a:t>
            </a:r>
            <a:r>
              <a:rPr lang="en-US" b="1"/>
              <a:t>RBAC</a:t>
            </a:r>
            <a:r>
              <a:rPr lang="en-US"/>
              <a:t> is a natural way of organizing roles to reflect the organization’s lines of authority and responsibility.</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8A09A5EF-9C41-4C91-A54E-28B043D0645A}" type="slidenum">
              <a:rPr lang="en-US"/>
              <a:pPr/>
              <a:t>45</a:t>
            </a:fld>
            <a:endParaRPr lang="en-CA"/>
          </a:p>
        </p:txBody>
      </p:sp>
      <p:sp>
        <p:nvSpPr>
          <p:cNvPr id="759814" name="Rectangle 6"/>
          <p:cNvSpPr>
            <a:spLocks noGrp="1" noChangeArrowheads="1"/>
          </p:cNvSpPr>
          <p:nvPr>
            <p:ph type="title"/>
          </p:nvPr>
        </p:nvSpPr>
        <p:spPr/>
        <p:txBody>
          <a:bodyPr/>
          <a:lstStyle/>
          <a:p>
            <a:r>
              <a:rPr lang="en-US"/>
              <a:t>3.2 Role-Based Access Control(3)</a:t>
            </a:r>
          </a:p>
        </p:txBody>
      </p:sp>
      <p:sp>
        <p:nvSpPr>
          <p:cNvPr id="759815" name="Rectangle 7"/>
          <p:cNvSpPr>
            <a:spLocks noGrp="1" noChangeArrowheads="1"/>
          </p:cNvSpPr>
          <p:nvPr>
            <p:ph type="body" idx="1"/>
          </p:nvPr>
        </p:nvSpPr>
        <p:spPr/>
        <p:txBody>
          <a:bodyPr/>
          <a:lstStyle/>
          <a:p>
            <a:r>
              <a:rPr lang="en-US" sz="2400"/>
              <a:t>Another important consideration in </a:t>
            </a:r>
            <a:r>
              <a:rPr lang="en-US" sz="2400" b="1"/>
              <a:t>RBAC</a:t>
            </a:r>
            <a:r>
              <a:rPr lang="en-US" sz="2400"/>
              <a:t> systems is the possible temporal constraints that may exist on roles, such as time and duration of role activations, and timed triggering of a role by an activation of  another role.</a:t>
            </a:r>
          </a:p>
          <a:p>
            <a:r>
              <a:rPr lang="en-US" sz="2400"/>
              <a:t>Using an </a:t>
            </a:r>
            <a:r>
              <a:rPr lang="en-US" sz="2400" b="1"/>
              <a:t>RBAC</a:t>
            </a:r>
            <a:r>
              <a:rPr lang="en-US" sz="2400"/>
              <a:t> model is highly desirable goal for addressing the key security requirements of Web-based applications.</a:t>
            </a:r>
          </a:p>
          <a:p>
            <a:r>
              <a:rPr lang="en-US" sz="2400"/>
              <a:t>In contrast,  discretionary access control (</a:t>
            </a:r>
            <a:r>
              <a:rPr lang="en-US" sz="2400" b="1"/>
              <a:t>DAC</a:t>
            </a:r>
            <a:r>
              <a:rPr lang="en-US" sz="2400"/>
              <a:t>) and mandatory access control (</a:t>
            </a:r>
            <a:r>
              <a:rPr lang="en-US" sz="2400" b="1"/>
              <a:t>MAC</a:t>
            </a:r>
            <a:r>
              <a:rPr lang="en-US" sz="2400"/>
              <a:t>) models </a:t>
            </a:r>
            <a:r>
              <a:rPr lang="en-US" sz="2400" b="1"/>
              <a:t>lack capabilities</a:t>
            </a:r>
            <a:r>
              <a:rPr lang="en-US" sz="2400"/>
              <a:t> needed to support the security requirements emerging enterprises and Web-based applications.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06F68A2-2A73-4C1F-9662-491FA57AC825}" type="slidenum">
              <a:rPr lang="en-US"/>
              <a:pPr/>
              <a:t>46</a:t>
            </a:fld>
            <a:endParaRPr lang="en-CA"/>
          </a:p>
        </p:txBody>
      </p:sp>
      <p:sp>
        <p:nvSpPr>
          <p:cNvPr id="761862" name="Rectangle 6"/>
          <p:cNvSpPr>
            <a:spLocks noGrp="1" noChangeArrowheads="1"/>
          </p:cNvSpPr>
          <p:nvPr>
            <p:ph type="title"/>
          </p:nvPr>
        </p:nvSpPr>
        <p:spPr/>
        <p:txBody>
          <a:bodyPr/>
          <a:lstStyle/>
          <a:p>
            <a:r>
              <a:rPr lang="en-US" sz="3200"/>
              <a:t>3.3 Access Control Policies for</a:t>
            </a:r>
            <a:br>
              <a:rPr lang="en-US" sz="3200"/>
            </a:br>
            <a:r>
              <a:rPr lang="en-US" sz="3200"/>
              <a:t> E-Commerce and the Web</a:t>
            </a:r>
          </a:p>
        </p:txBody>
      </p:sp>
      <p:sp>
        <p:nvSpPr>
          <p:cNvPr id="761863" name="Rectangle 7"/>
          <p:cNvSpPr>
            <a:spLocks noGrp="1" noChangeArrowheads="1"/>
          </p:cNvSpPr>
          <p:nvPr>
            <p:ph type="body" idx="1"/>
          </p:nvPr>
        </p:nvSpPr>
        <p:spPr/>
        <p:txBody>
          <a:bodyPr/>
          <a:lstStyle/>
          <a:p>
            <a:r>
              <a:rPr lang="en-US" b="1"/>
              <a:t>E-Commerce environments</a:t>
            </a:r>
            <a:r>
              <a:rPr lang="en-US"/>
              <a:t> require elaborate policies that go beyond traditional DBMSs.</a:t>
            </a:r>
          </a:p>
          <a:p>
            <a:pPr lvl="1"/>
            <a:r>
              <a:rPr lang="en-US"/>
              <a:t>In an e-commerce environment the resources to be protected are not only traditional data but also knowledge and experience.</a:t>
            </a:r>
          </a:p>
          <a:p>
            <a:pPr lvl="1"/>
            <a:r>
              <a:rPr lang="en-US"/>
              <a:t>The access control mechanism should be flexible enough to support a wide spectrum of heterogeneous  protection objects.</a:t>
            </a:r>
          </a:p>
          <a:p>
            <a:r>
              <a:rPr lang="en-US"/>
              <a:t>A related requirement is the support for </a:t>
            </a:r>
            <a:r>
              <a:rPr lang="en-US" b="1"/>
              <a:t>content-based access-control</a:t>
            </a:r>
            <a:r>
              <a:rPr lang="en-US"/>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56FECA1C-4F2F-4D48-BA00-25BEFEACF499}" type="slidenum">
              <a:rPr lang="en-US"/>
              <a:pPr/>
              <a:t>47</a:t>
            </a:fld>
            <a:endParaRPr lang="en-CA"/>
          </a:p>
        </p:txBody>
      </p:sp>
      <p:sp>
        <p:nvSpPr>
          <p:cNvPr id="763910" name="Rectangle 6"/>
          <p:cNvSpPr>
            <a:spLocks noGrp="1" noChangeArrowheads="1"/>
          </p:cNvSpPr>
          <p:nvPr>
            <p:ph type="title"/>
          </p:nvPr>
        </p:nvSpPr>
        <p:spPr/>
        <p:txBody>
          <a:bodyPr/>
          <a:lstStyle/>
          <a:p>
            <a:r>
              <a:rPr lang="en-US" sz="3200"/>
              <a:t>3.3 Access Control Policies for</a:t>
            </a:r>
            <a:br>
              <a:rPr lang="en-US" sz="3200"/>
            </a:br>
            <a:r>
              <a:rPr lang="en-US" sz="3200"/>
              <a:t> E-Commerce and the Web(2)</a:t>
            </a:r>
          </a:p>
        </p:txBody>
      </p:sp>
      <p:sp>
        <p:nvSpPr>
          <p:cNvPr id="763911" name="Rectangle 7"/>
          <p:cNvSpPr>
            <a:spLocks noGrp="1" noChangeArrowheads="1"/>
          </p:cNvSpPr>
          <p:nvPr>
            <p:ph type="body" idx="1"/>
          </p:nvPr>
        </p:nvSpPr>
        <p:spPr/>
        <p:txBody>
          <a:bodyPr/>
          <a:lstStyle/>
          <a:p>
            <a:r>
              <a:rPr lang="en-US" sz="2400"/>
              <a:t>Another requirement is related to the heterogeneity of subjects, which requires access control policies based on user characteristics and qualifications.</a:t>
            </a:r>
          </a:p>
          <a:p>
            <a:pPr lvl="1"/>
            <a:r>
              <a:rPr lang="en-US" sz="2200"/>
              <a:t>A possible solution, to better take into account user profiles in the formulation of access control policies, is to support the notion of credentials. </a:t>
            </a:r>
          </a:p>
          <a:p>
            <a:pPr lvl="1"/>
            <a:r>
              <a:rPr lang="en-US" sz="2200"/>
              <a:t>A </a:t>
            </a:r>
            <a:r>
              <a:rPr lang="en-US" sz="2200" b="1"/>
              <a:t>credential</a:t>
            </a:r>
            <a:r>
              <a:rPr lang="en-US" sz="2200"/>
              <a:t> is a set of properties concerning a user that are relevant for security purposes </a:t>
            </a:r>
          </a:p>
          <a:p>
            <a:pPr lvl="2"/>
            <a:r>
              <a:rPr lang="en-US" sz="2000"/>
              <a:t>For example, age, position within an organization</a:t>
            </a:r>
          </a:p>
          <a:p>
            <a:pPr lvl="1"/>
            <a:r>
              <a:rPr lang="en-US" sz="2200"/>
              <a:t>It is believed that the XML language can play a key role in access control for e-commerce applications.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5B4C104-624C-4DB5-8729-0714BBA23715}" type="slidenum">
              <a:rPr lang="en-US"/>
              <a:pPr/>
              <a:t>48</a:t>
            </a:fld>
            <a:endParaRPr lang="en-CA"/>
          </a:p>
        </p:txBody>
      </p:sp>
      <p:sp>
        <p:nvSpPr>
          <p:cNvPr id="765958" name="Rectangle 6"/>
          <p:cNvSpPr>
            <a:spLocks noGrp="1" noChangeArrowheads="1"/>
          </p:cNvSpPr>
          <p:nvPr>
            <p:ph type="title"/>
          </p:nvPr>
        </p:nvSpPr>
        <p:spPr/>
        <p:txBody>
          <a:bodyPr/>
          <a:lstStyle/>
          <a:p>
            <a:r>
              <a:rPr lang="en-US" sz="3200"/>
              <a:t>4 Introduction to Statistical</a:t>
            </a:r>
            <a:br>
              <a:rPr lang="en-US" sz="3200"/>
            </a:br>
            <a:r>
              <a:rPr lang="en-US" sz="3200"/>
              <a:t>Database Security</a:t>
            </a:r>
          </a:p>
        </p:txBody>
      </p:sp>
      <p:sp>
        <p:nvSpPr>
          <p:cNvPr id="765959" name="Rectangle 7"/>
          <p:cNvSpPr>
            <a:spLocks noGrp="1" noChangeArrowheads="1"/>
          </p:cNvSpPr>
          <p:nvPr>
            <p:ph type="body" idx="1"/>
          </p:nvPr>
        </p:nvSpPr>
        <p:spPr/>
        <p:txBody>
          <a:bodyPr/>
          <a:lstStyle/>
          <a:p>
            <a:r>
              <a:rPr lang="en-US" b="1"/>
              <a:t>Statistical databases</a:t>
            </a:r>
            <a:r>
              <a:rPr lang="en-US"/>
              <a:t> are used mainly to produce statistics on various populations.</a:t>
            </a:r>
          </a:p>
          <a:p>
            <a:r>
              <a:rPr lang="en-US"/>
              <a:t>The database may contain </a:t>
            </a:r>
            <a:r>
              <a:rPr lang="en-US" b="1"/>
              <a:t>confidential data</a:t>
            </a:r>
            <a:r>
              <a:rPr lang="en-US"/>
              <a:t> on individuals, which should be protected from user access.</a:t>
            </a:r>
          </a:p>
          <a:p>
            <a:r>
              <a:rPr lang="en-US"/>
              <a:t>Users are permitted to retrieve </a:t>
            </a:r>
            <a:r>
              <a:rPr lang="en-US" b="1"/>
              <a:t>statistical information</a:t>
            </a:r>
            <a:r>
              <a:rPr lang="en-US"/>
              <a:t> on the populations, such as </a:t>
            </a:r>
            <a:r>
              <a:rPr lang="en-US" b="1"/>
              <a:t>averages, sums, counts, maximums, minimums,</a:t>
            </a:r>
            <a:r>
              <a:rPr lang="en-US"/>
              <a:t> and </a:t>
            </a:r>
            <a:r>
              <a:rPr lang="en-US" b="1"/>
              <a:t>standard deviations</a:t>
            </a:r>
            <a:r>
              <a:rPr lang="en-US"/>
              <a:t>.</a:t>
            </a:r>
          </a:p>
          <a:p>
            <a:endParaRPr lang="en-US"/>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04343194-C01D-4785-AAF8-E23B2021929E}" type="slidenum">
              <a:rPr lang="en-US"/>
              <a:pPr/>
              <a:t>49</a:t>
            </a:fld>
            <a:endParaRPr lang="en-CA"/>
          </a:p>
        </p:txBody>
      </p:sp>
      <p:sp>
        <p:nvSpPr>
          <p:cNvPr id="768006" name="Rectangle 6"/>
          <p:cNvSpPr>
            <a:spLocks noGrp="1" noChangeArrowheads="1"/>
          </p:cNvSpPr>
          <p:nvPr>
            <p:ph type="title"/>
          </p:nvPr>
        </p:nvSpPr>
        <p:spPr/>
        <p:txBody>
          <a:bodyPr/>
          <a:lstStyle/>
          <a:p>
            <a:r>
              <a:rPr lang="en-US" sz="3200"/>
              <a:t>4 Introduction to Statistical</a:t>
            </a:r>
            <a:br>
              <a:rPr lang="en-US" sz="3200"/>
            </a:br>
            <a:r>
              <a:rPr lang="en-US" sz="3200"/>
              <a:t>Database Security(2)</a:t>
            </a:r>
          </a:p>
        </p:txBody>
      </p:sp>
      <p:sp>
        <p:nvSpPr>
          <p:cNvPr id="768007" name="Rectangle 7"/>
          <p:cNvSpPr>
            <a:spLocks noGrp="1" noChangeArrowheads="1"/>
          </p:cNvSpPr>
          <p:nvPr>
            <p:ph type="body" idx="1"/>
          </p:nvPr>
        </p:nvSpPr>
        <p:spPr/>
        <p:txBody>
          <a:bodyPr/>
          <a:lstStyle/>
          <a:p>
            <a:r>
              <a:rPr lang="en-US"/>
              <a:t>A </a:t>
            </a:r>
            <a:r>
              <a:rPr lang="en-US" b="1"/>
              <a:t>population</a:t>
            </a:r>
            <a:r>
              <a:rPr lang="en-US"/>
              <a:t> is a set of tuples of a relation (table) that satisfy some selection condition. </a:t>
            </a:r>
          </a:p>
          <a:p>
            <a:r>
              <a:rPr lang="en-US"/>
              <a:t>Statistical queries involve applying </a:t>
            </a:r>
            <a:r>
              <a:rPr lang="en-US" b="1"/>
              <a:t>statistical functions</a:t>
            </a:r>
            <a:r>
              <a:rPr lang="en-US"/>
              <a:t> to a </a:t>
            </a:r>
            <a:r>
              <a:rPr lang="en-US" b="1"/>
              <a:t>population</a:t>
            </a:r>
            <a:r>
              <a:rPr lang="en-US"/>
              <a:t> of tuples.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0CDF3F9B-E909-40B8-ADB5-E979CF25DAEB}" type="slidenum">
              <a:rPr lang="en-US"/>
              <a:pPr/>
              <a:t>5</a:t>
            </a:fld>
            <a:endParaRPr lang="en-CA"/>
          </a:p>
        </p:txBody>
      </p:sp>
      <p:sp>
        <p:nvSpPr>
          <p:cNvPr id="679942" name="Rectangle 6"/>
          <p:cNvSpPr>
            <a:spLocks noGrp="1" noChangeArrowheads="1"/>
          </p:cNvSpPr>
          <p:nvPr>
            <p:ph type="title"/>
          </p:nvPr>
        </p:nvSpPr>
        <p:spPr/>
        <p:txBody>
          <a:bodyPr/>
          <a:lstStyle/>
          <a:p>
            <a:r>
              <a:rPr lang="en-US" sz="3200"/>
              <a:t>Introduction to Database</a:t>
            </a:r>
            <a:br>
              <a:rPr lang="en-US" sz="3200"/>
            </a:br>
            <a:r>
              <a:rPr lang="en-US" sz="3200"/>
              <a:t>Security Issues (3)</a:t>
            </a:r>
          </a:p>
        </p:txBody>
      </p:sp>
      <p:sp>
        <p:nvSpPr>
          <p:cNvPr id="679943" name="Rectangle 7"/>
          <p:cNvSpPr>
            <a:spLocks noGrp="1" noChangeArrowheads="1"/>
          </p:cNvSpPr>
          <p:nvPr>
            <p:ph type="body" idx="1"/>
          </p:nvPr>
        </p:nvSpPr>
        <p:spPr/>
        <p:txBody>
          <a:bodyPr/>
          <a:lstStyle/>
          <a:p>
            <a:r>
              <a:rPr lang="en-US"/>
              <a:t>A DBMS typically includes a database security and authorization subsystem that is responsible for ensuring the security portions of a database against unauthorized access.</a:t>
            </a:r>
          </a:p>
          <a:p>
            <a:endParaRPr lang="en-US"/>
          </a:p>
          <a:p>
            <a:r>
              <a:rPr lang="en-US"/>
              <a:t>Two types of database security mechanisms:</a:t>
            </a:r>
          </a:p>
          <a:p>
            <a:pPr lvl="1"/>
            <a:r>
              <a:rPr lang="en-US" b="1"/>
              <a:t>Discretionary</a:t>
            </a:r>
            <a:r>
              <a:rPr lang="en-US"/>
              <a:t> security mechanisms</a:t>
            </a:r>
          </a:p>
          <a:p>
            <a:pPr lvl="1"/>
            <a:r>
              <a:rPr lang="en-US" b="1"/>
              <a:t>Mandatory</a:t>
            </a:r>
            <a:r>
              <a:rPr lang="en-US"/>
              <a:t> security mechanisms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DB2D865-D762-4356-8DA9-D82A61B6B0DD}" type="slidenum">
              <a:rPr lang="en-US"/>
              <a:pPr/>
              <a:t>50</a:t>
            </a:fld>
            <a:endParaRPr lang="en-CA"/>
          </a:p>
        </p:txBody>
      </p:sp>
      <p:sp>
        <p:nvSpPr>
          <p:cNvPr id="770054" name="Rectangle 6"/>
          <p:cNvSpPr>
            <a:spLocks noGrp="1" noChangeArrowheads="1"/>
          </p:cNvSpPr>
          <p:nvPr>
            <p:ph type="title"/>
          </p:nvPr>
        </p:nvSpPr>
        <p:spPr/>
        <p:txBody>
          <a:bodyPr/>
          <a:lstStyle/>
          <a:p>
            <a:r>
              <a:rPr lang="en-US" sz="3200"/>
              <a:t>4 Introduction to Statistical</a:t>
            </a:r>
            <a:br>
              <a:rPr lang="en-US" sz="3200"/>
            </a:br>
            <a:r>
              <a:rPr lang="en-US" sz="3200"/>
              <a:t>Database Security(3)</a:t>
            </a:r>
          </a:p>
        </p:txBody>
      </p:sp>
      <p:sp>
        <p:nvSpPr>
          <p:cNvPr id="770055" name="Rectangle 7"/>
          <p:cNvSpPr>
            <a:spLocks noGrp="1" noChangeArrowheads="1"/>
          </p:cNvSpPr>
          <p:nvPr>
            <p:ph type="body" idx="1"/>
          </p:nvPr>
        </p:nvSpPr>
        <p:spPr/>
        <p:txBody>
          <a:bodyPr/>
          <a:lstStyle/>
          <a:p>
            <a:pPr>
              <a:lnSpc>
                <a:spcPct val="90000"/>
              </a:lnSpc>
            </a:pPr>
            <a:r>
              <a:rPr lang="en-US" sz="2400"/>
              <a:t>For example, we may want to retrieve the </a:t>
            </a:r>
            <a:r>
              <a:rPr lang="en-US" sz="2400" i="1"/>
              <a:t>number</a:t>
            </a:r>
            <a:r>
              <a:rPr lang="en-US" sz="2400"/>
              <a:t> of individuals in a </a:t>
            </a:r>
            <a:r>
              <a:rPr lang="en-US" sz="2400" b="1"/>
              <a:t>population</a:t>
            </a:r>
            <a:r>
              <a:rPr lang="en-US" sz="2400"/>
              <a:t> or the </a:t>
            </a:r>
            <a:r>
              <a:rPr lang="en-US" sz="2400" i="1"/>
              <a:t>average income</a:t>
            </a:r>
            <a:r>
              <a:rPr lang="en-US" sz="2400"/>
              <a:t> in the population.</a:t>
            </a:r>
          </a:p>
          <a:p>
            <a:pPr lvl="1">
              <a:lnSpc>
                <a:spcPct val="90000"/>
              </a:lnSpc>
            </a:pPr>
            <a:r>
              <a:rPr lang="en-US" sz="2200"/>
              <a:t>However, statistical users are not allowed to retrieve individual data, such as the income of a specific person.</a:t>
            </a:r>
          </a:p>
          <a:p>
            <a:pPr>
              <a:lnSpc>
                <a:spcPct val="90000"/>
              </a:lnSpc>
            </a:pPr>
            <a:r>
              <a:rPr lang="en-US" sz="2400"/>
              <a:t>Statistical database security techniques must prohibit the retrieval of individual data.</a:t>
            </a:r>
          </a:p>
          <a:p>
            <a:pPr>
              <a:lnSpc>
                <a:spcPct val="90000"/>
              </a:lnSpc>
            </a:pPr>
            <a:r>
              <a:rPr lang="en-US" sz="2400"/>
              <a:t>This can be achieved by prohibiting queries that retrieve attribute values and by allowing only queries that involve statistical aggregate functions such as COUNT, SUM, MIN, MAX, AVERAGE, and STANDARD DEVIATION.</a:t>
            </a:r>
          </a:p>
          <a:p>
            <a:pPr lvl="1">
              <a:lnSpc>
                <a:spcPct val="90000"/>
              </a:lnSpc>
            </a:pPr>
            <a:r>
              <a:rPr lang="en-US" sz="2200"/>
              <a:t>Such queries are sometimes called </a:t>
            </a:r>
            <a:r>
              <a:rPr lang="en-US" sz="2200" b="1"/>
              <a:t>statistical queries</a:t>
            </a:r>
            <a:r>
              <a:rPr lang="en-US" sz="2200"/>
              <a: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8CBC945-8728-46E9-B5F6-4F267FF99089}" type="slidenum">
              <a:rPr lang="en-US"/>
              <a:pPr/>
              <a:t>51</a:t>
            </a:fld>
            <a:endParaRPr lang="en-CA"/>
          </a:p>
        </p:txBody>
      </p:sp>
      <p:sp>
        <p:nvSpPr>
          <p:cNvPr id="772102" name="Rectangle 6"/>
          <p:cNvSpPr>
            <a:spLocks noGrp="1" noChangeArrowheads="1"/>
          </p:cNvSpPr>
          <p:nvPr>
            <p:ph type="title"/>
          </p:nvPr>
        </p:nvSpPr>
        <p:spPr/>
        <p:txBody>
          <a:bodyPr/>
          <a:lstStyle/>
          <a:p>
            <a:r>
              <a:rPr lang="en-US" sz="3200"/>
              <a:t>4 Introduction to Statistical</a:t>
            </a:r>
            <a:br>
              <a:rPr lang="en-US" sz="3200"/>
            </a:br>
            <a:r>
              <a:rPr lang="en-US" sz="3200"/>
              <a:t>Database Security(4)</a:t>
            </a:r>
          </a:p>
        </p:txBody>
      </p:sp>
      <p:sp>
        <p:nvSpPr>
          <p:cNvPr id="772103" name="Rectangle 7"/>
          <p:cNvSpPr>
            <a:spLocks noGrp="1" noChangeArrowheads="1"/>
          </p:cNvSpPr>
          <p:nvPr>
            <p:ph type="body" idx="1"/>
          </p:nvPr>
        </p:nvSpPr>
        <p:spPr/>
        <p:txBody>
          <a:bodyPr/>
          <a:lstStyle/>
          <a:p>
            <a:r>
              <a:rPr lang="en-US" sz="2400"/>
              <a:t>It is DBMS’s responsibility to ensure confidentiality of information about individuals, while still providing useful statistical summaries of data about those individuals to users. Provision of </a:t>
            </a:r>
            <a:r>
              <a:rPr lang="en-US" sz="2400" b="1"/>
              <a:t>privacy protection</a:t>
            </a:r>
            <a:r>
              <a:rPr lang="en-US" sz="2400"/>
              <a:t> of users in a statistical database is paramount.</a:t>
            </a:r>
          </a:p>
          <a:p>
            <a:r>
              <a:rPr lang="en-US" sz="2400"/>
              <a:t>In some cases it is possible to </a:t>
            </a:r>
            <a:r>
              <a:rPr lang="en-US" sz="2400" b="1"/>
              <a:t>infer</a:t>
            </a:r>
            <a:r>
              <a:rPr lang="en-US" sz="2400"/>
              <a:t> the values of individual tuples from a sequence statistical queries.</a:t>
            </a:r>
          </a:p>
          <a:p>
            <a:pPr lvl="1"/>
            <a:r>
              <a:rPr lang="en-US" sz="2200"/>
              <a:t>This is particularly true when the conditions result in a population consisting of a small number of tuples.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9E69CDAA-9A7A-4E98-A977-C0114714D7AA}" type="slidenum">
              <a:rPr lang="en-US"/>
              <a:pPr/>
              <a:t>52</a:t>
            </a:fld>
            <a:endParaRPr lang="en-CA"/>
          </a:p>
        </p:txBody>
      </p:sp>
      <p:sp>
        <p:nvSpPr>
          <p:cNvPr id="774150" name="Rectangle 6"/>
          <p:cNvSpPr>
            <a:spLocks noGrp="1" noChangeArrowheads="1"/>
          </p:cNvSpPr>
          <p:nvPr>
            <p:ph type="title"/>
          </p:nvPr>
        </p:nvSpPr>
        <p:spPr/>
        <p:txBody>
          <a:bodyPr/>
          <a:lstStyle/>
          <a:p>
            <a:r>
              <a:rPr lang="en-US"/>
              <a:t>5 Introduction to Flow Control</a:t>
            </a:r>
          </a:p>
        </p:txBody>
      </p:sp>
      <p:sp>
        <p:nvSpPr>
          <p:cNvPr id="774151" name="Rectangle 7"/>
          <p:cNvSpPr>
            <a:spLocks noGrp="1" noChangeArrowheads="1"/>
          </p:cNvSpPr>
          <p:nvPr>
            <p:ph type="body" idx="1"/>
          </p:nvPr>
        </p:nvSpPr>
        <p:spPr/>
        <p:txBody>
          <a:bodyPr/>
          <a:lstStyle/>
          <a:p>
            <a:pPr>
              <a:lnSpc>
                <a:spcPct val="90000"/>
              </a:lnSpc>
            </a:pPr>
            <a:r>
              <a:rPr lang="en-US" sz="2400" b="1"/>
              <a:t>Flow control</a:t>
            </a:r>
            <a:r>
              <a:rPr lang="en-US" sz="2400"/>
              <a:t> regulates the distribution or flow of information among accessible objects.</a:t>
            </a:r>
          </a:p>
          <a:p>
            <a:pPr>
              <a:lnSpc>
                <a:spcPct val="90000"/>
              </a:lnSpc>
            </a:pPr>
            <a:r>
              <a:rPr lang="en-US" sz="2400"/>
              <a:t>A </a:t>
            </a:r>
            <a:r>
              <a:rPr lang="en-US" sz="2400" b="1"/>
              <a:t>flow</a:t>
            </a:r>
            <a:r>
              <a:rPr lang="en-US" sz="2400"/>
              <a:t> between object X and object Y occurs when a program reads values from X and writes values into Y.</a:t>
            </a:r>
          </a:p>
          <a:p>
            <a:pPr lvl="1">
              <a:lnSpc>
                <a:spcPct val="90000"/>
              </a:lnSpc>
            </a:pPr>
            <a:r>
              <a:rPr lang="en-US" sz="2200"/>
              <a:t>Flow controls check that information contained in some objects does not flow explicitly or implicitly into less protected objects.</a:t>
            </a:r>
          </a:p>
          <a:p>
            <a:pPr>
              <a:lnSpc>
                <a:spcPct val="90000"/>
              </a:lnSpc>
            </a:pPr>
            <a:r>
              <a:rPr lang="en-US" sz="2400"/>
              <a:t>A </a:t>
            </a:r>
            <a:r>
              <a:rPr lang="en-US" sz="2400" b="1"/>
              <a:t>flow policy</a:t>
            </a:r>
            <a:r>
              <a:rPr lang="en-US" sz="2400"/>
              <a:t> specifies the channels along which information is allowed to move.</a:t>
            </a:r>
          </a:p>
          <a:p>
            <a:pPr lvl="1">
              <a:lnSpc>
                <a:spcPct val="90000"/>
              </a:lnSpc>
            </a:pPr>
            <a:r>
              <a:rPr lang="en-US" sz="2200"/>
              <a:t>The simplest flow policy specifies just two classes of information:</a:t>
            </a:r>
          </a:p>
          <a:p>
            <a:pPr lvl="2">
              <a:lnSpc>
                <a:spcPct val="90000"/>
              </a:lnSpc>
            </a:pPr>
            <a:r>
              <a:rPr lang="en-US" sz="2000"/>
              <a:t>confidential (C)  and nonconfidential (N)</a:t>
            </a:r>
          </a:p>
          <a:p>
            <a:pPr lvl="1">
              <a:lnSpc>
                <a:spcPct val="90000"/>
              </a:lnSpc>
            </a:pPr>
            <a:r>
              <a:rPr lang="en-US" sz="2200"/>
              <a:t>and allows all flows except those from class C to class N.</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B3BDA996-9DBB-48E5-828A-DCBFB28D4CA9}" type="slidenum">
              <a:rPr lang="en-US"/>
              <a:pPr/>
              <a:t>53</a:t>
            </a:fld>
            <a:endParaRPr lang="en-CA"/>
          </a:p>
        </p:txBody>
      </p:sp>
      <p:sp>
        <p:nvSpPr>
          <p:cNvPr id="776198" name="Rectangle 6"/>
          <p:cNvSpPr>
            <a:spLocks noGrp="1" noChangeArrowheads="1"/>
          </p:cNvSpPr>
          <p:nvPr>
            <p:ph type="title"/>
          </p:nvPr>
        </p:nvSpPr>
        <p:spPr/>
        <p:txBody>
          <a:bodyPr/>
          <a:lstStyle/>
          <a:p>
            <a:r>
              <a:rPr lang="en-US"/>
              <a:t>5.1 Covert Channels</a:t>
            </a:r>
          </a:p>
        </p:txBody>
      </p:sp>
      <p:sp>
        <p:nvSpPr>
          <p:cNvPr id="776199" name="Rectangle 7"/>
          <p:cNvSpPr>
            <a:spLocks noGrp="1" noChangeArrowheads="1"/>
          </p:cNvSpPr>
          <p:nvPr>
            <p:ph type="body" idx="1"/>
          </p:nvPr>
        </p:nvSpPr>
        <p:spPr/>
        <p:txBody>
          <a:bodyPr/>
          <a:lstStyle/>
          <a:p>
            <a:r>
              <a:rPr lang="en-US"/>
              <a:t>A </a:t>
            </a:r>
            <a:r>
              <a:rPr lang="en-US" b="1"/>
              <a:t>covert channel</a:t>
            </a:r>
            <a:r>
              <a:rPr lang="en-US"/>
              <a:t> allows a transfer of information that violates the security or the policy.</a:t>
            </a:r>
          </a:p>
          <a:p>
            <a:endParaRPr lang="en-US"/>
          </a:p>
          <a:p>
            <a:r>
              <a:rPr lang="en-US"/>
              <a:t>A </a:t>
            </a:r>
            <a:r>
              <a:rPr lang="en-US" b="1"/>
              <a:t>covert channel</a:t>
            </a:r>
            <a:r>
              <a:rPr lang="en-US"/>
              <a:t> </a:t>
            </a:r>
            <a:r>
              <a:rPr lang="en-US" b="1"/>
              <a:t>allows</a:t>
            </a:r>
            <a:r>
              <a:rPr lang="en-US"/>
              <a:t> information to pass from a higher classification level to a lower classification level through </a:t>
            </a:r>
            <a:r>
              <a:rPr lang="en-US" b="1"/>
              <a:t>improper means</a:t>
            </a:r>
            <a:r>
              <a:rPr lang="en-US"/>
              <a: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C999F7B1-045D-4E1C-ACA9-E41CCEEEB4EA}" type="slidenum">
              <a:rPr lang="en-US"/>
              <a:pPr/>
              <a:t>54</a:t>
            </a:fld>
            <a:endParaRPr lang="en-CA"/>
          </a:p>
        </p:txBody>
      </p:sp>
      <p:sp>
        <p:nvSpPr>
          <p:cNvPr id="778246" name="Rectangle 6"/>
          <p:cNvSpPr>
            <a:spLocks noGrp="1" noChangeArrowheads="1"/>
          </p:cNvSpPr>
          <p:nvPr>
            <p:ph type="title"/>
          </p:nvPr>
        </p:nvSpPr>
        <p:spPr/>
        <p:txBody>
          <a:bodyPr/>
          <a:lstStyle/>
          <a:p>
            <a:r>
              <a:rPr lang="en-US"/>
              <a:t>5.1 Covert Channels(2)</a:t>
            </a:r>
          </a:p>
        </p:txBody>
      </p:sp>
      <p:sp>
        <p:nvSpPr>
          <p:cNvPr id="778247" name="Rectangle 7"/>
          <p:cNvSpPr>
            <a:spLocks noGrp="1" noChangeArrowheads="1"/>
          </p:cNvSpPr>
          <p:nvPr>
            <p:ph type="body" idx="1"/>
          </p:nvPr>
        </p:nvSpPr>
        <p:spPr/>
        <p:txBody>
          <a:bodyPr/>
          <a:lstStyle/>
          <a:p>
            <a:r>
              <a:rPr lang="en-US" sz="2400" b="1"/>
              <a:t>Covert channels</a:t>
            </a:r>
            <a:r>
              <a:rPr lang="en-US" sz="2400"/>
              <a:t> can be classified into two broad categories:</a:t>
            </a:r>
          </a:p>
          <a:p>
            <a:pPr lvl="1"/>
            <a:r>
              <a:rPr lang="en-US" sz="2200" b="1"/>
              <a:t>Storage channels</a:t>
            </a:r>
            <a:r>
              <a:rPr lang="en-US" sz="2200"/>
              <a:t> do not require any temporal synchronization, in that information is conveyed by accessing system information or what is otherwise inaccessible to the user.</a:t>
            </a:r>
          </a:p>
          <a:p>
            <a:pPr lvl="1"/>
            <a:r>
              <a:rPr lang="en-US" sz="2200" b="1"/>
              <a:t>Timing channel</a:t>
            </a:r>
            <a:r>
              <a:rPr lang="en-US" sz="2200"/>
              <a:t> allow the information to be conveyed by the timing of events or processes.</a:t>
            </a:r>
          </a:p>
          <a:p>
            <a:r>
              <a:rPr lang="en-US" sz="2400"/>
              <a:t>Some security experts believe that one way to avoid covert channels is for programmers to not actually gain access to sensitive data that a program is supposed to process after the program has been put into operation.</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BA054323-A930-4114-8B35-2A20795EC0D2}" type="slidenum">
              <a:rPr lang="en-US"/>
              <a:pPr/>
              <a:t>55</a:t>
            </a:fld>
            <a:endParaRPr lang="en-CA"/>
          </a:p>
        </p:txBody>
      </p:sp>
      <p:sp>
        <p:nvSpPr>
          <p:cNvPr id="780294" name="Rectangle 6"/>
          <p:cNvSpPr>
            <a:spLocks noGrp="1" noChangeArrowheads="1"/>
          </p:cNvSpPr>
          <p:nvPr>
            <p:ph type="title"/>
          </p:nvPr>
        </p:nvSpPr>
        <p:spPr/>
        <p:txBody>
          <a:bodyPr/>
          <a:lstStyle/>
          <a:p>
            <a:r>
              <a:rPr lang="en-US" sz="3200"/>
              <a:t>6 Encryption and Public Key Infrastructures</a:t>
            </a:r>
          </a:p>
        </p:txBody>
      </p:sp>
      <p:sp>
        <p:nvSpPr>
          <p:cNvPr id="780295" name="Rectangle 7"/>
          <p:cNvSpPr>
            <a:spLocks noGrp="1" noChangeArrowheads="1"/>
          </p:cNvSpPr>
          <p:nvPr>
            <p:ph type="body" idx="1"/>
          </p:nvPr>
        </p:nvSpPr>
        <p:spPr/>
        <p:txBody>
          <a:bodyPr/>
          <a:lstStyle/>
          <a:p>
            <a:r>
              <a:rPr lang="en-US" b="1"/>
              <a:t>Encryption</a:t>
            </a:r>
            <a:r>
              <a:rPr lang="en-US"/>
              <a:t> is a means of maintaining secure data in an insecure environment.</a:t>
            </a:r>
          </a:p>
          <a:p>
            <a:r>
              <a:rPr lang="en-US" b="1"/>
              <a:t>Encryption</a:t>
            </a:r>
            <a:r>
              <a:rPr lang="en-US"/>
              <a:t> consists of applying an </a:t>
            </a:r>
            <a:r>
              <a:rPr lang="en-US" b="1"/>
              <a:t>encryption algorithm</a:t>
            </a:r>
            <a:r>
              <a:rPr lang="en-US"/>
              <a:t> to data using some prespecified </a:t>
            </a:r>
            <a:r>
              <a:rPr lang="en-US" b="1"/>
              <a:t>encryption key</a:t>
            </a:r>
            <a:r>
              <a:rPr lang="en-US"/>
              <a:t>.</a:t>
            </a:r>
          </a:p>
          <a:p>
            <a:r>
              <a:rPr lang="en-US"/>
              <a:t>The resulting data has to be </a:t>
            </a:r>
            <a:r>
              <a:rPr lang="en-US" b="1"/>
              <a:t>decrypted</a:t>
            </a:r>
            <a:r>
              <a:rPr lang="en-US"/>
              <a:t> using a </a:t>
            </a:r>
            <a:r>
              <a:rPr lang="en-US" b="1"/>
              <a:t>decryption key</a:t>
            </a:r>
            <a:r>
              <a:rPr lang="en-US"/>
              <a:t> to recover the original data.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60ED25E-3F5F-4EB1-8D2B-1ED16A55FDE1}" type="slidenum">
              <a:rPr lang="en-US"/>
              <a:pPr/>
              <a:t>56</a:t>
            </a:fld>
            <a:endParaRPr lang="en-CA"/>
          </a:p>
        </p:txBody>
      </p:sp>
      <p:sp>
        <p:nvSpPr>
          <p:cNvPr id="782342" name="Rectangle 6"/>
          <p:cNvSpPr>
            <a:spLocks noGrp="1" noChangeArrowheads="1"/>
          </p:cNvSpPr>
          <p:nvPr>
            <p:ph type="title"/>
          </p:nvPr>
        </p:nvSpPr>
        <p:spPr/>
        <p:txBody>
          <a:bodyPr/>
          <a:lstStyle/>
          <a:p>
            <a:r>
              <a:rPr lang="en-US" sz="3200"/>
              <a:t>6.1 The Data and Advanced Encryption Standards</a:t>
            </a:r>
          </a:p>
        </p:txBody>
      </p:sp>
      <p:sp>
        <p:nvSpPr>
          <p:cNvPr id="782343" name="Rectangle 7"/>
          <p:cNvSpPr>
            <a:spLocks noGrp="1" noChangeArrowheads="1"/>
          </p:cNvSpPr>
          <p:nvPr>
            <p:ph type="body" idx="1"/>
          </p:nvPr>
        </p:nvSpPr>
        <p:spPr/>
        <p:txBody>
          <a:bodyPr/>
          <a:lstStyle/>
          <a:p>
            <a:r>
              <a:rPr lang="en-US"/>
              <a:t>The </a:t>
            </a:r>
            <a:r>
              <a:rPr lang="en-US" b="1"/>
              <a:t>Data Encryption Standard (DES)</a:t>
            </a:r>
            <a:r>
              <a:rPr lang="en-US"/>
              <a:t> is a system developed by the U.S. government for use by the general public.</a:t>
            </a:r>
          </a:p>
          <a:p>
            <a:pPr lvl="1"/>
            <a:r>
              <a:rPr lang="en-US"/>
              <a:t>It has been widely accepted as a cryptographic standard both in the United States and abroad.</a:t>
            </a:r>
          </a:p>
          <a:p>
            <a:r>
              <a:rPr lang="en-US" b="1"/>
              <a:t>DES</a:t>
            </a:r>
            <a:r>
              <a:rPr lang="en-US"/>
              <a:t> can provide end-to-end encryption on the channel between the sender A and receiver B.</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61AD4FD-842D-4104-A798-A81162E85E51}" type="slidenum">
              <a:rPr lang="en-US"/>
              <a:pPr/>
              <a:t>57</a:t>
            </a:fld>
            <a:endParaRPr lang="en-CA"/>
          </a:p>
        </p:txBody>
      </p:sp>
      <p:sp>
        <p:nvSpPr>
          <p:cNvPr id="784390" name="Rectangle 6"/>
          <p:cNvSpPr>
            <a:spLocks noGrp="1" noChangeArrowheads="1"/>
          </p:cNvSpPr>
          <p:nvPr>
            <p:ph type="title"/>
          </p:nvPr>
        </p:nvSpPr>
        <p:spPr/>
        <p:txBody>
          <a:bodyPr/>
          <a:lstStyle/>
          <a:p>
            <a:r>
              <a:rPr lang="en-US" sz="3200"/>
              <a:t>6.1 The Data and Advanced Encryption Standards(2)</a:t>
            </a:r>
          </a:p>
        </p:txBody>
      </p:sp>
      <p:sp>
        <p:nvSpPr>
          <p:cNvPr id="784391" name="Rectangle 7"/>
          <p:cNvSpPr>
            <a:spLocks noGrp="1" noChangeArrowheads="1"/>
          </p:cNvSpPr>
          <p:nvPr>
            <p:ph type="body" idx="1"/>
          </p:nvPr>
        </p:nvSpPr>
        <p:spPr/>
        <p:txBody>
          <a:bodyPr/>
          <a:lstStyle/>
          <a:p>
            <a:r>
              <a:rPr lang="en-US" b="1"/>
              <a:t>DES</a:t>
            </a:r>
            <a:r>
              <a:rPr lang="en-US"/>
              <a:t> algorithm is a careful and complex combination of two of the fundamental building blocks of encryption:</a:t>
            </a:r>
          </a:p>
          <a:p>
            <a:pPr lvl="1"/>
            <a:r>
              <a:rPr lang="en-US" b="1"/>
              <a:t>substitution</a:t>
            </a:r>
            <a:r>
              <a:rPr lang="en-US"/>
              <a:t> and </a:t>
            </a:r>
            <a:r>
              <a:rPr lang="en-US" b="1"/>
              <a:t>permutation</a:t>
            </a:r>
            <a:r>
              <a:rPr lang="en-US"/>
              <a:t> (transposition).</a:t>
            </a:r>
          </a:p>
          <a:p>
            <a:r>
              <a:rPr lang="en-US"/>
              <a:t>The </a:t>
            </a:r>
            <a:r>
              <a:rPr lang="en-US" b="1"/>
              <a:t>DES</a:t>
            </a:r>
            <a:r>
              <a:rPr lang="en-US"/>
              <a:t> algorithm derives its strength from repeated application of these two techniques for a total of 16 cycles.</a:t>
            </a:r>
          </a:p>
          <a:p>
            <a:pPr lvl="1"/>
            <a:r>
              <a:rPr lang="en-US" b="1"/>
              <a:t>Plaintext</a:t>
            </a:r>
            <a:r>
              <a:rPr lang="en-US"/>
              <a:t> (the original form of the message) is </a:t>
            </a:r>
            <a:r>
              <a:rPr lang="en-US" b="1"/>
              <a:t>encrypted</a:t>
            </a:r>
            <a:r>
              <a:rPr lang="en-US"/>
              <a:t> as blocks of </a:t>
            </a:r>
            <a:r>
              <a:rPr lang="en-US" b="1"/>
              <a:t>64 bits</a:t>
            </a:r>
            <a:r>
              <a:rPr lang="en-US"/>
              <a:t>.</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F5254E9-52CB-4DE7-A5F8-09D1FCF87E48}" type="slidenum">
              <a:rPr lang="en-US"/>
              <a:pPr/>
              <a:t>58</a:t>
            </a:fld>
            <a:endParaRPr lang="en-CA"/>
          </a:p>
        </p:txBody>
      </p:sp>
      <p:sp>
        <p:nvSpPr>
          <p:cNvPr id="813058" name="Rectangle 2"/>
          <p:cNvSpPr>
            <a:spLocks noGrp="1" noChangeArrowheads="1"/>
          </p:cNvSpPr>
          <p:nvPr>
            <p:ph type="title"/>
          </p:nvPr>
        </p:nvSpPr>
        <p:spPr/>
        <p:txBody>
          <a:bodyPr/>
          <a:lstStyle/>
          <a:p>
            <a:r>
              <a:rPr lang="en-US" sz="3200"/>
              <a:t>6.1 The Data and Advanced Encryption Standards(3)</a:t>
            </a:r>
          </a:p>
        </p:txBody>
      </p:sp>
      <p:sp>
        <p:nvSpPr>
          <p:cNvPr id="813059" name="Rectangle 3"/>
          <p:cNvSpPr>
            <a:spLocks noGrp="1" noChangeArrowheads="1"/>
          </p:cNvSpPr>
          <p:nvPr>
            <p:ph type="body" idx="1"/>
          </p:nvPr>
        </p:nvSpPr>
        <p:spPr/>
        <p:txBody>
          <a:bodyPr/>
          <a:lstStyle/>
          <a:p>
            <a:r>
              <a:rPr lang="en-US"/>
              <a:t>After questioning the adequacy of </a:t>
            </a:r>
            <a:r>
              <a:rPr lang="en-US" b="1"/>
              <a:t>DES</a:t>
            </a:r>
            <a:r>
              <a:rPr lang="en-US"/>
              <a:t>, the National Institute of Standards (</a:t>
            </a:r>
            <a:r>
              <a:rPr lang="en-US" b="1"/>
              <a:t>NIST</a:t>
            </a:r>
            <a:r>
              <a:rPr lang="en-US"/>
              <a:t>) introduced the Advanced Encryption Standards (</a:t>
            </a:r>
            <a:r>
              <a:rPr lang="en-US" b="1"/>
              <a:t>AES</a:t>
            </a:r>
            <a:r>
              <a:rPr lang="en-US"/>
              <a:t>).</a:t>
            </a:r>
          </a:p>
          <a:p>
            <a:pPr lvl="1"/>
            <a:r>
              <a:rPr lang="en-US"/>
              <a:t>This algorithm has a block size of </a:t>
            </a:r>
            <a:r>
              <a:rPr lang="en-US" b="1"/>
              <a:t>128 bits</a:t>
            </a:r>
            <a:r>
              <a:rPr lang="en-US"/>
              <a:t> and thus takes longer time to crack.</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7BC505A4-8813-4858-8556-B5B646E2C0DF}" type="slidenum">
              <a:rPr lang="en-US"/>
              <a:pPr/>
              <a:t>59</a:t>
            </a:fld>
            <a:endParaRPr lang="en-CA"/>
          </a:p>
        </p:txBody>
      </p:sp>
      <p:sp>
        <p:nvSpPr>
          <p:cNvPr id="786438" name="Rectangle 6"/>
          <p:cNvSpPr>
            <a:spLocks noGrp="1" noChangeArrowheads="1"/>
          </p:cNvSpPr>
          <p:nvPr>
            <p:ph type="title"/>
          </p:nvPr>
        </p:nvSpPr>
        <p:spPr/>
        <p:txBody>
          <a:bodyPr/>
          <a:lstStyle/>
          <a:p>
            <a:r>
              <a:rPr lang="en-US"/>
              <a:t>6.2 Public Key Encryption</a:t>
            </a:r>
          </a:p>
        </p:txBody>
      </p:sp>
      <p:sp>
        <p:nvSpPr>
          <p:cNvPr id="786439" name="Rectangle 7"/>
          <p:cNvSpPr>
            <a:spLocks noGrp="1" noChangeArrowheads="1"/>
          </p:cNvSpPr>
          <p:nvPr>
            <p:ph type="body" idx="1"/>
          </p:nvPr>
        </p:nvSpPr>
        <p:spPr/>
        <p:txBody>
          <a:bodyPr/>
          <a:lstStyle/>
          <a:p>
            <a:r>
              <a:rPr lang="en-US" sz="2400"/>
              <a:t>In 1976 Diffie and Hellman proposed a new kind of cryptosystem, which they called </a:t>
            </a:r>
            <a:r>
              <a:rPr lang="en-US" sz="2400" b="1"/>
              <a:t>public key encryption</a:t>
            </a:r>
            <a:r>
              <a:rPr lang="en-US" sz="2400"/>
              <a:t>.</a:t>
            </a:r>
          </a:p>
          <a:p>
            <a:r>
              <a:rPr lang="en-US" sz="2400" b="1"/>
              <a:t>Public key algorithms</a:t>
            </a:r>
            <a:r>
              <a:rPr lang="en-US" sz="2400"/>
              <a:t> are based on </a:t>
            </a:r>
            <a:r>
              <a:rPr lang="en-US" sz="2400" b="1"/>
              <a:t>mathematical functions</a:t>
            </a:r>
            <a:r>
              <a:rPr lang="en-US" sz="2400"/>
              <a:t> rather than operations on bit patterns.</a:t>
            </a:r>
          </a:p>
          <a:p>
            <a:pPr lvl="1"/>
            <a:r>
              <a:rPr lang="en-US" sz="2200"/>
              <a:t>They also involve the use of </a:t>
            </a:r>
            <a:r>
              <a:rPr lang="en-US" sz="2200" b="1"/>
              <a:t>two separate keys</a:t>
            </a:r>
          </a:p>
          <a:p>
            <a:pPr lvl="2"/>
            <a:r>
              <a:rPr lang="en-US" sz="2000"/>
              <a:t>in contrast to conventional encryption, which uses only one key.</a:t>
            </a:r>
          </a:p>
          <a:p>
            <a:pPr lvl="1"/>
            <a:r>
              <a:rPr lang="en-US" sz="2200"/>
              <a:t>The use of two keys can have profound consequences in the areas of confidentiality, key distribution, and authentication.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AA231016-8EBE-4F32-B1AF-B575A89F1EEC}" type="slidenum">
              <a:rPr lang="en-US"/>
              <a:pPr/>
              <a:t>6</a:t>
            </a:fld>
            <a:endParaRPr lang="en-CA"/>
          </a:p>
        </p:txBody>
      </p:sp>
      <p:sp>
        <p:nvSpPr>
          <p:cNvPr id="681990" name="Rectangle 6"/>
          <p:cNvSpPr>
            <a:spLocks noGrp="1" noChangeArrowheads="1"/>
          </p:cNvSpPr>
          <p:nvPr>
            <p:ph type="title"/>
          </p:nvPr>
        </p:nvSpPr>
        <p:spPr/>
        <p:txBody>
          <a:bodyPr/>
          <a:lstStyle/>
          <a:p>
            <a:r>
              <a:rPr lang="en-US" sz="3200"/>
              <a:t>Introduction to Database</a:t>
            </a:r>
            <a:br>
              <a:rPr lang="en-US" sz="3200"/>
            </a:br>
            <a:r>
              <a:rPr lang="en-US" sz="3200"/>
              <a:t>Security Issues (4)</a:t>
            </a:r>
          </a:p>
        </p:txBody>
      </p:sp>
      <p:sp>
        <p:nvSpPr>
          <p:cNvPr id="681991" name="Rectangle 7"/>
          <p:cNvSpPr>
            <a:spLocks noGrp="1" noChangeArrowheads="1"/>
          </p:cNvSpPr>
          <p:nvPr>
            <p:ph type="body" idx="1"/>
          </p:nvPr>
        </p:nvSpPr>
        <p:spPr/>
        <p:txBody>
          <a:bodyPr/>
          <a:lstStyle/>
          <a:p>
            <a:r>
              <a:rPr lang="en-US"/>
              <a:t>The security mechanism of a DBMS must include provisions for restricting access to the database as a whole</a:t>
            </a:r>
          </a:p>
          <a:p>
            <a:pPr lvl="1"/>
            <a:r>
              <a:rPr lang="en-US"/>
              <a:t>This function is called </a:t>
            </a:r>
            <a:r>
              <a:rPr lang="en-US" b="1"/>
              <a:t>access control</a:t>
            </a:r>
            <a:r>
              <a:rPr lang="en-US"/>
              <a:t> and is handled by creating user accounts and passwords to control login process by the DBMS.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C6D55E0-42F7-42B0-987E-037E0F25A755}" type="slidenum">
              <a:rPr lang="en-US"/>
              <a:pPr/>
              <a:t>60</a:t>
            </a:fld>
            <a:endParaRPr lang="en-CA"/>
          </a:p>
        </p:txBody>
      </p:sp>
      <p:sp>
        <p:nvSpPr>
          <p:cNvPr id="788486" name="Rectangle 6"/>
          <p:cNvSpPr>
            <a:spLocks noGrp="1" noChangeArrowheads="1"/>
          </p:cNvSpPr>
          <p:nvPr>
            <p:ph type="title"/>
          </p:nvPr>
        </p:nvSpPr>
        <p:spPr/>
        <p:txBody>
          <a:bodyPr/>
          <a:lstStyle/>
          <a:p>
            <a:r>
              <a:rPr lang="en-US"/>
              <a:t>6.2 Public Key Encryption(2)</a:t>
            </a:r>
          </a:p>
        </p:txBody>
      </p:sp>
      <p:sp>
        <p:nvSpPr>
          <p:cNvPr id="788487" name="Rectangle 7"/>
          <p:cNvSpPr>
            <a:spLocks noGrp="1" noChangeArrowheads="1"/>
          </p:cNvSpPr>
          <p:nvPr>
            <p:ph type="body" idx="1"/>
          </p:nvPr>
        </p:nvSpPr>
        <p:spPr/>
        <p:txBody>
          <a:bodyPr/>
          <a:lstStyle/>
          <a:p>
            <a:r>
              <a:rPr lang="en-US"/>
              <a:t>The two keys used for public key encryption are referred to as the </a:t>
            </a:r>
            <a:r>
              <a:rPr lang="en-US" b="1"/>
              <a:t>public key</a:t>
            </a:r>
            <a:r>
              <a:rPr lang="en-US"/>
              <a:t> and the </a:t>
            </a:r>
            <a:r>
              <a:rPr lang="en-US" b="1"/>
              <a:t>private key</a:t>
            </a:r>
            <a:r>
              <a:rPr lang="en-US"/>
              <a:t>.</a:t>
            </a:r>
          </a:p>
          <a:p>
            <a:pPr lvl="1"/>
            <a:r>
              <a:rPr lang="en-US"/>
              <a:t>the </a:t>
            </a:r>
            <a:r>
              <a:rPr lang="en-US" b="1"/>
              <a:t>private key</a:t>
            </a:r>
            <a:r>
              <a:rPr lang="en-US"/>
              <a:t> is kept secret, but it is referred to as private key rather than a secret key (the word used in conventional encryption to avoid confusion with conventional encryption).</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D4085433-7818-4D7E-BD1E-36D9D5840824}" type="slidenum">
              <a:rPr lang="en-US"/>
              <a:pPr/>
              <a:t>61</a:t>
            </a:fld>
            <a:endParaRPr lang="en-CA"/>
          </a:p>
        </p:txBody>
      </p:sp>
      <p:sp>
        <p:nvSpPr>
          <p:cNvPr id="790534" name="Rectangle 6"/>
          <p:cNvSpPr>
            <a:spLocks noGrp="1" noChangeArrowheads="1"/>
          </p:cNvSpPr>
          <p:nvPr>
            <p:ph type="title"/>
          </p:nvPr>
        </p:nvSpPr>
        <p:spPr/>
        <p:txBody>
          <a:bodyPr/>
          <a:lstStyle/>
          <a:p>
            <a:r>
              <a:rPr lang="en-US"/>
              <a:t>6.2 Public Key Encryption(3)</a:t>
            </a:r>
          </a:p>
        </p:txBody>
      </p:sp>
      <p:sp>
        <p:nvSpPr>
          <p:cNvPr id="790535" name="Rectangle 7"/>
          <p:cNvSpPr>
            <a:spLocks noGrp="1" noChangeArrowheads="1"/>
          </p:cNvSpPr>
          <p:nvPr>
            <p:ph type="body" idx="1"/>
          </p:nvPr>
        </p:nvSpPr>
        <p:spPr/>
        <p:txBody>
          <a:bodyPr/>
          <a:lstStyle/>
          <a:p>
            <a:r>
              <a:rPr lang="en-US" sz="2400"/>
              <a:t>A public key encryption scheme, or infrastructure, has six ingredients:</a:t>
            </a:r>
          </a:p>
          <a:p>
            <a:pPr lvl="1"/>
            <a:r>
              <a:rPr lang="en-US" sz="2200" b="1"/>
              <a:t>Plaintext</a:t>
            </a:r>
            <a:r>
              <a:rPr lang="en-US" sz="2200"/>
              <a:t>: This is the data or readable message that is fed into the algorithm as input.</a:t>
            </a:r>
          </a:p>
          <a:p>
            <a:pPr lvl="1"/>
            <a:r>
              <a:rPr lang="en-US" sz="2200" b="1"/>
              <a:t>Encryption algorithm</a:t>
            </a:r>
            <a:r>
              <a:rPr lang="en-US" sz="2200"/>
              <a:t>: The encryption algorithm performs various transformations on the </a:t>
            </a:r>
            <a:r>
              <a:rPr lang="en-US" sz="2200" b="1"/>
              <a:t>plaintext</a:t>
            </a:r>
            <a:r>
              <a:rPr lang="en-US" sz="2200"/>
              <a:t>.</a:t>
            </a:r>
          </a:p>
          <a:p>
            <a:pPr lvl="1"/>
            <a:r>
              <a:rPr lang="en-US" sz="2200" b="1"/>
              <a:t>Public and private keys</a:t>
            </a:r>
            <a:r>
              <a:rPr lang="en-US" sz="2200"/>
              <a:t>: These are pair of keys that have been selected so that if one is used for encryption, the other is used for decryption. </a:t>
            </a:r>
          </a:p>
          <a:p>
            <a:pPr lvl="2"/>
            <a:r>
              <a:rPr lang="en-US" sz="2000"/>
              <a:t>The exec transformations  performed by the encryption algorithm depend on the public or private key that is provided as input.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6AE7A8C1-D498-4D06-9054-A6C2493BEF32}" type="slidenum">
              <a:rPr lang="en-US"/>
              <a:pPr/>
              <a:t>62</a:t>
            </a:fld>
            <a:endParaRPr lang="en-CA"/>
          </a:p>
        </p:txBody>
      </p:sp>
      <p:sp>
        <p:nvSpPr>
          <p:cNvPr id="792582" name="Rectangle 6"/>
          <p:cNvSpPr>
            <a:spLocks noGrp="1" noChangeArrowheads="1"/>
          </p:cNvSpPr>
          <p:nvPr>
            <p:ph type="title"/>
          </p:nvPr>
        </p:nvSpPr>
        <p:spPr/>
        <p:txBody>
          <a:bodyPr/>
          <a:lstStyle/>
          <a:p>
            <a:r>
              <a:rPr lang="en-US"/>
              <a:t>6.2 Public Key Encryption(4)</a:t>
            </a:r>
          </a:p>
        </p:txBody>
      </p:sp>
      <p:sp>
        <p:nvSpPr>
          <p:cNvPr id="792583" name="Rectangle 7"/>
          <p:cNvSpPr>
            <a:spLocks noGrp="1" noChangeArrowheads="1"/>
          </p:cNvSpPr>
          <p:nvPr>
            <p:ph type="body" idx="1"/>
          </p:nvPr>
        </p:nvSpPr>
        <p:spPr/>
        <p:txBody>
          <a:bodyPr/>
          <a:lstStyle/>
          <a:p>
            <a:r>
              <a:rPr lang="en-US"/>
              <a:t>A public key encryption scheme, or infrastructure, has six ingredients (contd.):</a:t>
            </a:r>
          </a:p>
          <a:p>
            <a:pPr lvl="1"/>
            <a:r>
              <a:rPr lang="en-US" b="1"/>
              <a:t>Ciphertext</a:t>
            </a:r>
            <a:r>
              <a:rPr lang="en-US"/>
              <a:t>:</a:t>
            </a:r>
          </a:p>
          <a:p>
            <a:pPr lvl="2"/>
            <a:r>
              <a:rPr lang="en-US"/>
              <a:t>This is the scrambled message  produced as output. It depends on the </a:t>
            </a:r>
            <a:r>
              <a:rPr lang="en-US" b="1"/>
              <a:t>plaintext</a:t>
            </a:r>
            <a:r>
              <a:rPr lang="en-US"/>
              <a:t> and the key.</a:t>
            </a:r>
          </a:p>
          <a:p>
            <a:pPr lvl="2"/>
            <a:r>
              <a:rPr lang="en-US"/>
              <a:t>For a given message, two different keys will produce two different </a:t>
            </a:r>
            <a:r>
              <a:rPr lang="en-US" b="1"/>
              <a:t>ciphertexts</a:t>
            </a:r>
            <a:r>
              <a:rPr lang="en-US"/>
              <a:t>.</a:t>
            </a:r>
          </a:p>
          <a:p>
            <a:pPr lvl="1"/>
            <a:r>
              <a:rPr lang="en-US" b="1"/>
              <a:t>Decryption algorithm</a:t>
            </a:r>
            <a:r>
              <a:rPr lang="en-US"/>
              <a:t>:</a:t>
            </a:r>
          </a:p>
          <a:p>
            <a:pPr lvl="2"/>
            <a:r>
              <a:rPr lang="en-US"/>
              <a:t>This algorithm accepts the </a:t>
            </a:r>
            <a:r>
              <a:rPr lang="en-US" b="1"/>
              <a:t>ciphertext</a:t>
            </a:r>
            <a:r>
              <a:rPr lang="en-US"/>
              <a:t> and the matching key and produces the original </a:t>
            </a:r>
            <a:r>
              <a:rPr lang="en-US" b="1"/>
              <a:t>plaintext</a:t>
            </a:r>
            <a:r>
              <a:rPr lang="en-US"/>
              <a:t>.</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A7EF9958-FC63-4DF6-9B8B-0813FDEBFC7B}" type="slidenum">
              <a:rPr lang="en-US"/>
              <a:pPr/>
              <a:t>63</a:t>
            </a:fld>
            <a:endParaRPr lang="en-CA"/>
          </a:p>
        </p:txBody>
      </p:sp>
      <p:sp>
        <p:nvSpPr>
          <p:cNvPr id="794630" name="Rectangle 6"/>
          <p:cNvSpPr>
            <a:spLocks noGrp="1" noChangeArrowheads="1"/>
          </p:cNvSpPr>
          <p:nvPr>
            <p:ph type="title"/>
          </p:nvPr>
        </p:nvSpPr>
        <p:spPr/>
        <p:txBody>
          <a:bodyPr/>
          <a:lstStyle/>
          <a:p>
            <a:r>
              <a:rPr lang="en-US"/>
              <a:t>6.2 Public Key Encryption(5)</a:t>
            </a:r>
          </a:p>
        </p:txBody>
      </p:sp>
      <p:sp>
        <p:nvSpPr>
          <p:cNvPr id="794631" name="Rectangle 7"/>
          <p:cNvSpPr>
            <a:spLocks noGrp="1" noChangeArrowheads="1"/>
          </p:cNvSpPr>
          <p:nvPr>
            <p:ph type="body" idx="1"/>
          </p:nvPr>
        </p:nvSpPr>
        <p:spPr/>
        <p:txBody>
          <a:bodyPr/>
          <a:lstStyle/>
          <a:p>
            <a:r>
              <a:rPr lang="en-US" b="1"/>
              <a:t>Public</a:t>
            </a:r>
            <a:r>
              <a:rPr lang="en-US"/>
              <a:t> key is made for public and </a:t>
            </a:r>
            <a:r>
              <a:rPr lang="en-US" b="1"/>
              <a:t>private</a:t>
            </a:r>
            <a:r>
              <a:rPr lang="en-US"/>
              <a:t> key is known only by owner.</a:t>
            </a:r>
          </a:p>
          <a:p>
            <a:r>
              <a:rPr lang="en-US"/>
              <a:t>A general-purpose public key cryptographic algorithm relies on </a:t>
            </a:r>
          </a:p>
          <a:p>
            <a:pPr lvl="1"/>
            <a:r>
              <a:rPr lang="en-US" b="1"/>
              <a:t>one key for encryption</a:t>
            </a:r>
            <a:r>
              <a:rPr lang="en-US"/>
              <a:t> and </a:t>
            </a:r>
          </a:p>
          <a:p>
            <a:pPr lvl="1"/>
            <a:r>
              <a:rPr lang="en-US"/>
              <a:t>a different but related </a:t>
            </a:r>
            <a:r>
              <a:rPr lang="en-US" b="1"/>
              <a:t>key for decryption</a:t>
            </a:r>
            <a:r>
              <a:rPr lang="en-US"/>
              <a:t>.</a:t>
            </a:r>
          </a:p>
          <a:p>
            <a:endParaRPr lang="en-US"/>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5B97D5A-F865-4BD8-9CC1-F343C0F0697C}" type="slidenum">
              <a:rPr lang="en-US"/>
              <a:pPr/>
              <a:t>64</a:t>
            </a:fld>
            <a:endParaRPr lang="en-CA"/>
          </a:p>
        </p:txBody>
      </p:sp>
      <p:sp>
        <p:nvSpPr>
          <p:cNvPr id="815106" name="Rectangle 2"/>
          <p:cNvSpPr>
            <a:spLocks noGrp="1" noChangeArrowheads="1"/>
          </p:cNvSpPr>
          <p:nvPr>
            <p:ph type="title"/>
          </p:nvPr>
        </p:nvSpPr>
        <p:spPr/>
        <p:txBody>
          <a:bodyPr/>
          <a:lstStyle/>
          <a:p>
            <a:r>
              <a:rPr lang="en-US"/>
              <a:t>6.2 Public Key Encryption(6)</a:t>
            </a:r>
          </a:p>
        </p:txBody>
      </p:sp>
      <p:sp>
        <p:nvSpPr>
          <p:cNvPr id="815107" name="Rectangle 3"/>
          <p:cNvSpPr>
            <a:spLocks noGrp="1" noChangeArrowheads="1"/>
          </p:cNvSpPr>
          <p:nvPr>
            <p:ph type="body" idx="1"/>
          </p:nvPr>
        </p:nvSpPr>
        <p:spPr/>
        <p:txBody>
          <a:bodyPr/>
          <a:lstStyle/>
          <a:p>
            <a:pPr>
              <a:lnSpc>
                <a:spcPct val="90000"/>
              </a:lnSpc>
            </a:pPr>
            <a:r>
              <a:rPr lang="en-US" sz="2400"/>
              <a:t>The essential steps are as follows:</a:t>
            </a:r>
          </a:p>
          <a:p>
            <a:pPr lvl="1">
              <a:lnSpc>
                <a:spcPct val="90000"/>
              </a:lnSpc>
            </a:pPr>
            <a:r>
              <a:rPr lang="en-US" sz="2200"/>
              <a:t>Each user generates a </a:t>
            </a:r>
            <a:r>
              <a:rPr lang="en-US" sz="2200" b="1"/>
              <a:t>pair of keys</a:t>
            </a:r>
            <a:r>
              <a:rPr lang="en-US" sz="2200"/>
              <a:t> to be used for the encryption and decryption of messages.</a:t>
            </a:r>
          </a:p>
          <a:p>
            <a:pPr lvl="1">
              <a:lnSpc>
                <a:spcPct val="90000"/>
              </a:lnSpc>
            </a:pPr>
            <a:r>
              <a:rPr lang="en-US" sz="2200"/>
              <a:t>Each user places one of the two keys in a public register or other accessible file. This is the </a:t>
            </a:r>
            <a:r>
              <a:rPr lang="en-US" sz="2200" b="1"/>
              <a:t>public key</a:t>
            </a:r>
            <a:r>
              <a:rPr lang="en-US" sz="2200"/>
              <a:t>. The companion key is kept private (</a:t>
            </a:r>
            <a:r>
              <a:rPr lang="en-US" sz="2200" b="1"/>
              <a:t>private key</a:t>
            </a:r>
            <a:r>
              <a:rPr lang="en-US" sz="2200"/>
              <a:t>).</a:t>
            </a:r>
          </a:p>
          <a:p>
            <a:pPr lvl="1">
              <a:lnSpc>
                <a:spcPct val="90000"/>
              </a:lnSpc>
            </a:pPr>
            <a:r>
              <a:rPr lang="en-US" sz="2200"/>
              <a:t>If  a sender wishes to send a private message to a receiver, the sender </a:t>
            </a:r>
            <a:r>
              <a:rPr lang="en-US" sz="2200" b="1"/>
              <a:t>encrypts</a:t>
            </a:r>
            <a:r>
              <a:rPr lang="en-US" sz="2200"/>
              <a:t> the message using the receiver’s public key.</a:t>
            </a:r>
          </a:p>
          <a:p>
            <a:pPr lvl="1">
              <a:lnSpc>
                <a:spcPct val="90000"/>
              </a:lnSpc>
            </a:pPr>
            <a:r>
              <a:rPr lang="en-US" sz="2200"/>
              <a:t>When the receiver receives the message, he or she </a:t>
            </a:r>
            <a:r>
              <a:rPr lang="en-US" sz="2200" b="1"/>
              <a:t>decrypts</a:t>
            </a:r>
            <a:r>
              <a:rPr lang="en-US" sz="2200"/>
              <a:t> it using the receiver’s private key.</a:t>
            </a:r>
          </a:p>
          <a:p>
            <a:pPr lvl="2">
              <a:lnSpc>
                <a:spcPct val="90000"/>
              </a:lnSpc>
            </a:pPr>
            <a:r>
              <a:rPr lang="en-US" sz="2000"/>
              <a:t>No other recipient can decrypt the message because only the receiver knows his or her private key.</a:t>
            </a:r>
          </a:p>
          <a:p>
            <a:pPr lvl="1">
              <a:lnSpc>
                <a:spcPct val="90000"/>
              </a:lnSpc>
            </a:pPr>
            <a:endParaRPr lang="en-US" sz="220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0DD4C25-C52D-4D0A-BB4C-F6E6D3B8AAE4}" type="slidenum">
              <a:rPr lang="en-US"/>
              <a:pPr/>
              <a:t>65</a:t>
            </a:fld>
            <a:endParaRPr lang="en-CA"/>
          </a:p>
        </p:txBody>
      </p:sp>
      <p:sp>
        <p:nvSpPr>
          <p:cNvPr id="798726" name="Rectangle 6"/>
          <p:cNvSpPr>
            <a:spLocks noGrp="1" noChangeArrowheads="1"/>
          </p:cNvSpPr>
          <p:nvPr>
            <p:ph type="title"/>
          </p:nvPr>
        </p:nvSpPr>
        <p:spPr/>
        <p:txBody>
          <a:bodyPr/>
          <a:lstStyle/>
          <a:p>
            <a:r>
              <a:rPr lang="en-US"/>
              <a:t>6.2 Public Key Encryption(7)</a:t>
            </a:r>
          </a:p>
        </p:txBody>
      </p:sp>
      <p:sp>
        <p:nvSpPr>
          <p:cNvPr id="798727" name="Rectangle 7"/>
          <p:cNvSpPr>
            <a:spLocks noGrp="1" noChangeArrowheads="1"/>
          </p:cNvSpPr>
          <p:nvPr>
            <p:ph type="body" idx="1"/>
          </p:nvPr>
        </p:nvSpPr>
        <p:spPr/>
        <p:txBody>
          <a:bodyPr/>
          <a:lstStyle/>
          <a:p>
            <a:pPr>
              <a:lnSpc>
                <a:spcPct val="90000"/>
              </a:lnSpc>
            </a:pPr>
            <a:r>
              <a:rPr lang="en-US"/>
              <a:t>The </a:t>
            </a:r>
            <a:r>
              <a:rPr lang="en-US" b="1"/>
              <a:t>RSA Public Key Encryption</a:t>
            </a:r>
            <a:r>
              <a:rPr lang="en-US"/>
              <a:t> algorithm, one of the first public key schemes was introduced in 1978 by Ron Rivest (R), Adi Shamir (S), and Len Adleman (A) at MIT and is named after them.</a:t>
            </a:r>
          </a:p>
          <a:p>
            <a:pPr lvl="1">
              <a:lnSpc>
                <a:spcPct val="90000"/>
              </a:lnSpc>
            </a:pPr>
            <a:r>
              <a:rPr lang="en-US"/>
              <a:t>The RSA encryption algorithm incorporates results from </a:t>
            </a:r>
            <a:r>
              <a:rPr lang="en-US" b="1"/>
              <a:t>number theory</a:t>
            </a:r>
            <a:r>
              <a:rPr lang="en-US"/>
              <a:t>, such as the difficulty of determining the large prime factors of a large number.</a:t>
            </a:r>
          </a:p>
          <a:p>
            <a:pPr>
              <a:lnSpc>
                <a:spcPct val="90000"/>
              </a:lnSpc>
            </a:pPr>
            <a:r>
              <a:rPr lang="en-US"/>
              <a:t>The RSA algorithm also operates with </a:t>
            </a:r>
            <a:r>
              <a:rPr lang="en-US" b="1"/>
              <a:t>modular arithmetic</a:t>
            </a:r>
            <a:r>
              <a:rPr lang="en-US"/>
              <a:t> – mod n, where n is the product of two large prime numbers.</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017928D4-4D15-48B2-AA2E-A74CC2BC416C}" type="slidenum">
              <a:rPr lang="en-US"/>
              <a:pPr/>
              <a:t>66</a:t>
            </a:fld>
            <a:endParaRPr lang="en-CA"/>
          </a:p>
        </p:txBody>
      </p:sp>
      <p:sp>
        <p:nvSpPr>
          <p:cNvPr id="800774" name="Rectangle 6"/>
          <p:cNvSpPr>
            <a:spLocks noGrp="1" noChangeArrowheads="1"/>
          </p:cNvSpPr>
          <p:nvPr>
            <p:ph type="title"/>
          </p:nvPr>
        </p:nvSpPr>
        <p:spPr/>
        <p:txBody>
          <a:bodyPr/>
          <a:lstStyle/>
          <a:p>
            <a:r>
              <a:rPr lang="en-US"/>
              <a:t>6.2 Public Key Encryption(8)</a:t>
            </a:r>
          </a:p>
        </p:txBody>
      </p:sp>
      <p:sp>
        <p:nvSpPr>
          <p:cNvPr id="800775" name="Rectangle 7"/>
          <p:cNvSpPr>
            <a:spLocks noGrp="1" noChangeArrowheads="1"/>
          </p:cNvSpPr>
          <p:nvPr>
            <p:ph type="body" idx="1"/>
          </p:nvPr>
        </p:nvSpPr>
        <p:spPr/>
        <p:txBody>
          <a:bodyPr/>
          <a:lstStyle/>
          <a:p>
            <a:pPr>
              <a:lnSpc>
                <a:spcPct val="80000"/>
              </a:lnSpc>
            </a:pPr>
            <a:r>
              <a:rPr lang="en-US" sz="2000"/>
              <a:t>Two keys, </a:t>
            </a:r>
            <a:r>
              <a:rPr lang="en-US" sz="2000" b="1"/>
              <a:t>d</a:t>
            </a:r>
            <a:r>
              <a:rPr lang="en-US" sz="2000"/>
              <a:t> and </a:t>
            </a:r>
            <a:r>
              <a:rPr lang="en-US" sz="2000" b="1"/>
              <a:t>e</a:t>
            </a:r>
            <a:r>
              <a:rPr lang="en-US" sz="2000"/>
              <a:t>, are used for decryption and encryption.</a:t>
            </a:r>
          </a:p>
          <a:p>
            <a:pPr lvl="1">
              <a:lnSpc>
                <a:spcPct val="80000"/>
              </a:lnSpc>
            </a:pPr>
            <a:r>
              <a:rPr lang="en-US" sz="2000"/>
              <a:t>An important property is that </a:t>
            </a:r>
            <a:r>
              <a:rPr lang="en-US" sz="2000" b="1"/>
              <a:t>d</a:t>
            </a:r>
            <a:r>
              <a:rPr lang="en-US" sz="2000"/>
              <a:t> and </a:t>
            </a:r>
            <a:r>
              <a:rPr lang="en-US" sz="2000" b="1"/>
              <a:t>e</a:t>
            </a:r>
            <a:r>
              <a:rPr lang="en-US" sz="2000"/>
              <a:t> can be interchanged.</a:t>
            </a:r>
          </a:p>
          <a:p>
            <a:pPr lvl="1">
              <a:lnSpc>
                <a:spcPct val="80000"/>
              </a:lnSpc>
            </a:pPr>
            <a:r>
              <a:rPr lang="en-US" sz="2000" b="1"/>
              <a:t>n</a:t>
            </a:r>
            <a:r>
              <a:rPr lang="en-US" sz="2000"/>
              <a:t> is chosen as a large integer that is a product of </a:t>
            </a:r>
            <a:r>
              <a:rPr lang="en-US" sz="2000" b="1"/>
              <a:t>two large distinct prime numbers</a:t>
            </a:r>
            <a:r>
              <a:rPr lang="en-US" sz="2000"/>
              <a:t>, </a:t>
            </a:r>
            <a:r>
              <a:rPr lang="en-US" sz="2000" b="1"/>
              <a:t>a</a:t>
            </a:r>
            <a:r>
              <a:rPr lang="en-US" sz="2000"/>
              <a:t> and </a:t>
            </a:r>
            <a:r>
              <a:rPr lang="en-US" sz="2000" b="1"/>
              <a:t>b</a:t>
            </a:r>
            <a:r>
              <a:rPr lang="en-US" sz="2000"/>
              <a:t>.</a:t>
            </a:r>
          </a:p>
          <a:p>
            <a:pPr lvl="1">
              <a:lnSpc>
                <a:spcPct val="80000"/>
              </a:lnSpc>
            </a:pPr>
            <a:r>
              <a:rPr lang="en-US" sz="2000"/>
              <a:t>The encryption key </a:t>
            </a:r>
            <a:r>
              <a:rPr lang="en-US" sz="2000" b="1"/>
              <a:t>e</a:t>
            </a:r>
            <a:r>
              <a:rPr lang="en-US" sz="2000"/>
              <a:t> is a randomly chosen number between 1 and </a:t>
            </a:r>
            <a:r>
              <a:rPr lang="en-US" sz="2000" b="1"/>
              <a:t>n</a:t>
            </a:r>
            <a:r>
              <a:rPr lang="en-US" sz="2000"/>
              <a:t> that is </a:t>
            </a:r>
            <a:r>
              <a:rPr lang="en-US" sz="2000" b="1"/>
              <a:t>relatively prime</a:t>
            </a:r>
            <a:r>
              <a:rPr lang="en-US" sz="2000"/>
              <a:t> to (a-1) x (b-1). </a:t>
            </a:r>
          </a:p>
          <a:p>
            <a:pPr lvl="1">
              <a:lnSpc>
                <a:spcPct val="80000"/>
              </a:lnSpc>
            </a:pPr>
            <a:r>
              <a:rPr lang="en-US" sz="2000"/>
              <a:t>The </a:t>
            </a:r>
            <a:r>
              <a:rPr lang="en-US" sz="2000" b="1"/>
              <a:t>plaintext</a:t>
            </a:r>
            <a:r>
              <a:rPr lang="en-US" sz="2000"/>
              <a:t> block </a:t>
            </a:r>
            <a:r>
              <a:rPr lang="en-US" sz="2000" b="1"/>
              <a:t>P</a:t>
            </a:r>
            <a:r>
              <a:rPr lang="en-US" sz="2000"/>
              <a:t> is encrypted as </a:t>
            </a:r>
            <a:r>
              <a:rPr lang="en-US" sz="2000" b="1"/>
              <a:t>Pe mod  n</a:t>
            </a:r>
            <a:r>
              <a:rPr lang="en-US" sz="2000"/>
              <a:t>.</a:t>
            </a:r>
          </a:p>
          <a:p>
            <a:pPr lvl="1">
              <a:lnSpc>
                <a:spcPct val="80000"/>
              </a:lnSpc>
            </a:pPr>
            <a:r>
              <a:rPr lang="en-US" sz="2000"/>
              <a:t>Because the exponentiation is performed </a:t>
            </a:r>
            <a:r>
              <a:rPr lang="en-US" sz="2000" b="1"/>
              <a:t>mod n</a:t>
            </a:r>
            <a:r>
              <a:rPr lang="en-US" sz="2000"/>
              <a:t>, factoring </a:t>
            </a:r>
            <a:r>
              <a:rPr lang="en-US" sz="2000" b="1"/>
              <a:t>Pe</a:t>
            </a:r>
            <a:r>
              <a:rPr lang="en-US" sz="2000"/>
              <a:t> to uncover the encrypted plaintext is difficult.</a:t>
            </a:r>
          </a:p>
          <a:p>
            <a:pPr lvl="1">
              <a:lnSpc>
                <a:spcPct val="80000"/>
              </a:lnSpc>
            </a:pPr>
            <a:r>
              <a:rPr lang="en-US" sz="2000"/>
              <a:t>However, the decryption key </a:t>
            </a:r>
            <a:r>
              <a:rPr lang="en-US" sz="2000" b="1"/>
              <a:t>d</a:t>
            </a:r>
            <a:r>
              <a:rPr lang="en-US" sz="2000"/>
              <a:t> is carefully chosen so that                    </a:t>
            </a:r>
            <a:r>
              <a:rPr lang="en-US" sz="2000" b="1"/>
              <a:t>(Pe)d mod n = P</a:t>
            </a:r>
            <a:r>
              <a:rPr lang="en-US" sz="2000"/>
              <a:t>.</a:t>
            </a:r>
          </a:p>
          <a:p>
            <a:pPr lvl="1">
              <a:lnSpc>
                <a:spcPct val="80000"/>
              </a:lnSpc>
            </a:pPr>
            <a:r>
              <a:rPr lang="en-US" sz="2000"/>
              <a:t>The decryption key </a:t>
            </a:r>
            <a:r>
              <a:rPr lang="en-US" sz="2000" b="1"/>
              <a:t>d</a:t>
            </a:r>
            <a:r>
              <a:rPr lang="en-US" sz="2000"/>
              <a:t> can be computed from the condition that                   </a:t>
            </a:r>
            <a:r>
              <a:rPr lang="en-US" sz="2000" b="1"/>
              <a:t>d x e= 1 mod ((a-1)x(b-1))</a:t>
            </a:r>
            <a:r>
              <a:rPr lang="en-US" sz="2000"/>
              <a:t>.  </a:t>
            </a:r>
          </a:p>
          <a:p>
            <a:pPr lvl="1">
              <a:lnSpc>
                <a:spcPct val="80000"/>
              </a:lnSpc>
            </a:pPr>
            <a:r>
              <a:rPr lang="en-US" sz="2000"/>
              <a:t>Thus, the legitimate receiver who knows d simply computes                 </a:t>
            </a:r>
            <a:r>
              <a:rPr lang="en-US" sz="2000" b="1"/>
              <a:t>(Pe)d mod n = P</a:t>
            </a:r>
            <a:r>
              <a:rPr lang="en-US" sz="2000"/>
              <a:t> and recovers </a:t>
            </a:r>
            <a:r>
              <a:rPr lang="en-US" sz="2000" b="1"/>
              <a:t>P</a:t>
            </a:r>
            <a:r>
              <a:rPr lang="en-US" sz="2000"/>
              <a:t> without having to factor </a:t>
            </a:r>
            <a:r>
              <a:rPr lang="en-US" sz="2000" b="1"/>
              <a:t>Pe</a:t>
            </a:r>
            <a:r>
              <a:rPr lang="en-US" sz="2000"/>
              <a:t>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1C9B401F-3567-4585-8046-671C93920F8B}" type="slidenum">
              <a:rPr lang="en-US"/>
              <a:pPr/>
              <a:t>67</a:t>
            </a:fld>
            <a:endParaRPr lang="en-CA"/>
          </a:p>
        </p:txBody>
      </p:sp>
      <p:sp>
        <p:nvSpPr>
          <p:cNvPr id="802822" name="Rectangle 6"/>
          <p:cNvSpPr>
            <a:spLocks noGrp="1" noChangeArrowheads="1"/>
          </p:cNvSpPr>
          <p:nvPr>
            <p:ph type="title"/>
          </p:nvPr>
        </p:nvSpPr>
        <p:spPr/>
        <p:txBody>
          <a:bodyPr/>
          <a:lstStyle/>
          <a:p>
            <a:r>
              <a:rPr lang="en-US"/>
              <a:t>6.3 Digital Signatures</a:t>
            </a:r>
          </a:p>
        </p:txBody>
      </p:sp>
      <p:sp>
        <p:nvSpPr>
          <p:cNvPr id="802823" name="Rectangle 7"/>
          <p:cNvSpPr>
            <a:spLocks noGrp="1" noChangeArrowheads="1"/>
          </p:cNvSpPr>
          <p:nvPr>
            <p:ph type="body" idx="1"/>
          </p:nvPr>
        </p:nvSpPr>
        <p:spPr/>
        <p:txBody>
          <a:bodyPr/>
          <a:lstStyle/>
          <a:p>
            <a:pPr>
              <a:lnSpc>
                <a:spcPct val="90000"/>
              </a:lnSpc>
            </a:pPr>
            <a:r>
              <a:rPr lang="en-US" sz="2000"/>
              <a:t>A </a:t>
            </a:r>
            <a:r>
              <a:rPr lang="en-US" sz="2000" b="1"/>
              <a:t>digital signature</a:t>
            </a:r>
            <a:r>
              <a:rPr lang="en-US" sz="2000"/>
              <a:t> is an example of using encryption techniques to provide authentication services in e-commerce applications.</a:t>
            </a:r>
          </a:p>
          <a:p>
            <a:pPr>
              <a:lnSpc>
                <a:spcPct val="90000"/>
              </a:lnSpc>
            </a:pPr>
            <a:r>
              <a:rPr lang="en-US" sz="2000"/>
              <a:t>A digital signature is a means of associating a mark unique to an individual with a body of text.</a:t>
            </a:r>
          </a:p>
          <a:p>
            <a:pPr lvl="1">
              <a:lnSpc>
                <a:spcPct val="90000"/>
              </a:lnSpc>
            </a:pPr>
            <a:r>
              <a:rPr lang="en-US" sz="2000"/>
              <a:t>The mark should be unforgettable, meaning that others should be able to check that the signature does come from the originator.</a:t>
            </a:r>
          </a:p>
          <a:p>
            <a:pPr>
              <a:lnSpc>
                <a:spcPct val="90000"/>
              </a:lnSpc>
            </a:pPr>
            <a:r>
              <a:rPr lang="en-US" sz="2000"/>
              <a:t>A digital signature consists of a string of symbols. </a:t>
            </a:r>
          </a:p>
          <a:p>
            <a:pPr lvl="1">
              <a:lnSpc>
                <a:spcPct val="90000"/>
              </a:lnSpc>
            </a:pPr>
            <a:r>
              <a:rPr lang="en-US" sz="2000"/>
              <a:t>Signature must be different for each use. </a:t>
            </a:r>
          </a:p>
          <a:p>
            <a:pPr lvl="2">
              <a:lnSpc>
                <a:spcPct val="90000"/>
              </a:lnSpc>
            </a:pPr>
            <a:r>
              <a:rPr lang="en-US" sz="1800"/>
              <a:t>This can be achieved by making each digital signature a function of the message that it is signing, together with a time stamp.</a:t>
            </a:r>
          </a:p>
          <a:p>
            <a:pPr lvl="1">
              <a:lnSpc>
                <a:spcPct val="90000"/>
              </a:lnSpc>
            </a:pPr>
            <a:r>
              <a:rPr lang="en-US" sz="2000"/>
              <a:t>Public key techniques are the means creating digital signatures.</a:t>
            </a:r>
          </a:p>
          <a:p>
            <a:pPr>
              <a:lnSpc>
                <a:spcPct val="90000"/>
              </a:lnSpc>
              <a:buFont typeface="Wingdings" pitchFamily="2" charset="2"/>
              <a:buNone/>
            </a:pPr>
            <a:endParaRPr lang="en-US" sz="200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A55460D6-2332-4836-B78B-64E3903454A4}" type="slidenum">
              <a:rPr lang="en-US"/>
              <a:pPr/>
              <a:t>68</a:t>
            </a:fld>
            <a:endParaRPr lang="en-CA"/>
          </a:p>
        </p:txBody>
      </p:sp>
      <p:sp>
        <p:nvSpPr>
          <p:cNvPr id="817154" name="Rectangle 2"/>
          <p:cNvSpPr>
            <a:spLocks noGrp="1" noChangeArrowheads="1"/>
          </p:cNvSpPr>
          <p:nvPr>
            <p:ph type="title"/>
          </p:nvPr>
        </p:nvSpPr>
        <p:spPr/>
        <p:txBody>
          <a:bodyPr/>
          <a:lstStyle/>
          <a:p>
            <a:r>
              <a:rPr lang="en-US"/>
              <a:t>Summary</a:t>
            </a:r>
          </a:p>
        </p:txBody>
      </p:sp>
      <p:sp>
        <p:nvSpPr>
          <p:cNvPr id="817155" name="Rectangle 3"/>
          <p:cNvSpPr>
            <a:spLocks noGrp="1" noChangeArrowheads="1"/>
          </p:cNvSpPr>
          <p:nvPr>
            <p:ph type="body" idx="1"/>
          </p:nvPr>
        </p:nvSpPr>
        <p:spPr/>
        <p:txBody>
          <a:bodyPr/>
          <a:lstStyle/>
          <a:p>
            <a:r>
              <a:rPr lang="en-US"/>
              <a:t>1 Database Security and Authorization</a:t>
            </a:r>
          </a:p>
          <a:p>
            <a:r>
              <a:rPr lang="en-US"/>
              <a:t>2 Discretionary Access Control </a:t>
            </a:r>
          </a:p>
          <a:p>
            <a:r>
              <a:rPr lang="en-US"/>
              <a:t>3 Mandatory Access Control and Role-Based Access Control for Multilevel Security</a:t>
            </a:r>
          </a:p>
          <a:p>
            <a:r>
              <a:rPr lang="en-US"/>
              <a:t>4 Statistical Database Security</a:t>
            </a:r>
          </a:p>
          <a:p>
            <a:r>
              <a:rPr lang="en-US"/>
              <a:t>5 Flow Control</a:t>
            </a:r>
          </a:p>
          <a:p>
            <a:r>
              <a:rPr lang="en-US"/>
              <a:t>6 Encryption and Public Key Infrastructures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EDFA1DDA-6634-4D79-8E25-E70255DCDA50}" type="slidenum">
              <a:rPr lang="en-US"/>
              <a:pPr/>
              <a:t>7</a:t>
            </a:fld>
            <a:endParaRPr lang="en-CA"/>
          </a:p>
        </p:txBody>
      </p:sp>
      <p:sp>
        <p:nvSpPr>
          <p:cNvPr id="684038" name="Rectangle 6"/>
          <p:cNvSpPr>
            <a:spLocks noGrp="1" noChangeArrowheads="1"/>
          </p:cNvSpPr>
          <p:nvPr>
            <p:ph type="title"/>
          </p:nvPr>
        </p:nvSpPr>
        <p:spPr/>
        <p:txBody>
          <a:bodyPr/>
          <a:lstStyle/>
          <a:p>
            <a:r>
              <a:rPr lang="en-US" sz="3200"/>
              <a:t>Introduction to Database</a:t>
            </a:r>
            <a:br>
              <a:rPr lang="en-US" sz="3200"/>
            </a:br>
            <a:r>
              <a:rPr lang="en-US" sz="3200"/>
              <a:t>Security Issues (5)</a:t>
            </a:r>
          </a:p>
        </p:txBody>
      </p:sp>
      <p:sp>
        <p:nvSpPr>
          <p:cNvPr id="684039" name="Rectangle 7"/>
          <p:cNvSpPr>
            <a:spLocks noGrp="1" noChangeArrowheads="1"/>
          </p:cNvSpPr>
          <p:nvPr>
            <p:ph type="body" idx="1"/>
          </p:nvPr>
        </p:nvSpPr>
        <p:spPr/>
        <p:txBody>
          <a:bodyPr/>
          <a:lstStyle/>
          <a:p>
            <a:r>
              <a:rPr lang="en-US"/>
              <a:t>The security problem associated with databases is that of controlling the access to a </a:t>
            </a:r>
            <a:r>
              <a:rPr lang="en-US" b="1"/>
              <a:t>statistical database</a:t>
            </a:r>
            <a:r>
              <a:rPr lang="en-US"/>
              <a:t>, which is used to provide statistical information or summaries of values based on various criteria.</a:t>
            </a:r>
          </a:p>
          <a:p>
            <a:endParaRPr lang="en-US"/>
          </a:p>
          <a:p>
            <a:pPr lvl="1"/>
            <a:r>
              <a:rPr lang="en-US"/>
              <a:t>The countermeasures to </a:t>
            </a:r>
            <a:r>
              <a:rPr lang="en-US" b="1"/>
              <a:t>statistical database security</a:t>
            </a:r>
            <a:r>
              <a:rPr lang="en-US"/>
              <a:t> problem is called </a:t>
            </a:r>
            <a:r>
              <a:rPr lang="en-US" b="1"/>
              <a:t>inference control measures</a:t>
            </a:r>
            <a:r>
              <a:rPr lang="en-US"/>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41C1366C-5D15-49D5-B7C8-0CF771B04529}" type="slidenum">
              <a:rPr lang="en-US"/>
              <a:pPr/>
              <a:t>8</a:t>
            </a:fld>
            <a:endParaRPr lang="en-CA"/>
          </a:p>
        </p:txBody>
      </p:sp>
      <p:sp>
        <p:nvSpPr>
          <p:cNvPr id="686086" name="Rectangle 6"/>
          <p:cNvSpPr>
            <a:spLocks noGrp="1" noChangeArrowheads="1"/>
          </p:cNvSpPr>
          <p:nvPr>
            <p:ph type="title"/>
          </p:nvPr>
        </p:nvSpPr>
        <p:spPr/>
        <p:txBody>
          <a:bodyPr/>
          <a:lstStyle/>
          <a:p>
            <a:r>
              <a:rPr lang="en-US" sz="3200"/>
              <a:t>Introduction to Database</a:t>
            </a:r>
            <a:br>
              <a:rPr lang="en-US" sz="3200"/>
            </a:br>
            <a:r>
              <a:rPr lang="en-US" sz="3200"/>
              <a:t>Security Issues (6)</a:t>
            </a:r>
          </a:p>
        </p:txBody>
      </p:sp>
      <p:sp>
        <p:nvSpPr>
          <p:cNvPr id="686087" name="Rectangle 7"/>
          <p:cNvSpPr>
            <a:spLocks noGrp="1" noChangeArrowheads="1"/>
          </p:cNvSpPr>
          <p:nvPr>
            <p:ph type="body" idx="1"/>
          </p:nvPr>
        </p:nvSpPr>
        <p:spPr/>
        <p:txBody>
          <a:bodyPr/>
          <a:lstStyle/>
          <a:p>
            <a:r>
              <a:rPr lang="en-US"/>
              <a:t>Another security is that of </a:t>
            </a:r>
            <a:r>
              <a:rPr lang="en-US" b="1"/>
              <a:t>flow control</a:t>
            </a:r>
            <a:r>
              <a:rPr lang="en-US"/>
              <a:t>, which prevents information from flowing in such a way that it reaches unauthorized users.</a:t>
            </a:r>
          </a:p>
          <a:p>
            <a:endParaRPr lang="en-US"/>
          </a:p>
          <a:p>
            <a:r>
              <a:rPr lang="en-US"/>
              <a:t>Channels that are pathways for information to flow implicitly in ways that violate the security policy of an organization are called </a:t>
            </a:r>
            <a:r>
              <a:rPr lang="en-US" b="1"/>
              <a:t>covert channels</a:t>
            </a:r>
            <a:r>
              <a:rPr lang="en-US"/>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23- </a:t>
            </a:r>
            <a:fld id="{F58F94DC-7D0E-476A-9D33-FDCBDC194939}" type="slidenum">
              <a:rPr lang="en-US"/>
              <a:pPr/>
              <a:t>9</a:t>
            </a:fld>
            <a:endParaRPr lang="en-CA"/>
          </a:p>
        </p:txBody>
      </p:sp>
      <p:sp>
        <p:nvSpPr>
          <p:cNvPr id="688134" name="Rectangle 6"/>
          <p:cNvSpPr>
            <a:spLocks noGrp="1" noChangeArrowheads="1"/>
          </p:cNvSpPr>
          <p:nvPr>
            <p:ph type="title"/>
          </p:nvPr>
        </p:nvSpPr>
        <p:spPr/>
        <p:txBody>
          <a:bodyPr/>
          <a:lstStyle/>
          <a:p>
            <a:r>
              <a:rPr lang="en-US" sz="3200"/>
              <a:t>Introduction to Database</a:t>
            </a:r>
            <a:br>
              <a:rPr lang="en-US" sz="3200"/>
            </a:br>
            <a:r>
              <a:rPr lang="en-US" sz="3200"/>
              <a:t>Security Issues (7)</a:t>
            </a:r>
          </a:p>
        </p:txBody>
      </p:sp>
      <p:sp>
        <p:nvSpPr>
          <p:cNvPr id="688135" name="Rectangle 7"/>
          <p:cNvSpPr>
            <a:spLocks noGrp="1" noChangeArrowheads="1"/>
          </p:cNvSpPr>
          <p:nvPr>
            <p:ph type="body" idx="1"/>
          </p:nvPr>
        </p:nvSpPr>
        <p:spPr/>
        <p:txBody>
          <a:bodyPr/>
          <a:lstStyle/>
          <a:p>
            <a:r>
              <a:rPr lang="en-US"/>
              <a:t>A final security issue is </a:t>
            </a:r>
            <a:r>
              <a:rPr lang="en-US" b="1"/>
              <a:t>data encryption</a:t>
            </a:r>
            <a:r>
              <a:rPr lang="en-US"/>
              <a:t>, which is used to protect sensitive data (such as credit card numbers) that is being transmitted via some type communication network.</a:t>
            </a:r>
          </a:p>
          <a:p>
            <a:r>
              <a:rPr lang="en-US"/>
              <a:t>The data is </a:t>
            </a:r>
            <a:r>
              <a:rPr lang="en-US" b="1"/>
              <a:t>encoded</a:t>
            </a:r>
            <a:r>
              <a:rPr lang="en-US"/>
              <a:t> using some </a:t>
            </a:r>
            <a:r>
              <a:rPr lang="en-US" b="1"/>
              <a:t>encoding algorithm</a:t>
            </a:r>
            <a:r>
              <a:rPr lang="en-US"/>
              <a:t>.</a:t>
            </a:r>
          </a:p>
          <a:p>
            <a:pPr lvl="1"/>
            <a:r>
              <a:rPr lang="en-US"/>
              <a:t>An unauthorized user who access encoded data will have difficulty deciphering it, but authorized users are given decoding or decrypting algorithms (or keys) to decipher data.</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1037</TotalTime>
  <Words>5264</Words>
  <Application>Microsoft Office PowerPoint</Application>
  <PresentationFormat>Letter Paper (8.5x11 in)</PresentationFormat>
  <Paragraphs>509</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Tahoma</vt:lpstr>
      <vt:lpstr>Wingdings</vt:lpstr>
      <vt:lpstr>Courier New</vt:lpstr>
      <vt:lpstr>Blends</vt:lpstr>
      <vt:lpstr>Counter measures</vt:lpstr>
      <vt:lpstr>Chapter Outline (contd.)</vt:lpstr>
      <vt:lpstr>1 Introduction to Database Security Issues</vt:lpstr>
      <vt:lpstr>Introduction to Database Security Issues (2)</vt:lpstr>
      <vt:lpstr>Introduction to Database Security Issues (3)</vt:lpstr>
      <vt:lpstr>Introduction to Database Security Issues (4)</vt:lpstr>
      <vt:lpstr>Introduction to Database Security Issues (5)</vt:lpstr>
      <vt:lpstr>Introduction to Database Security Issues (6)</vt:lpstr>
      <vt:lpstr>Introduction to Database Security Issues (7)</vt:lpstr>
      <vt:lpstr>1.2 Database Security and the DBA </vt:lpstr>
      <vt:lpstr>1.2 Database Security and the DBA (2)</vt:lpstr>
      <vt:lpstr>1.3 Access Protection, User Accounts, and Database Audits</vt:lpstr>
      <vt:lpstr>1.3 Access Protection, User Accounts, and Database Audits(2)</vt:lpstr>
      <vt:lpstr>1.3 Access Protection, User Accounts, and Database Audits(3)</vt:lpstr>
      <vt:lpstr>Discretionary Access Control Based on Granting and Revoking Privileges</vt:lpstr>
      <vt:lpstr>2.1Types of Discretionary Privileges</vt:lpstr>
      <vt:lpstr>2.1Types of Discretionary Privileges(2)</vt:lpstr>
      <vt:lpstr>2.1Types of Discretionary Privileges(3)</vt:lpstr>
      <vt:lpstr>2.1Types of Discretionary Privileges(4)</vt:lpstr>
      <vt:lpstr>2.1Types of Discretionary Privileges(5)</vt:lpstr>
      <vt:lpstr>2.1Types of Discretionary Privileges(6)</vt:lpstr>
      <vt:lpstr>2.2 Specifying Privileges Using Views</vt:lpstr>
      <vt:lpstr>2.3 Revoking Privileges</vt:lpstr>
      <vt:lpstr>2.4 Propagation of Privileges using the GRANT OPTION</vt:lpstr>
      <vt:lpstr>2.5 An Example</vt:lpstr>
      <vt:lpstr>2.5 An Example(2)</vt:lpstr>
      <vt:lpstr>2.5 An Example(3)</vt:lpstr>
      <vt:lpstr>2.5 An Example(4)</vt:lpstr>
      <vt:lpstr>2.5 An Example(5)</vt:lpstr>
      <vt:lpstr>2.5 An Example(6)</vt:lpstr>
      <vt:lpstr>2.5 An Example(7)</vt:lpstr>
      <vt:lpstr>2.6 Specifying Limits on Propagation of Privileges</vt:lpstr>
      <vt:lpstr>3 Mandatory Access Control and Role-Based Access Control for Multilevel Security</vt:lpstr>
      <vt:lpstr>3 Mandatory Access Control and Role-Based Access Control for Multilevel Security(2)</vt:lpstr>
      <vt:lpstr>3 Mandatory Access Control and Role-Based Access Control for Multilevel Security(3)</vt:lpstr>
      <vt:lpstr>3 Mandatory Access Control and Role-Based Access Control for Multilevel Security(4)</vt:lpstr>
      <vt:lpstr>3 Mandatory Access Control and Role-Based Access Control for Multilevel Security(5)</vt:lpstr>
      <vt:lpstr>3 Mandatory Access Control and Role-Based Access Control for Multilevel Security(6)</vt:lpstr>
      <vt:lpstr>3 Mandatory Access Control and Role-Based Access Control for Multilevel Security(7)</vt:lpstr>
      <vt:lpstr>3 Mandatory Access Control and Role-Based Access Control for Multilevel Security(8)</vt:lpstr>
      <vt:lpstr>3.1 Comparing Discretionary Access Control and Mandatory Access Control</vt:lpstr>
      <vt:lpstr>3.1 Comparing Discretionary Access Control and Mandatory Access Control(2)</vt:lpstr>
      <vt:lpstr>3.2 Role-Based Access Control</vt:lpstr>
      <vt:lpstr>3.2 Role-Based Access Control(2)</vt:lpstr>
      <vt:lpstr>3.2 Role-Based Access Control(3)</vt:lpstr>
      <vt:lpstr>3.3 Access Control Policies for  E-Commerce and the Web</vt:lpstr>
      <vt:lpstr>3.3 Access Control Policies for  E-Commerce and the Web(2)</vt:lpstr>
      <vt:lpstr>4 Introduction to Statistical Database Security</vt:lpstr>
      <vt:lpstr>4 Introduction to Statistical Database Security(2)</vt:lpstr>
      <vt:lpstr>4 Introduction to Statistical Database Security(3)</vt:lpstr>
      <vt:lpstr>4 Introduction to Statistical Database Security(4)</vt:lpstr>
      <vt:lpstr>5 Introduction to Flow Control</vt:lpstr>
      <vt:lpstr>5.1 Covert Channels</vt:lpstr>
      <vt:lpstr>5.1 Covert Channels(2)</vt:lpstr>
      <vt:lpstr>6 Encryption and Public Key Infrastructures</vt:lpstr>
      <vt:lpstr>6.1 The Data and Advanced Encryption Standards</vt:lpstr>
      <vt:lpstr>6.1 The Data and Advanced Encryption Standards(2)</vt:lpstr>
      <vt:lpstr>6.1 The Data and Advanced Encryption Standards(3)</vt:lpstr>
      <vt:lpstr>6.2 Public Key Encryption</vt:lpstr>
      <vt:lpstr>6.2 Public Key Encryption(2)</vt:lpstr>
      <vt:lpstr>6.2 Public Key Encryption(3)</vt:lpstr>
      <vt:lpstr>6.2 Public Key Encryption(4)</vt:lpstr>
      <vt:lpstr>6.2 Public Key Encryption(5)</vt:lpstr>
      <vt:lpstr>6.2 Public Key Encryption(6)</vt:lpstr>
      <vt:lpstr>6.2 Public Key Encryption(7)</vt:lpstr>
      <vt:lpstr>6.2 Public Key Encryption(8)</vt:lpstr>
      <vt:lpstr>6.3 Digital Signatures</vt:lpstr>
      <vt:lpstr>Summary</vt:lpstr>
    </vt:vector>
  </TitlesOfParts>
  <Company>Copyright © 2007 Ramez Elmasri and Shamkant B. Navathe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dc:title>
  <dc:subject>Database Security  and Authorization</dc:subject>
  <dc:creator>Elmasri/Navathe</dc:creator>
  <cp:lastModifiedBy>Admin</cp:lastModifiedBy>
  <cp:revision>73</cp:revision>
  <cp:lastPrinted>2001-11-04T00:51:13Z</cp:lastPrinted>
  <dcterms:created xsi:type="dcterms:W3CDTF">2005-02-25T19:46:41Z</dcterms:created>
  <dcterms:modified xsi:type="dcterms:W3CDTF">2024-12-09T05:39:43Z</dcterms:modified>
</cp:coreProperties>
</file>