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39" r:id="rId3"/>
    <p:sldId id="411" r:id="rId4"/>
    <p:sldId id="412" r:id="rId5"/>
    <p:sldId id="413"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95" r:id="rId20"/>
    <p:sldId id="396" r:id="rId21"/>
    <p:sldId id="353" r:id="rId22"/>
    <p:sldId id="354" r:id="rId23"/>
    <p:sldId id="397" r:id="rId24"/>
    <p:sldId id="398" r:id="rId25"/>
    <p:sldId id="399" r:id="rId26"/>
    <p:sldId id="400" r:id="rId27"/>
    <p:sldId id="404" r:id="rId28"/>
    <p:sldId id="401" r:id="rId29"/>
    <p:sldId id="402" r:id="rId30"/>
    <p:sldId id="403" r:id="rId31"/>
    <p:sldId id="358" r:id="rId32"/>
    <p:sldId id="359" r:id="rId33"/>
    <p:sldId id="414" r:id="rId34"/>
    <p:sldId id="415" r:id="rId35"/>
    <p:sldId id="416"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1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88" autoAdjust="0"/>
  </p:normalViewPr>
  <p:slideViewPr>
    <p:cSldViewPr>
      <p:cViewPr>
        <p:scale>
          <a:sx n="66" d="100"/>
          <a:sy n="66" d="100"/>
        </p:scale>
        <p:origin x="-15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21FFDB-D586-4139-B35A-A39922CB0F49}" type="datetimeFigureOut">
              <a:rPr lang="en-US" smtClean="0"/>
              <a:t>12/9/2024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4CBF23-8414-415B-AA39-269ECEDFDFD1}" type="slidenum">
              <a:rPr lang="en-US" smtClean="0"/>
              <a:t>‹#›</a:t>
            </a:fld>
            <a:endParaRPr lang="en-US"/>
          </a:p>
        </p:txBody>
      </p:sp>
    </p:spTree>
    <p:extLst>
      <p:ext uri="{BB962C8B-B14F-4D97-AF65-F5344CB8AC3E}">
        <p14:creationId xmlns:p14="http://schemas.microsoft.com/office/powerpoint/2010/main" val="1235429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10</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11</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12</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13</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14</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15</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16</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17</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18</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19</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20</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21</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22</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23</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24</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25</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26</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27</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28</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29</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30</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31</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32</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33</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34</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35</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36</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37</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38</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39</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40</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41</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42</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43</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44</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45</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46</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47</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48</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49</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5</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50</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51</a:t>
            </a:fld>
            <a:endParaRPr lang="en-US"/>
          </a:p>
        </p:txBody>
      </p:sp>
    </p:spTree>
    <p:extLst>
      <p:ext uri="{BB962C8B-B14F-4D97-AF65-F5344CB8AC3E}">
        <p14:creationId xmlns:p14="http://schemas.microsoft.com/office/powerpoint/2010/main" val="15659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6</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Open Shortest Path First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OSPF</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7</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8</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9</a:t>
            </a:fld>
            <a:endParaRPr lang="en-US"/>
          </a:p>
        </p:txBody>
      </p:sp>
    </p:spTree>
    <p:extLst>
      <p:ext uri="{BB962C8B-B14F-4D97-AF65-F5344CB8AC3E}">
        <p14:creationId xmlns:p14="http://schemas.microsoft.com/office/powerpoint/2010/main" val="1076343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jdfshgfgfh</a:t>
            </a:r>
            <a:endParaRPr lang="en-US" dirty="0"/>
          </a:p>
        </p:txBody>
      </p:sp>
      <p:sp>
        <p:nvSpPr>
          <p:cNvPr id="4" name="Date Placeholder 3"/>
          <p:cNvSpPr>
            <a:spLocks noGrp="1"/>
          </p:cNvSpPr>
          <p:nvPr>
            <p:ph type="dt" sz="half" idx="10"/>
          </p:nvPr>
        </p:nvSpPr>
        <p:spPr/>
        <p:txBody>
          <a:bodyPr/>
          <a:lstStyle/>
          <a:p>
            <a:fld id="{52BCA77C-B147-4738-A0EF-5B5CF2D2EB7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r>
              <a:rPr lang="en-US" dirty="0" smtClean="0"/>
              <a:t>1</a:t>
            </a:r>
            <a:endParaRPr lang="en-US"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24800" y="152401"/>
            <a:ext cx="864679" cy="60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userDrawn="1"/>
        </p:nvCxnSpPr>
        <p:spPr>
          <a:xfrm>
            <a:off x="0" y="9906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hasCustomPrompt="1"/>
          </p:nvPr>
        </p:nvSpPr>
        <p:spPr>
          <a:xfrm>
            <a:off x="1792288" y="4800600"/>
            <a:ext cx="5486400" cy="566738"/>
          </a:xfrm>
        </p:spPr>
        <p:txBody>
          <a:bodyPr anchor="b"/>
          <a:lstStyle>
            <a:lvl1pPr algn="l">
              <a:defRPr sz="2000" b="1"/>
            </a:lvl1pPr>
          </a:lstStyle>
          <a:p>
            <a:r>
              <a:rPr lang="en-US" dirty="0" err="1" smtClean="0"/>
              <a:t>jkljui</a:t>
            </a:r>
            <a:endParaRPr lang="en-US" dirty="0"/>
          </a:p>
        </p:txBody>
      </p:sp>
      <p:cxnSp>
        <p:nvCxnSpPr>
          <p:cNvPr id="15" name="Straight Connector 14"/>
          <p:cNvCxnSpPr/>
          <p:nvPr userDrawn="1"/>
        </p:nvCxnSpPr>
        <p:spPr>
          <a:xfrm>
            <a:off x="0" y="624840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49640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CA77C-B147-4738-A0EF-5B5CF2D2EB7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248589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85800" y="2286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CA77C-B147-4738-A0EF-5B5CF2D2EB7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3100173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CA77C-B147-4738-A0EF-5B5CF2D2EB7F}"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34874314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CA77C-B147-4738-A0EF-5B5CF2D2EB7F}"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17756203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CA77C-B147-4738-A0EF-5B5CF2D2EB7F}"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41322085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lstStyle>
            <a:lvl1pPr algn="l">
              <a:defRPr sz="2000" b="1"/>
            </a:lvl1pPr>
          </a:lstStyle>
          <a:p>
            <a:r>
              <a:rPr lang="en-US" dirty="0" err="1" smtClean="0"/>
              <a:t>jkljui</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CA77C-B147-4738-A0EF-5B5CF2D2EB7F}"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266421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CA77C-B147-4738-A0EF-5B5CF2D2EB7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386396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CA77C-B147-4738-A0EF-5B5CF2D2EB7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8998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CA77C-B147-4738-A0EF-5B5CF2D2EB7F}" type="datetimeFigureOut">
              <a:rPr lang="en-US" smtClean="0"/>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2342D-2EE0-4EA9-9689-68BB3309789C}" type="slidenum">
              <a:rPr lang="en-US" smtClean="0"/>
              <a:t>‹#›</a:t>
            </a:fld>
            <a:endParaRPr lang="en-US"/>
          </a:p>
        </p:txBody>
      </p:sp>
    </p:spTree>
    <p:extLst>
      <p:ext uri="{BB962C8B-B14F-4D97-AF65-F5344CB8AC3E}">
        <p14:creationId xmlns:p14="http://schemas.microsoft.com/office/powerpoint/2010/main" val="163542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Deep_packet_inspectio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netscout.com/what-is-ddos/volumetric-attack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netscout.com/what-is-ddos/icmp-floo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netscout.com/solutions/what-is-deep-packet-analysis" TargetMode="External"/><Relationship Id="rId4" Type="http://schemas.openxmlformats.org/officeDocument/2006/relationships/hyperlink" Target="https://www.netscout.com/what-is-ddo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webopedia.com/TERM/A/access.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hyperlink" Target="https://www.webopedia.com/TERM/S/security.html" TargetMode="External"/><Relationship Id="rId4" Type="http://schemas.openxmlformats.org/officeDocument/2006/relationships/hyperlink" Target="https://www.webopedia.com/TERM/N/network.html"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webopedia.com/TERM/P/proxy_server.html" TargetMode="External"/><Relationship Id="rId3" Type="http://schemas.openxmlformats.org/officeDocument/2006/relationships/hyperlink" Target="https://www.webopedia.com/TERM/P/packet.html" TargetMode="External"/><Relationship Id="rId7" Type="http://schemas.openxmlformats.org/officeDocument/2006/relationships/hyperlink" Target="https://www.webopedia.com/TERM/U/User_Datagram_Protocol.html"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www.webopedia.com/TERM/T/TCP.html" TargetMode="External"/><Relationship Id="rId5" Type="http://schemas.openxmlformats.org/officeDocument/2006/relationships/hyperlink" Target="https://www.webopedia.com/TERM/T/Telnet.html" TargetMode="External"/><Relationship Id="rId4" Type="http://schemas.openxmlformats.org/officeDocument/2006/relationships/hyperlink" Target="https://www.webopedia.com/TERM/F/ftp.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ecomputernotes.com/images/Static-Packet-Filter.jpg"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hyperlink" Target="https://ecomputernotes.com/images/Dynamic-Packet-Filter.jpg"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hyperlink" Target="https://ecomputernotes.com/images/Circuit-Level-Gateway.jpg"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apid7.com/solutions/incident-detection-and-respons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ecomputernotes.com/images/Air-Gap.jpg"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dnsstuff.com/what-is-hipaa-compliance"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s://www.manageengine.com/products/eventlog/" TargetMode="External"/><Relationship Id="rId5" Type="http://schemas.openxmlformats.org/officeDocument/2006/relationships/hyperlink" Target="https://www.solarwinds.com/access-rights-manager?CMP=ORG-BLG-DNS-X_WW_X_NP_X_X_EN_X_X-ARM-20200310_ITSecurityAudit_X_X_VidNo_X-X" TargetMode="External"/><Relationship Id="rId4" Type="http://schemas.openxmlformats.org/officeDocument/2006/relationships/hyperlink" Target="https://www.dnsstuff.com/pci-dss-complianc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owasp.org/index.php/Main_Page"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www.elastic.co/products/elasticsearch"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rapid7.com/solutions/user-behavior-analytic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153400" cy="2057400"/>
          </a:xfrm>
        </p:spPr>
        <p:txBody>
          <a:bodyPr>
            <a:noAutofit/>
          </a:bodyPr>
          <a:lstStyle/>
          <a:p>
            <a:pPr algn="ctr"/>
            <a: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t>Automatic cyber threat detection </a:t>
            </a:r>
            <a:b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br>
            <a: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t>and </a:t>
            </a:r>
            <a:b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br>
            <a: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t>analysis</a:t>
            </a:r>
            <a:endParaRPr lang="en-US" sz="4000" dirty="0">
              <a:latin typeface="EucrosiaUPC" pitchFamily="18" charset="-34"/>
              <a:cs typeface="EucrosiaUPC" pitchFamily="18" charset="-34"/>
            </a:endParaRPr>
          </a:p>
        </p:txBody>
      </p:sp>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a:t>
            </a:fld>
            <a:endParaRPr lang="en-US" b="1" dirty="0"/>
          </a:p>
        </p:txBody>
      </p:sp>
    </p:spTree>
    <p:extLst>
      <p:ext uri="{BB962C8B-B14F-4D97-AF65-F5344CB8AC3E}">
        <p14:creationId xmlns:p14="http://schemas.microsoft.com/office/powerpoint/2010/main" val="943423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10</a:t>
            </a:fld>
            <a:endParaRPr lang="en-US" b="1" dirty="0"/>
          </a:p>
        </p:txBody>
      </p:sp>
      <p:sp>
        <p:nvSpPr>
          <p:cNvPr id="6" name="TextBox 5"/>
          <p:cNvSpPr txBox="1"/>
          <p:nvPr/>
        </p:nvSpPr>
        <p:spPr>
          <a:xfrm>
            <a:off x="228600" y="1164193"/>
            <a:ext cx="8763000" cy="4370427"/>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IP </a:t>
            </a:r>
            <a:r>
              <a:rPr lang="en-US" sz="2000" b="1" dirty="0" smtClean="0">
                <a:solidFill>
                  <a:srgbClr val="7030A0"/>
                </a:solidFill>
              </a:rPr>
              <a:t>Spoofing</a:t>
            </a:r>
          </a:p>
          <a:p>
            <a:pPr marL="285750" indent="-285750">
              <a:buFont typeface="Wingdings" pitchFamily="2" charset="2"/>
              <a:buChar char="Ø"/>
            </a:pPr>
            <a:endParaRPr lang="en-US" sz="2000" dirty="0" smtClean="0"/>
          </a:p>
          <a:p>
            <a:pPr marL="742950" lvl="1" indent="-285750">
              <a:buFont typeface="Wingdings" pitchFamily="2" charset="2"/>
              <a:buChar char="v"/>
            </a:pPr>
            <a:r>
              <a:rPr lang="en-US" sz="2000" dirty="0"/>
              <a:t>Spoofing is an impersonation of a user, device or client on the Internet. It’s often used during a cyber attack to disguise the source of attack </a:t>
            </a:r>
            <a:r>
              <a:rPr lang="en-US" sz="2000" dirty="0" smtClean="0"/>
              <a:t>traffic.</a:t>
            </a:r>
          </a:p>
          <a:p>
            <a:pPr marL="742950" lvl="1" indent="-285750">
              <a:buFont typeface="Wingdings" pitchFamily="2" charset="2"/>
              <a:buChar char="v"/>
            </a:pPr>
            <a:endParaRPr lang="en-US" dirty="0" smtClean="0"/>
          </a:p>
          <a:p>
            <a:pPr marL="742950" lvl="1" indent="-285750">
              <a:buFont typeface="Wingdings" pitchFamily="2" charset="2"/>
              <a:buChar char="v"/>
            </a:pPr>
            <a:r>
              <a:rPr lang="en-US" sz="2000" dirty="0"/>
              <a:t>The most common forms of spoofing are</a:t>
            </a:r>
            <a:r>
              <a:rPr lang="en-US" sz="2000" dirty="0" smtClean="0"/>
              <a:t>:</a:t>
            </a:r>
          </a:p>
          <a:p>
            <a:pPr marL="1200150" lvl="2" indent="-285750">
              <a:buFont typeface="Wingdings" pitchFamily="2" charset="2"/>
              <a:buChar char="q"/>
            </a:pPr>
            <a:r>
              <a:rPr lang="en-US" b="1" dirty="0"/>
              <a:t>DNS server spoofing</a:t>
            </a:r>
            <a:r>
              <a:rPr lang="en-US" dirty="0"/>
              <a:t> – Modifies a DNS server in order to redirect a domain name to a different IP address. It’s typically used to spread viruses</a:t>
            </a:r>
            <a:r>
              <a:rPr lang="en-US" dirty="0" smtClean="0"/>
              <a:t>.</a:t>
            </a:r>
          </a:p>
          <a:p>
            <a:pPr marL="1200150" lvl="2" indent="-285750">
              <a:buFont typeface="Wingdings" pitchFamily="2" charset="2"/>
              <a:buChar char="q"/>
            </a:pPr>
            <a:endParaRPr lang="en-US" dirty="0"/>
          </a:p>
          <a:p>
            <a:pPr marL="1200150" lvl="2" indent="-285750">
              <a:buFont typeface="Wingdings" pitchFamily="2" charset="2"/>
              <a:buChar char="q"/>
            </a:pPr>
            <a:r>
              <a:rPr lang="en-US" b="1" dirty="0"/>
              <a:t>ARP spoofing</a:t>
            </a:r>
            <a:r>
              <a:rPr lang="en-US" dirty="0"/>
              <a:t> – Links a perpetrator’s MAC address to a legitimate IP address through spoofed ARP messages. It’s typically used in denial of service (</a:t>
            </a:r>
            <a:r>
              <a:rPr lang="en-US" dirty="0" err="1"/>
              <a:t>DoS</a:t>
            </a:r>
            <a:r>
              <a:rPr lang="en-US" dirty="0"/>
              <a:t>) and man-in-the-middle assaults</a:t>
            </a:r>
            <a:r>
              <a:rPr lang="en-US" dirty="0" smtClean="0"/>
              <a:t>.</a:t>
            </a:r>
          </a:p>
          <a:p>
            <a:pPr marL="1200150" lvl="2" indent="-285750">
              <a:buFont typeface="Wingdings" pitchFamily="2" charset="2"/>
              <a:buChar char="q"/>
            </a:pPr>
            <a:endParaRPr lang="en-US" dirty="0"/>
          </a:p>
          <a:p>
            <a:pPr marL="1200150" lvl="2" indent="-285750">
              <a:buFont typeface="Wingdings" pitchFamily="2" charset="2"/>
              <a:buChar char="q"/>
            </a:pPr>
            <a:r>
              <a:rPr lang="en-US" b="1" dirty="0"/>
              <a:t>IP address spoofing</a:t>
            </a:r>
            <a:r>
              <a:rPr lang="en-US" dirty="0"/>
              <a:t> – Disguises an attacker’s origin IP. It’s typically used in </a:t>
            </a:r>
            <a:r>
              <a:rPr lang="en-US" dirty="0" err="1"/>
              <a:t>DoS</a:t>
            </a:r>
            <a:r>
              <a:rPr lang="en-US" dirty="0"/>
              <a:t> assaults</a:t>
            </a:r>
            <a:r>
              <a:rPr lang="en-US" dirty="0" smtClean="0"/>
              <a:t>.</a:t>
            </a: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11</a:t>
            </a:fld>
            <a:endParaRPr lang="en-US" b="1" dirty="0"/>
          </a:p>
        </p:txBody>
      </p:sp>
      <p:pic>
        <p:nvPicPr>
          <p:cNvPr id="6" name="Picture 5" descr="IPv4 network packet headers"/>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839200" cy="4876800"/>
          </a:xfrm>
          <a:prstGeom prst="rect">
            <a:avLst/>
          </a:prstGeom>
          <a:noFill/>
          <a:ln>
            <a:noFill/>
          </a:ln>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12</a:t>
            </a:fld>
            <a:endParaRPr lang="en-US" b="1" dirty="0"/>
          </a:p>
        </p:txBody>
      </p:sp>
      <p:sp>
        <p:nvSpPr>
          <p:cNvPr id="2" name="Rectangle 1"/>
          <p:cNvSpPr/>
          <p:nvPr/>
        </p:nvSpPr>
        <p:spPr>
          <a:xfrm>
            <a:off x="671512" y="1371600"/>
            <a:ext cx="8167688" cy="4924425"/>
          </a:xfrm>
          <a:prstGeom prst="rect">
            <a:avLst/>
          </a:prstGeom>
        </p:spPr>
        <p:txBody>
          <a:bodyPr wrap="square">
            <a:spAutoFit/>
          </a:bodyPr>
          <a:lstStyle/>
          <a:p>
            <a:pPr marL="285750" indent="-285750">
              <a:buFont typeface="Wingdings" pitchFamily="2" charset="2"/>
              <a:buChar char="v"/>
            </a:pPr>
            <a:r>
              <a:rPr lang="en-US" sz="2000" dirty="0"/>
              <a:t>IP address spoofing is used for two reasons in </a:t>
            </a:r>
            <a:r>
              <a:rPr lang="en-US" sz="2000" dirty="0" err="1"/>
              <a:t>DDoS</a:t>
            </a:r>
            <a:r>
              <a:rPr lang="en-US" sz="2000" dirty="0"/>
              <a:t> attacks</a:t>
            </a:r>
            <a:r>
              <a:rPr lang="en-US" sz="2000" dirty="0" smtClean="0"/>
              <a:t>:</a:t>
            </a:r>
          </a:p>
          <a:p>
            <a:pPr marL="742950" lvl="1" indent="-285750">
              <a:buFont typeface="Wingdings" pitchFamily="2" charset="2"/>
              <a:buChar char="§"/>
            </a:pPr>
            <a:r>
              <a:rPr lang="en-US" sz="2000" dirty="0" smtClean="0"/>
              <a:t>To </a:t>
            </a:r>
            <a:r>
              <a:rPr lang="en-US" sz="2000" dirty="0"/>
              <a:t>mask botnet device locations </a:t>
            </a:r>
            <a:endParaRPr lang="en-US" sz="2000" dirty="0" smtClean="0"/>
          </a:p>
          <a:p>
            <a:pPr marL="742950" lvl="1" indent="-285750">
              <a:buFont typeface="Wingdings" pitchFamily="2" charset="2"/>
              <a:buChar char="§"/>
            </a:pPr>
            <a:r>
              <a:rPr lang="en-US" sz="2000" dirty="0" smtClean="0"/>
              <a:t>To </a:t>
            </a:r>
            <a:r>
              <a:rPr lang="en-US" sz="2000" dirty="0"/>
              <a:t>stage a reflected assault</a:t>
            </a:r>
            <a:r>
              <a:rPr lang="en-US" sz="2000" dirty="0" smtClean="0"/>
              <a:t>.</a:t>
            </a:r>
          </a:p>
          <a:p>
            <a:pPr marL="742950" lvl="1" indent="-285750">
              <a:buFont typeface="Wingdings" pitchFamily="2" charset="2"/>
              <a:buChar char="§"/>
            </a:pPr>
            <a:endParaRPr lang="en-US" dirty="0"/>
          </a:p>
          <a:p>
            <a:pPr marL="285750" indent="-285750">
              <a:buFont typeface="Wingdings" pitchFamily="2" charset="2"/>
              <a:buChar char="v"/>
            </a:pPr>
            <a:r>
              <a:rPr lang="en-US" sz="2000" dirty="0"/>
              <a:t>IP address spoofing in application layer </a:t>
            </a:r>
            <a:r>
              <a:rPr lang="en-US" sz="2000" dirty="0" smtClean="0"/>
              <a:t>attacks</a:t>
            </a:r>
          </a:p>
          <a:p>
            <a:pPr marL="742950" lvl="1" indent="-285750">
              <a:buFont typeface="Wingdings" pitchFamily="2" charset="2"/>
              <a:buChar char="§"/>
            </a:pPr>
            <a:r>
              <a:rPr lang="en-US" dirty="0"/>
              <a:t>For application layer connections to be established, the host and visitor are required to engage in a process of mutual verification, known as a </a:t>
            </a:r>
            <a:r>
              <a:rPr lang="en-US" dirty="0">
                <a:solidFill>
                  <a:srgbClr val="FF0000"/>
                </a:solidFill>
              </a:rPr>
              <a:t>TCP three-way handshake</a:t>
            </a:r>
            <a:r>
              <a:rPr lang="en-US" dirty="0" smtClean="0"/>
              <a:t>.</a:t>
            </a:r>
          </a:p>
          <a:p>
            <a:pPr marL="742950" lvl="1" indent="-285750">
              <a:buFont typeface="Wingdings" pitchFamily="2" charset="2"/>
              <a:buChar char="§"/>
            </a:pPr>
            <a:endParaRPr lang="en-US" dirty="0" smtClean="0"/>
          </a:p>
          <a:p>
            <a:pPr marL="742950" lvl="1" indent="-285750">
              <a:buFont typeface="Wingdings" pitchFamily="2" charset="2"/>
              <a:buChar char="§"/>
            </a:pPr>
            <a:r>
              <a:rPr lang="en-US" dirty="0"/>
              <a:t>The process consists of the following exchange </a:t>
            </a:r>
            <a:endParaRPr lang="en-US" dirty="0" smtClean="0"/>
          </a:p>
          <a:p>
            <a:pPr marL="1200150" lvl="2" indent="-285750">
              <a:buFont typeface="Courier New" pitchFamily="49" charset="0"/>
              <a:buChar char="o"/>
            </a:pPr>
            <a:r>
              <a:rPr lang="en-US" dirty="0"/>
              <a:t>Visitor sends a SYN packet to a host.</a:t>
            </a:r>
          </a:p>
          <a:p>
            <a:pPr marL="1200150" lvl="2" indent="-285750">
              <a:buFont typeface="Courier New" pitchFamily="49" charset="0"/>
              <a:buChar char="o"/>
            </a:pPr>
            <a:r>
              <a:rPr lang="en-US" dirty="0"/>
              <a:t>Host replies with a SYN-ACK.</a:t>
            </a:r>
          </a:p>
          <a:p>
            <a:pPr marL="1200150" lvl="2" indent="-285750">
              <a:buFont typeface="Courier New" pitchFamily="49" charset="0"/>
              <a:buChar char="o"/>
            </a:pPr>
            <a:r>
              <a:rPr lang="en-US" dirty="0"/>
              <a:t>Visitor acknowledges receipt of the SYN-ACK by replying with an ACK packet</a:t>
            </a:r>
            <a:r>
              <a:rPr lang="en-US" dirty="0" smtClean="0"/>
              <a:t>.</a:t>
            </a:r>
            <a:endParaRPr lang="en-US" dirty="0"/>
          </a:p>
          <a:p>
            <a:r>
              <a:rPr lang="en-US" b="1" dirty="0">
                <a:solidFill>
                  <a:srgbClr val="002060"/>
                </a:solidFill>
              </a:rPr>
              <a:t>Source IP spoofing makes the third step of this process impossible, as it prohibits the visitor from ever receiving the SYN-ACK reply, which is sent to the spoofed IP address</a:t>
            </a:r>
            <a:r>
              <a:rPr lang="en-US" b="1" dirty="0" smtClean="0">
                <a:solidFill>
                  <a:srgbClr val="002060"/>
                </a:solidFill>
              </a:rPr>
              <a:t>.</a:t>
            </a:r>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13</a:t>
            </a:fld>
            <a:endParaRPr lang="en-US" b="1" dirty="0"/>
          </a:p>
        </p:txBody>
      </p:sp>
      <p:sp>
        <p:nvSpPr>
          <p:cNvPr id="2" name="Rectangle 1"/>
          <p:cNvSpPr/>
          <p:nvPr/>
        </p:nvSpPr>
        <p:spPr>
          <a:xfrm>
            <a:off x="533400" y="1295400"/>
            <a:ext cx="8229600" cy="4339650"/>
          </a:xfrm>
          <a:prstGeom prst="rect">
            <a:avLst/>
          </a:prstGeom>
        </p:spPr>
        <p:txBody>
          <a:bodyPr wrap="square">
            <a:spAutoFit/>
          </a:bodyPr>
          <a:lstStyle/>
          <a:p>
            <a:pPr marL="285750" indent="-285750">
              <a:buFont typeface="Wingdings" pitchFamily="2" charset="2"/>
              <a:buChar char="v"/>
            </a:pPr>
            <a:r>
              <a:rPr lang="en-US" sz="2000" b="1" dirty="0">
                <a:solidFill>
                  <a:srgbClr val="7030A0"/>
                </a:solidFill>
              </a:rPr>
              <a:t>Anti-spoofing in </a:t>
            </a:r>
            <a:r>
              <a:rPr lang="en-US" sz="2000" b="1" dirty="0" err="1">
                <a:solidFill>
                  <a:srgbClr val="7030A0"/>
                </a:solidFill>
              </a:rPr>
              <a:t>DDoS</a:t>
            </a:r>
            <a:r>
              <a:rPr lang="en-US" sz="2000" b="1" dirty="0">
                <a:solidFill>
                  <a:srgbClr val="7030A0"/>
                </a:solidFill>
              </a:rPr>
              <a:t> </a:t>
            </a:r>
            <a:r>
              <a:rPr lang="en-US" sz="2000" b="1" dirty="0" smtClean="0">
                <a:solidFill>
                  <a:srgbClr val="7030A0"/>
                </a:solidFill>
              </a:rPr>
              <a:t>protection</a:t>
            </a:r>
          </a:p>
          <a:p>
            <a:pPr marL="285750" indent="-285750">
              <a:buFont typeface="Wingdings" pitchFamily="2" charset="2"/>
              <a:buChar char="v"/>
            </a:pPr>
            <a:endParaRPr lang="en-US" b="1" dirty="0" smtClean="0"/>
          </a:p>
          <a:p>
            <a:pPr marL="742950" lvl="1" indent="-285750">
              <a:buFont typeface="Wingdings" pitchFamily="2" charset="2"/>
              <a:buChar char="v"/>
            </a:pPr>
            <a:r>
              <a:rPr lang="en-US" sz="2000" dirty="0"/>
              <a:t>To overcome this, modern mitigation solutions rely on </a:t>
            </a:r>
            <a:r>
              <a:rPr lang="en-US" sz="2000" u="sng" dirty="0">
                <a:hlinkClick r:id="rId3"/>
              </a:rPr>
              <a:t>deep packet inspection</a:t>
            </a:r>
            <a:r>
              <a:rPr lang="en-US" sz="2000" dirty="0"/>
              <a:t> (DPI), which uses granular analysis of all packet headers rather than just source IP address. </a:t>
            </a:r>
            <a:endParaRPr lang="en-US" sz="2000" dirty="0" smtClean="0"/>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smtClean="0"/>
              <a:t>With </a:t>
            </a:r>
            <a:r>
              <a:rPr lang="en-US" sz="2000" dirty="0"/>
              <a:t>DPI, mitigation solutions are able to cross-examine the content of different packet headers to uncover other metrics to identify and filter out malicious traffic</a:t>
            </a:r>
            <a:r>
              <a:rPr lang="en-US" sz="2000" dirty="0" smtClean="0"/>
              <a:t>.</a:t>
            </a:r>
          </a:p>
          <a:p>
            <a:pPr marL="742950" lvl="1" indent="-285750">
              <a:buFont typeface="Wingdings" pitchFamily="2" charset="2"/>
              <a:buChar char="v"/>
            </a:pPr>
            <a:endParaRPr lang="en-US" sz="2000" dirty="0"/>
          </a:p>
          <a:p>
            <a:pPr lvl="1"/>
            <a:endParaRPr lang="en-US" sz="2000" dirty="0" smtClean="0"/>
          </a:p>
          <a:p>
            <a:pPr lvl="1"/>
            <a:r>
              <a:rPr lang="en-US" sz="2000" dirty="0" smtClean="0">
                <a:solidFill>
                  <a:srgbClr val="C00000"/>
                </a:solidFill>
              </a:rPr>
              <a:t>DPI </a:t>
            </a:r>
            <a:r>
              <a:rPr lang="en-US" sz="2000" dirty="0">
                <a:solidFill>
                  <a:srgbClr val="C00000"/>
                </a:solidFill>
              </a:rPr>
              <a:t>is likely to cause performance degradation—sometimes even making the protected network almost completely unresponsive.</a:t>
            </a:r>
          </a:p>
          <a:p>
            <a:pPr marL="285750" indent="-285750">
              <a:buFont typeface="Wingdings" pitchFamily="2" charset="2"/>
              <a:buChar char="v"/>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14</a:t>
            </a:fld>
            <a:endParaRPr lang="en-US" b="1" dirty="0"/>
          </a:p>
        </p:txBody>
      </p:sp>
      <p:sp>
        <p:nvSpPr>
          <p:cNvPr id="6" name="TextBox 5"/>
          <p:cNvSpPr txBox="1"/>
          <p:nvPr/>
        </p:nvSpPr>
        <p:spPr>
          <a:xfrm>
            <a:off x="228600" y="1066800"/>
            <a:ext cx="8763000" cy="5324535"/>
          </a:xfrm>
          <a:prstGeom prst="rect">
            <a:avLst/>
          </a:prstGeom>
          <a:noFill/>
        </p:spPr>
        <p:txBody>
          <a:bodyPr wrap="square" rtlCol="0">
            <a:spAutoFit/>
          </a:bodyPr>
          <a:lstStyle/>
          <a:p>
            <a:pPr marL="285750" indent="-285750">
              <a:buFont typeface="Wingdings" pitchFamily="2" charset="2"/>
              <a:buChar char="Ø"/>
            </a:pPr>
            <a:r>
              <a:rPr lang="en-US" b="1" dirty="0">
                <a:solidFill>
                  <a:srgbClr val="7030A0"/>
                </a:solidFill>
              </a:rPr>
              <a:t>TCP Sequence Number </a:t>
            </a:r>
            <a:r>
              <a:rPr lang="en-US" b="1" dirty="0" smtClean="0">
                <a:solidFill>
                  <a:srgbClr val="7030A0"/>
                </a:solidFill>
              </a:rPr>
              <a:t>Attack</a:t>
            </a:r>
          </a:p>
          <a:p>
            <a:pPr marL="285750" indent="-285750">
              <a:buFont typeface="Wingdings" pitchFamily="2" charset="2"/>
              <a:buChar char="Ø"/>
            </a:pPr>
            <a:endParaRPr lang="en-US" b="1" dirty="0" smtClean="0">
              <a:solidFill>
                <a:srgbClr val="7030A0"/>
              </a:solidFill>
            </a:endParaRPr>
          </a:p>
          <a:p>
            <a:pPr marL="285750" indent="-285750">
              <a:buFont typeface="Wingdings" pitchFamily="2" charset="2"/>
              <a:buChar char="Ø"/>
            </a:pPr>
            <a:endParaRPr lang="en-US" dirty="0" smtClean="0"/>
          </a:p>
          <a:p>
            <a:pPr marL="285750" indent="-285750">
              <a:buFont typeface="Wingdings" pitchFamily="2" charset="2"/>
              <a:buChar char="Ø"/>
            </a:pPr>
            <a:endParaRPr lang="en-US" dirty="0"/>
          </a:p>
          <a:p>
            <a:pPr marL="285750" indent="-285750">
              <a:buFont typeface="Wingdings" pitchFamily="2" charset="2"/>
              <a:buChar char="Ø"/>
            </a:pPr>
            <a:endParaRPr lang="en-US" dirty="0" smtClean="0"/>
          </a:p>
          <a:p>
            <a:pPr marL="285750" indent="-285750">
              <a:buFont typeface="Wingdings" pitchFamily="2" charset="2"/>
              <a:buChar char="Ø"/>
            </a:pPr>
            <a:endParaRPr lang="en-US" dirty="0"/>
          </a:p>
          <a:p>
            <a:pPr marL="285750" indent="-285750">
              <a:buFont typeface="Wingdings" pitchFamily="2" charset="2"/>
              <a:buChar char="Ø"/>
            </a:pPr>
            <a:endParaRPr lang="en-US" dirty="0" smtClean="0"/>
          </a:p>
          <a:p>
            <a:pPr marL="285750" indent="-285750">
              <a:buFont typeface="Wingdings" pitchFamily="2" charset="2"/>
              <a:buChar char="Ø"/>
            </a:pPr>
            <a:endParaRPr lang="en-US" dirty="0"/>
          </a:p>
          <a:p>
            <a:pPr marL="285750" indent="-285750">
              <a:buFont typeface="Wingdings" pitchFamily="2" charset="2"/>
              <a:buChar char="Ø"/>
            </a:pPr>
            <a:endParaRPr lang="en-US" dirty="0" smtClean="0"/>
          </a:p>
          <a:p>
            <a:pPr marL="285750" indent="-285750">
              <a:buFont typeface="Wingdings" pitchFamily="2" charset="2"/>
              <a:buChar char="Ø"/>
            </a:pPr>
            <a:endParaRPr lang="en-US" dirty="0"/>
          </a:p>
          <a:p>
            <a:pPr marL="742950" lvl="1" indent="-285750">
              <a:buFont typeface="Wingdings" pitchFamily="2" charset="2"/>
              <a:buChar char="v"/>
            </a:pPr>
            <a:r>
              <a:rPr lang="en-US" sz="2000" dirty="0" smtClean="0"/>
              <a:t>sequence </a:t>
            </a:r>
            <a:r>
              <a:rPr lang="en-US" sz="2000" dirty="0"/>
              <a:t>numbers play a big part in TCP communications. </a:t>
            </a:r>
            <a:endParaRPr lang="en-US" sz="2000" dirty="0" smtClean="0"/>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TCP uses the sequence number field to take responsibility for ensuring that data packets are delivered to higher layers in the protocol stack in their correct order</a:t>
            </a:r>
            <a:r>
              <a:rPr lang="en-US" sz="2000" dirty="0" smtClean="0"/>
              <a:t>.</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An attacker listening into a TCP exchange could in principle determine the flow of sequence </a:t>
            </a:r>
            <a:r>
              <a:rPr lang="en-US" sz="2000" dirty="0" smtClean="0"/>
              <a:t>numbers.</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9574"/>
            <a:ext cx="4572000" cy="166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15</a:t>
            </a:fld>
            <a:endParaRPr lang="en-US" b="1" dirty="0"/>
          </a:p>
        </p:txBody>
      </p:sp>
      <p:sp>
        <p:nvSpPr>
          <p:cNvPr id="2" name="Rectangle 1"/>
          <p:cNvSpPr/>
          <p:nvPr/>
        </p:nvSpPr>
        <p:spPr>
          <a:xfrm>
            <a:off x="381000" y="1219200"/>
            <a:ext cx="8458200" cy="5293757"/>
          </a:xfrm>
          <a:prstGeom prst="rect">
            <a:avLst/>
          </a:prstGeom>
        </p:spPr>
        <p:txBody>
          <a:bodyPr wrap="square">
            <a:spAutoFit/>
          </a:bodyPr>
          <a:lstStyle/>
          <a:p>
            <a:pPr marL="285750" indent="-285750">
              <a:buFont typeface="Wingdings" pitchFamily="2" charset="2"/>
              <a:buChar char="v"/>
            </a:pPr>
            <a:r>
              <a:rPr lang="en-US" sz="2000" b="1" dirty="0">
                <a:solidFill>
                  <a:srgbClr val="7030A0"/>
                </a:solidFill>
              </a:rPr>
              <a:t>Anatomy of a TCP Sequence Prediction </a:t>
            </a:r>
            <a:r>
              <a:rPr lang="en-US" sz="2000" b="1" dirty="0" smtClean="0">
                <a:solidFill>
                  <a:srgbClr val="7030A0"/>
                </a:solidFill>
              </a:rPr>
              <a:t>Attack</a:t>
            </a:r>
          </a:p>
          <a:p>
            <a:pPr marL="742950" lvl="1" indent="-285750">
              <a:buFont typeface="Wingdings" pitchFamily="2" charset="2"/>
              <a:buChar char="§"/>
            </a:pPr>
            <a:r>
              <a:rPr lang="en-US" sz="2000" dirty="0"/>
              <a:t>A</a:t>
            </a:r>
            <a:r>
              <a:rPr lang="en-US" sz="2000" dirty="0" smtClean="0"/>
              <a:t>n </a:t>
            </a:r>
            <a:r>
              <a:rPr lang="en-US" sz="2000" dirty="0"/>
              <a:t>attacker would spend some time monitoring the data </a:t>
            </a:r>
            <a:r>
              <a:rPr lang="en-US" sz="2000" dirty="0" smtClean="0"/>
              <a:t>flow.</a:t>
            </a:r>
          </a:p>
          <a:p>
            <a:pPr marL="742950" lvl="1" indent="-285750">
              <a:buFont typeface="Wingdings" pitchFamily="2" charset="2"/>
              <a:buChar char="§"/>
            </a:pPr>
            <a:endParaRPr lang="en-US" sz="2000" dirty="0" smtClean="0"/>
          </a:p>
          <a:p>
            <a:pPr marL="742950" lvl="1" indent="-285750">
              <a:buFont typeface="Wingdings" pitchFamily="2" charset="2"/>
              <a:buChar char="§"/>
            </a:pPr>
            <a:r>
              <a:rPr lang="en-US" sz="2000" dirty="0"/>
              <a:t>The attacker would then cut off the other system (which is trusted by the target) from the communication, perhaps via a Denial of Service (</a:t>
            </a:r>
            <a:r>
              <a:rPr lang="en-US" sz="2000" dirty="0" err="1"/>
              <a:t>DoS</a:t>
            </a:r>
            <a:r>
              <a:rPr lang="en-US" sz="2000" dirty="0"/>
              <a:t>) </a:t>
            </a:r>
            <a:r>
              <a:rPr lang="en-US" sz="2000" dirty="0" smtClean="0"/>
              <a:t>attack.</a:t>
            </a:r>
          </a:p>
          <a:p>
            <a:pPr marL="742950" lvl="1" indent="-285750">
              <a:buFont typeface="Wingdings" pitchFamily="2" charset="2"/>
              <a:buChar char="§"/>
            </a:pPr>
            <a:endParaRPr lang="en-US" sz="2000" dirty="0" smtClean="0"/>
          </a:p>
          <a:p>
            <a:pPr marL="742950" lvl="1" indent="-285750">
              <a:buFont typeface="Wingdings" pitchFamily="2" charset="2"/>
              <a:buChar char="§"/>
            </a:pPr>
            <a:r>
              <a:rPr lang="en-US" sz="2000" dirty="0"/>
              <a:t>A</a:t>
            </a:r>
            <a:r>
              <a:rPr lang="en-US" sz="2000" dirty="0" smtClean="0"/>
              <a:t>ttacker </a:t>
            </a:r>
            <a:r>
              <a:rPr lang="en-US" sz="2000" dirty="0"/>
              <a:t>prepares a packet with the source IP address of the trusted system, and the expected sequence number. </a:t>
            </a:r>
            <a:endParaRPr lang="en-US" sz="2000" b="1" dirty="0"/>
          </a:p>
          <a:p>
            <a:pPr marL="285750" indent="-285750">
              <a:buFont typeface="Wingdings" pitchFamily="2" charset="2"/>
              <a:buChar char="v"/>
            </a:pPr>
            <a:r>
              <a:rPr lang="en-US" sz="2000" b="1" dirty="0">
                <a:solidFill>
                  <a:srgbClr val="7030A0"/>
                </a:solidFill>
              </a:rPr>
              <a:t>Measures to Prevent a TCP Sequence Prediction </a:t>
            </a:r>
            <a:r>
              <a:rPr lang="en-US" sz="2000" b="1" dirty="0" smtClean="0">
                <a:solidFill>
                  <a:srgbClr val="7030A0"/>
                </a:solidFill>
              </a:rPr>
              <a:t>Attack</a:t>
            </a:r>
          </a:p>
          <a:p>
            <a:pPr marL="285750" indent="-285750">
              <a:buFont typeface="Wingdings" pitchFamily="2" charset="2"/>
              <a:buChar char="v"/>
            </a:pPr>
            <a:endParaRPr lang="en-US" sz="2000" b="1" dirty="0" smtClean="0"/>
          </a:p>
          <a:p>
            <a:pPr marL="742950" lvl="1" indent="-285750">
              <a:buFont typeface="Wingdings" pitchFamily="2" charset="2"/>
              <a:buChar char="§"/>
            </a:pPr>
            <a:r>
              <a:rPr lang="en-US" sz="2000" dirty="0"/>
              <a:t>Internet Engineering Task Force (IETF) issued a renewed standard (RFC 6528) in 2012, setting out an improved algorithm for generating Initial Sequence </a:t>
            </a:r>
            <a:r>
              <a:rPr lang="en-US" sz="2000" dirty="0" smtClean="0"/>
              <a:t>Numbers.</a:t>
            </a:r>
          </a:p>
          <a:p>
            <a:pPr marL="742950" lvl="1" indent="-285750">
              <a:buFont typeface="Wingdings" pitchFamily="2" charset="2"/>
              <a:buChar char="§"/>
            </a:pPr>
            <a:r>
              <a:rPr lang="en-US" sz="2000" dirty="0" smtClean="0"/>
              <a:t>Operating </a:t>
            </a:r>
            <a:r>
              <a:rPr lang="en-US" sz="2000" dirty="0"/>
              <a:t>system manufacturers responded to the threat by introducing new and more unpredictable methods of sequence number generation </a:t>
            </a:r>
            <a:endParaRPr lang="en-US" sz="2000" b="1" dirty="0"/>
          </a:p>
          <a:p>
            <a:endParaRPr lang="en-US" dirty="0" smtClean="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16</a:t>
            </a:fld>
            <a:endParaRPr lang="en-US" b="1" dirty="0"/>
          </a:p>
        </p:txBody>
      </p:sp>
      <p:sp>
        <p:nvSpPr>
          <p:cNvPr id="6" name="TextBox 5"/>
          <p:cNvSpPr txBox="1"/>
          <p:nvPr/>
        </p:nvSpPr>
        <p:spPr>
          <a:xfrm>
            <a:off x="228600" y="1164193"/>
            <a:ext cx="8763000" cy="4616648"/>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Packet </a:t>
            </a:r>
            <a:r>
              <a:rPr lang="en-US" sz="2000" b="1" dirty="0" smtClean="0">
                <a:solidFill>
                  <a:srgbClr val="7030A0"/>
                </a:solidFill>
              </a:rPr>
              <a:t>Flooding</a:t>
            </a:r>
          </a:p>
          <a:p>
            <a:pPr marL="285750" indent="-285750">
              <a:buFont typeface="Wingdings" pitchFamily="2" charset="2"/>
              <a:buChar char="Ø"/>
            </a:pPr>
            <a:endParaRPr lang="en-US" dirty="0" smtClean="0"/>
          </a:p>
          <a:p>
            <a:pPr marL="742950" lvl="1" indent="-285750">
              <a:buFont typeface="Wingdings" pitchFamily="2" charset="2"/>
              <a:buChar char="v"/>
            </a:pPr>
            <a:r>
              <a:rPr lang="en-US" sz="2000" dirty="0"/>
              <a:t>A UDP flood is a form of </a:t>
            </a:r>
            <a:r>
              <a:rPr lang="en-US" sz="2000" u="sng" dirty="0">
                <a:hlinkClick r:id="rId3" tooltip="Volumetric DDoS Attacks"/>
              </a:rPr>
              <a:t>volumetric Denial-of-Service (</a:t>
            </a:r>
            <a:r>
              <a:rPr lang="en-US" sz="2000" u="sng" dirty="0" err="1">
                <a:hlinkClick r:id="rId3" tooltip="Volumetric DDoS Attacks"/>
              </a:rPr>
              <a:t>DoS</a:t>
            </a:r>
            <a:r>
              <a:rPr lang="en-US" sz="2000" u="sng" dirty="0">
                <a:hlinkClick r:id="rId3" tooltip="Volumetric DDoS Attacks"/>
              </a:rPr>
              <a:t>) attack</a:t>
            </a:r>
            <a:r>
              <a:rPr lang="en-US" sz="2000" dirty="0"/>
              <a:t> where the attacker targets and overwhelms random ports on the </a:t>
            </a:r>
            <a:r>
              <a:rPr lang="en-US" sz="2000" dirty="0" smtClean="0"/>
              <a:t>host.</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In this type of attack, the host looks for applications associated with these datagrams</a:t>
            </a:r>
            <a:r>
              <a:rPr lang="en-US" sz="2000" dirty="0" smtClean="0"/>
              <a:t>.</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When none are found, the host issues a “Destination Unreachable” packet back to the sender. </a:t>
            </a:r>
            <a:endParaRPr lang="en-US" sz="2000" dirty="0" smtClean="0"/>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smtClean="0"/>
              <a:t>System </a:t>
            </a:r>
            <a:r>
              <a:rPr lang="en-US" sz="2000" dirty="0"/>
              <a:t>becomes inundated and therefore unresponsive to legitimate traffic</a:t>
            </a:r>
            <a:r>
              <a:rPr lang="en-US" sz="2000" dirty="0" smtClean="0"/>
              <a:t>.</a:t>
            </a:r>
          </a:p>
          <a:p>
            <a:pPr lvl="1"/>
            <a:endParaRPr lang="en-US" dirty="0"/>
          </a:p>
          <a:p>
            <a:pPr marL="742950" lvl="1" indent="-285750">
              <a:buFont typeface="Wingdings" pitchFamily="2" charset="2"/>
              <a:buChar char="v"/>
            </a:pPr>
            <a:endParaRPr lang="en-US" dirty="0" smtClean="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17</a:t>
            </a:fld>
            <a:endParaRPr lang="en-US" b="1" dirty="0"/>
          </a:p>
        </p:txBody>
      </p:sp>
      <p:sp>
        <p:nvSpPr>
          <p:cNvPr id="2" name="Rectangle 1"/>
          <p:cNvSpPr/>
          <p:nvPr/>
        </p:nvSpPr>
        <p:spPr>
          <a:xfrm>
            <a:off x="457200" y="1219200"/>
            <a:ext cx="8458200" cy="3447098"/>
          </a:xfrm>
          <a:prstGeom prst="rect">
            <a:avLst/>
          </a:prstGeom>
        </p:spPr>
        <p:txBody>
          <a:bodyPr wrap="square">
            <a:spAutoFit/>
          </a:bodyPr>
          <a:lstStyle/>
          <a:p>
            <a:pPr marL="285750" indent="-285750" fontAlgn="base">
              <a:buFont typeface="Wingdings" pitchFamily="2" charset="2"/>
              <a:buChar char="v"/>
            </a:pPr>
            <a:r>
              <a:rPr lang="en-US" sz="2000" b="1" dirty="0">
                <a:solidFill>
                  <a:srgbClr val="7030A0"/>
                </a:solidFill>
              </a:rPr>
              <a:t>How to Mitigate and Prevent a UDP Flood Attack</a:t>
            </a:r>
            <a:r>
              <a:rPr lang="en-US" sz="2000" b="1" dirty="0" smtClean="0">
                <a:solidFill>
                  <a:srgbClr val="7030A0"/>
                </a:solidFill>
              </a:rPr>
              <a:t>?</a:t>
            </a:r>
          </a:p>
          <a:p>
            <a:pPr marL="285750" indent="-285750" fontAlgn="base">
              <a:buFont typeface="Wingdings" pitchFamily="2" charset="2"/>
              <a:buChar char="v"/>
            </a:pPr>
            <a:endParaRPr lang="en-US" b="1" dirty="0" smtClean="0"/>
          </a:p>
          <a:p>
            <a:pPr marL="742950" lvl="1" indent="-285750" fontAlgn="base">
              <a:buFont typeface="Wingdings" pitchFamily="2" charset="2"/>
              <a:buChar char="§"/>
            </a:pPr>
            <a:r>
              <a:rPr lang="en-US" sz="2000" dirty="0"/>
              <a:t>Most operating systems attempt to limit the response rate of </a:t>
            </a:r>
            <a:r>
              <a:rPr lang="en-US" sz="2000" u="sng" dirty="0">
                <a:hlinkClick r:id="rId3"/>
              </a:rPr>
              <a:t>ICMP</a:t>
            </a:r>
            <a:r>
              <a:rPr lang="en-US" sz="2000" dirty="0"/>
              <a:t> packets with the goal of stopping </a:t>
            </a:r>
            <a:r>
              <a:rPr lang="en-US" sz="2000" u="sng" dirty="0" err="1">
                <a:hlinkClick r:id="rId4" tooltip="DDoS Protection 101: What Is DDoS?"/>
              </a:rPr>
              <a:t>DDoS</a:t>
            </a:r>
            <a:r>
              <a:rPr lang="en-US" sz="2000" u="sng" dirty="0">
                <a:hlinkClick r:id="rId4" tooltip="DDoS Protection 101: What Is DDoS?"/>
              </a:rPr>
              <a:t> attacks</a:t>
            </a:r>
            <a:r>
              <a:rPr lang="en-US" sz="2000" dirty="0" smtClean="0"/>
              <a:t>.</a:t>
            </a:r>
          </a:p>
          <a:p>
            <a:pPr marL="742950" lvl="1" indent="-285750" fontAlgn="base">
              <a:buFont typeface="Wingdings" pitchFamily="2" charset="2"/>
              <a:buChar char="§"/>
            </a:pPr>
            <a:endParaRPr lang="en-US" sz="2000" dirty="0" smtClean="0"/>
          </a:p>
          <a:p>
            <a:pPr marL="742950" lvl="1" indent="-285750" fontAlgn="base">
              <a:buFont typeface="Wingdings" pitchFamily="2" charset="2"/>
              <a:buChar char="§"/>
            </a:pPr>
            <a:r>
              <a:rPr lang="en-US" sz="2000" dirty="0"/>
              <a:t>U</a:t>
            </a:r>
            <a:r>
              <a:rPr lang="en-US" sz="2000" dirty="0" smtClean="0"/>
              <a:t>sing</a:t>
            </a:r>
            <a:r>
              <a:rPr lang="en-US" sz="2000" dirty="0"/>
              <a:t> </a:t>
            </a:r>
            <a:r>
              <a:rPr lang="en-US" sz="2000" u="sng" dirty="0">
                <a:hlinkClick r:id="rId5"/>
              </a:rPr>
              <a:t>deep packet inspection</a:t>
            </a:r>
            <a:r>
              <a:rPr lang="en-US" sz="2000" dirty="0"/>
              <a:t>, can be used to balance the attack load across a network of scrubbing servers. </a:t>
            </a:r>
            <a:endParaRPr lang="en-US" sz="2000" dirty="0" smtClean="0"/>
          </a:p>
          <a:p>
            <a:pPr marL="742950" lvl="1" indent="-285750" fontAlgn="base">
              <a:buFont typeface="Wingdings" pitchFamily="2" charset="2"/>
              <a:buChar char="§"/>
            </a:pPr>
            <a:endParaRPr lang="en-US" sz="2000" dirty="0" smtClean="0"/>
          </a:p>
          <a:p>
            <a:pPr marL="742950" lvl="1" indent="-285750" fontAlgn="base">
              <a:buFont typeface="Wingdings" pitchFamily="2" charset="2"/>
              <a:buChar char="§"/>
            </a:pPr>
            <a:r>
              <a:rPr lang="en-US" sz="2000" dirty="0"/>
              <a:t>Scrubbing software that is designed to look at IP reputation, abnormal attributes and suspicious behavior, can uncover and filter out malicious </a:t>
            </a:r>
            <a:r>
              <a:rPr lang="en-US" sz="2000" dirty="0" err="1"/>
              <a:t>DDoS</a:t>
            </a:r>
            <a:r>
              <a:rPr lang="en-US" sz="2000" dirty="0"/>
              <a:t> </a:t>
            </a:r>
            <a:r>
              <a:rPr lang="en-US" sz="2000" dirty="0" smtClean="0"/>
              <a:t>packets.</a:t>
            </a:r>
            <a:endParaRPr lang="en-US" sz="2000"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18</a:t>
            </a:fld>
            <a:endParaRPr lang="en-US" b="1" dirty="0"/>
          </a:p>
        </p:txBody>
      </p:sp>
      <p:sp>
        <p:nvSpPr>
          <p:cNvPr id="6" name="TextBox 5"/>
          <p:cNvSpPr txBox="1"/>
          <p:nvPr/>
        </p:nvSpPr>
        <p:spPr>
          <a:xfrm>
            <a:off x="228600" y="1164193"/>
            <a:ext cx="8763000" cy="4247317"/>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Packet </a:t>
            </a:r>
            <a:r>
              <a:rPr lang="en-US" sz="2000" b="1" dirty="0" smtClean="0">
                <a:solidFill>
                  <a:srgbClr val="7030A0"/>
                </a:solidFill>
              </a:rPr>
              <a:t>Sniffing</a:t>
            </a:r>
          </a:p>
          <a:p>
            <a:pPr marL="285750" indent="-285750">
              <a:buFont typeface="Wingdings" pitchFamily="2" charset="2"/>
              <a:buChar char="Ø"/>
            </a:pPr>
            <a:endParaRPr lang="en-US" dirty="0" smtClean="0"/>
          </a:p>
          <a:p>
            <a:pPr marL="742950" lvl="1" indent="-285750">
              <a:buFont typeface="Wingdings" pitchFamily="2" charset="2"/>
              <a:buChar char="v"/>
            </a:pPr>
            <a:r>
              <a:rPr lang="en-US" dirty="0"/>
              <a:t>Packet sniffing is the practice of gathering, collecting, and logging some or all packets that pass through a computer network, regardless of how the packet is addressed</a:t>
            </a:r>
            <a:r>
              <a:rPr lang="en-US" dirty="0" smtClean="0"/>
              <a:t>.</a:t>
            </a:r>
          </a:p>
          <a:p>
            <a:pPr marL="742950" lvl="1" indent="-285750">
              <a:buFont typeface="Wingdings" pitchFamily="2" charset="2"/>
              <a:buChar char="v"/>
            </a:pPr>
            <a:endParaRPr lang="en-US" dirty="0"/>
          </a:p>
          <a:p>
            <a:pPr marL="742950" lvl="1" indent="-285750">
              <a:buFont typeface="Wingdings" pitchFamily="2" charset="2"/>
              <a:buChar char="v"/>
            </a:pPr>
            <a:r>
              <a:rPr lang="en-US" dirty="0"/>
              <a:t>When you install packet sniffing software, the </a:t>
            </a:r>
            <a:r>
              <a:rPr lang="en-US" b="1" dirty="0"/>
              <a:t>network interface card (NIC)</a:t>
            </a:r>
            <a:r>
              <a:rPr lang="en-US" dirty="0"/>
              <a:t>—the interface between your computer and the network—must be set to </a:t>
            </a:r>
            <a:r>
              <a:rPr lang="en-US" b="1" dirty="0">
                <a:solidFill>
                  <a:srgbClr val="FF0000"/>
                </a:solidFill>
              </a:rPr>
              <a:t>promiscuous mode. </a:t>
            </a:r>
            <a:endParaRPr lang="en-US" b="1" dirty="0" smtClean="0">
              <a:solidFill>
                <a:srgbClr val="FF0000"/>
              </a:solidFill>
            </a:endParaRPr>
          </a:p>
          <a:p>
            <a:pPr marL="742950" lvl="1" indent="-285750">
              <a:buFont typeface="Wingdings" pitchFamily="2" charset="2"/>
              <a:buChar char="v"/>
            </a:pPr>
            <a:endParaRPr lang="en-US" dirty="0" smtClean="0"/>
          </a:p>
          <a:p>
            <a:pPr marL="742950" lvl="1" indent="-285750">
              <a:buFont typeface="Wingdings" pitchFamily="2" charset="2"/>
              <a:buChar char="v"/>
            </a:pPr>
            <a:r>
              <a:rPr lang="en-US" b="1" dirty="0"/>
              <a:t>T</a:t>
            </a:r>
            <a:r>
              <a:rPr lang="en-US" b="1" dirty="0" smtClean="0"/>
              <a:t>wo </a:t>
            </a:r>
            <a:r>
              <a:rPr lang="en-US" b="1" dirty="0"/>
              <a:t>main types of packet </a:t>
            </a:r>
            <a:r>
              <a:rPr lang="en-US" b="1" dirty="0" smtClean="0"/>
              <a:t>sniffers</a:t>
            </a:r>
          </a:p>
          <a:p>
            <a:pPr marL="1200150" lvl="2" indent="-285750">
              <a:buFont typeface="Wingdings" pitchFamily="2" charset="2"/>
              <a:buChar char="§"/>
            </a:pPr>
            <a:r>
              <a:rPr lang="en-US" b="1" dirty="0"/>
              <a:t>Hardware Packet </a:t>
            </a:r>
            <a:r>
              <a:rPr lang="en-US" b="1" dirty="0" smtClean="0"/>
              <a:t>Sniffers</a:t>
            </a:r>
          </a:p>
          <a:p>
            <a:pPr marL="1657350" lvl="3" indent="-285750">
              <a:buFont typeface="Courier New" pitchFamily="49" charset="0"/>
              <a:buChar char="o"/>
            </a:pPr>
            <a:r>
              <a:rPr lang="en-US" dirty="0" smtClean="0"/>
              <a:t>Plugged directly </a:t>
            </a:r>
            <a:r>
              <a:rPr lang="en-US" dirty="0"/>
              <a:t>into the physical network at the appropriate </a:t>
            </a:r>
            <a:r>
              <a:rPr lang="en-US" dirty="0" smtClean="0"/>
              <a:t>location.</a:t>
            </a:r>
          </a:p>
          <a:p>
            <a:pPr marL="1200150" lvl="2" indent="-285750">
              <a:buFont typeface="Wingdings" pitchFamily="2" charset="2"/>
              <a:buChar char="§"/>
            </a:pPr>
            <a:r>
              <a:rPr lang="en-US" b="1" dirty="0" smtClean="0"/>
              <a:t>Software </a:t>
            </a:r>
            <a:r>
              <a:rPr lang="en-US" b="1" dirty="0"/>
              <a:t>Packet Sniffers</a:t>
            </a:r>
            <a:endParaRPr lang="en-US" dirty="0" smtClean="0"/>
          </a:p>
          <a:p>
            <a:pPr marL="742950" lvl="1" indent="-285750">
              <a:buFont typeface="Wingdings" pitchFamily="2" charset="2"/>
              <a:buChar char="v"/>
            </a:pPr>
            <a:endParaRPr lang="en-US" dirty="0" smtClean="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19</a:t>
            </a:fld>
            <a:endParaRPr lang="en-US" b="1" dirty="0"/>
          </a:p>
        </p:txBody>
      </p:sp>
      <p:sp>
        <p:nvSpPr>
          <p:cNvPr id="6" name="TextBox 5"/>
          <p:cNvSpPr txBox="1"/>
          <p:nvPr/>
        </p:nvSpPr>
        <p:spPr>
          <a:xfrm>
            <a:off x="228600" y="1164193"/>
            <a:ext cx="8763000" cy="5170646"/>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Packet Filtering</a:t>
            </a:r>
            <a:endParaRPr lang="en-US" sz="2000" b="1" dirty="0" smtClean="0">
              <a:solidFill>
                <a:srgbClr val="7030A0"/>
              </a:solidFill>
            </a:endParaRPr>
          </a:p>
          <a:p>
            <a:pPr marL="285750" indent="-285750">
              <a:buFont typeface="Wingdings" pitchFamily="2" charset="2"/>
              <a:buChar char="Ø"/>
            </a:pPr>
            <a:endParaRPr lang="en-US" dirty="0" smtClean="0"/>
          </a:p>
          <a:p>
            <a:pPr marL="742950" lvl="1" indent="-285750">
              <a:buFont typeface="Wingdings" pitchFamily="2" charset="2"/>
              <a:buChar char="v"/>
            </a:pPr>
            <a:r>
              <a:rPr lang="en-US" dirty="0"/>
              <a:t>Packet filtering is a network security mechanism that works by controlling what data can flow to and from a network. </a:t>
            </a:r>
            <a:endParaRPr lang="en-US" dirty="0" smtClean="0"/>
          </a:p>
          <a:p>
            <a:pPr marL="742950" lvl="1" indent="-285750">
              <a:buFont typeface="Wingdings" pitchFamily="2" charset="2"/>
              <a:buChar char="v"/>
            </a:pPr>
            <a:endParaRPr lang="en-US" dirty="0" smtClean="0"/>
          </a:p>
          <a:p>
            <a:pPr marL="742950" lvl="1" indent="-285750">
              <a:buFont typeface="Wingdings" pitchFamily="2" charset="2"/>
              <a:buChar char="v"/>
            </a:pPr>
            <a:r>
              <a:rPr lang="en-US" dirty="0"/>
              <a:t>The basic device that interconnects IP networks is called a </a:t>
            </a:r>
            <a:r>
              <a:rPr lang="en-US" i="1" dirty="0"/>
              <a:t>router</a:t>
            </a:r>
            <a:r>
              <a:rPr lang="en-US" dirty="0"/>
              <a:t>. </a:t>
            </a:r>
            <a:endParaRPr lang="en-US" dirty="0" smtClean="0"/>
          </a:p>
          <a:p>
            <a:pPr marL="742950" lvl="1" indent="-285750">
              <a:buFont typeface="Wingdings" pitchFamily="2" charset="2"/>
              <a:buChar char="v"/>
            </a:pPr>
            <a:endParaRPr lang="en-US" dirty="0" smtClean="0"/>
          </a:p>
          <a:p>
            <a:pPr marL="742950" lvl="1" indent="-285750">
              <a:buFont typeface="Wingdings" pitchFamily="2" charset="2"/>
              <a:buChar char="v"/>
            </a:pPr>
            <a:r>
              <a:rPr lang="en-US" dirty="0"/>
              <a:t>A router may be a dedicated piece of hardware that has no other purpose, or it may be a piece of software that runs on a general-purpose  </a:t>
            </a:r>
            <a:r>
              <a:rPr lang="en-US" dirty="0" smtClean="0"/>
              <a:t>PC.</a:t>
            </a:r>
          </a:p>
          <a:p>
            <a:pPr marL="742950" lvl="1" indent="-285750">
              <a:buFont typeface="Wingdings" pitchFamily="2" charset="2"/>
              <a:buChar char="v"/>
            </a:pPr>
            <a:endParaRPr lang="en-US" dirty="0" smtClean="0"/>
          </a:p>
          <a:p>
            <a:pPr marL="742950" lvl="1" indent="-285750">
              <a:buFont typeface="Wingdings" pitchFamily="2" charset="2"/>
              <a:buChar char="v"/>
            </a:pPr>
            <a:r>
              <a:rPr lang="en-US" dirty="0"/>
              <a:t>Packet filtering lets you control (allow or disallow) data transfer based on</a:t>
            </a:r>
            <a:r>
              <a:rPr lang="en-US" dirty="0" smtClean="0"/>
              <a:t>:</a:t>
            </a:r>
          </a:p>
          <a:p>
            <a:pPr marL="742950" lvl="1" indent="-285750">
              <a:buFont typeface="Wingdings" pitchFamily="2" charset="2"/>
              <a:buChar char="v"/>
            </a:pPr>
            <a:endParaRPr lang="en-US" sz="1400" dirty="0"/>
          </a:p>
          <a:p>
            <a:pPr marL="1200150" lvl="2" indent="-285750">
              <a:buFont typeface="Wingdings" pitchFamily="2" charset="2"/>
              <a:buChar char="§"/>
            </a:pPr>
            <a:r>
              <a:rPr lang="en-US" dirty="0"/>
              <a:t>The address the data is (supposedly) coming from</a:t>
            </a:r>
            <a:endParaRPr lang="en-US" sz="1400" dirty="0"/>
          </a:p>
          <a:p>
            <a:pPr marL="1200150" lvl="2" indent="-285750">
              <a:buFont typeface="Wingdings" pitchFamily="2" charset="2"/>
              <a:buChar char="§"/>
            </a:pPr>
            <a:r>
              <a:rPr lang="en-US" dirty="0"/>
              <a:t>The address the data is going to</a:t>
            </a:r>
            <a:endParaRPr lang="en-US" sz="1400" dirty="0"/>
          </a:p>
          <a:p>
            <a:pPr marL="1200150" lvl="2" indent="-285750">
              <a:buFont typeface="Wingdings" pitchFamily="2" charset="2"/>
              <a:buChar char="§"/>
            </a:pPr>
            <a:r>
              <a:rPr lang="en-US" dirty="0"/>
              <a:t>The session and application protocols being used to transfer the data</a:t>
            </a:r>
            <a:endParaRPr lang="en-US" sz="1400" dirty="0"/>
          </a:p>
          <a:p>
            <a:pPr marL="742950" lvl="1" indent="-285750">
              <a:buFont typeface="Wingdings" pitchFamily="2" charset="2"/>
              <a:buChar char="v"/>
            </a:pPr>
            <a:endParaRPr lang="en-US" dirty="0" smtClean="0"/>
          </a:p>
          <a:p>
            <a:pPr lvl="2"/>
            <a:r>
              <a:rPr lang="en-US" dirty="0" smtClean="0"/>
              <a:t>Ex: 	</a:t>
            </a:r>
            <a:r>
              <a:rPr lang="en-US" sz="1400" b="1" dirty="0" smtClean="0"/>
              <a:t>Don't </a:t>
            </a:r>
            <a:r>
              <a:rPr lang="en-US" sz="1400" b="1" dirty="0"/>
              <a:t>let anybody use Telnet (an application protocol) to log in from the outside.</a:t>
            </a:r>
          </a:p>
          <a:p>
            <a:pPr lvl="2"/>
            <a:r>
              <a:rPr lang="en-US" sz="1400" b="1" dirty="0" smtClean="0"/>
              <a:t>	or</a:t>
            </a:r>
            <a:r>
              <a:rPr lang="en-US" sz="1400" b="1" dirty="0"/>
              <a:t>:</a:t>
            </a:r>
          </a:p>
          <a:p>
            <a:pPr lvl="2"/>
            <a:r>
              <a:rPr lang="en-US" sz="1400" b="1" dirty="0" smtClean="0"/>
              <a:t>	Let </a:t>
            </a:r>
            <a:r>
              <a:rPr lang="en-US" sz="1400" b="1" dirty="0"/>
              <a:t>everybody send us email via SMTP (another application protocol</a:t>
            </a:r>
            <a:r>
              <a:rPr lang="en-US" sz="1400" b="1" dirty="0" smtClean="0"/>
              <a:t>).</a:t>
            </a:r>
            <a:endParaRPr lang="en-US" b="1" dirty="0" smtClean="0"/>
          </a:p>
        </p:txBody>
      </p:sp>
    </p:spTree>
    <p:extLst>
      <p:ext uri="{BB962C8B-B14F-4D97-AF65-F5344CB8AC3E}">
        <p14:creationId xmlns:p14="http://schemas.microsoft.com/office/powerpoint/2010/main" val="386190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a:t>
            </a:fld>
            <a:endParaRPr lang="en-US" b="1" dirty="0"/>
          </a:p>
        </p:txBody>
      </p:sp>
      <p:sp>
        <p:nvSpPr>
          <p:cNvPr id="4" name="Rectangle 3"/>
          <p:cNvSpPr/>
          <p:nvPr/>
        </p:nvSpPr>
        <p:spPr>
          <a:xfrm>
            <a:off x="304800" y="1219200"/>
            <a:ext cx="8686800" cy="3170099"/>
          </a:xfrm>
          <a:prstGeom prst="rect">
            <a:avLst/>
          </a:prstGeom>
        </p:spPr>
        <p:txBody>
          <a:bodyPr wrap="square">
            <a:spAutoFit/>
          </a:bodyPr>
          <a:lstStyle/>
          <a:p>
            <a:pPr marL="457200" indent="-457200">
              <a:buFont typeface="Wingdings" pitchFamily="2" charset="2"/>
              <a:buChar char="Ø"/>
            </a:pPr>
            <a:r>
              <a:rPr lang="en-US" sz="4000" b="1" dirty="0" smtClean="0">
                <a:solidFill>
                  <a:srgbClr val="7030A0"/>
                </a:solidFill>
              </a:rPr>
              <a:t>Plan</a:t>
            </a:r>
          </a:p>
          <a:p>
            <a:endParaRPr lang="en-US" sz="3200" b="1" dirty="0" smtClean="0"/>
          </a:p>
          <a:p>
            <a:pPr marL="342900" indent="-342900">
              <a:buFont typeface="Wingdings" pitchFamily="2" charset="2"/>
              <a:buChar char="v"/>
            </a:pPr>
            <a:r>
              <a:rPr lang="en-US" sz="3200" dirty="0" smtClean="0"/>
              <a:t>Basic Network Security</a:t>
            </a:r>
          </a:p>
          <a:p>
            <a:pPr marL="342900" indent="-342900">
              <a:buFont typeface="Wingdings" pitchFamily="2" charset="2"/>
              <a:buChar char="v"/>
            </a:pPr>
            <a:r>
              <a:rPr lang="en-US" sz="3200" dirty="0" smtClean="0"/>
              <a:t>Firewalls</a:t>
            </a:r>
          </a:p>
          <a:p>
            <a:pPr marL="342900" indent="-342900">
              <a:buFont typeface="Wingdings" pitchFamily="2" charset="2"/>
              <a:buChar char="v"/>
            </a:pPr>
            <a:r>
              <a:rPr lang="en-US" sz="3200" dirty="0" smtClean="0"/>
              <a:t>System Auditing </a:t>
            </a:r>
          </a:p>
          <a:p>
            <a:pPr marL="342900" indent="-342900">
              <a:buFont typeface="Wingdings" pitchFamily="2" charset="2"/>
              <a:buChar char="v"/>
            </a:pPr>
            <a:r>
              <a:rPr lang="en-US" sz="3200" dirty="0" smtClean="0"/>
              <a:t>AI &amp; ML</a:t>
            </a:r>
            <a:endParaRPr lang="en-US" sz="3200" dirty="0"/>
          </a:p>
        </p:txBody>
      </p:sp>
    </p:spTree>
    <p:extLst>
      <p:ext uri="{BB962C8B-B14F-4D97-AF65-F5344CB8AC3E}">
        <p14:creationId xmlns:p14="http://schemas.microsoft.com/office/powerpoint/2010/main" val="458456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20</a:t>
            </a:fld>
            <a:endParaRPr lang="en-US" b="1" dirty="0"/>
          </a:p>
        </p:txBody>
      </p:sp>
      <p:sp>
        <p:nvSpPr>
          <p:cNvPr id="2" name="Rectangle 1"/>
          <p:cNvSpPr/>
          <p:nvPr/>
        </p:nvSpPr>
        <p:spPr>
          <a:xfrm>
            <a:off x="381000" y="1219200"/>
            <a:ext cx="8382000" cy="4185761"/>
          </a:xfrm>
          <a:prstGeom prst="rect">
            <a:avLst/>
          </a:prstGeom>
        </p:spPr>
        <p:txBody>
          <a:bodyPr wrap="square">
            <a:spAutoFit/>
          </a:bodyPr>
          <a:lstStyle/>
          <a:p>
            <a:pPr marL="285750" indent="-285750">
              <a:buFont typeface="Wingdings" pitchFamily="2" charset="2"/>
              <a:buChar char="v"/>
            </a:pPr>
            <a:r>
              <a:rPr lang="en-US" b="1" dirty="0">
                <a:solidFill>
                  <a:srgbClr val="7030A0"/>
                </a:solidFill>
              </a:rPr>
              <a:t>Advantages of Packet </a:t>
            </a:r>
            <a:r>
              <a:rPr lang="en-US" b="1" dirty="0" smtClean="0">
                <a:solidFill>
                  <a:srgbClr val="7030A0"/>
                </a:solidFill>
              </a:rPr>
              <a:t>Filtering</a:t>
            </a:r>
          </a:p>
          <a:p>
            <a:pPr marL="285750" indent="-285750">
              <a:buFont typeface="Wingdings" pitchFamily="2" charset="2"/>
              <a:buChar char="v"/>
            </a:pPr>
            <a:endParaRPr lang="en-US" b="1" dirty="0" smtClean="0"/>
          </a:p>
          <a:p>
            <a:pPr marL="742950" lvl="1" indent="-285750">
              <a:buFont typeface="Wingdings" pitchFamily="2" charset="2"/>
              <a:buChar char="§"/>
            </a:pPr>
            <a:r>
              <a:rPr lang="en-US" sz="2000" dirty="0"/>
              <a:t>One screening router can help protect an entire </a:t>
            </a:r>
            <a:r>
              <a:rPr lang="en-US" sz="2000" dirty="0" smtClean="0"/>
              <a:t>network</a:t>
            </a:r>
          </a:p>
          <a:p>
            <a:pPr marL="742950" lvl="1" indent="-285750">
              <a:buFont typeface="Wingdings" pitchFamily="2" charset="2"/>
              <a:buChar char="§"/>
            </a:pPr>
            <a:r>
              <a:rPr lang="en-US" sz="2000" dirty="0"/>
              <a:t>Packet filtering doesn't require user knowledge or </a:t>
            </a:r>
            <a:r>
              <a:rPr lang="en-US" sz="2000" dirty="0" smtClean="0"/>
              <a:t>cooperation</a:t>
            </a:r>
          </a:p>
          <a:p>
            <a:pPr marL="742950" lvl="1" indent="-285750">
              <a:buFont typeface="Wingdings" pitchFamily="2" charset="2"/>
              <a:buChar char="§"/>
            </a:pPr>
            <a:r>
              <a:rPr lang="en-US" sz="2000" dirty="0"/>
              <a:t>Packet filtering is widely available in many </a:t>
            </a:r>
            <a:r>
              <a:rPr lang="en-US" sz="2000" dirty="0" smtClean="0"/>
              <a:t>routers</a:t>
            </a:r>
          </a:p>
          <a:p>
            <a:pPr marL="742950" lvl="1" indent="-285750">
              <a:buFont typeface="Wingdings" pitchFamily="2" charset="2"/>
              <a:buChar char="§"/>
            </a:pPr>
            <a:endParaRPr lang="en-US" dirty="0" smtClean="0"/>
          </a:p>
          <a:p>
            <a:pPr marL="285750" indent="-285750">
              <a:buFont typeface="Wingdings" pitchFamily="2" charset="2"/>
              <a:buChar char="v"/>
            </a:pPr>
            <a:r>
              <a:rPr lang="en-US" b="1" dirty="0">
                <a:solidFill>
                  <a:srgbClr val="7030A0"/>
                </a:solidFill>
              </a:rPr>
              <a:t>Disadvantages of Packet </a:t>
            </a:r>
            <a:r>
              <a:rPr lang="en-US" b="1" dirty="0" smtClean="0">
                <a:solidFill>
                  <a:srgbClr val="7030A0"/>
                </a:solidFill>
              </a:rPr>
              <a:t>Filtering</a:t>
            </a:r>
          </a:p>
          <a:p>
            <a:pPr marL="285750" indent="-285750">
              <a:buFont typeface="Wingdings" pitchFamily="2" charset="2"/>
              <a:buChar char="v"/>
            </a:pPr>
            <a:endParaRPr lang="en-US" b="1" dirty="0" smtClean="0"/>
          </a:p>
          <a:p>
            <a:pPr marL="742950" lvl="1" indent="-285750">
              <a:buFont typeface="Wingdings" pitchFamily="2" charset="2"/>
              <a:buChar char="§"/>
            </a:pPr>
            <a:r>
              <a:rPr lang="en-US" sz="2000" dirty="0"/>
              <a:t>Current filtering tools are not </a:t>
            </a:r>
            <a:r>
              <a:rPr lang="en-US" sz="2000" dirty="0" smtClean="0"/>
              <a:t>perfect</a:t>
            </a:r>
          </a:p>
          <a:p>
            <a:pPr marL="742950" lvl="1" indent="-285750">
              <a:buFont typeface="Wingdings" pitchFamily="2" charset="2"/>
              <a:buChar char="§"/>
            </a:pPr>
            <a:r>
              <a:rPr lang="en-US" sz="2000" dirty="0"/>
              <a:t>Some protocols are not well suited to packet </a:t>
            </a:r>
            <a:r>
              <a:rPr lang="en-US" sz="2000" dirty="0" smtClean="0"/>
              <a:t>filtering</a:t>
            </a:r>
          </a:p>
          <a:p>
            <a:pPr marL="742950" lvl="1" indent="-285750">
              <a:buFont typeface="Wingdings" pitchFamily="2" charset="2"/>
              <a:buChar char="§"/>
            </a:pPr>
            <a:r>
              <a:rPr lang="en-US" sz="2000" dirty="0"/>
              <a:t>Some policies can't readily be enforced by normal packet filtering routers</a:t>
            </a:r>
          </a:p>
          <a:p>
            <a:pPr marL="285750" indent="-285750">
              <a:buFont typeface="Wingdings" pitchFamily="2" charset="2"/>
              <a:buChar char="v"/>
            </a:pPr>
            <a:endParaRPr lang="en-US" b="1" dirty="0" smtClean="0"/>
          </a:p>
          <a:p>
            <a:pPr marL="285750" indent="-285750">
              <a:buFont typeface="Wingdings" pitchFamily="2" charset="2"/>
              <a:buChar char="v"/>
            </a:pPr>
            <a:endParaRPr lang="en-US" dirty="0"/>
          </a:p>
        </p:txBody>
      </p:sp>
    </p:spTree>
    <p:extLst>
      <p:ext uri="{BB962C8B-B14F-4D97-AF65-F5344CB8AC3E}">
        <p14:creationId xmlns:p14="http://schemas.microsoft.com/office/powerpoint/2010/main" val="2374432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21</a:t>
            </a:fld>
            <a:endParaRPr lang="en-US" b="1" dirty="0"/>
          </a:p>
        </p:txBody>
      </p:sp>
      <p:sp>
        <p:nvSpPr>
          <p:cNvPr id="6" name="TextBox 5"/>
          <p:cNvSpPr txBox="1"/>
          <p:nvPr/>
        </p:nvSpPr>
        <p:spPr>
          <a:xfrm>
            <a:off x="228600" y="1164193"/>
            <a:ext cx="8763000" cy="4893647"/>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Types of Firewall Architectures</a:t>
            </a:r>
            <a:endParaRPr lang="en-US" sz="2000" b="1" dirty="0" smtClean="0">
              <a:solidFill>
                <a:srgbClr val="7030A0"/>
              </a:solidFill>
            </a:endParaRPr>
          </a:p>
          <a:p>
            <a:pPr marL="285750" indent="-285750">
              <a:buFont typeface="Wingdings" pitchFamily="2" charset="2"/>
              <a:buChar char="Ø"/>
            </a:pPr>
            <a:endParaRPr lang="en-US" dirty="0" smtClean="0"/>
          </a:p>
          <a:p>
            <a:pPr marL="742950" lvl="1" indent="-285750">
              <a:buFont typeface="Wingdings" pitchFamily="2" charset="2"/>
              <a:buChar char="v"/>
            </a:pPr>
            <a:r>
              <a:rPr lang="en-US" sz="2000" dirty="0"/>
              <a:t>A firewall is a network security system designed to prevent unauthorized </a:t>
            </a:r>
            <a:r>
              <a:rPr lang="en-US" sz="2000" u="sng" dirty="0">
                <a:hlinkClick r:id="rId3"/>
              </a:rPr>
              <a:t>access</a:t>
            </a:r>
            <a:r>
              <a:rPr lang="en-US" sz="2000" dirty="0"/>
              <a:t> to or from a private </a:t>
            </a:r>
            <a:r>
              <a:rPr lang="en-US" sz="2000" u="sng" dirty="0">
                <a:hlinkClick r:id="rId4"/>
              </a:rPr>
              <a:t>network</a:t>
            </a:r>
            <a:r>
              <a:rPr lang="en-US" sz="2000" dirty="0"/>
              <a:t>. </a:t>
            </a:r>
            <a:endParaRPr lang="en-US" sz="2000" dirty="0" smtClean="0"/>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All messages entering or leaving the intranet pass through the </a:t>
            </a:r>
            <a:r>
              <a:rPr lang="en-US" sz="2000" dirty="0" smtClean="0"/>
              <a:t>firewall.</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smtClean="0"/>
              <a:t>It examines </a:t>
            </a:r>
            <a:r>
              <a:rPr lang="en-US" sz="2000" dirty="0"/>
              <a:t>each message and blocks those that do not meet the specified </a:t>
            </a:r>
            <a:r>
              <a:rPr lang="en-US" sz="2000" u="sng" dirty="0">
                <a:hlinkClick r:id="rId5"/>
              </a:rPr>
              <a:t>security</a:t>
            </a:r>
            <a:r>
              <a:rPr lang="en-US" sz="2000" dirty="0"/>
              <a:t> criteria</a:t>
            </a:r>
            <a:r>
              <a:rPr lang="en-US" sz="2000" dirty="0" smtClean="0"/>
              <a:t>.</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i="1" dirty="0" smtClean="0"/>
              <a:t>Firewall types </a:t>
            </a:r>
          </a:p>
          <a:p>
            <a:pPr marL="1200150" lvl="2" indent="-285750">
              <a:buFont typeface="Courier New" pitchFamily="49" charset="0"/>
              <a:buChar char="o"/>
            </a:pPr>
            <a:r>
              <a:rPr lang="en-US" sz="2000" i="1" dirty="0" smtClean="0"/>
              <a:t>Hardware </a:t>
            </a:r>
          </a:p>
          <a:p>
            <a:pPr marL="1200150" lvl="2" indent="-285750">
              <a:buFont typeface="Courier New" pitchFamily="49" charset="0"/>
              <a:buChar char="o"/>
            </a:pPr>
            <a:r>
              <a:rPr lang="en-US" sz="2000" i="1" dirty="0" smtClean="0"/>
              <a:t>Software</a:t>
            </a:r>
            <a:endParaRPr lang="en-US" sz="2000" dirty="0"/>
          </a:p>
          <a:p>
            <a:pPr marL="742950" lvl="1" indent="-285750">
              <a:buFont typeface="Wingdings" pitchFamily="2" charset="2"/>
              <a:buChar char="v"/>
            </a:pPr>
            <a:endParaRPr lang="en-US" dirty="0" smtClean="0"/>
          </a:p>
          <a:p>
            <a:pPr marL="742950" lvl="1" indent="-285750">
              <a:buFont typeface="Wingdings" pitchFamily="2" charset="2"/>
              <a:buChar char="v"/>
            </a:pPr>
            <a:endParaRPr lang="en-US" dirty="0"/>
          </a:p>
          <a:p>
            <a:pPr marL="742950" lvl="1" indent="-285750">
              <a:buFont typeface="Wingdings" pitchFamily="2" charset="2"/>
              <a:buChar char="v"/>
            </a:pPr>
            <a:endParaRPr lang="en-US" dirty="0" smtClean="0"/>
          </a:p>
        </p:txBody>
      </p:sp>
      <p:pic>
        <p:nvPicPr>
          <p:cNvPr id="10" name="Picture 9" descr="Types of firewall architectures"/>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810000"/>
            <a:ext cx="3962400" cy="2745850"/>
          </a:xfrm>
          <a:prstGeom prst="rect">
            <a:avLst/>
          </a:prstGeom>
          <a:noFill/>
          <a:ln>
            <a:noFill/>
          </a:ln>
        </p:spPr>
      </p:pic>
      <p:sp>
        <p:nvSpPr>
          <p:cNvPr id="2" name="TextBox 1"/>
          <p:cNvSpPr txBox="1"/>
          <p:nvPr/>
        </p:nvSpPr>
        <p:spPr>
          <a:xfrm>
            <a:off x="2841171" y="304800"/>
            <a:ext cx="1642629" cy="584775"/>
          </a:xfrm>
          <a:prstGeom prst="rect">
            <a:avLst/>
          </a:prstGeom>
          <a:noFill/>
        </p:spPr>
        <p:txBody>
          <a:bodyPr wrap="none" rtlCol="0">
            <a:spAutoFit/>
          </a:bodyPr>
          <a:lstStyle/>
          <a:p>
            <a:r>
              <a:rPr lang="en-US" sz="3200" dirty="0" smtClean="0">
                <a:solidFill>
                  <a:srgbClr val="00B0F0"/>
                </a:solidFill>
              </a:rPr>
              <a:t>Firewalls</a:t>
            </a:r>
            <a:endParaRPr lang="en-US" sz="3200" dirty="0">
              <a:solidFill>
                <a:srgbClr val="00B0F0"/>
              </a:solidFill>
            </a:endParaRPr>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22</a:t>
            </a:fld>
            <a:endParaRPr lang="en-US" b="1" dirty="0"/>
          </a:p>
        </p:txBody>
      </p:sp>
      <p:sp>
        <p:nvSpPr>
          <p:cNvPr id="2" name="Rectangle 1"/>
          <p:cNvSpPr/>
          <p:nvPr/>
        </p:nvSpPr>
        <p:spPr>
          <a:xfrm>
            <a:off x="457200" y="1219200"/>
            <a:ext cx="8382000" cy="4339650"/>
          </a:xfrm>
          <a:prstGeom prst="rect">
            <a:avLst/>
          </a:prstGeom>
        </p:spPr>
        <p:txBody>
          <a:bodyPr wrap="square">
            <a:spAutoFit/>
          </a:bodyPr>
          <a:lstStyle/>
          <a:p>
            <a:pPr marL="285750" indent="-285750" fontAlgn="base">
              <a:buFont typeface="Wingdings" pitchFamily="2" charset="2"/>
              <a:buChar char="v"/>
            </a:pPr>
            <a:r>
              <a:rPr lang="en-US" sz="2000" dirty="0"/>
              <a:t>There are several types of firewall techniques that will prevent potentially harmful information from getting through</a:t>
            </a:r>
            <a:r>
              <a:rPr lang="en-US" sz="2000" dirty="0" smtClean="0"/>
              <a:t>:</a:t>
            </a:r>
          </a:p>
          <a:p>
            <a:pPr marL="285750" indent="-285750" fontAlgn="base">
              <a:buFont typeface="Wingdings" pitchFamily="2" charset="2"/>
              <a:buChar char="v"/>
            </a:pPr>
            <a:endParaRPr lang="en-US" sz="2000" dirty="0" smtClean="0"/>
          </a:p>
          <a:p>
            <a:pPr marL="742950" lvl="1" indent="-285750" fontAlgn="base">
              <a:buFont typeface="Wingdings" pitchFamily="2" charset="2"/>
              <a:buChar char="§"/>
            </a:pPr>
            <a:r>
              <a:rPr lang="en-US" b="1" dirty="0"/>
              <a:t>Packet Filter:</a:t>
            </a:r>
            <a:r>
              <a:rPr lang="en-US" dirty="0"/>
              <a:t> Looks at each </a:t>
            </a:r>
            <a:r>
              <a:rPr lang="en-US" u="sng" dirty="0">
                <a:hlinkClick r:id="rId3"/>
              </a:rPr>
              <a:t>packet</a:t>
            </a:r>
            <a:r>
              <a:rPr lang="en-US" dirty="0"/>
              <a:t> entering or leaving the </a:t>
            </a:r>
            <a:r>
              <a:rPr lang="en-US" dirty="0" smtClean="0"/>
              <a:t>network.</a:t>
            </a:r>
          </a:p>
          <a:p>
            <a:pPr marL="742950" lvl="1" indent="-285750" fontAlgn="base">
              <a:buFont typeface="Wingdings" pitchFamily="2" charset="2"/>
              <a:buChar char="§"/>
            </a:pPr>
            <a:endParaRPr lang="en-US" dirty="0"/>
          </a:p>
          <a:p>
            <a:pPr marL="742950" lvl="1" indent="-285750" fontAlgn="base">
              <a:buFont typeface="Wingdings" pitchFamily="2" charset="2"/>
              <a:buChar char="§"/>
            </a:pPr>
            <a:r>
              <a:rPr lang="en-US" b="1" dirty="0"/>
              <a:t>Application Gateway:</a:t>
            </a:r>
            <a:r>
              <a:rPr lang="en-US" dirty="0"/>
              <a:t> Applies security mechanisms to specific applications, such as </a:t>
            </a:r>
            <a:r>
              <a:rPr lang="en-US" u="sng" dirty="0">
                <a:hlinkClick r:id="rId4"/>
              </a:rPr>
              <a:t>FTP</a:t>
            </a:r>
            <a:r>
              <a:rPr lang="en-US" dirty="0"/>
              <a:t> and </a:t>
            </a:r>
            <a:r>
              <a:rPr lang="en-US" u="sng" dirty="0">
                <a:hlinkClick r:id="rId5"/>
              </a:rPr>
              <a:t>Telnet</a:t>
            </a:r>
            <a:r>
              <a:rPr lang="en-US" dirty="0"/>
              <a:t> servers</a:t>
            </a:r>
            <a:r>
              <a:rPr lang="en-US" dirty="0" smtClean="0"/>
              <a:t>.</a:t>
            </a:r>
          </a:p>
          <a:p>
            <a:pPr marL="742950" lvl="1" indent="-285750" fontAlgn="base">
              <a:buFont typeface="Wingdings" pitchFamily="2" charset="2"/>
              <a:buChar char="§"/>
            </a:pPr>
            <a:endParaRPr lang="en-US" dirty="0"/>
          </a:p>
          <a:p>
            <a:pPr marL="742950" lvl="1" indent="-285750" fontAlgn="base">
              <a:buFont typeface="Wingdings" pitchFamily="2" charset="2"/>
              <a:buChar char="§"/>
            </a:pPr>
            <a:r>
              <a:rPr lang="en-US" b="1" dirty="0"/>
              <a:t>Circuit-level Gateway:</a:t>
            </a:r>
            <a:r>
              <a:rPr lang="en-US" dirty="0"/>
              <a:t> Applies security mechanisms when a </a:t>
            </a:r>
            <a:r>
              <a:rPr lang="en-US" u="sng" dirty="0">
                <a:hlinkClick r:id="rId6"/>
              </a:rPr>
              <a:t>TCP</a:t>
            </a:r>
            <a:r>
              <a:rPr lang="en-US" dirty="0"/>
              <a:t> or </a:t>
            </a:r>
            <a:r>
              <a:rPr lang="en-US" u="sng" dirty="0">
                <a:hlinkClick r:id="rId7"/>
              </a:rPr>
              <a:t>UDP</a:t>
            </a:r>
            <a:r>
              <a:rPr lang="en-US" dirty="0"/>
              <a:t> connection is established. Once the connection has been made, packets can flow between the hosts without further checking</a:t>
            </a:r>
            <a:r>
              <a:rPr lang="en-US" dirty="0" smtClean="0"/>
              <a:t>.</a:t>
            </a:r>
          </a:p>
          <a:p>
            <a:pPr marL="742950" lvl="1" indent="-285750" fontAlgn="base">
              <a:buFont typeface="Wingdings" pitchFamily="2" charset="2"/>
              <a:buChar char="§"/>
            </a:pPr>
            <a:endParaRPr lang="en-US" dirty="0"/>
          </a:p>
          <a:p>
            <a:pPr marL="742950" lvl="1" indent="-285750" fontAlgn="base">
              <a:buFont typeface="Wingdings" pitchFamily="2" charset="2"/>
              <a:buChar char="§"/>
            </a:pPr>
            <a:r>
              <a:rPr lang="en-US" b="1" dirty="0"/>
              <a:t>Proxy Server:</a:t>
            </a:r>
            <a:r>
              <a:rPr lang="en-US" dirty="0"/>
              <a:t> Intercepts all messages entering and leaving the network. The </a:t>
            </a:r>
            <a:r>
              <a:rPr lang="en-US" u="sng" dirty="0">
                <a:hlinkClick r:id="rId8"/>
              </a:rPr>
              <a:t>proxy server</a:t>
            </a:r>
            <a:r>
              <a:rPr lang="en-US" dirty="0"/>
              <a:t> effectively hides the true network addresses.</a:t>
            </a:r>
          </a:p>
          <a:p>
            <a:pPr marL="285750" indent="-285750" fontAlgn="base">
              <a:buFont typeface="Wingdings" pitchFamily="2" charset="2"/>
              <a:buChar char="v"/>
            </a:pP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23</a:t>
            </a:fld>
            <a:endParaRPr lang="en-US" b="1" dirty="0"/>
          </a:p>
        </p:txBody>
      </p:sp>
      <p:sp>
        <p:nvSpPr>
          <p:cNvPr id="2" name="Rectangle 1"/>
          <p:cNvSpPr/>
          <p:nvPr/>
        </p:nvSpPr>
        <p:spPr>
          <a:xfrm>
            <a:off x="457200" y="1219200"/>
            <a:ext cx="8458200" cy="3908762"/>
          </a:xfrm>
          <a:prstGeom prst="rect">
            <a:avLst/>
          </a:prstGeom>
        </p:spPr>
        <p:txBody>
          <a:bodyPr wrap="square">
            <a:spAutoFit/>
          </a:bodyPr>
          <a:lstStyle/>
          <a:p>
            <a:pPr marL="285750" indent="-285750">
              <a:buFont typeface="Wingdings" pitchFamily="2" charset="2"/>
              <a:buChar char="v"/>
            </a:pPr>
            <a:r>
              <a:rPr lang="en-US" sz="2000" b="1" dirty="0" smtClean="0">
                <a:solidFill>
                  <a:srgbClr val="7030A0"/>
                </a:solidFill>
              </a:rPr>
              <a:t>Firewalls </a:t>
            </a:r>
            <a:r>
              <a:rPr lang="en-US" sz="2000" b="1" dirty="0">
                <a:solidFill>
                  <a:srgbClr val="7030A0"/>
                </a:solidFill>
              </a:rPr>
              <a:t>utilize following technologies for firewall architectures</a:t>
            </a:r>
            <a:r>
              <a:rPr lang="en-US" sz="2000" b="1" dirty="0" smtClean="0">
                <a:solidFill>
                  <a:srgbClr val="7030A0"/>
                </a:solidFill>
              </a:rPr>
              <a:t>:</a:t>
            </a:r>
          </a:p>
          <a:p>
            <a:pPr marL="285750" indent="-285750">
              <a:buFont typeface="Wingdings" pitchFamily="2" charset="2"/>
              <a:buChar char="v"/>
            </a:pPr>
            <a:endParaRPr lang="en-US" dirty="0" smtClean="0"/>
          </a:p>
          <a:p>
            <a:pPr marL="800100" lvl="1" indent="-342900">
              <a:buFont typeface="+mj-lt"/>
              <a:buAutoNum type="arabicPeriod"/>
            </a:pPr>
            <a:r>
              <a:rPr lang="en-US" sz="2000" dirty="0"/>
              <a:t>Static packet filter</a:t>
            </a:r>
          </a:p>
          <a:p>
            <a:pPr marL="800100" lvl="1" indent="-342900">
              <a:buFont typeface="+mj-lt"/>
              <a:buAutoNum type="arabicPeriod"/>
            </a:pPr>
            <a:r>
              <a:rPr lang="en-US" sz="2000" dirty="0"/>
              <a:t>Dynamic (state aware) packet filter</a:t>
            </a:r>
          </a:p>
          <a:p>
            <a:pPr marL="800100" lvl="1" indent="-342900">
              <a:buFont typeface="+mj-lt"/>
              <a:buAutoNum type="arabicPeriod"/>
            </a:pPr>
            <a:r>
              <a:rPr lang="en-US" sz="2000" dirty="0"/>
              <a:t>Circuit level gateway</a:t>
            </a:r>
          </a:p>
          <a:p>
            <a:pPr marL="800100" lvl="1" indent="-342900">
              <a:buFont typeface="+mj-lt"/>
              <a:buAutoNum type="arabicPeriod"/>
            </a:pPr>
            <a:r>
              <a:rPr lang="en-US" sz="2000" dirty="0"/>
              <a:t>Application level gateway (proxy)</a:t>
            </a:r>
          </a:p>
          <a:p>
            <a:pPr marL="800100" lvl="1" indent="-342900">
              <a:buFont typeface="+mj-lt"/>
              <a:buAutoNum type="arabicPeriod"/>
            </a:pPr>
            <a:r>
              <a:rPr lang="en-US" sz="2000" dirty="0" err="1"/>
              <a:t>Stateful</a:t>
            </a:r>
            <a:r>
              <a:rPr lang="en-US" sz="2000" dirty="0"/>
              <a:t> inspection</a:t>
            </a:r>
          </a:p>
          <a:p>
            <a:pPr marL="800100" lvl="1" indent="-342900">
              <a:buFont typeface="+mj-lt"/>
              <a:buAutoNum type="arabicPeriod"/>
            </a:pPr>
            <a:r>
              <a:rPr lang="en-US" sz="2000" dirty="0"/>
              <a:t>Cutoff proxy</a:t>
            </a:r>
          </a:p>
          <a:p>
            <a:pPr marL="800100" lvl="1" indent="-342900">
              <a:buFont typeface="+mj-lt"/>
              <a:buAutoNum type="arabicPeriod"/>
            </a:pPr>
            <a:r>
              <a:rPr lang="en-US" sz="2000" dirty="0"/>
              <a:t>Air gap.</a:t>
            </a:r>
          </a:p>
          <a:p>
            <a:pPr marL="285750" indent="-285750">
              <a:buFont typeface="Wingdings" pitchFamily="2" charset="2"/>
              <a:buChar char="v"/>
            </a:pPr>
            <a:endParaRPr lang="en-US" dirty="0" smtClean="0"/>
          </a:p>
          <a:p>
            <a:pPr marL="285750" indent="-285750">
              <a:buFont typeface="Wingdings" pitchFamily="2" charset="2"/>
              <a:buChar char="v"/>
            </a:pPr>
            <a:endParaRPr lang="en-US" dirty="0"/>
          </a:p>
          <a:p>
            <a:pPr marL="285750" indent="-285750">
              <a:buFont typeface="Wingdings" pitchFamily="2" charset="2"/>
              <a:buChar char="v"/>
            </a:pPr>
            <a:endParaRPr lang="en-US" dirty="0" smtClean="0"/>
          </a:p>
          <a:p>
            <a:pPr marL="285750" indent="-285750">
              <a:buFont typeface="Wingdings" pitchFamily="2" charset="2"/>
              <a:buChar char="v"/>
            </a:pPr>
            <a:endParaRPr lang="en-US" dirty="0"/>
          </a:p>
        </p:txBody>
      </p:sp>
    </p:spTree>
    <p:extLst>
      <p:ext uri="{BB962C8B-B14F-4D97-AF65-F5344CB8AC3E}">
        <p14:creationId xmlns:p14="http://schemas.microsoft.com/office/powerpoint/2010/main" val="3510318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24</a:t>
            </a:fld>
            <a:endParaRPr lang="en-US" b="1" dirty="0"/>
          </a:p>
        </p:txBody>
      </p:sp>
      <p:sp>
        <p:nvSpPr>
          <p:cNvPr id="2" name="Rectangle 1"/>
          <p:cNvSpPr/>
          <p:nvPr/>
        </p:nvSpPr>
        <p:spPr>
          <a:xfrm>
            <a:off x="762000" y="1219200"/>
            <a:ext cx="7696200" cy="5078313"/>
          </a:xfrm>
          <a:prstGeom prst="rect">
            <a:avLst/>
          </a:prstGeom>
        </p:spPr>
        <p:txBody>
          <a:bodyPr wrap="square">
            <a:spAutoFit/>
          </a:bodyPr>
          <a:lstStyle/>
          <a:p>
            <a:pPr marL="342900" indent="-342900">
              <a:buFont typeface="+mj-lt"/>
              <a:buAutoNum type="arabicPeriod"/>
            </a:pPr>
            <a:r>
              <a:rPr lang="en-US" b="1" dirty="0">
                <a:solidFill>
                  <a:srgbClr val="7030A0"/>
                </a:solidFill>
              </a:rPr>
              <a:t>Static Packet </a:t>
            </a:r>
            <a:r>
              <a:rPr lang="en-US" b="1" dirty="0" smtClean="0">
                <a:solidFill>
                  <a:srgbClr val="7030A0"/>
                </a:solidFill>
              </a:rPr>
              <a:t>Filter</a:t>
            </a:r>
          </a:p>
          <a:p>
            <a:pPr marL="742950" lvl="1" indent="-285750">
              <a:buFont typeface="Wingdings" pitchFamily="2" charset="2"/>
              <a:buChar char="v"/>
            </a:pPr>
            <a:r>
              <a:rPr lang="en-US" dirty="0"/>
              <a:t>Packet filtering policies may be based upon any of the following</a:t>
            </a:r>
            <a:r>
              <a:rPr lang="en-US" dirty="0" smtClean="0"/>
              <a:t>:</a:t>
            </a:r>
          </a:p>
          <a:p>
            <a:pPr marL="1200150" lvl="2" indent="-285750">
              <a:buFont typeface="Wingdings" pitchFamily="2" charset="2"/>
              <a:buChar char="§"/>
            </a:pPr>
            <a:r>
              <a:rPr lang="en-US" sz="1600" dirty="0"/>
              <a:t>Allowing or disallowing packets on the basis of the source IP address (sender)</a:t>
            </a:r>
          </a:p>
          <a:p>
            <a:pPr marL="1200150" lvl="2" indent="-285750">
              <a:buFont typeface="Wingdings" pitchFamily="2" charset="2"/>
              <a:buChar char="§"/>
            </a:pPr>
            <a:r>
              <a:rPr lang="en-US" sz="1600" dirty="0"/>
              <a:t>Allowing or disallowing packets on the basis of their destination port (service port)</a:t>
            </a:r>
          </a:p>
          <a:p>
            <a:pPr marL="1200150" lvl="2" indent="-285750">
              <a:buFont typeface="Wingdings" pitchFamily="2" charset="2"/>
              <a:buChar char="§"/>
            </a:pPr>
            <a:r>
              <a:rPr lang="en-US" sz="1600" dirty="0"/>
              <a:t>Allowing or disallowing packets according to protocol</a:t>
            </a:r>
            <a:r>
              <a:rPr lang="en-US" sz="1600" dirty="0" smtClean="0"/>
              <a:t>.</a:t>
            </a:r>
          </a:p>
          <a:p>
            <a:pPr marL="1200150" lvl="2" indent="-285750">
              <a:buFont typeface="Wingdings" pitchFamily="2" charset="2"/>
              <a:buChar char="§"/>
            </a:pPr>
            <a:endParaRPr lang="en-US" dirty="0"/>
          </a:p>
          <a:p>
            <a:pPr marL="742950" lvl="1" indent="-285750">
              <a:buFont typeface="Wingdings" pitchFamily="2" charset="2"/>
              <a:buChar char="v"/>
            </a:pPr>
            <a:r>
              <a:rPr lang="en-US" b="1" dirty="0" smtClean="0">
                <a:solidFill>
                  <a:srgbClr val="7030A0"/>
                </a:solidFill>
              </a:rPr>
              <a:t>Advantages</a:t>
            </a:r>
            <a:r>
              <a:rPr lang="en-US" b="1" dirty="0">
                <a:solidFill>
                  <a:srgbClr val="7030A0"/>
                </a:solidFill>
              </a:rPr>
              <a:t> </a:t>
            </a:r>
            <a:endParaRPr lang="en-US" dirty="0">
              <a:solidFill>
                <a:srgbClr val="7030A0"/>
              </a:solidFill>
            </a:endParaRPr>
          </a:p>
          <a:p>
            <a:pPr marL="1200150" lvl="2" indent="-285750">
              <a:buFont typeface="Wingdings" pitchFamily="2" charset="2"/>
              <a:buChar char="§"/>
            </a:pPr>
            <a:r>
              <a:rPr lang="en-US" sz="1600" dirty="0"/>
              <a:t>Low impact on network performance</a:t>
            </a:r>
          </a:p>
          <a:p>
            <a:pPr marL="1200150" lvl="2" indent="-285750">
              <a:buFont typeface="Wingdings" pitchFamily="2" charset="2"/>
              <a:buChar char="§"/>
            </a:pPr>
            <a:r>
              <a:rPr lang="en-US" sz="1600" dirty="0"/>
              <a:t>Low cost.</a:t>
            </a:r>
          </a:p>
          <a:p>
            <a:pPr marL="742950" lvl="1" indent="-285750">
              <a:buFont typeface="Wingdings" pitchFamily="2" charset="2"/>
              <a:buChar char="v"/>
            </a:pPr>
            <a:r>
              <a:rPr lang="en-US" b="1" dirty="0" smtClean="0">
                <a:solidFill>
                  <a:srgbClr val="7030A0"/>
                </a:solidFill>
              </a:rPr>
              <a:t>Disadvantages</a:t>
            </a:r>
            <a:endParaRPr lang="en-US" dirty="0">
              <a:solidFill>
                <a:srgbClr val="7030A0"/>
              </a:solidFill>
            </a:endParaRPr>
          </a:p>
          <a:p>
            <a:pPr marL="1200150" lvl="2" indent="-285750">
              <a:buFont typeface="Wingdings" pitchFamily="2" charset="2"/>
              <a:buChar char="§"/>
            </a:pPr>
            <a:r>
              <a:rPr lang="en-US" sz="1600" dirty="0"/>
              <a:t>Operates only at network layer therefore it only examines IP and TCP headers</a:t>
            </a:r>
          </a:p>
          <a:p>
            <a:pPr marL="1200150" lvl="2" indent="-285750">
              <a:buFont typeface="Wingdings" pitchFamily="2" charset="2"/>
              <a:buChar char="§"/>
            </a:pPr>
            <a:r>
              <a:rPr lang="en-US" sz="1600" dirty="0"/>
              <a:t>Unaware of packet payload-offers low level of security.</a:t>
            </a:r>
          </a:p>
          <a:p>
            <a:pPr marL="1200150" lvl="2" indent="-285750">
              <a:buFont typeface="Wingdings" pitchFamily="2" charset="2"/>
              <a:buChar char="§"/>
            </a:pPr>
            <a:r>
              <a:rPr lang="en-US" sz="1600" dirty="0"/>
              <a:t>Lacks state awareness-may require numerous ports be left open to facilitate services that use dynamically allocated ports.</a:t>
            </a:r>
          </a:p>
          <a:p>
            <a:pPr marL="1200150" lvl="2" indent="-285750">
              <a:buFont typeface="Wingdings" pitchFamily="2" charset="2"/>
              <a:buChar char="§"/>
            </a:pPr>
            <a:r>
              <a:rPr lang="en-US" sz="1600" dirty="0"/>
              <a:t>Susceptible to IP spoofing</a:t>
            </a:r>
          </a:p>
          <a:p>
            <a:pPr marL="1200150" lvl="2" indent="-285750">
              <a:buFont typeface="Wingdings" pitchFamily="2" charset="2"/>
              <a:buChar char="§"/>
            </a:pPr>
            <a:r>
              <a:rPr lang="en-US" sz="1600" dirty="0"/>
              <a:t>Difficult to create rules (order of precedence</a:t>
            </a:r>
            <a:r>
              <a:rPr lang="en-US" sz="1600" dirty="0" smtClean="0"/>
              <a:t>).</a:t>
            </a:r>
            <a:endParaRPr lang="en-US" sz="1600" b="1" dirty="0"/>
          </a:p>
        </p:txBody>
      </p:sp>
      <p:pic>
        <p:nvPicPr>
          <p:cNvPr id="10" name="Picture 9" descr="Static Packet Filter">
            <a:hlinkClick r:id="rId3" tooltip="&quot;Static Packet Filter&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11257" y="2895600"/>
            <a:ext cx="2514600" cy="1409700"/>
          </a:xfrm>
          <a:prstGeom prst="rect">
            <a:avLst/>
          </a:prstGeom>
          <a:noFill/>
          <a:ln>
            <a:noFill/>
          </a:ln>
        </p:spPr>
      </p:pic>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25</a:t>
            </a:fld>
            <a:endParaRPr lang="en-US" b="1" dirty="0"/>
          </a:p>
        </p:txBody>
      </p:sp>
      <p:sp>
        <p:nvSpPr>
          <p:cNvPr id="6" name="Rectangle 5"/>
          <p:cNvSpPr/>
          <p:nvPr/>
        </p:nvSpPr>
        <p:spPr>
          <a:xfrm>
            <a:off x="304800" y="1030514"/>
            <a:ext cx="7696200" cy="5262979"/>
          </a:xfrm>
          <a:prstGeom prst="rect">
            <a:avLst/>
          </a:prstGeom>
        </p:spPr>
        <p:txBody>
          <a:bodyPr wrap="square">
            <a:spAutoFit/>
          </a:bodyPr>
          <a:lstStyle/>
          <a:p>
            <a:r>
              <a:rPr lang="en-US" b="1" dirty="0"/>
              <a:t>2. </a:t>
            </a:r>
            <a:r>
              <a:rPr lang="en-US" b="1" dirty="0">
                <a:solidFill>
                  <a:srgbClr val="7030A0"/>
                </a:solidFill>
              </a:rPr>
              <a:t>Dynamic (State Aware) Packet filter</a:t>
            </a:r>
          </a:p>
          <a:p>
            <a:pPr marL="742950" lvl="1" indent="-285750">
              <a:buFont typeface="Wingdings" pitchFamily="2" charset="2"/>
              <a:buChar char="v"/>
            </a:pPr>
            <a:r>
              <a:rPr lang="en-US" sz="2000" dirty="0"/>
              <a:t>A dynamic packet filter can monitor the state of active connections and use the information obtained to determine which network packets to allow through the firewall. </a:t>
            </a:r>
            <a:endParaRPr lang="en-US" sz="2000" dirty="0" smtClean="0"/>
          </a:p>
          <a:p>
            <a:pPr marL="1200150" lvl="2" indent="-285750">
              <a:buFont typeface="Wingdings" pitchFamily="2" charset="2"/>
              <a:buChar char="§"/>
            </a:pPr>
            <a:endParaRPr lang="en-US" dirty="0"/>
          </a:p>
          <a:p>
            <a:pPr marL="742950" lvl="1" indent="-285750">
              <a:buFont typeface="Wingdings" pitchFamily="2" charset="2"/>
              <a:buChar char="v"/>
            </a:pPr>
            <a:r>
              <a:rPr lang="en-US" b="1" dirty="0" smtClean="0"/>
              <a:t>Advantages</a:t>
            </a:r>
            <a:r>
              <a:rPr lang="en-US" b="1" dirty="0"/>
              <a:t> </a:t>
            </a:r>
            <a:endParaRPr lang="en-US" dirty="0"/>
          </a:p>
          <a:p>
            <a:pPr marL="1200150" lvl="2" indent="-285750">
              <a:buFont typeface="Wingdings" pitchFamily="2" charset="2"/>
              <a:buChar char="§"/>
            </a:pPr>
            <a:r>
              <a:rPr lang="en-US" sz="2000" dirty="0"/>
              <a:t>Low cost</a:t>
            </a:r>
          </a:p>
          <a:p>
            <a:pPr marL="1200150" lvl="2" indent="-285750">
              <a:buFont typeface="Wingdings" pitchFamily="2" charset="2"/>
              <a:buChar char="§"/>
            </a:pPr>
            <a:r>
              <a:rPr lang="en-US" sz="2000" dirty="0"/>
              <a:t>State awareness provides measurable .performance benefit, scalability and extensibility.</a:t>
            </a:r>
          </a:p>
          <a:p>
            <a:pPr marL="742950" lvl="1" indent="-285750">
              <a:buFont typeface="Wingdings" pitchFamily="2" charset="2"/>
              <a:buChar char="v"/>
            </a:pPr>
            <a:r>
              <a:rPr lang="en-US" b="1" dirty="0" smtClean="0"/>
              <a:t>Disadvantages</a:t>
            </a:r>
            <a:endParaRPr lang="en-US" dirty="0"/>
          </a:p>
          <a:p>
            <a:pPr marL="1200150" lvl="2" indent="-285750">
              <a:buFont typeface="Wingdings" pitchFamily="2" charset="2"/>
              <a:buChar char="§"/>
            </a:pPr>
            <a:r>
              <a:rPr lang="en-US" dirty="0"/>
              <a:t>Operates only at network layer therefore, it only examines IP and TCP headers.</a:t>
            </a:r>
          </a:p>
          <a:p>
            <a:pPr marL="1200150" lvl="2" indent="-285750">
              <a:buFont typeface="Wingdings" pitchFamily="2" charset="2"/>
              <a:buChar char="§"/>
            </a:pPr>
            <a:r>
              <a:rPr lang="en-US" dirty="0"/>
              <a:t>Unaware of packet payload-offers low level of security</a:t>
            </a:r>
          </a:p>
          <a:p>
            <a:pPr marL="1200150" lvl="2" indent="-285750">
              <a:buFont typeface="Wingdings" pitchFamily="2" charset="2"/>
              <a:buChar char="§"/>
            </a:pPr>
            <a:r>
              <a:rPr lang="en-US" dirty="0"/>
              <a:t>Susceptible to IP spoofing</a:t>
            </a:r>
          </a:p>
          <a:p>
            <a:pPr marL="1200150" lvl="2" indent="-285750">
              <a:buFont typeface="Wingdings" pitchFamily="2" charset="2"/>
              <a:buChar char="§"/>
            </a:pPr>
            <a:r>
              <a:rPr lang="en-US" dirty="0"/>
              <a:t>Difficult to create rules (order of precedence)</a:t>
            </a:r>
          </a:p>
          <a:p>
            <a:pPr marL="1200150" lvl="2" indent="-285750">
              <a:buFont typeface="Wingdings" pitchFamily="2" charset="2"/>
              <a:buChar char="§"/>
            </a:pPr>
            <a:r>
              <a:rPr lang="en-US" dirty="0"/>
              <a:t>Can introduce additional risk if connections</a:t>
            </a:r>
          </a:p>
          <a:p>
            <a:pPr lvl="2"/>
            <a:r>
              <a:rPr lang="en-US" dirty="0" smtClean="0"/>
              <a:t>      Can </a:t>
            </a:r>
            <a:r>
              <a:rPr lang="en-US" dirty="0"/>
              <a:t>be established without following the RFC-recommended 3 </a:t>
            </a:r>
            <a:r>
              <a:rPr lang="en-US" dirty="0" smtClean="0"/>
              <a:t>    </a:t>
            </a:r>
          </a:p>
          <a:p>
            <a:pPr lvl="2"/>
            <a:r>
              <a:rPr lang="en-US" dirty="0"/>
              <a:t> </a:t>
            </a:r>
            <a:r>
              <a:rPr lang="en-US" dirty="0" smtClean="0"/>
              <a:t>      way-handshake</a:t>
            </a:r>
            <a:r>
              <a:rPr lang="en-US" dirty="0"/>
              <a:t>.</a:t>
            </a:r>
          </a:p>
        </p:txBody>
      </p:sp>
      <p:pic>
        <p:nvPicPr>
          <p:cNvPr id="12" name="Picture 11" descr="Dynamic Packet Filter">
            <a:hlinkClick r:id="rId3" tooltip="&quot;Dynamic Packet Filter&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96075" y="2057400"/>
            <a:ext cx="2609850" cy="1062038"/>
          </a:xfrm>
          <a:prstGeom prst="rect">
            <a:avLst/>
          </a:prstGeom>
          <a:noFill/>
          <a:ln>
            <a:noFill/>
          </a:ln>
        </p:spPr>
      </p:pic>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26</a:t>
            </a:fld>
            <a:endParaRPr lang="en-US" b="1" dirty="0"/>
          </a:p>
        </p:txBody>
      </p:sp>
      <p:sp>
        <p:nvSpPr>
          <p:cNvPr id="6" name="Rectangle 5"/>
          <p:cNvSpPr/>
          <p:nvPr/>
        </p:nvSpPr>
        <p:spPr>
          <a:xfrm>
            <a:off x="304800" y="1019022"/>
            <a:ext cx="7696200" cy="3785652"/>
          </a:xfrm>
          <a:prstGeom prst="rect">
            <a:avLst/>
          </a:prstGeom>
        </p:spPr>
        <p:txBody>
          <a:bodyPr wrap="square">
            <a:spAutoFit/>
          </a:bodyPr>
          <a:lstStyle/>
          <a:p>
            <a:r>
              <a:rPr lang="en-US" b="1" dirty="0" smtClean="0"/>
              <a:t>3. </a:t>
            </a:r>
            <a:r>
              <a:rPr lang="en-US" sz="2000" b="1" dirty="0" smtClean="0">
                <a:solidFill>
                  <a:srgbClr val="7030A0"/>
                </a:solidFill>
              </a:rPr>
              <a:t>Circuit </a:t>
            </a:r>
            <a:r>
              <a:rPr lang="en-US" sz="2000" b="1" dirty="0">
                <a:solidFill>
                  <a:srgbClr val="7030A0"/>
                </a:solidFill>
              </a:rPr>
              <a:t>level Gateway</a:t>
            </a:r>
          </a:p>
          <a:p>
            <a:pPr marL="742950" lvl="1" indent="-285750">
              <a:buFont typeface="Wingdings" pitchFamily="2" charset="2"/>
              <a:buChar char="v"/>
            </a:pPr>
            <a:r>
              <a:rPr lang="en-US" sz="2000" dirty="0"/>
              <a:t>The circuit level gateway operates at the session layer-OSI layer 5. </a:t>
            </a:r>
          </a:p>
          <a:p>
            <a:pPr marL="742950" lvl="1" indent="-285750">
              <a:buFont typeface="Wingdings" pitchFamily="2" charset="2"/>
              <a:buChar char="v"/>
            </a:pPr>
            <a:r>
              <a:rPr lang="en-US" sz="2000" b="1" dirty="0" smtClean="0"/>
              <a:t>Advantages</a:t>
            </a:r>
            <a:r>
              <a:rPr lang="en-US" b="1" dirty="0"/>
              <a:t> </a:t>
            </a:r>
            <a:endParaRPr lang="en-US" dirty="0"/>
          </a:p>
          <a:p>
            <a:pPr marL="1200150" lvl="2" indent="-285750">
              <a:buFont typeface="Wingdings" pitchFamily="2" charset="2"/>
              <a:buChar char="§"/>
            </a:pPr>
            <a:r>
              <a:rPr lang="en-US" sz="2000" dirty="0"/>
              <a:t>Low to moderate impact on network performance</a:t>
            </a:r>
          </a:p>
          <a:p>
            <a:pPr marL="1200150" lvl="2" indent="-285750">
              <a:buFont typeface="Wingdings" pitchFamily="2" charset="2"/>
              <a:buChar char="§"/>
            </a:pPr>
            <a:r>
              <a:rPr lang="en-US" sz="2000" dirty="0"/>
              <a:t>Breaks direct connection to server behind firewall</a:t>
            </a:r>
          </a:p>
          <a:p>
            <a:pPr marL="1200150" lvl="2" indent="-285750">
              <a:buFont typeface="Wingdings" pitchFamily="2" charset="2"/>
              <a:buChar char="§"/>
            </a:pPr>
            <a:r>
              <a:rPr lang="en-US" sz="2000" dirty="0"/>
              <a:t>Higher level of security than a static or dynamic (state aware) packet filter</a:t>
            </a:r>
          </a:p>
          <a:p>
            <a:pPr marL="1200150" lvl="2" indent="-285750">
              <a:buFont typeface="Wingdings" pitchFamily="2" charset="2"/>
              <a:buChar char="§"/>
            </a:pPr>
            <a:r>
              <a:rPr lang="en-US" sz="2000" dirty="0"/>
              <a:t>Provides services for a wide range of protocols.</a:t>
            </a:r>
          </a:p>
          <a:p>
            <a:pPr marL="742950" lvl="1" indent="-285750">
              <a:buFont typeface="Wingdings" pitchFamily="2" charset="2"/>
              <a:buChar char="v"/>
            </a:pPr>
            <a:r>
              <a:rPr lang="en-US" b="1" dirty="0" smtClean="0"/>
              <a:t>Disadvantages</a:t>
            </a:r>
            <a:endParaRPr lang="en-US" dirty="0"/>
          </a:p>
          <a:p>
            <a:pPr marL="1200150" lvl="2" indent="-285750">
              <a:buFont typeface="Wingdings" pitchFamily="2" charset="2"/>
              <a:buChar char="§"/>
            </a:pPr>
            <a:r>
              <a:rPr lang="en-US" sz="1600" dirty="0"/>
              <a:t>Shares many of the same negative issues associated with packet filters</a:t>
            </a:r>
          </a:p>
          <a:p>
            <a:pPr marL="1200150" lvl="2" indent="-285750">
              <a:buFont typeface="Wingdings" pitchFamily="2" charset="2"/>
              <a:buChar char="§"/>
            </a:pPr>
            <a:r>
              <a:rPr lang="en-US" sz="1600" dirty="0"/>
              <a:t>Allows any data to simply pass through the connection</a:t>
            </a:r>
          </a:p>
          <a:p>
            <a:pPr marL="1200150" lvl="2" indent="-285750">
              <a:buFont typeface="Wingdings" pitchFamily="2" charset="2"/>
              <a:buChar char="§"/>
            </a:pPr>
            <a:r>
              <a:rPr lang="en-US" sz="1600" dirty="0"/>
              <a:t>Only provides for a low to moderate level of security.</a:t>
            </a:r>
          </a:p>
          <a:p>
            <a:pPr lvl="2"/>
            <a:endParaRPr lang="en-US" sz="1600" dirty="0"/>
          </a:p>
        </p:txBody>
      </p:sp>
      <p:pic>
        <p:nvPicPr>
          <p:cNvPr id="10" name="Picture 9" descr="Circuit Level Gateway">
            <a:hlinkClick r:id="rId3" tooltip="&quot;Circuit Level Gateway&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800600"/>
            <a:ext cx="5105400" cy="2057400"/>
          </a:xfrm>
          <a:prstGeom prst="rect">
            <a:avLst/>
          </a:prstGeom>
          <a:noFill/>
          <a:ln>
            <a:noFill/>
          </a:ln>
        </p:spPr>
      </p:pic>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27</a:t>
            </a:fld>
            <a:endParaRPr lang="en-US" b="1" dirty="0"/>
          </a:p>
        </p:txBody>
      </p:sp>
      <p:sp>
        <p:nvSpPr>
          <p:cNvPr id="6" name="Rectangle 5"/>
          <p:cNvSpPr/>
          <p:nvPr/>
        </p:nvSpPr>
        <p:spPr>
          <a:xfrm>
            <a:off x="381000" y="990600"/>
            <a:ext cx="8610600" cy="4893647"/>
          </a:xfrm>
          <a:prstGeom prst="rect">
            <a:avLst/>
          </a:prstGeom>
        </p:spPr>
        <p:txBody>
          <a:bodyPr wrap="square">
            <a:spAutoFit/>
          </a:bodyPr>
          <a:lstStyle/>
          <a:p>
            <a:r>
              <a:rPr lang="en-US" b="1" dirty="0"/>
              <a:t>4. </a:t>
            </a:r>
            <a:r>
              <a:rPr lang="en-US" b="1" dirty="0">
                <a:solidFill>
                  <a:srgbClr val="7030A0"/>
                </a:solidFill>
              </a:rPr>
              <a:t>Application level Gateway</a:t>
            </a:r>
          </a:p>
          <a:p>
            <a:pPr marL="742950" lvl="1" indent="-285750">
              <a:buFont typeface="Wingdings" pitchFamily="2" charset="2"/>
              <a:buChar char="v"/>
            </a:pPr>
            <a:r>
              <a:rPr lang="en-US" sz="2000" dirty="0"/>
              <a:t>A firewall that filters information at the application level blocks all IP traffic between the private network and the Internet. </a:t>
            </a:r>
            <a:endParaRPr lang="en-US" sz="2000" dirty="0" smtClean="0"/>
          </a:p>
          <a:p>
            <a:pPr marL="742950" lvl="1" indent="-285750">
              <a:buFont typeface="Wingdings" pitchFamily="2" charset="2"/>
              <a:buChar char="v"/>
            </a:pPr>
            <a:r>
              <a:rPr lang="en-US" sz="2000" dirty="0"/>
              <a:t>The proxies are application specific</a:t>
            </a:r>
          </a:p>
          <a:p>
            <a:pPr marL="742950" lvl="1" indent="-285750">
              <a:buFont typeface="Wingdings" pitchFamily="2" charset="2"/>
              <a:buChar char="v"/>
            </a:pPr>
            <a:r>
              <a:rPr lang="en-US" sz="2000" dirty="0"/>
              <a:t>The proxies examine the entire packet and can filter packets at the application layer of the OSI model.</a:t>
            </a:r>
          </a:p>
          <a:p>
            <a:pPr marL="742950" lvl="1" indent="-285750">
              <a:buFont typeface="Wingdings" pitchFamily="2" charset="2"/>
              <a:buChar char="v"/>
            </a:pPr>
            <a:endParaRPr lang="en-US" dirty="0" smtClean="0"/>
          </a:p>
          <a:p>
            <a:pPr marL="742950" lvl="1" indent="-285750">
              <a:buFont typeface="Wingdings" pitchFamily="2" charset="2"/>
              <a:buChar char="v"/>
            </a:pPr>
            <a:r>
              <a:rPr lang="en-US" b="1" dirty="0" smtClean="0"/>
              <a:t>Advantages </a:t>
            </a:r>
            <a:endParaRPr lang="en-US" dirty="0" smtClean="0"/>
          </a:p>
          <a:p>
            <a:pPr marL="1200150" lvl="2" indent="-285750">
              <a:buFont typeface="Wingdings" pitchFamily="2" charset="2"/>
              <a:buChar char="§"/>
            </a:pPr>
            <a:r>
              <a:rPr lang="en-US" sz="2000" dirty="0"/>
              <a:t>Better logging handling of traffic </a:t>
            </a:r>
            <a:endParaRPr lang="en-US" sz="2000" dirty="0" smtClean="0"/>
          </a:p>
          <a:p>
            <a:pPr marL="1200150" lvl="2" indent="-285750">
              <a:buFont typeface="Wingdings" pitchFamily="2" charset="2"/>
              <a:buChar char="§"/>
            </a:pPr>
            <a:r>
              <a:rPr lang="en-US" sz="2000" dirty="0" smtClean="0"/>
              <a:t>State </a:t>
            </a:r>
            <a:r>
              <a:rPr lang="en-US" sz="2000" dirty="0"/>
              <a:t>aware of services (</a:t>
            </a:r>
            <a:r>
              <a:rPr lang="en-US" sz="2000" dirty="0" smtClean="0"/>
              <a:t>FTP </a:t>
            </a:r>
            <a:r>
              <a:rPr lang="en-US" sz="2000" dirty="0"/>
              <a:t>etc.)</a:t>
            </a:r>
          </a:p>
          <a:p>
            <a:pPr marL="1200150" lvl="2" indent="-285750">
              <a:buFont typeface="Wingdings" pitchFamily="2" charset="2"/>
              <a:buChar char="§"/>
            </a:pPr>
            <a:r>
              <a:rPr lang="en-US" sz="2000" dirty="0" smtClean="0"/>
              <a:t>Strong </a:t>
            </a:r>
            <a:r>
              <a:rPr lang="en-US" sz="2000" dirty="0"/>
              <a:t>application proxy that inspects protocol header lengths can eliminate an entire class </a:t>
            </a:r>
            <a:r>
              <a:rPr lang="en-US" sz="2000" dirty="0" smtClean="0"/>
              <a:t>of buffer </a:t>
            </a:r>
            <a:r>
              <a:rPr lang="en-US" sz="2000" dirty="0"/>
              <a:t>overrun attacks</a:t>
            </a:r>
          </a:p>
          <a:p>
            <a:pPr marL="1200150" lvl="2" indent="-285750">
              <a:buFont typeface="Wingdings" pitchFamily="2" charset="2"/>
              <a:buChar char="§"/>
            </a:pPr>
            <a:r>
              <a:rPr lang="en-US" sz="2000" dirty="0"/>
              <a:t>Highest level of security.</a:t>
            </a:r>
          </a:p>
          <a:p>
            <a:pPr marL="742950" lvl="1" indent="-285750">
              <a:buFont typeface="Wingdings" pitchFamily="2" charset="2"/>
              <a:buChar char="v"/>
            </a:pPr>
            <a:r>
              <a:rPr lang="en-US" b="1" dirty="0" smtClean="0"/>
              <a:t>Disadvantages</a:t>
            </a:r>
            <a:endParaRPr lang="en-US" dirty="0"/>
          </a:p>
          <a:p>
            <a:pPr marL="1200150" lvl="2" indent="-285750">
              <a:buFont typeface="Wingdings" pitchFamily="2" charset="2"/>
              <a:buChar char="§"/>
            </a:pPr>
            <a:r>
              <a:rPr lang="en-US" sz="2000" dirty="0" smtClean="0"/>
              <a:t>Complex </a:t>
            </a:r>
            <a:r>
              <a:rPr lang="en-US" sz="2000" dirty="0"/>
              <a:t>setup of application firewall needs more and detailed attentions to the applications that use the gateway</a:t>
            </a:r>
            <a:r>
              <a:rPr lang="en-US" sz="2000" dirty="0" smtClean="0"/>
              <a:t>.</a:t>
            </a:r>
            <a:endParaRPr lang="en-US" sz="2000" dirty="0"/>
          </a:p>
        </p:txBody>
      </p:sp>
    </p:spTree>
    <p:extLst>
      <p:ext uri="{BB962C8B-B14F-4D97-AF65-F5344CB8AC3E}">
        <p14:creationId xmlns:p14="http://schemas.microsoft.com/office/powerpoint/2010/main" val="7954450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28</a:t>
            </a:fld>
            <a:endParaRPr lang="en-US" b="1" dirty="0"/>
          </a:p>
        </p:txBody>
      </p:sp>
      <p:pic>
        <p:nvPicPr>
          <p:cNvPr id="6" name="Picture 5" descr="Application Level Gateway Firewall"/>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19200"/>
            <a:ext cx="8077200" cy="4572000"/>
          </a:xfrm>
          <a:prstGeom prst="rect">
            <a:avLst/>
          </a:prstGeom>
          <a:noFill/>
          <a:ln>
            <a:noFill/>
          </a:ln>
        </p:spPr>
      </p:pic>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29</a:t>
            </a:fld>
            <a:endParaRPr lang="en-US" b="1" dirty="0"/>
          </a:p>
        </p:txBody>
      </p:sp>
      <p:sp>
        <p:nvSpPr>
          <p:cNvPr id="6" name="Rectangle 5"/>
          <p:cNvSpPr/>
          <p:nvPr/>
        </p:nvSpPr>
        <p:spPr>
          <a:xfrm>
            <a:off x="533400" y="1066800"/>
            <a:ext cx="8382000" cy="4662815"/>
          </a:xfrm>
          <a:prstGeom prst="rect">
            <a:avLst/>
          </a:prstGeom>
        </p:spPr>
        <p:txBody>
          <a:bodyPr wrap="square">
            <a:spAutoFit/>
          </a:bodyPr>
          <a:lstStyle/>
          <a:p>
            <a:r>
              <a:rPr lang="en-US" b="1" dirty="0"/>
              <a:t>5. </a:t>
            </a:r>
            <a:r>
              <a:rPr lang="en-US" sz="2000" b="1" dirty="0" err="1">
                <a:solidFill>
                  <a:srgbClr val="7030A0"/>
                </a:solidFill>
              </a:rPr>
              <a:t>Stateful</a:t>
            </a:r>
            <a:r>
              <a:rPr lang="en-US" sz="2000" b="1" dirty="0">
                <a:solidFill>
                  <a:srgbClr val="7030A0"/>
                </a:solidFill>
              </a:rPr>
              <a:t> Inspection</a:t>
            </a:r>
          </a:p>
          <a:p>
            <a:pPr marL="742950" lvl="1" indent="-285750">
              <a:buFont typeface="Wingdings" pitchFamily="2" charset="2"/>
              <a:buChar char="v"/>
            </a:pPr>
            <a:r>
              <a:rPr lang="en-US" sz="1900" dirty="0" err="1"/>
              <a:t>Stateful</a:t>
            </a:r>
            <a:r>
              <a:rPr lang="en-US" sz="1900" dirty="0"/>
              <a:t> inspection combines the many aspects of dynamic packet filtering, circuit </a:t>
            </a:r>
            <a:r>
              <a:rPr lang="en-US" sz="1900" i="1" dirty="0"/>
              <a:t>level </a:t>
            </a:r>
            <a:r>
              <a:rPr lang="en-US" sz="1900" dirty="0"/>
              <a:t>and application level gateways.</a:t>
            </a:r>
          </a:p>
          <a:p>
            <a:pPr marL="742950" lvl="1" indent="-285750">
              <a:buFont typeface="Wingdings" pitchFamily="2" charset="2"/>
              <a:buChar char="v"/>
            </a:pPr>
            <a:r>
              <a:rPr lang="en-US" sz="1900" dirty="0" err="1"/>
              <a:t>Stateful</a:t>
            </a:r>
            <a:r>
              <a:rPr lang="en-US" sz="1900" dirty="0"/>
              <a:t> firewalls remember information about previously passed packets and are considered much more secure</a:t>
            </a:r>
            <a:r>
              <a:rPr lang="en-US" sz="1900" dirty="0" smtClean="0"/>
              <a:t>.</a:t>
            </a:r>
          </a:p>
          <a:p>
            <a:pPr marL="742950" lvl="1" indent="-285750">
              <a:buFont typeface="Wingdings" pitchFamily="2" charset="2"/>
              <a:buChar char="v"/>
            </a:pPr>
            <a:r>
              <a:rPr lang="en-US" sz="1900" dirty="0"/>
              <a:t>A unique limitation of one popular </a:t>
            </a:r>
            <a:r>
              <a:rPr lang="en-US" sz="1900" dirty="0" err="1"/>
              <a:t>stateful</a:t>
            </a:r>
            <a:r>
              <a:rPr lang="en-US" sz="1900" dirty="0"/>
              <a:t> inspection implementation is that it does not provide the ability to inspect sequence numbers on outbound packets from users behind the firewall.</a:t>
            </a:r>
          </a:p>
          <a:p>
            <a:pPr marL="742950" lvl="1" indent="-285750">
              <a:buFont typeface="Wingdings" pitchFamily="2" charset="2"/>
              <a:buChar char="v"/>
            </a:pPr>
            <a:endParaRPr lang="en-US" dirty="0" smtClean="0"/>
          </a:p>
          <a:p>
            <a:pPr marL="742950" lvl="1" indent="-285750">
              <a:buFont typeface="Wingdings" pitchFamily="2" charset="2"/>
              <a:buChar char="v"/>
            </a:pPr>
            <a:r>
              <a:rPr lang="en-US" b="1" dirty="0" smtClean="0"/>
              <a:t>Advantages </a:t>
            </a:r>
            <a:endParaRPr lang="en-US" dirty="0" smtClean="0"/>
          </a:p>
          <a:p>
            <a:pPr marL="1200150" lvl="2" indent="-285750">
              <a:buFont typeface="Wingdings" pitchFamily="2" charset="2"/>
              <a:buChar char="§"/>
            </a:pPr>
            <a:r>
              <a:rPr lang="en-US" dirty="0"/>
              <a:t>Offers the ability to inspect all seven layers of the OSI model and is user configurable to customize specific filter constructs</a:t>
            </a:r>
          </a:p>
          <a:p>
            <a:pPr marL="1200150" lvl="2" indent="-285750">
              <a:buFont typeface="Wingdings" pitchFamily="2" charset="2"/>
              <a:buChar char="§"/>
            </a:pPr>
            <a:r>
              <a:rPr lang="en-US" dirty="0"/>
              <a:t>Does not break the client server model</a:t>
            </a:r>
          </a:p>
          <a:p>
            <a:pPr marL="742950" lvl="1" indent="-285750">
              <a:buFont typeface="Wingdings" pitchFamily="2" charset="2"/>
              <a:buChar char="v"/>
            </a:pPr>
            <a:r>
              <a:rPr lang="en-US" b="1" dirty="0" smtClean="0"/>
              <a:t>Disadvantages</a:t>
            </a:r>
            <a:endParaRPr lang="en-US" dirty="0"/>
          </a:p>
          <a:p>
            <a:pPr marL="1200150" lvl="2" indent="-285750">
              <a:buFont typeface="Wingdings" pitchFamily="2" charset="2"/>
              <a:buChar char="§"/>
            </a:pPr>
            <a:r>
              <a:rPr lang="en-US" dirty="0"/>
              <a:t>The single-threaded process of the </a:t>
            </a:r>
            <a:r>
              <a:rPr lang="en-US" dirty="0" err="1"/>
              <a:t>stateful</a:t>
            </a:r>
            <a:r>
              <a:rPr lang="en-US" dirty="0"/>
              <a:t> inspection engine has a dramatic impact on </a:t>
            </a:r>
            <a:r>
              <a:rPr lang="en-US" dirty="0" smtClean="0"/>
              <a:t>performance.</a:t>
            </a:r>
          </a:p>
        </p:txBody>
      </p:sp>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a:t>
            </a:fld>
            <a:endParaRPr lang="en-US" b="1" dirty="0"/>
          </a:p>
        </p:txBody>
      </p:sp>
      <p:sp>
        <p:nvSpPr>
          <p:cNvPr id="2" name="Rectangle 1"/>
          <p:cNvSpPr/>
          <p:nvPr/>
        </p:nvSpPr>
        <p:spPr>
          <a:xfrm>
            <a:off x="228600" y="1219200"/>
            <a:ext cx="8458200" cy="3785652"/>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What is Threat Detection</a:t>
            </a:r>
            <a:r>
              <a:rPr lang="en-US" sz="2000" b="1" dirty="0" smtClean="0">
                <a:solidFill>
                  <a:srgbClr val="7030A0"/>
                </a:solidFill>
              </a:rPr>
              <a:t>?</a:t>
            </a:r>
          </a:p>
          <a:p>
            <a:pPr marL="285750" indent="-285750">
              <a:buFont typeface="Wingdings" pitchFamily="2" charset="2"/>
              <a:buChar char="Ø"/>
            </a:pPr>
            <a:endParaRPr lang="en-US" sz="2000" b="1" dirty="0" smtClean="0">
              <a:solidFill>
                <a:srgbClr val="7030A0"/>
              </a:solidFill>
            </a:endParaRPr>
          </a:p>
          <a:p>
            <a:pPr marL="285750" indent="-285750">
              <a:buFont typeface="Wingdings" pitchFamily="2" charset="2"/>
              <a:buChar char="Ø"/>
            </a:pPr>
            <a:r>
              <a:rPr lang="en-US" sz="2000" dirty="0" smtClean="0"/>
              <a:t>Practice </a:t>
            </a:r>
            <a:r>
              <a:rPr lang="en-US" sz="2000" dirty="0"/>
              <a:t>of analyzing the entirety of a security ecosystem to identify any malicious activity that could compromise the </a:t>
            </a:r>
            <a:r>
              <a:rPr lang="en-US" sz="2000" dirty="0" smtClean="0"/>
              <a:t>network.</a:t>
            </a:r>
          </a:p>
          <a:p>
            <a:pPr marL="285750" indent="-285750">
              <a:buFont typeface="Wingdings" pitchFamily="2" charset="2"/>
              <a:buChar char="Ø"/>
            </a:pPr>
            <a:endParaRPr lang="en-US" sz="2000" dirty="0" smtClean="0"/>
          </a:p>
          <a:p>
            <a:pPr marL="285750" indent="-285750">
              <a:buFont typeface="Wingdings" pitchFamily="2" charset="2"/>
              <a:buChar char="Ø"/>
            </a:pPr>
            <a:r>
              <a:rPr lang="en-US" sz="2000" dirty="0" smtClean="0"/>
              <a:t>If </a:t>
            </a:r>
            <a:r>
              <a:rPr lang="en-US" sz="2000" dirty="0"/>
              <a:t>a threat is detected, then mitigation efforts must be enacted to properly neutralize the threat before it can exploit any present vulnerabilities</a:t>
            </a:r>
            <a:r>
              <a:rPr lang="en-US" sz="2000" dirty="0" smtClean="0"/>
              <a:t>.</a:t>
            </a:r>
          </a:p>
          <a:p>
            <a:pPr marL="285750" indent="-285750">
              <a:buFont typeface="Wingdings" pitchFamily="2" charset="2"/>
              <a:buChar char="Ø"/>
            </a:pPr>
            <a:endParaRPr lang="en-US" sz="2000" b="1" dirty="0"/>
          </a:p>
          <a:p>
            <a:pPr marL="285750" indent="-285750">
              <a:buFont typeface="Wingdings" pitchFamily="2" charset="2"/>
              <a:buChar char="Ø"/>
            </a:pPr>
            <a:r>
              <a:rPr lang="en-US" sz="2000" dirty="0"/>
              <a:t>When it comes to </a:t>
            </a:r>
            <a:r>
              <a:rPr lang="en-US" sz="2000" dirty="0">
                <a:hlinkClick r:id="rId3"/>
              </a:rPr>
              <a:t>detecting and mitigating threats</a:t>
            </a:r>
            <a:r>
              <a:rPr lang="en-US" sz="2000" dirty="0"/>
              <a:t>, speed is crucial</a:t>
            </a:r>
            <a:r>
              <a:rPr lang="en-US" sz="2000" dirty="0" smtClean="0"/>
              <a:t>.</a:t>
            </a:r>
          </a:p>
          <a:p>
            <a:pPr marL="285750" indent="-285750">
              <a:buFont typeface="Wingdings" pitchFamily="2" charset="2"/>
              <a:buChar char="Ø"/>
            </a:pPr>
            <a:endParaRPr lang="en-US" sz="2000" dirty="0" smtClean="0"/>
          </a:p>
          <a:p>
            <a:pPr marL="285750" indent="-285750">
              <a:buFont typeface="Wingdings" pitchFamily="2" charset="2"/>
              <a:buChar char="Ø"/>
            </a:pPr>
            <a:r>
              <a:rPr lang="en-US" sz="2000" dirty="0"/>
              <a:t>Security programs must be able to detect threats quickly and efficiently so </a:t>
            </a:r>
            <a:r>
              <a:rPr lang="en-US" sz="2000" dirty="0">
                <a:solidFill>
                  <a:srgbClr val="FF0000"/>
                </a:solidFill>
              </a:rPr>
              <a:t>attackers don’t have enough time to root around </a:t>
            </a:r>
            <a:r>
              <a:rPr lang="en-US" sz="2000" dirty="0"/>
              <a:t>in sensitive data.</a:t>
            </a:r>
            <a:endParaRPr lang="en-US" sz="2000" b="1" dirty="0"/>
          </a:p>
        </p:txBody>
      </p:sp>
    </p:spTree>
    <p:extLst>
      <p:ext uri="{BB962C8B-B14F-4D97-AF65-F5344CB8AC3E}">
        <p14:creationId xmlns:p14="http://schemas.microsoft.com/office/powerpoint/2010/main" val="113111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30</a:t>
            </a:fld>
            <a:endParaRPr lang="en-US" b="1" dirty="0"/>
          </a:p>
        </p:txBody>
      </p:sp>
      <p:sp>
        <p:nvSpPr>
          <p:cNvPr id="6" name="Rectangle 5"/>
          <p:cNvSpPr/>
          <p:nvPr/>
        </p:nvSpPr>
        <p:spPr>
          <a:xfrm>
            <a:off x="304800" y="1066800"/>
            <a:ext cx="7696200" cy="4278094"/>
          </a:xfrm>
          <a:prstGeom prst="rect">
            <a:avLst/>
          </a:prstGeom>
        </p:spPr>
        <p:txBody>
          <a:bodyPr wrap="square">
            <a:spAutoFit/>
          </a:bodyPr>
          <a:lstStyle/>
          <a:p>
            <a:r>
              <a:rPr lang="en-US" b="1" dirty="0"/>
              <a:t>5. </a:t>
            </a:r>
            <a:r>
              <a:rPr lang="en-US" sz="2000" b="1" dirty="0">
                <a:solidFill>
                  <a:srgbClr val="7030A0"/>
                </a:solidFill>
              </a:rPr>
              <a:t>Air Gap</a:t>
            </a:r>
          </a:p>
          <a:p>
            <a:pPr marL="742950" lvl="1" indent="-285750">
              <a:buFont typeface="Wingdings" pitchFamily="2" charset="2"/>
              <a:buChar char="v"/>
            </a:pPr>
            <a:r>
              <a:rPr lang="en-US" dirty="0"/>
              <a:t>This is an extreme kind of firewall where there is no direct or automated connection between two devices</a:t>
            </a:r>
            <a:r>
              <a:rPr lang="en-US" dirty="0" smtClean="0"/>
              <a:t>.</a:t>
            </a:r>
          </a:p>
          <a:p>
            <a:pPr marL="742950" lvl="1" indent="-285750">
              <a:buFont typeface="Wingdings" pitchFamily="2" charset="2"/>
              <a:buChar char="v"/>
            </a:pPr>
            <a:r>
              <a:rPr lang="en-US" dirty="0"/>
              <a:t>Air gap technology provides a physical gap between trusted and untrusted </a:t>
            </a:r>
            <a:r>
              <a:rPr lang="en-US" dirty="0" smtClean="0"/>
              <a:t>networks</a:t>
            </a:r>
          </a:p>
          <a:p>
            <a:pPr marL="742950" lvl="1" indent="-285750">
              <a:buFont typeface="Wingdings" pitchFamily="2" charset="2"/>
              <a:buChar char="v"/>
            </a:pPr>
            <a:r>
              <a:rPr lang="en-US" dirty="0"/>
              <a:t>In air gap technology, the external client connection "causes the connection data to be written to an SCSI e-Disk. </a:t>
            </a:r>
            <a:endParaRPr lang="en-US" dirty="0" smtClean="0"/>
          </a:p>
          <a:p>
            <a:pPr marL="742950" lvl="1" indent="-285750">
              <a:buFont typeface="Wingdings" pitchFamily="2" charset="2"/>
              <a:buChar char="v"/>
            </a:pPr>
            <a:r>
              <a:rPr lang="en-US" dirty="0"/>
              <a:t>The internal connection then reads this data from the SCSI e-Disk. </a:t>
            </a:r>
          </a:p>
          <a:p>
            <a:pPr marL="742950" lvl="1" indent="-285750">
              <a:buFont typeface="Wingdings" pitchFamily="2" charset="2"/>
              <a:buChar char="v"/>
            </a:pPr>
            <a:endParaRPr lang="en-US" dirty="0" smtClean="0"/>
          </a:p>
          <a:p>
            <a:pPr marL="742950" lvl="1" indent="-285750">
              <a:buFont typeface="Wingdings" pitchFamily="2" charset="2"/>
              <a:buChar char="v"/>
            </a:pPr>
            <a:r>
              <a:rPr lang="en-US" sz="2000" b="1" dirty="0" smtClean="0"/>
              <a:t>Advantages </a:t>
            </a:r>
          </a:p>
          <a:p>
            <a:pPr marL="1200150" lvl="2" indent="-285750">
              <a:buFont typeface="Wingdings" pitchFamily="2" charset="2"/>
              <a:buChar char="§"/>
            </a:pPr>
            <a:r>
              <a:rPr lang="en-US" dirty="0"/>
              <a:t>Inside is insulated from outside</a:t>
            </a:r>
          </a:p>
          <a:p>
            <a:pPr marL="1200150" lvl="2" indent="-285750">
              <a:buFont typeface="Wingdings" pitchFamily="2" charset="2"/>
              <a:buChar char="§"/>
            </a:pPr>
            <a:r>
              <a:rPr lang="en-US" dirty="0"/>
              <a:t>Packets are not "automatically" passed through</a:t>
            </a:r>
          </a:p>
          <a:p>
            <a:pPr marL="1200150" lvl="2" indent="-285750">
              <a:buFont typeface="Wingdings" pitchFamily="2" charset="2"/>
              <a:buChar char="§"/>
            </a:pPr>
            <a:r>
              <a:rPr lang="en-US" dirty="0"/>
              <a:t>Only explicitly launched services work</a:t>
            </a:r>
          </a:p>
          <a:p>
            <a:pPr marL="1200150" lvl="2" indent="-285750">
              <a:buFont typeface="Wingdings" pitchFamily="2" charset="2"/>
              <a:buChar char="§"/>
            </a:pPr>
            <a:r>
              <a:rPr lang="en-US" dirty="0"/>
              <a:t>No unexpected traffic via other sockets.</a:t>
            </a:r>
          </a:p>
          <a:p>
            <a:pPr lvl="1"/>
            <a:endParaRPr lang="en-US" dirty="0" smtClean="0"/>
          </a:p>
        </p:txBody>
      </p:sp>
      <p:pic>
        <p:nvPicPr>
          <p:cNvPr id="10" name="Picture 9" descr="Air Gap">
            <a:hlinkClick r:id="rId3" tooltip="&quot;Air Gap&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24336" y="3581400"/>
            <a:ext cx="3105150" cy="2590800"/>
          </a:xfrm>
          <a:prstGeom prst="rect">
            <a:avLst/>
          </a:prstGeom>
          <a:noFill/>
          <a:ln>
            <a:noFill/>
          </a:ln>
        </p:spPr>
      </p:pic>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31</a:t>
            </a:fld>
            <a:endParaRPr lang="en-US" b="1" dirty="0"/>
          </a:p>
        </p:txBody>
      </p:sp>
      <p:sp>
        <p:nvSpPr>
          <p:cNvPr id="2" name="TextBox 1"/>
          <p:cNvSpPr txBox="1"/>
          <p:nvPr/>
        </p:nvSpPr>
        <p:spPr>
          <a:xfrm>
            <a:off x="2667000" y="245389"/>
            <a:ext cx="2590800" cy="800219"/>
          </a:xfrm>
          <a:prstGeom prst="rect">
            <a:avLst/>
          </a:prstGeom>
          <a:noFill/>
        </p:spPr>
        <p:txBody>
          <a:bodyPr wrap="square" rtlCol="0">
            <a:spAutoFit/>
          </a:bodyPr>
          <a:lstStyle/>
          <a:p>
            <a:pPr marL="0" lvl="1"/>
            <a:r>
              <a:rPr lang="en-US" sz="2800" b="1" dirty="0">
                <a:solidFill>
                  <a:srgbClr val="0070C0"/>
                </a:solidFill>
              </a:rPr>
              <a:t>System Auditing</a:t>
            </a:r>
            <a:endParaRPr lang="en-US" sz="2800" dirty="0">
              <a:solidFill>
                <a:srgbClr val="0070C0"/>
              </a:solidFill>
            </a:endParaRPr>
          </a:p>
          <a:p>
            <a:endParaRPr lang="en-US" dirty="0"/>
          </a:p>
        </p:txBody>
      </p:sp>
      <p:sp>
        <p:nvSpPr>
          <p:cNvPr id="3" name="Rectangle 2"/>
          <p:cNvSpPr/>
          <p:nvPr/>
        </p:nvSpPr>
        <p:spPr>
          <a:xfrm>
            <a:off x="381000" y="1295400"/>
            <a:ext cx="8305800" cy="4832092"/>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What Is an IT Security Audit</a:t>
            </a:r>
            <a:r>
              <a:rPr lang="en-US" sz="2000" b="1" dirty="0" smtClean="0">
                <a:solidFill>
                  <a:srgbClr val="7030A0"/>
                </a:solidFill>
              </a:rPr>
              <a:t>?</a:t>
            </a:r>
          </a:p>
          <a:p>
            <a:pPr marL="285750" indent="-285750">
              <a:buFont typeface="Wingdings" pitchFamily="2" charset="2"/>
              <a:buChar char="Ø"/>
            </a:pPr>
            <a:endParaRPr lang="en-US" dirty="0" smtClean="0">
              <a:solidFill>
                <a:srgbClr val="7030A0"/>
              </a:solidFill>
            </a:endParaRPr>
          </a:p>
          <a:p>
            <a:pPr marL="742950" lvl="1" indent="-285750">
              <a:buFont typeface="Wingdings" pitchFamily="2" charset="2"/>
              <a:buChar char="v"/>
            </a:pPr>
            <a:r>
              <a:rPr lang="en-US" sz="2400" dirty="0"/>
              <a:t>A network security audit is a technical assessment of an organization’s IT infrastructure—their operating systems, applications, and more. </a:t>
            </a:r>
            <a:endParaRPr lang="en-US" sz="2400" dirty="0" smtClean="0"/>
          </a:p>
          <a:p>
            <a:pPr marL="742950" lvl="1" indent="-285750">
              <a:buFont typeface="Wingdings" pitchFamily="2" charset="2"/>
              <a:buChar char="v"/>
            </a:pPr>
            <a:endParaRPr lang="en-US" sz="2400" dirty="0" smtClean="0"/>
          </a:p>
          <a:p>
            <a:pPr marL="742950" lvl="1" indent="-285750">
              <a:buFont typeface="Wingdings" pitchFamily="2" charset="2"/>
              <a:buChar char="v"/>
            </a:pPr>
            <a:r>
              <a:rPr lang="en-US" sz="2400" dirty="0" smtClean="0"/>
              <a:t>Who </a:t>
            </a:r>
            <a:r>
              <a:rPr lang="en-US" sz="2400" dirty="0"/>
              <a:t>can conduct an audit in the first </a:t>
            </a:r>
            <a:r>
              <a:rPr lang="en-US" sz="2400" dirty="0" smtClean="0"/>
              <a:t>place</a:t>
            </a:r>
          </a:p>
          <a:p>
            <a:pPr marL="1371600" lvl="2" indent="-457200">
              <a:buFont typeface="+mj-lt"/>
              <a:buAutoNum type="arabicPeriod"/>
            </a:pPr>
            <a:r>
              <a:rPr lang="en-US" sz="2400" dirty="0"/>
              <a:t>Internal </a:t>
            </a:r>
            <a:r>
              <a:rPr lang="en-US" sz="2400" dirty="0" smtClean="0"/>
              <a:t>Auditors</a:t>
            </a:r>
          </a:p>
          <a:p>
            <a:pPr marL="1371600" lvl="2" indent="-457200">
              <a:buFont typeface="+mj-lt"/>
              <a:buAutoNum type="arabicPeriod"/>
            </a:pPr>
            <a:r>
              <a:rPr lang="en-US" sz="2400" dirty="0" smtClean="0"/>
              <a:t>External Auditors</a:t>
            </a:r>
          </a:p>
          <a:p>
            <a:pPr marL="1371600" lvl="2" indent="-457200">
              <a:buFont typeface="+mj-lt"/>
              <a:buAutoNum type="arabicPeriod"/>
            </a:pPr>
            <a:r>
              <a:rPr lang="en-US" sz="2400" dirty="0"/>
              <a:t>Manual </a:t>
            </a:r>
            <a:r>
              <a:rPr lang="en-US" sz="2400" dirty="0" smtClean="0"/>
              <a:t>Audits</a:t>
            </a:r>
          </a:p>
          <a:p>
            <a:pPr marL="1371600" lvl="2" indent="-457200">
              <a:buFont typeface="+mj-lt"/>
              <a:buAutoNum type="arabicPeriod"/>
            </a:pPr>
            <a:r>
              <a:rPr lang="en-US" sz="2400" dirty="0" smtClean="0"/>
              <a:t>Automated </a:t>
            </a:r>
            <a:r>
              <a:rPr lang="en-US" sz="2400" dirty="0"/>
              <a:t>Audits</a:t>
            </a:r>
            <a:endParaRPr lang="en-US" sz="2400" dirty="0">
              <a:solidFill>
                <a:srgbClr val="7030A0"/>
              </a:solidFill>
            </a:endParaRPr>
          </a:p>
          <a:p>
            <a:pPr marL="285750" indent="-285750">
              <a:buFont typeface="Wingdings" pitchFamily="2" charset="2"/>
              <a:buChar char="Ø"/>
            </a:pPr>
            <a:endParaRPr lang="en-US" b="1" dirty="0" smtClean="0">
              <a:solidFill>
                <a:srgbClr val="7030A0"/>
              </a:solidFill>
            </a:endParaRPr>
          </a:p>
          <a:p>
            <a:pPr marL="285750" indent="-285750">
              <a:buFont typeface="Wingdings" pitchFamily="2" charset="2"/>
              <a:buChar char="Ø"/>
            </a:pPr>
            <a:endParaRPr lang="en-US" b="1" dirty="0">
              <a:solidFill>
                <a:srgbClr val="7030A0"/>
              </a:solidFill>
            </a:endParaRPr>
          </a:p>
          <a:p>
            <a:pPr marL="285750" indent="-285750">
              <a:buFont typeface="Wingdings" pitchFamily="2" charset="2"/>
              <a:buChar char="Ø"/>
            </a:pPr>
            <a:endParaRPr lang="en-US" b="1" dirty="0">
              <a:solidFill>
                <a:srgbClr val="7030A0"/>
              </a:solidFill>
            </a:endParaRPr>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32</a:t>
            </a:fld>
            <a:endParaRPr lang="en-US" b="1" dirty="0"/>
          </a:p>
        </p:txBody>
      </p:sp>
      <p:sp>
        <p:nvSpPr>
          <p:cNvPr id="2" name="Rectangle 1"/>
          <p:cNvSpPr/>
          <p:nvPr/>
        </p:nvSpPr>
        <p:spPr>
          <a:xfrm>
            <a:off x="533400" y="1219200"/>
            <a:ext cx="7315200" cy="4524315"/>
          </a:xfrm>
          <a:prstGeom prst="rect">
            <a:avLst/>
          </a:prstGeom>
        </p:spPr>
        <p:txBody>
          <a:bodyPr wrap="square">
            <a:spAutoFit/>
          </a:bodyPr>
          <a:lstStyle/>
          <a:p>
            <a:pPr marL="285750" indent="-285750">
              <a:buFont typeface="Wingdings" pitchFamily="2" charset="2"/>
              <a:buChar char="Ø"/>
            </a:pPr>
            <a:r>
              <a:rPr lang="en-US" b="1" dirty="0">
                <a:solidFill>
                  <a:srgbClr val="7030A0"/>
                </a:solidFill>
              </a:rPr>
              <a:t>ISO </a:t>
            </a:r>
            <a:r>
              <a:rPr lang="en-US" b="1" dirty="0" smtClean="0">
                <a:solidFill>
                  <a:srgbClr val="7030A0"/>
                </a:solidFill>
              </a:rPr>
              <a:t>Compliance</a:t>
            </a:r>
          </a:p>
          <a:p>
            <a:pPr marL="742950" lvl="1" indent="-285750">
              <a:buFont typeface="Wingdings" pitchFamily="2" charset="2"/>
              <a:buChar char="v"/>
            </a:pPr>
            <a:r>
              <a:rPr lang="en-US" dirty="0"/>
              <a:t>The ISO/IEC 27000 family of standards are some of the most relevant to system administrators, as these standards focus on keeping information assets secure. </a:t>
            </a:r>
          </a:p>
          <a:p>
            <a:pPr marL="285750" lvl="0" indent="-285750">
              <a:buFont typeface="Wingdings" pitchFamily="2" charset="2"/>
              <a:buChar char="Ø"/>
            </a:pPr>
            <a:r>
              <a:rPr lang="en-US" b="1" dirty="0">
                <a:solidFill>
                  <a:srgbClr val="7030A0"/>
                </a:solidFill>
              </a:rPr>
              <a:t>HIPAA Security Rule:</a:t>
            </a:r>
            <a:r>
              <a:rPr lang="en-US" dirty="0">
                <a:solidFill>
                  <a:srgbClr val="7030A0"/>
                </a:solidFill>
              </a:rPr>
              <a:t> </a:t>
            </a:r>
            <a:endParaRPr lang="en-US" dirty="0" smtClean="0">
              <a:solidFill>
                <a:srgbClr val="7030A0"/>
              </a:solidFill>
            </a:endParaRPr>
          </a:p>
          <a:p>
            <a:pPr marL="742950" lvl="1" indent="-285750">
              <a:buFont typeface="Wingdings" pitchFamily="2" charset="2"/>
              <a:buChar char="v"/>
            </a:pPr>
            <a:r>
              <a:rPr lang="en-US" dirty="0" smtClean="0"/>
              <a:t>The</a:t>
            </a:r>
            <a:r>
              <a:rPr lang="en-US" dirty="0"/>
              <a:t> </a:t>
            </a:r>
            <a:r>
              <a:rPr lang="en-US" u="sng" dirty="0">
                <a:hlinkClick r:id="rId3"/>
              </a:rPr>
              <a:t>HIPAA Security Rule</a:t>
            </a:r>
            <a:r>
              <a:rPr lang="en-US" dirty="0"/>
              <a:t> outlines specific guidelines pertaining to exactly how organizations should protect patients’ </a:t>
            </a:r>
            <a:r>
              <a:rPr lang="en-US" dirty="0">
                <a:solidFill>
                  <a:srgbClr val="FF0000"/>
                </a:solidFill>
              </a:rPr>
              <a:t>electronic personal health information</a:t>
            </a:r>
            <a:r>
              <a:rPr lang="en-US" dirty="0"/>
              <a:t>.</a:t>
            </a:r>
          </a:p>
          <a:p>
            <a:pPr marL="285750" lvl="0" indent="-285750">
              <a:buFont typeface="Wingdings" pitchFamily="2" charset="2"/>
              <a:buChar char="Ø"/>
            </a:pPr>
            <a:r>
              <a:rPr lang="en-US" b="1" dirty="0">
                <a:solidFill>
                  <a:srgbClr val="7030A0"/>
                </a:solidFill>
              </a:rPr>
              <a:t>PCI DSS Compliance:</a:t>
            </a:r>
            <a:r>
              <a:rPr lang="en-US" dirty="0">
                <a:solidFill>
                  <a:srgbClr val="7030A0"/>
                </a:solidFill>
              </a:rPr>
              <a:t> </a:t>
            </a:r>
            <a:endParaRPr lang="en-US" dirty="0" smtClean="0">
              <a:solidFill>
                <a:srgbClr val="7030A0"/>
              </a:solidFill>
            </a:endParaRPr>
          </a:p>
          <a:p>
            <a:pPr marL="742950" lvl="1" indent="-285750">
              <a:buFont typeface="Wingdings" pitchFamily="2" charset="2"/>
              <a:buChar char="v"/>
            </a:pPr>
            <a:r>
              <a:rPr lang="en-US" dirty="0" smtClean="0"/>
              <a:t>The</a:t>
            </a:r>
            <a:r>
              <a:rPr lang="en-US" dirty="0"/>
              <a:t> </a:t>
            </a:r>
            <a:r>
              <a:rPr lang="en-US" u="sng" dirty="0">
                <a:hlinkClick r:id="rId4"/>
              </a:rPr>
              <a:t>PCI DSS compliance standard</a:t>
            </a:r>
            <a:r>
              <a:rPr lang="en-US" dirty="0"/>
              <a:t> applies directly to companies dealing with any sort of customer payment. </a:t>
            </a:r>
            <a:endParaRPr lang="en-US" dirty="0" smtClean="0"/>
          </a:p>
          <a:p>
            <a:pPr marL="742950" lvl="1" indent="-285750">
              <a:buFont typeface="Wingdings" pitchFamily="2" charset="2"/>
              <a:buChar char="v"/>
            </a:pPr>
            <a:endParaRPr lang="en-US" dirty="0"/>
          </a:p>
          <a:p>
            <a:pPr marL="285750" indent="-285750">
              <a:buFont typeface="Wingdings" pitchFamily="2" charset="2"/>
              <a:buChar char="v"/>
            </a:pPr>
            <a:r>
              <a:rPr lang="en-US" b="1" dirty="0">
                <a:solidFill>
                  <a:srgbClr val="7030A0"/>
                </a:solidFill>
              </a:rPr>
              <a:t>Automated Audit Assessment Tools:</a:t>
            </a:r>
          </a:p>
          <a:p>
            <a:pPr marL="742950" lvl="1" indent="-285750">
              <a:buFont typeface="Wingdings" pitchFamily="2" charset="2"/>
              <a:buChar char="§"/>
            </a:pPr>
            <a:r>
              <a:rPr lang="en-US" u="sng" dirty="0" err="1">
                <a:hlinkClick r:id="rId5"/>
              </a:rPr>
              <a:t>SolarWinds</a:t>
            </a:r>
            <a:r>
              <a:rPr lang="en-US" u="sng" dirty="0">
                <a:hlinkClick r:id="rId5"/>
              </a:rPr>
              <a:t> Access Rights Manager</a:t>
            </a:r>
            <a:endParaRPr lang="en-US" b="1" dirty="0"/>
          </a:p>
          <a:p>
            <a:pPr marL="742950" lvl="1" indent="-285750">
              <a:buFont typeface="Wingdings" pitchFamily="2" charset="2"/>
              <a:buChar char="§"/>
            </a:pPr>
            <a:r>
              <a:rPr lang="en-US" u="sng" dirty="0" err="1">
                <a:hlinkClick r:id="rId6"/>
              </a:rPr>
              <a:t>ManageEngine</a:t>
            </a:r>
            <a:r>
              <a:rPr lang="en-US" u="sng" dirty="0">
                <a:hlinkClick r:id="rId6"/>
              </a:rPr>
              <a:t> </a:t>
            </a:r>
            <a:r>
              <a:rPr lang="en-US" u="sng" dirty="0" err="1">
                <a:hlinkClick r:id="rId6"/>
              </a:rPr>
              <a:t>EventLog</a:t>
            </a:r>
            <a:r>
              <a:rPr lang="en-US" u="sng" dirty="0">
                <a:hlinkClick r:id="rId6"/>
              </a:rPr>
              <a:t> Manager</a:t>
            </a:r>
            <a:r>
              <a:rPr lang="en-US" b="1" dirty="0"/>
              <a:t> </a:t>
            </a:r>
          </a:p>
          <a:p>
            <a:endParaRPr lang="en-US" dirty="0" smtClean="0"/>
          </a:p>
        </p:txBody>
      </p:sp>
      <p:sp>
        <p:nvSpPr>
          <p:cNvPr id="3" name="TextBox 2"/>
          <p:cNvSpPr txBox="1"/>
          <p:nvPr/>
        </p:nvSpPr>
        <p:spPr>
          <a:xfrm>
            <a:off x="2362200" y="304800"/>
            <a:ext cx="4355616" cy="707886"/>
          </a:xfrm>
          <a:prstGeom prst="rect">
            <a:avLst/>
          </a:prstGeom>
          <a:noFill/>
        </p:spPr>
        <p:txBody>
          <a:bodyPr wrap="none" rtlCol="0">
            <a:spAutoFit/>
          </a:bodyPr>
          <a:lstStyle/>
          <a:p>
            <a:r>
              <a:rPr lang="en-US" sz="2000" b="1" dirty="0">
                <a:solidFill>
                  <a:srgbClr val="0070C0"/>
                </a:solidFill>
              </a:rPr>
              <a:t>IT security standards in existence today</a:t>
            </a:r>
          </a:p>
          <a:p>
            <a:endParaRPr lang="en-US" sz="2000"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33</a:t>
            </a:fld>
            <a:endParaRPr lang="en-US" b="1" dirty="0"/>
          </a:p>
        </p:txBody>
      </p:sp>
      <p:sp>
        <p:nvSpPr>
          <p:cNvPr id="2" name="Rectangle 1"/>
          <p:cNvSpPr/>
          <p:nvPr/>
        </p:nvSpPr>
        <p:spPr>
          <a:xfrm>
            <a:off x="2743200" y="381000"/>
            <a:ext cx="3399072" cy="461665"/>
          </a:xfrm>
          <a:prstGeom prst="rect">
            <a:avLst/>
          </a:prstGeom>
        </p:spPr>
        <p:txBody>
          <a:bodyPr wrap="none">
            <a:spAutoFit/>
          </a:bodyPr>
          <a:lstStyle/>
          <a:p>
            <a:r>
              <a:rPr lang="en-US" sz="2400" b="1" dirty="0">
                <a:solidFill>
                  <a:srgbClr val="0070C0"/>
                </a:solidFill>
              </a:rPr>
              <a:t>Web Application Security</a:t>
            </a:r>
          </a:p>
        </p:txBody>
      </p:sp>
      <p:sp>
        <p:nvSpPr>
          <p:cNvPr id="3" name="Rectangle 2"/>
          <p:cNvSpPr/>
          <p:nvPr/>
        </p:nvSpPr>
        <p:spPr>
          <a:xfrm>
            <a:off x="214086" y="1066800"/>
            <a:ext cx="8686800" cy="5355312"/>
          </a:xfrm>
          <a:prstGeom prst="rect">
            <a:avLst/>
          </a:prstGeom>
        </p:spPr>
        <p:txBody>
          <a:bodyPr wrap="square">
            <a:spAutoFit/>
          </a:bodyPr>
          <a:lstStyle/>
          <a:p>
            <a:pPr marL="285750" indent="-285750">
              <a:buFont typeface="Wingdings" pitchFamily="2" charset="2"/>
              <a:buChar char="Ø"/>
            </a:pPr>
            <a:r>
              <a:rPr lang="en-US" b="1" dirty="0">
                <a:solidFill>
                  <a:srgbClr val="7030A0"/>
                </a:solidFill>
              </a:rPr>
              <a:t>Common Web App </a:t>
            </a:r>
            <a:r>
              <a:rPr lang="en-US" b="1" dirty="0" smtClean="0">
                <a:solidFill>
                  <a:srgbClr val="7030A0"/>
                </a:solidFill>
              </a:rPr>
              <a:t>Vulnerabilities</a:t>
            </a:r>
          </a:p>
          <a:p>
            <a:pPr marL="285750" indent="-285750">
              <a:buFont typeface="Wingdings" pitchFamily="2" charset="2"/>
              <a:buChar char="Ø"/>
            </a:pPr>
            <a:endParaRPr lang="en-US" b="1" dirty="0"/>
          </a:p>
          <a:p>
            <a:r>
              <a:rPr lang="en-US" dirty="0"/>
              <a:t>According to </a:t>
            </a:r>
            <a:r>
              <a:rPr lang="en-US" u="sng" dirty="0">
                <a:hlinkClick r:id="rId3"/>
              </a:rPr>
              <a:t>OWASP</a:t>
            </a:r>
            <a:r>
              <a:rPr lang="en-US" dirty="0"/>
              <a:t>, the top 10 most common application vulnerabilities include:</a:t>
            </a:r>
          </a:p>
          <a:p>
            <a:pPr marL="342900" indent="-342900">
              <a:buFont typeface="+mj-lt"/>
              <a:buAutoNum type="arabicPeriod"/>
            </a:pPr>
            <a:r>
              <a:rPr lang="en-US" b="1" dirty="0"/>
              <a:t>Injection.</a:t>
            </a:r>
            <a:r>
              <a:rPr lang="en-US" dirty="0"/>
              <a:t> An injection happens when a bad actor sends invalid data to the web app to make it operate differently from the intended purpose of the application</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Broken Authentication.</a:t>
            </a:r>
            <a:r>
              <a:rPr lang="en-US" dirty="0"/>
              <a:t> A broken authentication vulnerability allows a bad actor to gain control over an account within a system or the entire system</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Sensitive Data Exposure.</a:t>
            </a:r>
            <a:r>
              <a:rPr lang="en-US" dirty="0"/>
              <a:t> Sensitive data exposure means data is vulnerable to being exploited by a bad actor when it should have been protected</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XML External Entities (XXE).</a:t>
            </a:r>
            <a:r>
              <a:rPr lang="en-US" dirty="0"/>
              <a:t> A type of attack against an application that parses XML input and occurs when XML input containing a reference to an external entity is processed by a weakly configured XML parser</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Broken Access Control.</a:t>
            </a:r>
            <a:r>
              <a:rPr lang="en-US" dirty="0"/>
              <a:t> When components of a web application are accessible instead of being protected like they should be, leaving them vulnerable to data breaches.</a:t>
            </a:r>
          </a:p>
          <a:p>
            <a:endParaRPr lang="en-US" dirty="0"/>
          </a:p>
        </p:txBody>
      </p:sp>
    </p:spTree>
    <p:extLst>
      <p:ext uri="{BB962C8B-B14F-4D97-AF65-F5344CB8AC3E}">
        <p14:creationId xmlns:p14="http://schemas.microsoft.com/office/powerpoint/2010/main" val="3183350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34</a:t>
            </a:fld>
            <a:endParaRPr lang="en-US" b="1" dirty="0"/>
          </a:p>
        </p:txBody>
      </p:sp>
      <p:sp>
        <p:nvSpPr>
          <p:cNvPr id="2" name="Rectangle 1"/>
          <p:cNvSpPr/>
          <p:nvPr/>
        </p:nvSpPr>
        <p:spPr>
          <a:xfrm>
            <a:off x="457200" y="1305342"/>
            <a:ext cx="8229600" cy="4524315"/>
          </a:xfrm>
          <a:prstGeom prst="rect">
            <a:avLst/>
          </a:prstGeom>
        </p:spPr>
        <p:txBody>
          <a:bodyPr wrap="square">
            <a:spAutoFit/>
          </a:bodyPr>
          <a:lstStyle/>
          <a:p>
            <a:r>
              <a:rPr lang="en-US" b="1" dirty="0" smtClean="0"/>
              <a:t>6. Security </a:t>
            </a:r>
            <a:r>
              <a:rPr lang="en-US" b="1" dirty="0"/>
              <a:t>Misconfigurations.</a:t>
            </a:r>
            <a:r>
              <a:rPr lang="en-US" dirty="0"/>
              <a:t> Incorrectly misconfiguring a web application provides bad actors with an easy way in to exploit sensitive information</a:t>
            </a:r>
            <a:r>
              <a:rPr lang="en-US" dirty="0" smtClean="0"/>
              <a:t>.</a:t>
            </a:r>
          </a:p>
          <a:p>
            <a:endParaRPr lang="en-US" dirty="0"/>
          </a:p>
          <a:p>
            <a:r>
              <a:rPr lang="en-US" b="1" dirty="0" smtClean="0"/>
              <a:t>7. Cross </a:t>
            </a:r>
            <a:r>
              <a:rPr lang="en-US" b="1" dirty="0"/>
              <a:t>Site Scripting (XSS).</a:t>
            </a:r>
            <a:r>
              <a:rPr lang="en-US" dirty="0"/>
              <a:t> An XSS attack means a bad actor injects malicious client-side scripts into a web application.</a:t>
            </a:r>
          </a:p>
          <a:p>
            <a:endParaRPr lang="en-US" b="1" dirty="0" smtClean="0"/>
          </a:p>
          <a:p>
            <a:r>
              <a:rPr lang="en-US" b="1" dirty="0" smtClean="0"/>
              <a:t>8. Insecure </a:t>
            </a:r>
            <a:r>
              <a:rPr lang="en-US" b="1" dirty="0"/>
              <a:t>Deserialization.</a:t>
            </a:r>
            <a:r>
              <a:rPr lang="en-US" dirty="0"/>
              <a:t> Bad actors will exploit anything that interacts with a web application—from URLs to serialized objects—to gain access</a:t>
            </a:r>
            <a:r>
              <a:rPr lang="en-US" dirty="0" smtClean="0"/>
              <a:t>.</a:t>
            </a:r>
          </a:p>
          <a:p>
            <a:endParaRPr lang="en-US" dirty="0"/>
          </a:p>
          <a:p>
            <a:r>
              <a:rPr lang="en-US" b="1" dirty="0" smtClean="0"/>
              <a:t>9. Using </a:t>
            </a:r>
            <a:r>
              <a:rPr lang="en-US" b="1" dirty="0"/>
              <a:t>Components with Known Vulnerabilities</a:t>
            </a:r>
            <a:r>
              <a:rPr lang="en-US" dirty="0"/>
              <a:t>. Instances such as missed software and update change logs can serve as big tip-offs for bad actors looking for ins into a web application. Disregarding updates can allow a known vulnerability to survive within a system</a:t>
            </a:r>
            <a:r>
              <a:rPr lang="en-US" dirty="0" smtClean="0"/>
              <a:t>.</a:t>
            </a:r>
          </a:p>
          <a:p>
            <a:endParaRPr lang="en-US" dirty="0"/>
          </a:p>
          <a:p>
            <a:r>
              <a:rPr lang="en-US" b="1" dirty="0" smtClean="0"/>
              <a:t>10. Insufficient </a:t>
            </a:r>
            <a:r>
              <a:rPr lang="en-US" b="1" dirty="0"/>
              <a:t>Logging and Monitoring.</a:t>
            </a:r>
            <a:r>
              <a:rPr lang="en-US" dirty="0"/>
              <a:t> Lack of efficient logging and monitoring processes increases the chances of a web app being compromised.</a:t>
            </a:r>
          </a:p>
        </p:txBody>
      </p:sp>
    </p:spTree>
    <p:extLst>
      <p:ext uri="{BB962C8B-B14F-4D97-AF65-F5344CB8AC3E}">
        <p14:creationId xmlns:p14="http://schemas.microsoft.com/office/powerpoint/2010/main" val="2993265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35</a:t>
            </a:fld>
            <a:endParaRPr lang="en-US" b="1" dirty="0"/>
          </a:p>
        </p:txBody>
      </p:sp>
      <p:sp>
        <p:nvSpPr>
          <p:cNvPr id="2" name="Rectangle 1"/>
          <p:cNvSpPr/>
          <p:nvPr/>
        </p:nvSpPr>
        <p:spPr>
          <a:xfrm>
            <a:off x="333466" y="1219200"/>
            <a:ext cx="8277134" cy="3447098"/>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Practical Solutions for Protecting Web </a:t>
            </a:r>
            <a:r>
              <a:rPr lang="en-US" sz="2000" b="1" dirty="0" smtClean="0">
                <a:solidFill>
                  <a:srgbClr val="7030A0"/>
                </a:solidFill>
              </a:rPr>
              <a:t>Apps:</a:t>
            </a:r>
          </a:p>
          <a:p>
            <a:pPr marL="285750" indent="-285750">
              <a:buFont typeface="Wingdings" pitchFamily="2" charset="2"/>
              <a:buChar char="Ø"/>
            </a:pPr>
            <a:endParaRPr lang="en-US" sz="2000" dirty="0" smtClean="0"/>
          </a:p>
          <a:p>
            <a:pPr marL="342900" indent="-342900">
              <a:buFont typeface="Wingdings" pitchFamily="2" charset="2"/>
              <a:buChar char="v"/>
            </a:pPr>
            <a:r>
              <a:rPr lang="en-US" sz="2000" b="1" dirty="0"/>
              <a:t>Passive </a:t>
            </a:r>
            <a:r>
              <a:rPr lang="en-US" sz="2000" b="1" dirty="0" smtClean="0"/>
              <a:t>Protection:</a:t>
            </a:r>
            <a:r>
              <a:rPr lang="en-US" sz="2000" dirty="0"/>
              <a:t> </a:t>
            </a:r>
            <a:endParaRPr lang="en-US" sz="2000" dirty="0" smtClean="0"/>
          </a:p>
          <a:p>
            <a:pPr marL="342900" indent="-342900">
              <a:buFont typeface="Wingdings" pitchFamily="2" charset="2"/>
              <a:buChar char="v"/>
            </a:pPr>
            <a:endParaRPr lang="en-US" sz="2000" dirty="0" smtClean="0"/>
          </a:p>
          <a:p>
            <a:pPr marL="342900" indent="-342900">
              <a:buFont typeface="Wingdings" pitchFamily="2" charset="2"/>
              <a:buChar char="v"/>
            </a:pPr>
            <a:r>
              <a:rPr lang="en-US" sz="2000" b="1" dirty="0" smtClean="0"/>
              <a:t>Active Protection:</a:t>
            </a:r>
            <a:r>
              <a:rPr lang="en-US" sz="2000" dirty="0"/>
              <a:t> to protect against browser data </a:t>
            </a:r>
            <a:r>
              <a:rPr lang="en-US" sz="2000" dirty="0" smtClean="0"/>
              <a:t>exfiltration</a:t>
            </a:r>
          </a:p>
          <a:p>
            <a:pPr marL="342900" indent="-342900">
              <a:buFont typeface="Wingdings" pitchFamily="2" charset="2"/>
              <a:buChar char="v"/>
            </a:pPr>
            <a:endParaRPr lang="en-US" sz="2000" dirty="0"/>
          </a:p>
          <a:p>
            <a:pPr marL="342900" indent="-342900">
              <a:buFont typeface="Wingdings" pitchFamily="2" charset="2"/>
              <a:buChar char="v"/>
            </a:pPr>
            <a:r>
              <a:rPr lang="en-US" sz="2000" b="1" dirty="0"/>
              <a:t>Real-Time Threat </a:t>
            </a:r>
            <a:r>
              <a:rPr lang="en-US" sz="2000" b="1" dirty="0" smtClean="0"/>
              <a:t>Notification:</a:t>
            </a:r>
            <a:r>
              <a:rPr lang="en-US" sz="2000" dirty="0"/>
              <a:t> to alert the business if code, page tampering or analysis is attempted that can initiate an immediate operational response — such as shutting down attacker accounts or updating web code protection to counter an attack.</a:t>
            </a:r>
          </a:p>
          <a:p>
            <a:endParaRPr lang="en-US" dirty="0"/>
          </a:p>
        </p:txBody>
      </p:sp>
    </p:spTree>
    <p:extLst>
      <p:ext uri="{BB962C8B-B14F-4D97-AF65-F5344CB8AC3E}">
        <p14:creationId xmlns:p14="http://schemas.microsoft.com/office/powerpoint/2010/main" val="1573073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36</a:t>
            </a:fld>
            <a:endParaRPr lang="en-US" b="1" dirty="0"/>
          </a:p>
        </p:txBody>
      </p:sp>
      <p:sp>
        <p:nvSpPr>
          <p:cNvPr id="3" name="TextBox 2"/>
          <p:cNvSpPr txBox="1"/>
          <p:nvPr/>
        </p:nvSpPr>
        <p:spPr>
          <a:xfrm>
            <a:off x="2400300" y="438120"/>
            <a:ext cx="3762697" cy="461665"/>
          </a:xfrm>
          <a:prstGeom prst="rect">
            <a:avLst/>
          </a:prstGeom>
          <a:noFill/>
        </p:spPr>
        <p:txBody>
          <a:bodyPr wrap="none" rtlCol="0">
            <a:spAutoFit/>
          </a:bodyPr>
          <a:lstStyle/>
          <a:p>
            <a:r>
              <a:rPr lang="en-US" sz="2400" b="1" dirty="0" smtClean="0">
                <a:solidFill>
                  <a:srgbClr val="0070C0"/>
                </a:solidFill>
              </a:rPr>
              <a:t>Intrusion Detection Systems</a:t>
            </a:r>
            <a:endParaRPr lang="en-US" sz="2400" dirty="0">
              <a:solidFill>
                <a:srgbClr val="0070C0"/>
              </a:solidFill>
            </a:endParaRPr>
          </a:p>
        </p:txBody>
      </p:sp>
      <p:sp>
        <p:nvSpPr>
          <p:cNvPr id="4" name="Rectangle 3"/>
          <p:cNvSpPr/>
          <p:nvPr/>
        </p:nvSpPr>
        <p:spPr>
          <a:xfrm>
            <a:off x="519266" y="1295400"/>
            <a:ext cx="7862734" cy="4062651"/>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How an IDS </a:t>
            </a:r>
            <a:r>
              <a:rPr lang="en-US" sz="2000" b="1" dirty="0" smtClean="0">
                <a:solidFill>
                  <a:srgbClr val="7030A0"/>
                </a:solidFill>
              </a:rPr>
              <a:t>Works</a:t>
            </a:r>
          </a:p>
          <a:p>
            <a:pPr marL="285750" indent="-285750">
              <a:buFont typeface="Wingdings" pitchFamily="2" charset="2"/>
              <a:buChar char="Ø"/>
            </a:pPr>
            <a:endParaRPr lang="en-US" b="1" dirty="0" smtClean="0">
              <a:solidFill>
                <a:srgbClr val="7030A0"/>
              </a:solidFill>
            </a:endParaRPr>
          </a:p>
          <a:p>
            <a:pPr marL="742950" lvl="1" indent="-285750" fontAlgn="base">
              <a:buFont typeface="Wingdings" pitchFamily="2" charset="2"/>
              <a:buChar char="§"/>
            </a:pPr>
            <a:r>
              <a:rPr lang="en-US" sz="2000" dirty="0"/>
              <a:t>An IDS deploys sensors that monitor designated key points throughout an IT network.</a:t>
            </a:r>
          </a:p>
          <a:p>
            <a:pPr marL="742950" lvl="1" indent="-285750" fontAlgn="base">
              <a:buFont typeface="Wingdings" pitchFamily="2" charset="2"/>
              <a:buChar char="§"/>
            </a:pPr>
            <a:r>
              <a:rPr lang="en-US" sz="2000" dirty="0"/>
              <a:t>Administrators develop detection content that they distribute throughout the IDS platform.</a:t>
            </a:r>
          </a:p>
          <a:p>
            <a:pPr marL="742950" lvl="1" indent="-285750" fontAlgn="base">
              <a:buFont typeface="Wingdings" pitchFamily="2" charset="2"/>
              <a:buChar char="§"/>
            </a:pPr>
            <a:r>
              <a:rPr lang="en-US" sz="2000" dirty="0"/>
              <a:t>An IDS captures small amounts of security-critical data and transmits it back to the administrator for analysis.</a:t>
            </a:r>
          </a:p>
          <a:p>
            <a:pPr marL="742950" lvl="1" indent="-285750" fontAlgn="base">
              <a:buFont typeface="Wingdings" pitchFamily="2" charset="2"/>
              <a:buChar char="§"/>
            </a:pPr>
            <a:r>
              <a:rPr lang="en-US" sz="2000" dirty="0"/>
              <a:t>When a cyber attack occurs, the IDS detects the attack in real-time.</a:t>
            </a:r>
          </a:p>
          <a:p>
            <a:pPr marL="742950" lvl="1" indent="-285750" fontAlgn="base">
              <a:buFont typeface="Wingdings" pitchFamily="2" charset="2"/>
              <a:buChar char="§"/>
            </a:pPr>
            <a:r>
              <a:rPr lang="en-US" sz="2000" dirty="0"/>
              <a:t>IDS administrators can address and disrupt cyber attacks as they occur.</a:t>
            </a:r>
          </a:p>
          <a:p>
            <a:pPr marL="742950" lvl="1" indent="-285750" fontAlgn="base">
              <a:buFont typeface="Wingdings" pitchFamily="2" charset="2"/>
              <a:buChar char="§"/>
            </a:pPr>
            <a:r>
              <a:rPr lang="en-US" sz="2000" dirty="0" smtClean="0"/>
              <a:t>Afterward</a:t>
            </a:r>
            <a:r>
              <a:rPr lang="en-US" sz="2000" dirty="0"/>
              <a:t>, the IDS can perform an assessment of the attack to determine weaknesses in the network. </a:t>
            </a:r>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37</a:t>
            </a:fld>
            <a:endParaRPr lang="en-US" b="1" dirty="0"/>
          </a:p>
        </p:txBody>
      </p:sp>
      <p:sp>
        <p:nvSpPr>
          <p:cNvPr id="2" name="Rectangle 1"/>
          <p:cNvSpPr/>
          <p:nvPr/>
        </p:nvSpPr>
        <p:spPr>
          <a:xfrm>
            <a:off x="304800" y="1219200"/>
            <a:ext cx="8458200" cy="4247317"/>
          </a:xfrm>
          <a:prstGeom prst="rect">
            <a:avLst/>
          </a:prstGeom>
        </p:spPr>
        <p:txBody>
          <a:bodyPr wrap="square">
            <a:spAutoFit/>
          </a:bodyPr>
          <a:lstStyle/>
          <a:p>
            <a:pPr marL="285750" indent="-285750" fontAlgn="base">
              <a:buFont typeface="Wingdings" pitchFamily="2" charset="2"/>
              <a:buChar char="Ø"/>
            </a:pPr>
            <a:r>
              <a:rPr lang="en-US" sz="2000" b="1" dirty="0">
                <a:solidFill>
                  <a:srgbClr val="7030A0"/>
                </a:solidFill>
              </a:rPr>
              <a:t>Types of Intrusion Detection </a:t>
            </a:r>
            <a:r>
              <a:rPr lang="en-US" sz="2000" b="1" dirty="0" smtClean="0">
                <a:solidFill>
                  <a:srgbClr val="7030A0"/>
                </a:solidFill>
              </a:rPr>
              <a:t>Systems</a:t>
            </a:r>
          </a:p>
          <a:p>
            <a:pPr marL="285750" indent="-285750" fontAlgn="base">
              <a:buFont typeface="Wingdings" pitchFamily="2" charset="2"/>
              <a:buChar char="Ø"/>
            </a:pPr>
            <a:endParaRPr lang="en-US" b="1" dirty="0" smtClean="0"/>
          </a:p>
          <a:p>
            <a:pPr marL="742950" lvl="1" indent="-285750" fontAlgn="base">
              <a:buFont typeface="Wingdings" pitchFamily="2" charset="2"/>
              <a:buChar char="v"/>
            </a:pPr>
            <a:r>
              <a:rPr lang="en-US" b="1" i="1" dirty="0"/>
              <a:t>Host-Based </a:t>
            </a:r>
            <a:r>
              <a:rPr lang="en-US" b="1" i="1" dirty="0" smtClean="0"/>
              <a:t>IDS:  </a:t>
            </a:r>
            <a:r>
              <a:rPr lang="en-US" dirty="0"/>
              <a:t>operate on individual desktop or remote devices within a network. </a:t>
            </a:r>
            <a:endParaRPr lang="en-US" dirty="0" smtClean="0"/>
          </a:p>
          <a:p>
            <a:pPr marL="742950" lvl="1" indent="-285750" fontAlgn="base">
              <a:buFont typeface="Wingdings" pitchFamily="2" charset="2"/>
              <a:buChar char="v"/>
            </a:pPr>
            <a:endParaRPr lang="en-US" b="1" dirty="0"/>
          </a:p>
          <a:p>
            <a:pPr marL="742950" lvl="1" indent="-285750" fontAlgn="base">
              <a:buFont typeface="Wingdings" pitchFamily="2" charset="2"/>
              <a:buChar char="v"/>
            </a:pPr>
            <a:r>
              <a:rPr lang="en-US" b="1" i="1" dirty="0"/>
              <a:t>Network-Based </a:t>
            </a:r>
            <a:r>
              <a:rPr lang="en-US" b="1" i="1" dirty="0" smtClean="0"/>
              <a:t>IDS: </a:t>
            </a:r>
            <a:r>
              <a:rPr lang="en-US" dirty="0"/>
              <a:t>monitor activity across strategic points over an entire network. </a:t>
            </a:r>
            <a:endParaRPr lang="en-US" dirty="0" smtClean="0"/>
          </a:p>
          <a:p>
            <a:pPr marL="742950" lvl="1" indent="-285750" fontAlgn="base">
              <a:buFont typeface="Wingdings" pitchFamily="2" charset="2"/>
              <a:buChar char="v"/>
            </a:pPr>
            <a:endParaRPr lang="en-US" b="1" dirty="0"/>
          </a:p>
          <a:p>
            <a:pPr marL="742950" lvl="1" indent="-285750" fontAlgn="base">
              <a:buFont typeface="Wingdings" pitchFamily="2" charset="2"/>
              <a:buChar char="v"/>
            </a:pPr>
            <a:r>
              <a:rPr lang="en-US" b="1" i="1" dirty="0"/>
              <a:t>Stack </a:t>
            </a:r>
            <a:r>
              <a:rPr lang="en-US" b="1" i="1" dirty="0" smtClean="0"/>
              <a:t>IDS: </a:t>
            </a:r>
            <a:r>
              <a:rPr lang="en-US" dirty="0"/>
              <a:t>monitor network packets in transit through the network stack (TCP/IP). </a:t>
            </a:r>
            <a:endParaRPr lang="en-US" dirty="0" smtClean="0"/>
          </a:p>
          <a:p>
            <a:pPr marL="742950" lvl="1" indent="-285750" fontAlgn="base">
              <a:buFont typeface="Wingdings" pitchFamily="2" charset="2"/>
              <a:buChar char="v"/>
            </a:pPr>
            <a:endParaRPr lang="en-US" b="1" dirty="0"/>
          </a:p>
          <a:p>
            <a:pPr marL="742950" lvl="1" indent="-285750" fontAlgn="base">
              <a:buFont typeface="Wingdings" pitchFamily="2" charset="2"/>
              <a:buChar char="v"/>
            </a:pPr>
            <a:r>
              <a:rPr lang="en-US" b="1" i="1" dirty="0"/>
              <a:t>Signature-Based </a:t>
            </a:r>
            <a:r>
              <a:rPr lang="en-US" b="1" i="1" dirty="0" smtClean="0"/>
              <a:t>IDS: </a:t>
            </a:r>
            <a:r>
              <a:rPr lang="en-US" dirty="0"/>
              <a:t>searches a string of malicious bytes or sequences. </a:t>
            </a:r>
            <a:endParaRPr lang="en-US" dirty="0" smtClean="0"/>
          </a:p>
          <a:p>
            <a:pPr marL="742950" lvl="1" indent="-285750" fontAlgn="base">
              <a:buFont typeface="Wingdings" pitchFamily="2" charset="2"/>
              <a:buChar char="v"/>
            </a:pPr>
            <a:endParaRPr lang="en-US" b="1" dirty="0"/>
          </a:p>
          <a:p>
            <a:pPr marL="742950" lvl="1" indent="-285750" fontAlgn="base">
              <a:buFont typeface="Wingdings" pitchFamily="2" charset="2"/>
              <a:buChar char="v"/>
            </a:pPr>
            <a:r>
              <a:rPr lang="en-US" b="1" i="1" dirty="0"/>
              <a:t>Anomaly-Based </a:t>
            </a:r>
            <a:r>
              <a:rPr lang="en-US" b="1" i="1" dirty="0" smtClean="0"/>
              <a:t>IDS: </a:t>
            </a:r>
            <a:r>
              <a:rPr lang="en-US" dirty="0"/>
              <a:t>works on the concept of a baseline for network behavior. </a:t>
            </a:r>
            <a:endParaRPr lang="en-US" b="1" dirty="0"/>
          </a:p>
          <a:p>
            <a:pPr marL="285750" indent="-285750" fontAlgn="base">
              <a:buFont typeface="Wingdings" pitchFamily="2" charset="2"/>
              <a:buChar char="Ø"/>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38</a:t>
            </a:fld>
            <a:endParaRPr lang="en-US" b="1" dirty="0"/>
          </a:p>
        </p:txBody>
      </p:sp>
      <p:pic>
        <p:nvPicPr>
          <p:cNvPr id="6" name="Picture 5" descr="C:\Users\LENOVO\Downloads\Examples-of-viruses-string-signature.png"/>
          <p:cNvPicPr/>
          <p:nvPr/>
        </p:nvPicPr>
        <p:blipFill>
          <a:blip r:embed="rId3">
            <a:extLst>
              <a:ext uri="{28A0092B-C50C-407E-A947-70E740481C1C}">
                <a14:useLocalDpi xmlns:a14="http://schemas.microsoft.com/office/drawing/2010/main" val="0"/>
              </a:ext>
            </a:extLst>
          </a:blip>
          <a:srcRect/>
          <a:stretch>
            <a:fillRect/>
          </a:stretch>
        </p:blipFill>
        <p:spPr bwMode="auto">
          <a:xfrm>
            <a:off x="1171574" y="1828800"/>
            <a:ext cx="7210425" cy="2819400"/>
          </a:xfrm>
          <a:prstGeom prst="rect">
            <a:avLst/>
          </a:prstGeom>
          <a:noFill/>
          <a:ln>
            <a:noFill/>
          </a:ln>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39</a:t>
            </a:fld>
            <a:endParaRPr lang="en-US" b="1" dirty="0"/>
          </a:p>
        </p:txBody>
      </p:sp>
      <p:sp>
        <p:nvSpPr>
          <p:cNvPr id="2" name="TextBox 1"/>
          <p:cNvSpPr txBox="1"/>
          <p:nvPr/>
        </p:nvSpPr>
        <p:spPr>
          <a:xfrm>
            <a:off x="2819400" y="433387"/>
            <a:ext cx="2092239" cy="830997"/>
          </a:xfrm>
          <a:prstGeom prst="rect">
            <a:avLst/>
          </a:prstGeom>
          <a:noFill/>
        </p:spPr>
        <p:txBody>
          <a:bodyPr wrap="none" rtlCol="0">
            <a:spAutoFit/>
          </a:bodyPr>
          <a:lstStyle/>
          <a:p>
            <a:pPr marL="0" lvl="1"/>
            <a:r>
              <a:rPr lang="en-US" sz="2400" b="1" dirty="0">
                <a:solidFill>
                  <a:srgbClr val="0070C0"/>
                </a:solidFill>
              </a:rPr>
              <a:t>Design of SIEM</a:t>
            </a:r>
            <a:endParaRPr lang="en-US" sz="2400" dirty="0">
              <a:solidFill>
                <a:srgbClr val="0070C0"/>
              </a:solidFill>
            </a:endParaRPr>
          </a:p>
          <a:p>
            <a:endParaRPr lang="en-US" sz="2400" dirty="0"/>
          </a:p>
        </p:txBody>
      </p:sp>
      <p:sp>
        <p:nvSpPr>
          <p:cNvPr id="3" name="Rectangle 2"/>
          <p:cNvSpPr/>
          <p:nvPr/>
        </p:nvSpPr>
        <p:spPr>
          <a:xfrm>
            <a:off x="533400" y="1295400"/>
            <a:ext cx="7848600" cy="4308872"/>
          </a:xfrm>
          <a:prstGeom prst="rect">
            <a:avLst/>
          </a:prstGeom>
        </p:spPr>
        <p:txBody>
          <a:bodyPr wrap="square">
            <a:spAutoFit/>
          </a:bodyPr>
          <a:lstStyle/>
          <a:p>
            <a:pPr marL="285750" indent="-285750">
              <a:buFont typeface="Wingdings" pitchFamily="2" charset="2"/>
              <a:buChar char="Ø"/>
            </a:pPr>
            <a:r>
              <a:rPr lang="en-US" sz="2200" b="1" dirty="0">
                <a:solidFill>
                  <a:srgbClr val="7030A0"/>
                </a:solidFill>
              </a:rPr>
              <a:t>Security Information and Event Management </a:t>
            </a:r>
            <a:r>
              <a:rPr lang="en-US" sz="2200" dirty="0"/>
              <a:t>(SIEM) can be an extraordinary benefit to an organization's security </a:t>
            </a:r>
            <a:r>
              <a:rPr lang="en-US" sz="2200" dirty="0" smtClean="0"/>
              <a:t>posture.</a:t>
            </a:r>
          </a:p>
          <a:p>
            <a:pPr marL="285750" indent="-285750">
              <a:buFont typeface="Wingdings" pitchFamily="2" charset="2"/>
              <a:buChar char="Ø"/>
            </a:pPr>
            <a:endParaRPr lang="en-US" sz="2200" dirty="0" smtClean="0"/>
          </a:p>
          <a:p>
            <a:pPr marL="285750" indent="-285750">
              <a:buFont typeface="Wingdings" pitchFamily="2" charset="2"/>
              <a:buChar char="Ø"/>
            </a:pPr>
            <a:r>
              <a:rPr lang="en-US" sz="2200" b="1" dirty="0" smtClean="0">
                <a:solidFill>
                  <a:srgbClr val="7030A0"/>
                </a:solidFill>
              </a:rPr>
              <a:t>Tools:</a:t>
            </a:r>
          </a:p>
          <a:p>
            <a:pPr marL="742950" lvl="1" indent="-285750">
              <a:buFont typeface="Wingdings" pitchFamily="2" charset="2"/>
              <a:buChar char="v"/>
            </a:pPr>
            <a:r>
              <a:rPr lang="en-US" sz="2200" dirty="0"/>
              <a:t>Cloud SIEM </a:t>
            </a:r>
            <a:endParaRPr lang="en-US" sz="2200" dirty="0" smtClean="0"/>
          </a:p>
          <a:p>
            <a:pPr marL="742950" lvl="1" indent="-285750">
              <a:buFont typeface="Wingdings" pitchFamily="2" charset="2"/>
              <a:buChar char="v"/>
            </a:pPr>
            <a:endParaRPr lang="en-US" sz="2200" dirty="0" smtClean="0"/>
          </a:p>
          <a:p>
            <a:pPr marL="742950" lvl="1" indent="-285750">
              <a:buFont typeface="Wingdings" pitchFamily="2" charset="2"/>
              <a:buChar char="v"/>
            </a:pPr>
            <a:r>
              <a:rPr lang="en-US" sz="2200" dirty="0" err="1" smtClean="0"/>
              <a:t>Elasticsearch</a:t>
            </a:r>
            <a:endParaRPr lang="en-US" sz="2200" dirty="0" smtClean="0"/>
          </a:p>
          <a:p>
            <a:pPr marL="1200150" lvl="2" indent="-285750">
              <a:buFont typeface="Wingdings" pitchFamily="2" charset="2"/>
              <a:buChar char="§"/>
            </a:pPr>
            <a:r>
              <a:rPr lang="en-US" sz="2200" u="sng" dirty="0" err="1">
                <a:hlinkClick r:id="rId3"/>
              </a:rPr>
              <a:t>Elasticsearch</a:t>
            </a:r>
            <a:r>
              <a:rPr lang="en-US" sz="2200" dirty="0"/>
              <a:t> is a real-time, distributed storage, search, and analytics engine. </a:t>
            </a:r>
            <a:endParaRPr lang="en-US" sz="2200" dirty="0" smtClean="0"/>
          </a:p>
          <a:p>
            <a:pPr marL="1200150" lvl="2" indent="-285750">
              <a:buFont typeface="Wingdings" pitchFamily="2" charset="2"/>
              <a:buChar char="§"/>
            </a:pPr>
            <a:r>
              <a:rPr lang="en-US" sz="2200" b="1" dirty="0" err="1" smtClean="0"/>
              <a:t>Kibana</a:t>
            </a:r>
            <a:r>
              <a:rPr lang="en-US" sz="2200" b="1" dirty="0" smtClean="0"/>
              <a:t> :   </a:t>
            </a:r>
            <a:r>
              <a:rPr lang="en-US" sz="2200" dirty="0" smtClean="0"/>
              <a:t>for Visualization</a:t>
            </a:r>
            <a:endParaRPr lang="en-US" sz="2200" dirty="0"/>
          </a:p>
          <a:p>
            <a:pPr marL="1200150" lvl="2" indent="-285750">
              <a:buFont typeface="Wingdings" pitchFamily="2" charset="2"/>
              <a:buChar char="§"/>
            </a:pPr>
            <a:endParaRPr lang="en-US" dirty="0" smtClean="0"/>
          </a:p>
          <a:p>
            <a:pPr marL="1200150" lvl="2" indent="-285750">
              <a:buFont typeface="Wingdings" pitchFamily="2" charset="2"/>
              <a:buChar char="§"/>
            </a:pPr>
            <a:endParaRPr lang="en-US" dirty="0" smtClean="0"/>
          </a:p>
          <a:p>
            <a:pPr marL="285750" indent="-285750">
              <a:buFont typeface="Wingdings" pitchFamily="2" charset="2"/>
              <a:buChar char="v"/>
            </a:pP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a:t>
            </a:fld>
            <a:endParaRPr lang="en-US" b="1" dirty="0"/>
          </a:p>
        </p:txBody>
      </p:sp>
      <p:sp>
        <p:nvSpPr>
          <p:cNvPr id="2" name="Rectangle 1"/>
          <p:cNvSpPr/>
          <p:nvPr/>
        </p:nvSpPr>
        <p:spPr>
          <a:xfrm>
            <a:off x="152400" y="1143000"/>
            <a:ext cx="8534400" cy="5139869"/>
          </a:xfrm>
          <a:prstGeom prst="rect">
            <a:avLst/>
          </a:prstGeom>
        </p:spPr>
        <p:txBody>
          <a:bodyPr wrap="square">
            <a:spAutoFit/>
          </a:bodyPr>
          <a:lstStyle/>
          <a:p>
            <a:pPr marL="285750" indent="-285750">
              <a:buFont typeface="Wingdings" pitchFamily="2" charset="2"/>
              <a:buChar char="Ø"/>
            </a:pPr>
            <a:r>
              <a:rPr lang="en-US" sz="2000" b="1" dirty="0" smtClean="0">
                <a:solidFill>
                  <a:srgbClr val="7030A0"/>
                </a:solidFill>
              </a:rPr>
              <a:t>Several </a:t>
            </a:r>
            <a:r>
              <a:rPr lang="en-US" sz="2000" b="1" dirty="0">
                <a:solidFill>
                  <a:srgbClr val="7030A0"/>
                </a:solidFill>
              </a:rPr>
              <a:t>methods available in the defender's </a:t>
            </a:r>
            <a:r>
              <a:rPr lang="en-US" sz="2000" b="1" dirty="0" smtClean="0">
                <a:solidFill>
                  <a:srgbClr val="7030A0"/>
                </a:solidFill>
              </a:rPr>
              <a:t>arsenal:</a:t>
            </a:r>
          </a:p>
          <a:p>
            <a:pPr marL="285750" indent="-285750">
              <a:buFont typeface="Wingdings" pitchFamily="2" charset="2"/>
              <a:buChar char="Ø"/>
            </a:pPr>
            <a:endParaRPr lang="en-US" sz="2000" b="1" dirty="0" smtClean="0">
              <a:solidFill>
                <a:srgbClr val="7030A0"/>
              </a:solidFill>
            </a:endParaRPr>
          </a:p>
          <a:p>
            <a:pPr marL="800100" lvl="1" indent="-342900">
              <a:buFont typeface="+mj-lt"/>
              <a:buAutoNum type="arabicPeriod"/>
            </a:pPr>
            <a:r>
              <a:rPr lang="en-US" b="1" dirty="0"/>
              <a:t>Leveraging Threat </a:t>
            </a:r>
            <a:r>
              <a:rPr lang="en-US" b="1" dirty="0" smtClean="0"/>
              <a:t>Intelligence:</a:t>
            </a:r>
          </a:p>
          <a:p>
            <a:pPr marL="1200150" lvl="2" indent="-285750">
              <a:buFont typeface="Wingdings" pitchFamily="2" charset="2"/>
              <a:buChar char="v"/>
            </a:pPr>
            <a:r>
              <a:rPr lang="en-US" dirty="0"/>
              <a:t>way of looking at signature data from previously seen attacks and comparing it to enterprise data to identify threats</a:t>
            </a:r>
            <a:r>
              <a:rPr lang="en-US" dirty="0" smtClean="0"/>
              <a:t>.</a:t>
            </a:r>
          </a:p>
          <a:p>
            <a:pPr marL="1200150" lvl="2" indent="-285750">
              <a:buFont typeface="Wingdings" pitchFamily="2" charset="2"/>
              <a:buChar char="v"/>
            </a:pPr>
            <a:endParaRPr lang="en-US" dirty="0" smtClean="0"/>
          </a:p>
          <a:p>
            <a:pPr marL="800100" lvl="1" indent="-342900">
              <a:buFont typeface="+mj-lt"/>
              <a:buAutoNum type="arabicPeriod"/>
            </a:pPr>
            <a:r>
              <a:rPr lang="en-US" b="1" dirty="0"/>
              <a:t>Analyzing User and Attacker Behavior </a:t>
            </a:r>
            <a:r>
              <a:rPr lang="en-US" b="1" dirty="0" smtClean="0"/>
              <a:t>Analytics</a:t>
            </a:r>
          </a:p>
          <a:p>
            <a:pPr marL="800100" lvl="1" indent="-342900">
              <a:buFont typeface="+mj-lt"/>
              <a:buAutoNum type="arabicPeriod"/>
            </a:pPr>
            <a:endParaRPr lang="en-US" b="1" dirty="0"/>
          </a:p>
          <a:p>
            <a:pPr marL="1200150" lvl="2" indent="-285750">
              <a:buFont typeface="Wingdings" pitchFamily="2" charset="2"/>
              <a:buChar char="v"/>
            </a:pPr>
            <a:r>
              <a:rPr lang="en-US" dirty="0"/>
              <a:t>With </a:t>
            </a:r>
            <a:r>
              <a:rPr lang="en-US" dirty="0">
                <a:hlinkClick r:id="rId3"/>
              </a:rPr>
              <a:t>user behavior analytics</a:t>
            </a:r>
            <a:r>
              <a:rPr lang="en-US" dirty="0"/>
              <a:t>, an organization is able to gain a baseline understanding of what normal behavior for an </a:t>
            </a:r>
            <a:r>
              <a:rPr lang="en-US" dirty="0" smtClean="0"/>
              <a:t>employee</a:t>
            </a:r>
          </a:p>
          <a:p>
            <a:pPr marL="1200150" lvl="2" indent="-285750">
              <a:buFont typeface="Wingdings" pitchFamily="2" charset="2"/>
              <a:buChar char="v"/>
            </a:pPr>
            <a:endParaRPr lang="en-US" dirty="0" smtClean="0"/>
          </a:p>
          <a:p>
            <a:pPr marL="1200150" lvl="2" indent="-285750">
              <a:buFont typeface="Wingdings" pitchFamily="2" charset="2"/>
              <a:buChar char="v"/>
            </a:pPr>
            <a:r>
              <a:rPr lang="en-US" dirty="0"/>
              <a:t>what kind of data they access, what times they log on, and where they are physically </a:t>
            </a:r>
            <a:r>
              <a:rPr lang="en-US" dirty="0" smtClean="0"/>
              <a:t>located</a:t>
            </a:r>
          </a:p>
          <a:p>
            <a:pPr marL="1200150" lvl="2" indent="-285750">
              <a:buFont typeface="Wingdings" pitchFamily="2" charset="2"/>
              <a:buChar char="v"/>
            </a:pPr>
            <a:endParaRPr lang="en-US" dirty="0" smtClean="0"/>
          </a:p>
          <a:p>
            <a:pPr marL="1200150" lvl="2" indent="-285750">
              <a:buFont typeface="Wingdings" pitchFamily="2" charset="2"/>
              <a:buChar char="v"/>
            </a:pPr>
            <a:r>
              <a:rPr lang="en-US" dirty="0"/>
              <a:t>With attacker behavior analytics, there's no "baseline" of activity to compare information to; instead, small, seemingly unrelated activities detected on the network over time</a:t>
            </a:r>
            <a:endParaRPr lang="en-US" b="1"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113111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40</a:t>
            </a:fld>
            <a:endParaRPr lang="en-US" b="1" dirty="0"/>
          </a:p>
        </p:txBody>
      </p:sp>
      <p:sp>
        <p:nvSpPr>
          <p:cNvPr id="2" name="TextBox 1"/>
          <p:cNvSpPr txBox="1"/>
          <p:nvPr/>
        </p:nvSpPr>
        <p:spPr>
          <a:xfrm>
            <a:off x="2362200" y="304800"/>
            <a:ext cx="4494179" cy="677108"/>
          </a:xfrm>
          <a:prstGeom prst="rect">
            <a:avLst/>
          </a:prstGeom>
          <a:noFill/>
        </p:spPr>
        <p:txBody>
          <a:bodyPr wrap="none" rtlCol="0">
            <a:spAutoFit/>
          </a:bodyPr>
          <a:lstStyle/>
          <a:p>
            <a:pPr lvl="0"/>
            <a:r>
              <a:rPr lang="en-US" sz="2000" b="1" dirty="0">
                <a:solidFill>
                  <a:srgbClr val="0070C0"/>
                </a:solidFill>
              </a:rPr>
              <a:t>AI Systems for real time threat detection</a:t>
            </a:r>
            <a:endParaRPr lang="en-US" sz="2000" dirty="0">
              <a:solidFill>
                <a:srgbClr val="0070C0"/>
              </a:solidFill>
            </a:endParaRPr>
          </a:p>
          <a:p>
            <a:endParaRPr lang="en-US" dirty="0"/>
          </a:p>
        </p:txBody>
      </p:sp>
      <p:sp>
        <p:nvSpPr>
          <p:cNvPr id="3" name="Rectangle 2"/>
          <p:cNvSpPr/>
          <p:nvPr/>
        </p:nvSpPr>
        <p:spPr>
          <a:xfrm>
            <a:off x="304800" y="1295400"/>
            <a:ext cx="8610600" cy="2585323"/>
          </a:xfrm>
          <a:prstGeom prst="rect">
            <a:avLst/>
          </a:prstGeom>
        </p:spPr>
        <p:txBody>
          <a:bodyPr wrap="square">
            <a:spAutoFit/>
          </a:bodyPr>
          <a:lstStyle/>
          <a:p>
            <a:pPr marL="285750" indent="-285750">
              <a:buFont typeface="Wingdings" pitchFamily="2" charset="2"/>
              <a:buChar char="Ø"/>
            </a:pPr>
            <a:r>
              <a:rPr lang="en-US" sz="2400" dirty="0"/>
              <a:t>ML has the power to comprehend threats in real time, to understand the infrastructure of a </a:t>
            </a:r>
            <a:r>
              <a:rPr lang="en-US" sz="2400" dirty="0" smtClean="0"/>
              <a:t>company.</a:t>
            </a:r>
          </a:p>
          <a:p>
            <a:pPr marL="285750" indent="-285750">
              <a:buFont typeface="Wingdings" pitchFamily="2" charset="2"/>
              <a:buChar char="Ø"/>
            </a:pPr>
            <a:endParaRPr lang="en-US" sz="2400" dirty="0" smtClean="0"/>
          </a:p>
          <a:p>
            <a:pPr marL="285750" indent="-285750">
              <a:buFont typeface="Wingdings" pitchFamily="2" charset="2"/>
              <a:buChar char="Ø"/>
            </a:pPr>
            <a:r>
              <a:rPr lang="en-US" sz="2400" dirty="0"/>
              <a:t>From a threat-detection perspective, ML is a </a:t>
            </a:r>
            <a:r>
              <a:rPr lang="en-US" sz="2400" dirty="0" smtClean="0"/>
              <a:t>game-changer</a:t>
            </a:r>
          </a:p>
          <a:p>
            <a:pPr marL="285750" indent="-285750">
              <a:buFont typeface="Wingdings" pitchFamily="2" charset="2"/>
              <a:buChar char="Ø"/>
            </a:pPr>
            <a:endParaRPr lang="en-US" sz="2400" dirty="0" smtClean="0"/>
          </a:p>
          <a:p>
            <a:pPr marL="285750" indent="-285750">
              <a:buFont typeface="Wingdings" pitchFamily="2" charset="2"/>
              <a:buChar char="Ø"/>
            </a:pPr>
            <a:r>
              <a:rPr lang="en-US" sz="2400" b="1" dirty="0" smtClean="0"/>
              <a:t>Reducing </a:t>
            </a:r>
            <a:r>
              <a:rPr lang="en-US" sz="2400" b="1" dirty="0"/>
              <a:t>false positives</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41</a:t>
            </a:fld>
            <a:endParaRPr lang="en-US" b="1" dirty="0"/>
          </a:p>
        </p:txBody>
      </p:sp>
      <p:sp>
        <p:nvSpPr>
          <p:cNvPr id="2" name="TextBox 1"/>
          <p:cNvSpPr txBox="1"/>
          <p:nvPr/>
        </p:nvSpPr>
        <p:spPr>
          <a:xfrm>
            <a:off x="2209800" y="533400"/>
            <a:ext cx="4712700" cy="830997"/>
          </a:xfrm>
          <a:prstGeom prst="rect">
            <a:avLst/>
          </a:prstGeom>
          <a:noFill/>
        </p:spPr>
        <p:txBody>
          <a:bodyPr wrap="none" rtlCol="0">
            <a:spAutoFit/>
          </a:bodyPr>
          <a:lstStyle/>
          <a:p>
            <a:pPr lvl="0"/>
            <a:r>
              <a:rPr lang="en-US" sz="2400" b="1" dirty="0">
                <a:solidFill>
                  <a:srgbClr val="0070C0"/>
                </a:solidFill>
              </a:rPr>
              <a:t>Machine Learning for </a:t>
            </a:r>
            <a:r>
              <a:rPr lang="en-US" sz="2400" b="1" dirty="0" err="1">
                <a:solidFill>
                  <a:srgbClr val="0070C0"/>
                </a:solidFill>
              </a:rPr>
              <a:t>Cybersecurity</a:t>
            </a:r>
            <a:endParaRPr lang="en-US" sz="2400" b="1" dirty="0">
              <a:solidFill>
                <a:srgbClr val="0070C0"/>
              </a:solidFill>
            </a:endParaRPr>
          </a:p>
          <a:p>
            <a:endParaRPr lang="en-US" sz="2400" dirty="0"/>
          </a:p>
        </p:txBody>
      </p:sp>
      <p:sp>
        <p:nvSpPr>
          <p:cNvPr id="3" name="Rectangle 2"/>
          <p:cNvSpPr/>
          <p:nvPr/>
        </p:nvSpPr>
        <p:spPr>
          <a:xfrm>
            <a:off x="381000" y="1295400"/>
            <a:ext cx="8229600" cy="2308324"/>
          </a:xfrm>
          <a:prstGeom prst="rect">
            <a:avLst/>
          </a:prstGeom>
        </p:spPr>
        <p:txBody>
          <a:bodyPr wrap="square">
            <a:spAutoFit/>
          </a:bodyPr>
          <a:lstStyle/>
          <a:p>
            <a:pPr marL="285750" indent="-285750">
              <a:buFont typeface="Wingdings" pitchFamily="2" charset="2"/>
              <a:buChar char="Ø"/>
            </a:pPr>
            <a:r>
              <a:rPr lang="en-US" b="1" dirty="0">
                <a:solidFill>
                  <a:srgbClr val="7030A0"/>
                </a:solidFill>
              </a:rPr>
              <a:t>AI (Artificial Intelligence) </a:t>
            </a:r>
            <a:r>
              <a:rPr lang="en-US" dirty="0"/>
              <a:t>— a broad </a:t>
            </a:r>
            <a:r>
              <a:rPr lang="en-US" dirty="0" err="1"/>
              <a:t>concept.A</a:t>
            </a:r>
            <a:r>
              <a:rPr lang="en-US" dirty="0"/>
              <a:t> </a:t>
            </a:r>
            <a:r>
              <a:rPr lang="en-US" i="1" dirty="0"/>
              <a:t>Science </a:t>
            </a:r>
            <a:r>
              <a:rPr lang="en-US" dirty="0"/>
              <a:t>of making things smart or, in other words, human tasks performed by </a:t>
            </a:r>
            <a:r>
              <a:rPr lang="en-US" dirty="0" smtClean="0"/>
              <a:t>machines.</a:t>
            </a:r>
          </a:p>
          <a:p>
            <a:pPr marL="285750" indent="-285750">
              <a:buFont typeface="Wingdings" pitchFamily="2" charset="2"/>
              <a:buChar char="Ø"/>
            </a:pPr>
            <a:endParaRPr lang="en-US" dirty="0" smtClean="0"/>
          </a:p>
          <a:p>
            <a:pPr marL="285750" indent="-285750">
              <a:buFont typeface="Wingdings" pitchFamily="2" charset="2"/>
              <a:buChar char="Ø"/>
            </a:pPr>
            <a:r>
              <a:rPr lang="en-US" b="1" dirty="0">
                <a:solidFill>
                  <a:srgbClr val="7030A0"/>
                </a:solidFill>
              </a:rPr>
              <a:t>ML (Machine Learning) </a:t>
            </a:r>
            <a:r>
              <a:rPr lang="en-US" dirty="0"/>
              <a:t>— an </a:t>
            </a:r>
            <a:r>
              <a:rPr lang="en-US" i="1" dirty="0"/>
              <a:t>Approach</a:t>
            </a:r>
            <a:r>
              <a:rPr lang="en-US" dirty="0"/>
              <a:t>(just one of many approaches) to AI that uses a system that is capable of learning from experience. </a:t>
            </a:r>
            <a:endParaRPr lang="en-US" dirty="0" smtClean="0"/>
          </a:p>
          <a:p>
            <a:pPr marL="285750" indent="-285750">
              <a:buFont typeface="Wingdings" pitchFamily="2" charset="2"/>
              <a:buChar char="Ø"/>
            </a:pPr>
            <a:endParaRPr lang="en-US" dirty="0" smtClean="0"/>
          </a:p>
          <a:p>
            <a:pPr marL="285750" indent="-285750">
              <a:buFont typeface="Wingdings" pitchFamily="2" charset="2"/>
              <a:buChar char="Ø"/>
            </a:pPr>
            <a:r>
              <a:rPr lang="en-US" b="1" dirty="0">
                <a:solidFill>
                  <a:srgbClr val="7030A0"/>
                </a:solidFill>
              </a:rPr>
              <a:t>DL (Deep Learning) </a:t>
            </a:r>
            <a:r>
              <a:rPr lang="en-US" dirty="0"/>
              <a:t>— a set of </a:t>
            </a:r>
            <a:r>
              <a:rPr lang="en-US" i="1" dirty="0"/>
              <a:t>Techniques </a:t>
            </a:r>
            <a:r>
              <a:rPr lang="en-US" dirty="0"/>
              <a:t>for implementing machine learning that recognize patterns of patterns - like image recognition. </a:t>
            </a:r>
          </a:p>
        </p:txBody>
      </p:sp>
      <p:pic>
        <p:nvPicPr>
          <p:cNvPr id="10" name="Picture 9" descr="Image for post"/>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622774"/>
            <a:ext cx="3419475" cy="2590800"/>
          </a:xfrm>
          <a:prstGeom prst="rect">
            <a:avLst/>
          </a:prstGeom>
          <a:noFill/>
          <a:ln>
            <a:noFill/>
          </a:ln>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42</a:t>
            </a:fld>
            <a:endParaRPr lang="en-US" b="1" dirty="0"/>
          </a:p>
        </p:txBody>
      </p:sp>
      <p:sp>
        <p:nvSpPr>
          <p:cNvPr id="2" name="Rectangle 1"/>
          <p:cNvSpPr/>
          <p:nvPr/>
        </p:nvSpPr>
        <p:spPr>
          <a:xfrm>
            <a:off x="457200" y="1219200"/>
            <a:ext cx="7924800" cy="4031873"/>
          </a:xfrm>
          <a:prstGeom prst="rect">
            <a:avLst/>
          </a:prstGeom>
        </p:spPr>
        <p:txBody>
          <a:bodyPr wrap="square">
            <a:spAutoFit/>
          </a:bodyPr>
          <a:lstStyle/>
          <a:p>
            <a:pPr marL="285750" indent="-285750">
              <a:buFont typeface="Wingdings" pitchFamily="2" charset="2"/>
              <a:buChar char="Ø"/>
            </a:pPr>
            <a:r>
              <a:rPr lang="en-US" sz="2000" dirty="0"/>
              <a:t>Most of tasks are subclasses of the most common ones, which are described below</a:t>
            </a:r>
            <a:r>
              <a:rPr lang="en-US" sz="2000" dirty="0" smtClean="0"/>
              <a:t>.</a:t>
            </a:r>
          </a:p>
          <a:p>
            <a:pPr marL="285750" indent="-285750">
              <a:buFont typeface="Wingdings" pitchFamily="2" charset="2"/>
              <a:buChar char="Ø"/>
            </a:pPr>
            <a:endParaRPr lang="en-US" dirty="0"/>
          </a:p>
          <a:p>
            <a:pPr marL="742950" lvl="1" indent="-285750">
              <a:buFont typeface="Wingdings" pitchFamily="2" charset="2"/>
              <a:buChar char="v"/>
            </a:pPr>
            <a:r>
              <a:rPr lang="en-US" b="1" dirty="0"/>
              <a:t>Regression (or prediction) </a:t>
            </a:r>
            <a:r>
              <a:rPr lang="en-US" dirty="0"/>
              <a:t>— a task of predicting the next value based on the previous values.</a:t>
            </a:r>
          </a:p>
          <a:p>
            <a:pPr marL="742950" lvl="1" indent="-285750">
              <a:buFont typeface="Wingdings" pitchFamily="2" charset="2"/>
              <a:buChar char="v"/>
            </a:pPr>
            <a:r>
              <a:rPr lang="en-US" b="1" dirty="0"/>
              <a:t>Classification</a:t>
            </a:r>
            <a:r>
              <a:rPr lang="en-US" dirty="0"/>
              <a:t> — a task of separating things into different categories.</a:t>
            </a:r>
          </a:p>
          <a:p>
            <a:pPr marL="742950" lvl="1" indent="-285750">
              <a:buFont typeface="Wingdings" pitchFamily="2" charset="2"/>
              <a:buChar char="v"/>
            </a:pPr>
            <a:r>
              <a:rPr lang="en-US" b="1" dirty="0"/>
              <a:t>Clustering</a:t>
            </a:r>
            <a:r>
              <a:rPr lang="en-US" dirty="0"/>
              <a:t> — similar to classification but the classes are unknown, grouping things by their similarity.</a:t>
            </a:r>
          </a:p>
          <a:p>
            <a:pPr marL="742950" lvl="1" indent="-285750">
              <a:buFont typeface="Wingdings" pitchFamily="2" charset="2"/>
              <a:buChar char="v"/>
            </a:pPr>
            <a:r>
              <a:rPr lang="en-US" b="1" dirty="0"/>
              <a:t>Association rule learning (or recommendation)</a:t>
            </a:r>
            <a:r>
              <a:rPr lang="en-US" dirty="0"/>
              <a:t> — a task of recommending something based on the previous experience.</a:t>
            </a:r>
          </a:p>
          <a:p>
            <a:pPr marL="742950" lvl="1" indent="-285750">
              <a:buFont typeface="Wingdings" pitchFamily="2" charset="2"/>
              <a:buChar char="v"/>
            </a:pPr>
            <a:r>
              <a:rPr lang="en-US" b="1" dirty="0"/>
              <a:t>Dimensionality reduction</a:t>
            </a:r>
            <a:r>
              <a:rPr lang="en-US" dirty="0"/>
              <a:t> — or generalization, a task of searching common and most important features in multiple examples.</a:t>
            </a:r>
          </a:p>
          <a:p>
            <a:pPr marL="742950" lvl="1" indent="-285750">
              <a:buFont typeface="Wingdings" pitchFamily="2" charset="2"/>
              <a:buChar char="v"/>
            </a:pPr>
            <a:r>
              <a:rPr lang="en-US" b="1" dirty="0"/>
              <a:t>Generative models</a:t>
            </a:r>
            <a:r>
              <a:rPr lang="en-US" dirty="0"/>
              <a:t> — a task of creating something based on the previous knowledge of the distribution.</a:t>
            </a:r>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43</a:t>
            </a:fld>
            <a:endParaRPr lang="en-US" b="1" dirty="0"/>
          </a:p>
        </p:txBody>
      </p:sp>
      <p:sp>
        <p:nvSpPr>
          <p:cNvPr id="2" name="Rectangle 1"/>
          <p:cNvSpPr/>
          <p:nvPr/>
        </p:nvSpPr>
        <p:spPr>
          <a:xfrm>
            <a:off x="304800" y="1219200"/>
            <a:ext cx="8382000" cy="4801314"/>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Machine Learning tasks and Cyber </a:t>
            </a:r>
            <a:r>
              <a:rPr lang="en-US" sz="2000" b="1" dirty="0" smtClean="0">
                <a:solidFill>
                  <a:srgbClr val="7030A0"/>
                </a:solidFill>
              </a:rPr>
              <a:t>security:</a:t>
            </a:r>
          </a:p>
          <a:p>
            <a:pPr marL="285750" indent="-285750">
              <a:buFont typeface="Wingdings" pitchFamily="2" charset="2"/>
              <a:buChar char="Ø"/>
            </a:pPr>
            <a:endParaRPr lang="en-US" b="1" dirty="0" smtClean="0"/>
          </a:p>
          <a:p>
            <a:pPr marL="742950" lvl="1" indent="-285750">
              <a:buFont typeface="Wingdings" pitchFamily="2" charset="2"/>
              <a:buChar char="Ø"/>
            </a:pPr>
            <a:r>
              <a:rPr lang="en-US" b="1" dirty="0" smtClean="0"/>
              <a:t>Regression:</a:t>
            </a:r>
          </a:p>
          <a:p>
            <a:pPr marL="1200150" lvl="2" indent="-285750">
              <a:buFont typeface="Wingdings" pitchFamily="2" charset="2"/>
              <a:buChar char="v"/>
            </a:pPr>
            <a:r>
              <a:rPr lang="en-US" dirty="0" smtClean="0"/>
              <a:t>It </a:t>
            </a:r>
            <a:r>
              <a:rPr lang="en-US" dirty="0"/>
              <a:t>can be applied to fraud detection. The features (e.g., the total amount of suspicious transaction, location, etc.) determine a probability of fraudulent actions</a:t>
            </a:r>
            <a:r>
              <a:rPr lang="en-US" dirty="0" smtClean="0"/>
              <a:t>.</a:t>
            </a:r>
          </a:p>
          <a:p>
            <a:pPr marL="1200150" lvl="2" indent="-285750">
              <a:buFont typeface="Wingdings" pitchFamily="2" charset="2"/>
              <a:buChar char="v"/>
            </a:pPr>
            <a:endParaRPr lang="en-US" dirty="0" smtClean="0"/>
          </a:p>
          <a:p>
            <a:pPr marL="742950" lvl="1" indent="-285750">
              <a:buFont typeface="Wingdings" pitchFamily="2" charset="2"/>
              <a:buChar char="Ø"/>
            </a:pPr>
            <a:r>
              <a:rPr lang="en-US" b="1" dirty="0" smtClean="0"/>
              <a:t>Classification:  </a:t>
            </a:r>
          </a:p>
          <a:p>
            <a:pPr marL="1200150" lvl="2" indent="-285750">
              <a:buFont typeface="Wingdings" pitchFamily="2" charset="2"/>
              <a:buChar char="v"/>
            </a:pPr>
            <a:r>
              <a:rPr lang="en-US" dirty="0" smtClean="0"/>
              <a:t>a </a:t>
            </a:r>
            <a:r>
              <a:rPr lang="en-US" dirty="0"/>
              <a:t>spam filter separating spams from other messages can serve as an example. Spam filters are probably the first ML approach applied to Cyber security tasks</a:t>
            </a:r>
            <a:r>
              <a:rPr lang="en-US" dirty="0" smtClean="0"/>
              <a:t>.</a:t>
            </a:r>
          </a:p>
          <a:p>
            <a:pPr marL="1200150" lvl="2" indent="-285750">
              <a:buFont typeface="Wingdings" pitchFamily="2" charset="2"/>
              <a:buChar char="v"/>
            </a:pPr>
            <a:endParaRPr lang="en-US" dirty="0" smtClean="0"/>
          </a:p>
          <a:p>
            <a:pPr marL="742950" lvl="1" indent="-285750">
              <a:buFont typeface="Wingdings" pitchFamily="2" charset="2"/>
              <a:buChar char="Ø"/>
            </a:pPr>
            <a:r>
              <a:rPr lang="en-US" b="1" dirty="0"/>
              <a:t>Association Rule </a:t>
            </a:r>
            <a:r>
              <a:rPr lang="en-US" b="1" dirty="0" smtClean="0"/>
              <a:t>Learning</a:t>
            </a:r>
            <a:r>
              <a:rPr lang="en-US" dirty="0" smtClean="0"/>
              <a:t>:</a:t>
            </a:r>
          </a:p>
          <a:p>
            <a:pPr marL="1200150" lvl="2" indent="-285750">
              <a:buFont typeface="Wingdings" pitchFamily="2" charset="2"/>
              <a:buChar char="v"/>
            </a:pPr>
            <a:r>
              <a:rPr lang="en-US" dirty="0" smtClean="0"/>
              <a:t>For </a:t>
            </a:r>
            <a:r>
              <a:rPr lang="en-US" dirty="0"/>
              <a:t>incident response</a:t>
            </a:r>
          </a:p>
          <a:p>
            <a:pPr marL="285750" indent="-285750">
              <a:buFont typeface="Wingdings" pitchFamily="2" charset="2"/>
              <a:buChar char="Ø"/>
            </a:pPr>
            <a:endParaRPr lang="en-US" b="1" dirty="0"/>
          </a:p>
          <a:p>
            <a:pPr marL="285750" indent="-285750">
              <a:buFont typeface="Wingdings" pitchFamily="2" charset="2"/>
              <a:buChar char="Ø"/>
            </a:pPr>
            <a:endParaRPr lang="en-US" b="1" dirty="0"/>
          </a:p>
          <a:p>
            <a:pPr marL="285750" indent="-285750">
              <a:buFont typeface="Wingdings" pitchFamily="2" charset="2"/>
              <a:buChar char="Ø"/>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44</a:t>
            </a:fld>
            <a:endParaRPr lang="en-US" b="1" dirty="0"/>
          </a:p>
        </p:txBody>
      </p:sp>
      <p:sp>
        <p:nvSpPr>
          <p:cNvPr id="2" name="Rectangle 1"/>
          <p:cNvSpPr/>
          <p:nvPr/>
        </p:nvSpPr>
        <p:spPr>
          <a:xfrm>
            <a:off x="381000" y="1219200"/>
            <a:ext cx="8305800" cy="3693319"/>
          </a:xfrm>
          <a:prstGeom prst="rect">
            <a:avLst/>
          </a:prstGeom>
        </p:spPr>
        <p:txBody>
          <a:bodyPr wrap="square">
            <a:spAutoFit/>
          </a:bodyPr>
          <a:lstStyle/>
          <a:p>
            <a:pPr marL="285750" indent="-285750">
              <a:buFont typeface="Wingdings" pitchFamily="2" charset="2"/>
              <a:buChar char="Ø"/>
            </a:pPr>
            <a:r>
              <a:rPr lang="en-US" sz="2400" dirty="0"/>
              <a:t>There are three dimensions (Why, What, and How</a:t>
            </a:r>
            <a:r>
              <a:rPr lang="en-US" sz="2400" dirty="0" smtClean="0"/>
              <a:t>).</a:t>
            </a:r>
          </a:p>
          <a:p>
            <a:pPr marL="285750" indent="-285750">
              <a:buFont typeface="Wingdings" pitchFamily="2" charset="2"/>
              <a:buChar char="Ø"/>
            </a:pPr>
            <a:endParaRPr lang="en-US" sz="2400" dirty="0" smtClean="0"/>
          </a:p>
          <a:p>
            <a:pPr marL="285750" indent="-285750">
              <a:buFont typeface="Wingdings" pitchFamily="2" charset="2"/>
              <a:buChar char="Ø"/>
            </a:pPr>
            <a:r>
              <a:rPr lang="en-US" sz="2400" dirty="0" smtClean="0"/>
              <a:t>Security </a:t>
            </a:r>
            <a:r>
              <a:rPr lang="en-US" sz="2400" dirty="0"/>
              <a:t>tasks can be divided into five categories</a:t>
            </a:r>
            <a:r>
              <a:rPr lang="en-US" sz="2400" dirty="0" smtClean="0"/>
              <a:t>:</a:t>
            </a:r>
          </a:p>
          <a:p>
            <a:pPr marL="285750" indent="-285750">
              <a:buFont typeface="Wingdings" pitchFamily="2" charset="2"/>
              <a:buChar char="Ø"/>
            </a:pPr>
            <a:endParaRPr lang="en-US" sz="2400" dirty="0"/>
          </a:p>
          <a:p>
            <a:pPr marL="742950" lvl="1" indent="-285750">
              <a:buFont typeface="Wingdings" pitchFamily="2" charset="2"/>
              <a:buChar char="v"/>
            </a:pPr>
            <a:r>
              <a:rPr lang="en-US" sz="2400" dirty="0" smtClean="0"/>
              <a:t>prediction</a:t>
            </a:r>
            <a:endParaRPr lang="en-US" sz="2400" dirty="0"/>
          </a:p>
          <a:p>
            <a:pPr marL="742950" lvl="1" indent="-285750">
              <a:buFont typeface="Wingdings" pitchFamily="2" charset="2"/>
              <a:buChar char="v"/>
            </a:pPr>
            <a:r>
              <a:rPr lang="en-US" sz="2400" dirty="0" smtClean="0"/>
              <a:t>prevention</a:t>
            </a:r>
            <a:endParaRPr lang="en-US" sz="2400" dirty="0"/>
          </a:p>
          <a:p>
            <a:pPr marL="742950" lvl="1" indent="-285750">
              <a:buFont typeface="Wingdings" pitchFamily="2" charset="2"/>
              <a:buChar char="v"/>
            </a:pPr>
            <a:r>
              <a:rPr lang="en-US" sz="2400" dirty="0" smtClean="0"/>
              <a:t>detection</a:t>
            </a:r>
            <a:endParaRPr lang="en-US" sz="2400" dirty="0"/>
          </a:p>
          <a:p>
            <a:pPr marL="742950" lvl="1" indent="-285750">
              <a:buFont typeface="Wingdings" pitchFamily="2" charset="2"/>
              <a:buChar char="v"/>
            </a:pPr>
            <a:r>
              <a:rPr lang="en-US" sz="2400" dirty="0" smtClean="0"/>
              <a:t>response</a:t>
            </a:r>
            <a:endParaRPr lang="en-US" sz="2400" dirty="0"/>
          </a:p>
          <a:p>
            <a:pPr marL="742950" lvl="1" indent="-285750">
              <a:buFont typeface="Wingdings" pitchFamily="2" charset="2"/>
              <a:buChar char="v"/>
            </a:pPr>
            <a:r>
              <a:rPr lang="en-US" sz="2400" dirty="0" smtClean="0"/>
              <a:t>monitoring</a:t>
            </a:r>
            <a:endParaRPr lang="en-US" sz="2400" dirty="0"/>
          </a:p>
          <a:p>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45</a:t>
            </a:fld>
            <a:endParaRPr lang="en-US" b="1" dirty="0"/>
          </a:p>
        </p:txBody>
      </p:sp>
      <p:sp>
        <p:nvSpPr>
          <p:cNvPr id="2" name="Rectangle 1"/>
          <p:cNvSpPr/>
          <p:nvPr/>
        </p:nvSpPr>
        <p:spPr>
          <a:xfrm>
            <a:off x="381000" y="1295400"/>
            <a:ext cx="8229600" cy="4678204"/>
          </a:xfrm>
          <a:prstGeom prst="rect">
            <a:avLst/>
          </a:prstGeom>
        </p:spPr>
        <p:txBody>
          <a:bodyPr wrap="square">
            <a:spAutoFit/>
          </a:bodyPr>
          <a:lstStyle/>
          <a:p>
            <a:pPr marL="285750" indent="-285750">
              <a:buFont typeface="Wingdings" pitchFamily="2" charset="2"/>
              <a:buChar char="Ø"/>
            </a:pPr>
            <a:r>
              <a:rPr lang="en-US" sz="2000" dirty="0">
                <a:solidFill>
                  <a:srgbClr val="7030A0"/>
                </a:solidFill>
              </a:rPr>
              <a:t>The second dimension is a technical layer and an answer to the “What” </a:t>
            </a:r>
            <a:r>
              <a:rPr lang="en-US" sz="2000" dirty="0" smtClean="0">
                <a:solidFill>
                  <a:srgbClr val="7030A0"/>
                </a:solidFill>
              </a:rPr>
              <a:t>question:</a:t>
            </a:r>
          </a:p>
          <a:p>
            <a:pPr marL="285750" indent="-285750">
              <a:buFont typeface="Wingdings" pitchFamily="2" charset="2"/>
              <a:buChar char="Ø"/>
            </a:pPr>
            <a:endParaRPr lang="en-US" dirty="0" smtClean="0"/>
          </a:p>
          <a:p>
            <a:pPr marL="742950" lvl="1" indent="-285750">
              <a:buFont typeface="Wingdings" pitchFamily="2" charset="2"/>
              <a:buChar char="v"/>
            </a:pPr>
            <a:r>
              <a:rPr lang="en-US" dirty="0" smtClean="0"/>
              <a:t> Network </a:t>
            </a:r>
            <a:r>
              <a:rPr lang="en-US" dirty="0"/>
              <a:t>(network traffic analysis and intrusion detection);</a:t>
            </a:r>
          </a:p>
          <a:p>
            <a:pPr marL="742950" lvl="1" indent="-285750">
              <a:buFont typeface="Wingdings" pitchFamily="2" charset="2"/>
              <a:buChar char="v"/>
            </a:pPr>
            <a:r>
              <a:rPr lang="en-US" dirty="0" smtClean="0"/>
              <a:t>Endpoint </a:t>
            </a:r>
            <a:r>
              <a:rPr lang="en-US" dirty="0"/>
              <a:t>(anti-malware);</a:t>
            </a:r>
          </a:p>
          <a:p>
            <a:pPr marL="742950" lvl="1" indent="-285750">
              <a:buFont typeface="Wingdings" pitchFamily="2" charset="2"/>
              <a:buChar char="v"/>
            </a:pPr>
            <a:r>
              <a:rPr lang="en-US" dirty="0" smtClean="0"/>
              <a:t>Application </a:t>
            </a:r>
            <a:r>
              <a:rPr lang="en-US" dirty="0"/>
              <a:t>(WAF or database firewalls);</a:t>
            </a:r>
          </a:p>
          <a:p>
            <a:pPr marL="742950" lvl="1" indent="-285750">
              <a:buFont typeface="Wingdings" pitchFamily="2" charset="2"/>
              <a:buChar char="v"/>
            </a:pPr>
            <a:r>
              <a:rPr lang="en-US" dirty="0" smtClean="0"/>
              <a:t>User</a:t>
            </a:r>
            <a:endParaRPr lang="en-US" dirty="0"/>
          </a:p>
          <a:p>
            <a:pPr marL="742950" lvl="1" indent="-285750">
              <a:buFont typeface="Wingdings" pitchFamily="2" charset="2"/>
              <a:buChar char="v"/>
            </a:pPr>
            <a:r>
              <a:rPr lang="en-US" dirty="0" smtClean="0"/>
              <a:t>Process </a:t>
            </a:r>
            <a:r>
              <a:rPr lang="en-US" dirty="0"/>
              <a:t>(anti-fraud</a:t>
            </a:r>
            <a:r>
              <a:rPr lang="en-US" dirty="0" smtClean="0"/>
              <a:t>).</a:t>
            </a:r>
          </a:p>
          <a:p>
            <a:pPr marL="742950" lvl="1" indent="-285750">
              <a:buFont typeface="Wingdings" pitchFamily="2" charset="2"/>
              <a:buChar char="v"/>
            </a:pPr>
            <a:endParaRPr lang="en-US" dirty="0"/>
          </a:p>
          <a:p>
            <a:pPr marL="742950" lvl="1" indent="-285750">
              <a:buFont typeface="Wingdings" pitchFamily="2" charset="2"/>
              <a:buChar char="v"/>
            </a:pPr>
            <a:endParaRPr lang="en-US" dirty="0" smtClean="0"/>
          </a:p>
          <a:p>
            <a:pPr marL="285750" indent="-285750">
              <a:buFont typeface="Wingdings" pitchFamily="2" charset="2"/>
              <a:buChar char="Ø"/>
            </a:pPr>
            <a:r>
              <a:rPr lang="en-US" sz="2000" dirty="0">
                <a:solidFill>
                  <a:srgbClr val="7030A0"/>
                </a:solidFill>
              </a:rPr>
              <a:t>The third dimension is a question of “How” (e.g., how to check security of a particular area</a:t>
            </a:r>
            <a:r>
              <a:rPr lang="en-US" sz="2000" dirty="0" smtClean="0">
                <a:solidFill>
                  <a:srgbClr val="7030A0"/>
                </a:solidFill>
              </a:rPr>
              <a:t>):</a:t>
            </a:r>
          </a:p>
          <a:p>
            <a:pPr marL="285750" indent="-285750">
              <a:buFont typeface="Wingdings" pitchFamily="2" charset="2"/>
              <a:buChar char="Ø"/>
            </a:pPr>
            <a:endParaRPr lang="en-US" sz="2000" dirty="0"/>
          </a:p>
          <a:p>
            <a:pPr marL="742950" lvl="1" indent="-285750">
              <a:buFont typeface="Wingdings" pitchFamily="2" charset="2"/>
              <a:buChar char="v"/>
            </a:pPr>
            <a:r>
              <a:rPr lang="en-US" dirty="0"/>
              <a:t>in transit in real time;</a:t>
            </a:r>
          </a:p>
          <a:p>
            <a:pPr marL="742950" lvl="1" indent="-285750">
              <a:buFont typeface="Wingdings" pitchFamily="2" charset="2"/>
              <a:buChar char="v"/>
            </a:pPr>
            <a:r>
              <a:rPr lang="en-US" dirty="0"/>
              <a:t>at rest;</a:t>
            </a:r>
          </a:p>
          <a:p>
            <a:pPr marL="742950" lvl="1" indent="-285750">
              <a:buFont typeface="Wingdings" pitchFamily="2" charset="2"/>
              <a:buChar char="v"/>
            </a:pPr>
            <a:r>
              <a:rPr lang="en-US" dirty="0"/>
              <a:t>historically</a:t>
            </a:r>
            <a:r>
              <a:rPr lang="en-US" dirty="0" smtClean="0"/>
              <a:t>;</a:t>
            </a: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46</a:t>
            </a:fld>
            <a:endParaRPr lang="en-US" b="1" dirty="0"/>
          </a:p>
        </p:txBody>
      </p:sp>
      <p:sp>
        <p:nvSpPr>
          <p:cNvPr id="2" name="Rectangle 1"/>
          <p:cNvSpPr/>
          <p:nvPr/>
        </p:nvSpPr>
        <p:spPr>
          <a:xfrm>
            <a:off x="381000" y="1219200"/>
            <a:ext cx="8382000" cy="4585871"/>
          </a:xfrm>
          <a:prstGeom prst="rect">
            <a:avLst/>
          </a:prstGeom>
        </p:spPr>
        <p:txBody>
          <a:bodyPr wrap="square">
            <a:spAutoFit/>
          </a:bodyPr>
          <a:lstStyle/>
          <a:p>
            <a:pPr marL="285750" indent="-285750">
              <a:buFont typeface="Wingdings" pitchFamily="2" charset="2"/>
              <a:buChar char="Ø"/>
            </a:pPr>
            <a:r>
              <a:rPr lang="en-US" b="1" dirty="0">
                <a:solidFill>
                  <a:srgbClr val="7030A0"/>
                </a:solidFill>
              </a:rPr>
              <a:t>Machine learning for Network </a:t>
            </a:r>
            <a:r>
              <a:rPr lang="en-US" b="1" dirty="0" smtClean="0">
                <a:solidFill>
                  <a:srgbClr val="7030A0"/>
                </a:solidFill>
              </a:rPr>
              <a:t>Protection</a:t>
            </a:r>
          </a:p>
          <a:p>
            <a:pPr marL="742950" lvl="1" indent="-285750">
              <a:buFont typeface="Wingdings" pitchFamily="2" charset="2"/>
              <a:buChar char="v"/>
            </a:pPr>
            <a:r>
              <a:rPr lang="en-US" sz="2000" dirty="0"/>
              <a:t>regression to predict the network packet parameters and compare them with the normal ones;</a:t>
            </a:r>
          </a:p>
          <a:p>
            <a:pPr marL="742950" lvl="1" indent="-285750">
              <a:buFont typeface="Wingdings" pitchFamily="2" charset="2"/>
              <a:buChar char="v"/>
            </a:pPr>
            <a:r>
              <a:rPr lang="en-US" sz="2000" dirty="0"/>
              <a:t>classification to identify different classes of network attacks such as scanning and spoofing;</a:t>
            </a:r>
          </a:p>
          <a:p>
            <a:pPr marL="742950" lvl="1" indent="-285750">
              <a:buFont typeface="Wingdings" pitchFamily="2" charset="2"/>
              <a:buChar char="v"/>
            </a:pPr>
            <a:r>
              <a:rPr lang="en-US" sz="2000" dirty="0"/>
              <a:t>clustering for forensic analysis</a:t>
            </a:r>
            <a:r>
              <a:rPr lang="en-US" sz="2000" dirty="0" smtClean="0"/>
              <a:t>.</a:t>
            </a:r>
          </a:p>
          <a:p>
            <a:pPr marL="742950" lvl="1" indent="-285750">
              <a:buFont typeface="Wingdings" pitchFamily="2" charset="2"/>
              <a:buChar char="v"/>
            </a:pPr>
            <a:endParaRPr lang="en-US" dirty="0">
              <a:solidFill>
                <a:srgbClr val="7030A0"/>
              </a:solidFill>
            </a:endParaRPr>
          </a:p>
          <a:p>
            <a:pPr marL="285750" indent="-285750">
              <a:buFont typeface="Wingdings" pitchFamily="2" charset="2"/>
              <a:buChar char="Ø"/>
            </a:pPr>
            <a:r>
              <a:rPr lang="en-US" b="1" dirty="0">
                <a:solidFill>
                  <a:srgbClr val="7030A0"/>
                </a:solidFill>
              </a:rPr>
              <a:t>Machine learning for Endpoint Protection</a:t>
            </a:r>
          </a:p>
          <a:p>
            <a:pPr marL="742950" lvl="1" indent="-285750">
              <a:buFont typeface="Wingdings" pitchFamily="2" charset="2"/>
              <a:buChar char="v"/>
            </a:pPr>
            <a:r>
              <a:rPr lang="en-US" sz="2000" dirty="0"/>
              <a:t>regression to predict the next system call for executable process and compare it with real ones;</a:t>
            </a:r>
          </a:p>
          <a:p>
            <a:pPr marL="742950" lvl="1" indent="-285750">
              <a:buFont typeface="Wingdings" pitchFamily="2" charset="2"/>
              <a:buChar char="v"/>
            </a:pPr>
            <a:r>
              <a:rPr lang="en-US" sz="2000" dirty="0"/>
              <a:t>classification to divide programs into such categories as malware, spyware and </a:t>
            </a:r>
            <a:r>
              <a:rPr lang="en-US" sz="2000" dirty="0" err="1"/>
              <a:t>ransomware</a:t>
            </a:r>
            <a:r>
              <a:rPr lang="en-US" sz="2000" dirty="0"/>
              <a:t>;</a:t>
            </a:r>
          </a:p>
          <a:p>
            <a:pPr marL="742950" lvl="1" indent="-285750">
              <a:buFont typeface="Wingdings" pitchFamily="2" charset="2"/>
              <a:buChar char="v"/>
            </a:pPr>
            <a:r>
              <a:rPr lang="en-US" sz="2000" dirty="0"/>
              <a:t>clustering for malware protection on secure email gateways (e.g., to separate legal file attachments from outliers).</a:t>
            </a:r>
          </a:p>
          <a:p>
            <a:pPr marL="285750" indent="-285750">
              <a:buFont typeface="Wingdings" pitchFamily="2" charset="2"/>
              <a:buChar char="Ø"/>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47</a:t>
            </a:fld>
            <a:endParaRPr lang="en-US" b="1" dirty="0"/>
          </a:p>
        </p:txBody>
      </p:sp>
      <p:sp>
        <p:nvSpPr>
          <p:cNvPr id="2" name="Rectangle 1"/>
          <p:cNvSpPr/>
          <p:nvPr/>
        </p:nvSpPr>
        <p:spPr>
          <a:xfrm>
            <a:off x="431636" y="1295400"/>
            <a:ext cx="8559964" cy="4585871"/>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Machine learning for Application </a:t>
            </a:r>
            <a:r>
              <a:rPr lang="en-US" sz="2000" b="1" dirty="0" smtClean="0">
                <a:solidFill>
                  <a:srgbClr val="7030A0"/>
                </a:solidFill>
              </a:rPr>
              <a:t>Security:</a:t>
            </a:r>
          </a:p>
          <a:p>
            <a:pPr marL="285750" indent="-285750">
              <a:buFont typeface="Wingdings" pitchFamily="2" charset="2"/>
              <a:buChar char="Ø"/>
            </a:pPr>
            <a:endParaRPr lang="en-US" b="1" dirty="0" smtClean="0"/>
          </a:p>
          <a:p>
            <a:pPr marL="742950" lvl="1" indent="-285750">
              <a:buFont typeface="Wingdings" pitchFamily="2" charset="2"/>
              <a:buChar char="v"/>
            </a:pPr>
            <a:r>
              <a:rPr lang="en-US" sz="2000" dirty="0"/>
              <a:t>To remind you, Application security can differ. There are web applications, databases, ERP systems, </a:t>
            </a:r>
            <a:r>
              <a:rPr lang="en-US" sz="2000" dirty="0" err="1"/>
              <a:t>SaaS</a:t>
            </a:r>
            <a:r>
              <a:rPr lang="en-US" sz="2000" dirty="0"/>
              <a:t> applications, micro services, etc</a:t>
            </a:r>
            <a:r>
              <a:rPr lang="en-US" sz="2000" dirty="0" smtClean="0"/>
              <a:t>.</a:t>
            </a:r>
          </a:p>
          <a:p>
            <a:pPr marL="742950" lvl="1" indent="-285750">
              <a:buFont typeface="Wingdings" pitchFamily="2" charset="2"/>
              <a:buChar char="v"/>
            </a:pPr>
            <a:r>
              <a:rPr lang="en-US" sz="2000" dirty="0"/>
              <a:t>It’s almost impossible to build a universal ML model to deal with all threats effectively in near future. </a:t>
            </a:r>
            <a:endParaRPr lang="en-US" sz="2000" dirty="0" smtClean="0"/>
          </a:p>
          <a:p>
            <a:pPr marL="285750" indent="-285750">
              <a:buFont typeface="Wingdings" pitchFamily="2" charset="2"/>
              <a:buChar char="Ø"/>
            </a:pPr>
            <a:endParaRPr lang="en-US" dirty="0"/>
          </a:p>
          <a:p>
            <a:pPr marL="285750" indent="-285750">
              <a:buFont typeface="Wingdings" pitchFamily="2" charset="2"/>
              <a:buChar char="Ø"/>
            </a:pPr>
            <a:r>
              <a:rPr lang="en-US" sz="2000" b="1" dirty="0" smtClean="0">
                <a:solidFill>
                  <a:srgbClr val="7030A0"/>
                </a:solidFill>
              </a:rPr>
              <a:t>ML can be applied as below</a:t>
            </a:r>
          </a:p>
          <a:p>
            <a:pPr marL="285750" indent="-285750">
              <a:buFont typeface="Wingdings" pitchFamily="2" charset="2"/>
              <a:buChar char="Ø"/>
            </a:pPr>
            <a:endParaRPr lang="en-US" dirty="0" smtClean="0"/>
          </a:p>
          <a:p>
            <a:pPr marL="742950" lvl="1" indent="-285750">
              <a:buFont typeface="Wingdings" pitchFamily="2" charset="2"/>
              <a:buChar char="v"/>
            </a:pPr>
            <a:r>
              <a:rPr lang="en-US" sz="2000" dirty="0"/>
              <a:t>regression to detect anomalies in HTTP requests (for example, XXE and SSRF attacks and </a:t>
            </a:r>
            <a:r>
              <a:rPr lang="en-US" sz="2000" dirty="0" err="1"/>
              <a:t>auth</a:t>
            </a:r>
            <a:r>
              <a:rPr lang="en-US" sz="2000" dirty="0"/>
              <a:t> bypass);</a:t>
            </a:r>
          </a:p>
          <a:p>
            <a:pPr marL="742950" lvl="1" indent="-285750">
              <a:buFont typeface="Wingdings" pitchFamily="2" charset="2"/>
              <a:buChar char="v"/>
            </a:pPr>
            <a:r>
              <a:rPr lang="en-US" sz="2000" dirty="0"/>
              <a:t>classification to detect known types of attacks like injections (</a:t>
            </a:r>
            <a:r>
              <a:rPr lang="en-US" sz="2000" dirty="0" err="1"/>
              <a:t>SQLi</a:t>
            </a:r>
            <a:r>
              <a:rPr lang="en-US" sz="2000" dirty="0"/>
              <a:t>, XSS, RCE, etc.);</a:t>
            </a:r>
          </a:p>
          <a:p>
            <a:pPr marL="742950" lvl="1" indent="-285750">
              <a:buFont typeface="Wingdings" pitchFamily="2" charset="2"/>
              <a:buChar char="v"/>
            </a:pPr>
            <a:r>
              <a:rPr lang="en-US" sz="2000" dirty="0"/>
              <a:t>clustering user activity to detect DDOS attacks and mass exploitation.</a:t>
            </a:r>
          </a:p>
          <a:p>
            <a:pPr marL="285750" indent="-285750">
              <a:buFont typeface="Wingdings" pitchFamily="2" charset="2"/>
              <a:buChar char="Ø"/>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48</a:t>
            </a:fld>
            <a:endParaRPr lang="en-US" b="1" dirty="0"/>
          </a:p>
        </p:txBody>
      </p:sp>
      <p:sp>
        <p:nvSpPr>
          <p:cNvPr id="2" name="Rectangle 1"/>
          <p:cNvSpPr/>
          <p:nvPr/>
        </p:nvSpPr>
        <p:spPr>
          <a:xfrm>
            <a:off x="304800" y="1295400"/>
            <a:ext cx="8610600" cy="2800767"/>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Machine learning for Process </a:t>
            </a:r>
            <a:r>
              <a:rPr lang="en-US" sz="2000" b="1" dirty="0" smtClean="0">
                <a:solidFill>
                  <a:srgbClr val="7030A0"/>
                </a:solidFill>
              </a:rPr>
              <a:t>Behavior:</a:t>
            </a:r>
          </a:p>
          <a:p>
            <a:pPr marL="285750" indent="-285750">
              <a:buFont typeface="Wingdings" pitchFamily="2" charset="2"/>
              <a:buChar char="Ø"/>
            </a:pPr>
            <a:endParaRPr lang="en-US" b="1" dirty="0" smtClean="0"/>
          </a:p>
          <a:p>
            <a:pPr marL="742950" lvl="1" indent="-285750">
              <a:buFont typeface="Wingdings" pitchFamily="2" charset="2"/>
              <a:buChar char="v"/>
            </a:pPr>
            <a:r>
              <a:rPr lang="en-US" sz="2000" dirty="0"/>
              <a:t>regression to predict the next user action and detect outliers such as credit card fraud</a:t>
            </a:r>
            <a:r>
              <a:rPr lang="en-US" sz="2000" dirty="0" smtClean="0"/>
              <a:t>;</a:t>
            </a:r>
          </a:p>
          <a:p>
            <a:pPr marL="742950" lvl="1" indent="-285750">
              <a:buFont typeface="Wingdings" pitchFamily="2" charset="2"/>
              <a:buChar char="v"/>
            </a:pPr>
            <a:endParaRPr lang="en-US" sz="2000" dirty="0"/>
          </a:p>
          <a:p>
            <a:pPr marL="742950" lvl="1" indent="-285750">
              <a:buFont typeface="Wingdings" pitchFamily="2" charset="2"/>
              <a:buChar char="v"/>
            </a:pPr>
            <a:r>
              <a:rPr lang="en-US" sz="2000" dirty="0"/>
              <a:t>classification to detect known types of fraud</a:t>
            </a:r>
            <a:r>
              <a:rPr lang="en-US" sz="2000" dirty="0" smtClean="0"/>
              <a:t>;</a:t>
            </a:r>
          </a:p>
          <a:p>
            <a:pPr marL="742950" lvl="1" indent="-285750">
              <a:buFont typeface="Wingdings" pitchFamily="2" charset="2"/>
              <a:buChar char="v"/>
            </a:pPr>
            <a:endParaRPr lang="en-US" sz="2000" dirty="0"/>
          </a:p>
          <a:p>
            <a:pPr marL="742950" lvl="1" indent="-285750">
              <a:buFont typeface="Wingdings" pitchFamily="2" charset="2"/>
              <a:buChar char="v"/>
            </a:pPr>
            <a:r>
              <a:rPr lang="en-US" sz="2000" dirty="0"/>
              <a:t>clustering to compare business processes and detect outliers.</a:t>
            </a:r>
          </a:p>
          <a:p>
            <a:pPr marL="285750" indent="-285750">
              <a:buFont typeface="Wingdings" pitchFamily="2" charset="2"/>
              <a:buChar char="Ø"/>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49</a:t>
            </a:fld>
            <a:endParaRPr lang="en-US" b="1" dirty="0"/>
          </a:p>
        </p:txBody>
      </p:sp>
      <p:sp>
        <p:nvSpPr>
          <p:cNvPr id="2" name="Rectangle 1"/>
          <p:cNvSpPr/>
          <p:nvPr/>
        </p:nvSpPr>
        <p:spPr>
          <a:xfrm>
            <a:off x="304800" y="1219200"/>
            <a:ext cx="8534400" cy="5016758"/>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Deep Learning in </a:t>
            </a:r>
            <a:r>
              <a:rPr lang="en-US" sz="2000" b="1" dirty="0" err="1" smtClean="0">
                <a:solidFill>
                  <a:srgbClr val="7030A0"/>
                </a:solidFill>
              </a:rPr>
              <a:t>Cybersecurity</a:t>
            </a:r>
            <a:r>
              <a:rPr lang="en-US" sz="2000" b="1" dirty="0" smtClean="0">
                <a:solidFill>
                  <a:srgbClr val="7030A0"/>
                </a:solidFill>
              </a:rPr>
              <a:t>:</a:t>
            </a:r>
          </a:p>
          <a:p>
            <a:r>
              <a:rPr lang="en-US" sz="2000" b="1" dirty="0"/>
              <a:t>1. Intrusion Detection and Prevention Systems (IDS/IPS)</a:t>
            </a:r>
          </a:p>
          <a:p>
            <a:r>
              <a:rPr lang="en-US" sz="2000" dirty="0"/>
              <a:t>Deep learning, convolutional neural networks and Recurrent Neural Networks (RNNs) can be applied to create smarter ID/IP </a:t>
            </a:r>
            <a:r>
              <a:rPr lang="en-US" sz="2000" dirty="0" smtClean="0"/>
              <a:t>systems</a:t>
            </a:r>
          </a:p>
          <a:p>
            <a:endParaRPr lang="en-US" sz="2000" dirty="0" smtClean="0"/>
          </a:p>
          <a:p>
            <a:r>
              <a:rPr lang="en-US" sz="2000" b="1" dirty="0"/>
              <a:t>2. Dealing with Malware</a:t>
            </a:r>
          </a:p>
          <a:p>
            <a:pPr marL="285750" indent="-285750">
              <a:buFont typeface="Wingdings" pitchFamily="2" charset="2"/>
              <a:buChar char="v"/>
            </a:pPr>
            <a:r>
              <a:rPr lang="en-US" sz="2000" dirty="0"/>
              <a:t>Traditional malware solutions such as regular firewalls detect malware by using a signature-based detection system</a:t>
            </a:r>
            <a:r>
              <a:rPr lang="en-US" sz="2000" dirty="0" smtClean="0"/>
              <a:t>.</a:t>
            </a:r>
          </a:p>
          <a:p>
            <a:pPr marL="285750" indent="-285750">
              <a:buFont typeface="Wingdings" pitchFamily="2" charset="2"/>
              <a:buChar char="v"/>
            </a:pPr>
            <a:r>
              <a:rPr lang="en-US" sz="2000" dirty="0"/>
              <a:t>Deep learning algorithms are capable of detecting more advanced threats and are not reliant on remembering known signatures and common attack patterns. </a:t>
            </a:r>
            <a:endParaRPr lang="en-US" sz="2000" dirty="0" smtClean="0"/>
          </a:p>
          <a:p>
            <a:pPr marL="285750" indent="-285750">
              <a:buFont typeface="Wingdings" pitchFamily="2" charset="2"/>
              <a:buChar char="v"/>
            </a:pPr>
            <a:r>
              <a:rPr lang="en-US" sz="2000" dirty="0" smtClean="0"/>
              <a:t>They </a:t>
            </a:r>
            <a:r>
              <a:rPr lang="en-US" sz="2000" dirty="0"/>
              <a:t>learn the system and can recognize suspicious </a:t>
            </a:r>
            <a:r>
              <a:rPr lang="en-US" sz="2000" dirty="0" smtClean="0"/>
              <a:t>activities</a:t>
            </a:r>
          </a:p>
          <a:p>
            <a:pPr marL="285750" indent="-285750">
              <a:buFont typeface="Wingdings" pitchFamily="2" charset="2"/>
              <a:buChar char="v"/>
            </a:pPr>
            <a:endParaRPr lang="en-US" sz="2000" dirty="0" smtClean="0"/>
          </a:p>
          <a:p>
            <a:r>
              <a:rPr lang="en-US" sz="2000" b="1" dirty="0"/>
              <a:t>3. Spam and Social Engineering </a:t>
            </a:r>
            <a:r>
              <a:rPr lang="en-US" sz="2000" b="1" dirty="0" smtClean="0"/>
              <a:t>Detection</a:t>
            </a:r>
          </a:p>
          <a:p>
            <a:r>
              <a:rPr lang="en-US" sz="2000" dirty="0"/>
              <a:t>Natural Language Processing (NLP), a deep learning technique, can help you to easily detect and deal with </a:t>
            </a:r>
            <a:r>
              <a:rPr lang="en-US" sz="2000" dirty="0" smtClean="0"/>
              <a:t>spam</a:t>
            </a: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5</a:t>
            </a:fld>
            <a:endParaRPr lang="en-US" b="1" dirty="0"/>
          </a:p>
        </p:txBody>
      </p:sp>
      <p:sp>
        <p:nvSpPr>
          <p:cNvPr id="2" name="Rectangle 1"/>
          <p:cNvSpPr/>
          <p:nvPr/>
        </p:nvSpPr>
        <p:spPr>
          <a:xfrm>
            <a:off x="152400" y="1270000"/>
            <a:ext cx="8382000" cy="4124206"/>
          </a:xfrm>
          <a:prstGeom prst="rect">
            <a:avLst/>
          </a:prstGeom>
        </p:spPr>
        <p:txBody>
          <a:bodyPr wrap="square">
            <a:spAutoFit/>
          </a:bodyPr>
          <a:lstStyle/>
          <a:p>
            <a:pPr lvl="1"/>
            <a:r>
              <a:rPr lang="en-US" b="1" dirty="0" smtClean="0"/>
              <a:t>3. Setting </a:t>
            </a:r>
            <a:r>
              <a:rPr lang="en-US" b="1" dirty="0"/>
              <a:t>Intruder </a:t>
            </a:r>
            <a:r>
              <a:rPr lang="en-US" b="1" dirty="0" smtClean="0"/>
              <a:t>Traps</a:t>
            </a:r>
          </a:p>
          <a:p>
            <a:pPr marL="1200150" lvl="2" indent="-285750">
              <a:buFont typeface="Wingdings" pitchFamily="2" charset="2"/>
              <a:buChar char="v"/>
            </a:pPr>
            <a:r>
              <a:rPr lang="en-US" dirty="0"/>
              <a:t>Some targets are just too tempting for an attacker to pass up</a:t>
            </a:r>
            <a:r>
              <a:rPr lang="en-US" dirty="0" smtClean="0"/>
              <a:t>.</a:t>
            </a:r>
          </a:p>
          <a:p>
            <a:pPr lvl="2"/>
            <a:r>
              <a:rPr lang="en-US" dirty="0"/>
              <a:t> </a:t>
            </a:r>
            <a:endParaRPr lang="en-US" b="1" dirty="0" smtClean="0"/>
          </a:p>
          <a:p>
            <a:pPr lvl="1"/>
            <a:r>
              <a:rPr lang="en-US" b="1" dirty="0" smtClean="0"/>
              <a:t>4.Conducting </a:t>
            </a:r>
            <a:r>
              <a:rPr lang="en-US" b="1" dirty="0"/>
              <a:t>Threat </a:t>
            </a:r>
            <a:r>
              <a:rPr lang="en-US" b="1" dirty="0" smtClean="0"/>
              <a:t>Hunts</a:t>
            </a:r>
          </a:p>
          <a:p>
            <a:endParaRPr lang="en-US" b="1" dirty="0"/>
          </a:p>
          <a:p>
            <a:pPr marL="285750" indent="-285750">
              <a:buFont typeface="Wingdings" pitchFamily="2" charset="2"/>
              <a:buChar char="Ø"/>
            </a:pPr>
            <a:r>
              <a:rPr lang="en-US" b="1" dirty="0" smtClean="0"/>
              <a:t>Threat </a:t>
            </a:r>
            <a:r>
              <a:rPr lang="en-US" b="1" dirty="0"/>
              <a:t>Detection Requires a Two-Pronged </a:t>
            </a:r>
            <a:r>
              <a:rPr lang="en-US" b="1" dirty="0" smtClean="0"/>
              <a:t>Approach:</a:t>
            </a:r>
          </a:p>
          <a:p>
            <a:pPr marL="285750" indent="-285750">
              <a:buFont typeface="Wingdings" pitchFamily="2" charset="2"/>
              <a:buChar char="Ø"/>
            </a:pPr>
            <a:endParaRPr lang="en-US" b="1" dirty="0" smtClean="0"/>
          </a:p>
          <a:p>
            <a:pPr marL="742950" lvl="1" indent="-285750">
              <a:buFont typeface="Wingdings" pitchFamily="2" charset="2"/>
              <a:buChar char="v"/>
            </a:pPr>
            <a:r>
              <a:rPr lang="en-US" sz="2000" dirty="0"/>
              <a:t>Security event threat detection </a:t>
            </a:r>
            <a:r>
              <a:rPr lang="en-US" sz="2000" dirty="0" smtClean="0"/>
              <a:t>technology</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Network threat detection </a:t>
            </a:r>
            <a:r>
              <a:rPr lang="en-US" sz="2000" dirty="0" smtClean="0"/>
              <a:t>technology</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Endpoint threat detection technology</a:t>
            </a:r>
          </a:p>
          <a:p>
            <a:pPr lvl="1"/>
            <a:endParaRPr lang="en-US" b="1" dirty="0"/>
          </a:p>
          <a:p>
            <a:pPr lvl="1"/>
            <a:endParaRPr lang="en-US" dirty="0" smtClean="0"/>
          </a:p>
        </p:txBody>
      </p:sp>
    </p:spTree>
    <p:extLst>
      <p:ext uri="{BB962C8B-B14F-4D97-AF65-F5344CB8AC3E}">
        <p14:creationId xmlns:p14="http://schemas.microsoft.com/office/powerpoint/2010/main" val="1131118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50</a:t>
            </a:fld>
            <a:endParaRPr lang="en-US" b="1" dirty="0"/>
          </a:p>
        </p:txBody>
      </p:sp>
      <p:sp>
        <p:nvSpPr>
          <p:cNvPr id="2" name="Rectangle 1"/>
          <p:cNvSpPr/>
          <p:nvPr/>
        </p:nvSpPr>
        <p:spPr>
          <a:xfrm>
            <a:off x="593314" y="1295400"/>
            <a:ext cx="8245886" cy="2523768"/>
          </a:xfrm>
          <a:prstGeom prst="rect">
            <a:avLst/>
          </a:prstGeom>
        </p:spPr>
        <p:txBody>
          <a:bodyPr wrap="square">
            <a:spAutoFit/>
          </a:bodyPr>
          <a:lstStyle/>
          <a:p>
            <a:r>
              <a:rPr lang="en-US" sz="2000" b="1" dirty="0"/>
              <a:t>4. Network Traffic </a:t>
            </a:r>
            <a:r>
              <a:rPr lang="en-US" sz="2000" b="1" dirty="0" smtClean="0"/>
              <a:t>Analysis:</a:t>
            </a:r>
          </a:p>
          <a:p>
            <a:endParaRPr lang="en-US" sz="2000" b="1" dirty="0" smtClean="0"/>
          </a:p>
          <a:p>
            <a:r>
              <a:rPr lang="en-US" sz="2000" dirty="0" smtClean="0"/>
              <a:t>Deep </a:t>
            </a:r>
            <a:r>
              <a:rPr lang="en-US" sz="2000" dirty="0"/>
              <a:t>learning ANNs are showing promising results in analyzing HTTPS network traffic to look for malicious activities. This is very useful to deal with many cyber threats such as SQL injections and DOS attacks</a:t>
            </a:r>
            <a:r>
              <a:rPr lang="en-US" sz="2000" dirty="0" smtClean="0"/>
              <a:t>.</a:t>
            </a:r>
          </a:p>
          <a:p>
            <a:endParaRPr lang="en-US" sz="2000" dirty="0" smtClean="0"/>
          </a:p>
          <a:p>
            <a:r>
              <a:rPr lang="en-US" sz="2000" b="1" dirty="0"/>
              <a:t>5. User Behavior Analytics</a:t>
            </a:r>
          </a:p>
          <a:p>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8" name="Footer Placeholder 4"/>
          <p:cNvSpPr>
            <a:spLocks noGrp="1"/>
          </p:cNvSpPr>
          <p:nvPr>
            <p:ph type="ftr" sz="quarter" idx="11"/>
          </p:nvPr>
        </p:nvSpPr>
        <p:spPr>
          <a:xfrm>
            <a:off x="3124200" y="6356350"/>
            <a:ext cx="2895600" cy="365125"/>
          </a:xfrm>
        </p:spPr>
        <p:txBody>
          <a:bodyPr/>
          <a:lstStyle/>
          <a:p>
            <a:r>
              <a:rPr lang="en-US" b="1" dirty="0" smtClean="0"/>
              <a:t>Knowledge Resource Centre</a:t>
            </a:r>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51</a:t>
            </a:fld>
            <a:endParaRPr lang="en-US" b="1" dirty="0"/>
          </a:p>
        </p:txBody>
      </p:sp>
      <p:sp>
        <p:nvSpPr>
          <p:cNvPr id="2" name="Rectangle 1"/>
          <p:cNvSpPr/>
          <p:nvPr/>
        </p:nvSpPr>
        <p:spPr>
          <a:xfrm>
            <a:off x="2628900" y="4368225"/>
            <a:ext cx="4229060" cy="584775"/>
          </a:xfrm>
          <a:prstGeom prst="rect">
            <a:avLst/>
          </a:prstGeom>
        </p:spPr>
        <p:txBody>
          <a:bodyPr wrap="square">
            <a:spAutoFit/>
          </a:bodyPr>
          <a:lstStyle/>
          <a:p>
            <a:pPr algn="ct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Times New Roman" pitchFamily="18" charset="0"/>
              </a:rPr>
              <a:t>Thank </a:t>
            </a: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Times New Roman" pitchFamily="18" charset="0"/>
              </a:rPr>
              <a:t>You</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Times New Roman" pitchFamily="18" charset="0"/>
            </a:endParaRPr>
          </a:p>
        </p:txBody>
      </p:sp>
      <p:sp>
        <p:nvSpPr>
          <p:cNvPr id="3" name="Rectangle 2"/>
          <p:cNvSpPr/>
          <p:nvPr/>
        </p:nvSpPr>
        <p:spPr>
          <a:xfrm>
            <a:off x="4002682" y="4876800"/>
            <a:ext cx="1481496" cy="369332"/>
          </a:xfrm>
          <a:prstGeom prst="rect">
            <a:avLst/>
          </a:prstGeom>
        </p:spPr>
        <p:txBody>
          <a:bodyPr wrap="none">
            <a:spAutoFit/>
          </a:bodyPr>
          <a:lstStyle/>
          <a:p>
            <a:pPr algn="ctr">
              <a:defRPr/>
            </a:pPr>
            <a:r>
              <a:rPr lang="en-GB" dirty="0" smtClean="0">
                <a:ln w="11430"/>
                <a:solidFill>
                  <a:srgbClr val="FF0000"/>
                </a:solidFill>
                <a:latin typeface="Aparajita" pitchFamily="34" charset="0"/>
              </a:rPr>
              <a:t>jayaram@cdac.in</a:t>
            </a:r>
            <a:endParaRPr lang="en-US" dirty="0">
              <a:ln w="11430"/>
              <a:solidFill>
                <a:srgbClr val="FF0000"/>
              </a:solidFill>
            </a:endParaRPr>
          </a:p>
        </p:txBody>
      </p:sp>
      <p:pic>
        <p:nvPicPr>
          <p:cNvPr id="1026" name="Picture 2" descr="C:\Users\KRCT\Desktop\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245295"/>
            <a:ext cx="2973572" cy="3122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087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6</a:t>
            </a:fld>
            <a:endParaRPr lang="en-US" b="1" dirty="0"/>
          </a:p>
        </p:txBody>
      </p:sp>
      <p:sp>
        <p:nvSpPr>
          <p:cNvPr id="3" name="TextBox 2"/>
          <p:cNvSpPr txBox="1"/>
          <p:nvPr/>
        </p:nvSpPr>
        <p:spPr>
          <a:xfrm>
            <a:off x="2514600" y="315693"/>
            <a:ext cx="3657600" cy="461665"/>
          </a:xfrm>
          <a:prstGeom prst="rect">
            <a:avLst/>
          </a:prstGeom>
          <a:noFill/>
        </p:spPr>
        <p:txBody>
          <a:bodyPr wrap="square" rtlCol="0">
            <a:spAutoFit/>
          </a:bodyPr>
          <a:lstStyle/>
          <a:p>
            <a:pPr lvl="0"/>
            <a:r>
              <a:rPr lang="en-US" sz="2400" b="1" dirty="0">
                <a:solidFill>
                  <a:srgbClr val="0070C0"/>
                </a:solidFill>
              </a:rPr>
              <a:t>Basic Network </a:t>
            </a:r>
            <a:r>
              <a:rPr lang="en-US" sz="2400" b="1" dirty="0" smtClean="0">
                <a:solidFill>
                  <a:srgbClr val="0070C0"/>
                </a:solidFill>
              </a:rPr>
              <a:t>Security</a:t>
            </a:r>
            <a:endParaRPr lang="en-US" sz="2400" dirty="0">
              <a:solidFill>
                <a:srgbClr val="0070C0"/>
              </a:solidFill>
            </a:endParaRPr>
          </a:p>
        </p:txBody>
      </p:sp>
      <p:sp>
        <p:nvSpPr>
          <p:cNvPr id="4" name="TextBox 3"/>
          <p:cNvSpPr txBox="1"/>
          <p:nvPr/>
        </p:nvSpPr>
        <p:spPr>
          <a:xfrm>
            <a:off x="228600" y="1164193"/>
            <a:ext cx="8763000" cy="3693319"/>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Security Through </a:t>
            </a:r>
            <a:r>
              <a:rPr lang="en-US" sz="2000" b="1" dirty="0" smtClean="0">
                <a:solidFill>
                  <a:srgbClr val="7030A0"/>
                </a:solidFill>
              </a:rPr>
              <a:t>Obscurity</a:t>
            </a:r>
          </a:p>
          <a:p>
            <a:pPr marL="285750" indent="-285750">
              <a:buFont typeface="Wingdings" pitchFamily="2" charset="2"/>
              <a:buChar char="Ø"/>
            </a:pPr>
            <a:endParaRPr lang="en-US" dirty="0" smtClean="0"/>
          </a:p>
          <a:p>
            <a:pPr marL="742950" lvl="1" indent="-285750">
              <a:buFont typeface="Wingdings" pitchFamily="2" charset="2"/>
              <a:buChar char="v"/>
            </a:pPr>
            <a:r>
              <a:rPr lang="en-US" sz="2000" dirty="0"/>
              <a:t>Security through obscurity (STO) is a process of implementing security within a system by </a:t>
            </a:r>
            <a:r>
              <a:rPr lang="en-US" sz="2000" dirty="0">
                <a:solidFill>
                  <a:srgbClr val="FF0000"/>
                </a:solidFill>
              </a:rPr>
              <a:t>enforcing secrecy and confidentiality </a:t>
            </a:r>
            <a:r>
              <a:rPr lang="en-US" sz="2000" dirty="0"/>
              <a:t>of the system's internal design architecture. </a:t>
            </a:r>
            <a:endParaRPr lang="en-US" sz="2000" dirty="0" smtClean="0"/>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STO is based on the idea that any information system is secure as long as security vulnerabilities remain </a:t>
            </a:r>
            <a:r>
              <a:rPr lang="en-US" sz="2000" dirty="0" smtClean="0"/>
              <a:t>hidden.</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create systems which attempt to be algorithmically </a:t>
            </a:r>
            <a:r>
              <a:rPr lang="en-US" sz="2000" dirty="0" smtClean="0"/>
              <a:t>secure. </a:t>
            </a:r>
          </a:p>
          <a:p>
            <a:pPr marL="742950" lvl="1" indent="-285750">
              <a:buFont typeface="Wingdings" pitchFamily="2" charset="2"/>
              <a:buChar char="v"/>
            </a:pPr>
            <a:endParaRPr lang="en-US" dirty="0" smtClean="0"/>
          </a:p>
          <a:p>
            <a:pPr marL="742950" lvl="1" indent="-285750">
              <a:buFont typeface="Wingdings" pitchFamily="2" charset="2"/>
              <a:buChar char="v"/>
            </a:pPr>
            <a:endParaRPr lang="en-US" dirty="0"/>
          </a:p>
        </p:txBody>
      </p:sp>
    </p:spTree>
    <p:extLst>
      <p:ext uri="{BB962C8B-B14F-4D97-AF65-F5344CB8AC3E}">
        <p14:creationId xmlns:p14="http://schemas.microsoft.com/office/powerpoint/2010/main" val="1372171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7</a:t>
            </a:fld>
            <a:endParaRPr lang="en-US" b="1" dirty="0"/>
          </a:p>
        </p:txBody>
      </p:sp>
      <p:sp>
        <p:nvSpPr>
          <p:cNvPr id="10" name="TextBox 9"/>
          <p:cNvSpPr txBox="1"/>
          <p:nvPr/>
        </p:nvSpPr>
        <p:spPr>
          <a:xfrm>
            <a:off x="228600" y="1164193"/>
            <a:ext cx="8763000" cy="400110"/>
          </a:xfrm>
          <a:prstGeom prst="rect">
            <a:avLst/>
          </a:prstGeom>
          <a:noFill/>
        </p:spPr>
        <p:txBody>
          <a:bodyPr wrap="square" rtlCol="0">
            <a:spAutoFit/>
          </a:bodyPr>
          <a:lstStyle/>
          <a:p>
            <a:pPr marL="285750" lvl="0" indent="-285750">
              <a:buFont typeface="Wingdings" pitchFamily="2" charset="2"/>
              <a:buChar char="Ø"/>
            </a:pPr>
            <a:r>
              <a:rPr lang="en-US" sz="2000" b="1" dirty="0">
                <a:solidFill>
                  <a:srgbClr val="7030A0"/>
                </a:solidFill>
              </a:rPr>
              <a:t>TCP/IP Evolution and </a:t>
            </a:r>
            <a:r>
              <a:rPr lang="en-US" sz="2000" b="1" dirty="0" smtClean="0">
                <a:solidFill>
                  <a:srgbClr val="7030A0"/>
                </a:solidFill>
              </a:rPr>
              <a:t>Security</a:t>
            </a:r>
            <a:endParaRPr lang="en-US" sz="2000" b="1" dirty="0">
              <a:solidFill>
                <a:srgbClr val="7030A0"/>
              </a:solidFill>
            </a:endParaRP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610600" cy="4419600"/>
          </a:xfrm>
          <a:prstGeom prst="rect">
            <a:avLst/>
          </a:prstGeom>
          <a:noFill/>
          <a:ln>
            <a:noFill/>
          </a:ln>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8</a:t>
            </a:fld>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8001000" cy="508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9 December 2024</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9</a:t>
            </a:fld>
            <a:endParaRPr lang="en-US"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1"/>
            <a:ext cx="883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3276</TotalTime>
  <Words>2100</Words>
  <Application>Microsoft Office PowerPoint</Application>
  <PresentationFormat>On-screen Show (4:3)</PresentationFormat>
  <Paragraphs>598</Paragraphs>
  <Slides>51</Slides>
  <Notes>51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Automatic cyber threat detection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KRCT</dc:creator>
  <cp:lastModifiedBy>Admin</cp:lastModifiedBy>
  <cp:revision>544</cp:revision>
  <dcterms:created xsi:type="dcterms:W3CDTF">2018-09-19T05:01:03Z</dcterms:created>
  <dcterms:modified xsi:type="dcterms:W3CDTF">2024-12-09T05:57:11Z</dcterms:modified>
</cp:coreProperties>
</file>