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8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7E5E7-7AB4-85DF-518C-51ADB8AE8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2663F9-C75F-51F8-B052-76CEE9FBDC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5556D0-CB43-2BBE-1E49-C5A3CABADF14}"/>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E26DAB8C-E0FF-D852-6B64-1424CEDA8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E1390-EC82-40E4-44A9-8A34B49D856D}"/>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33834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467E-5A42-606F-75D3-BC06BFDD08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4CA917-B776-1C41-B1BE-653DC602C5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88405-BE38-A857-B46B-C7454844B19C}"/>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D759D3F6-43E1-11DC-39BF-69E34E2B2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A0FD8-C53A-7008-94A6-8842117B9A47}"/>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942541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8082E2-A74D-4E0B-3FB6-B7F7E918E2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919549-06B2-1431-E74A-775750F1E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CF836-1C60-2EDD-B2F8-A75291D2CF19}"/>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BC0EB3A7-2838-09DF-25FE-F659DDA974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AEEA3C-C91D-4C99-AB6C-A8C05F2F2A81}"/>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978582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2C59-E498-B176-2FC0-12DDBCE611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02F809-8100-4CE0-FFAE-0527F9AAD3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1ED248-2A35-84DE-60E3-2BF8AFED61C9}"/>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6E1C9D0F-0BBD-AF09-C748-48F675637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D62977-E2E8-5B3D-CC98-EF212B3233D7}"/>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391651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5F31-27A1-F6CF-D420-6D38CB7C40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CFFB0D-A22E-CDED-6998-074D6FC5BE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2D7756-6725-A764-E8C4-B2F90635A65B}"/>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46606A20-FDF7-FE73-7C90-93AE78142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F04A9-8B02-CADA-E7FC-B12A8A4AB851}"/>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877118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63FC8-A67D-5890-14FF-747B7FCA03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F88554-1972-0E9B-AFF4-3E47E8EAD9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FCAC0B-A828-120A-503B-BA500624EC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234AB-688A-1904-7ECA-FF4BF8A863BF}"/>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6" name="Footer Placeholder 5">
            <a:extLst>
              <a:ext uri="{FF2B5EF4-FFF2-40B4-BE49-F238E27FC236}">
                <a16:creationId xmlns:a16="http://schemas.microsoft.com/office/drawing/2014/main" id="{58550385-3FF9-0113-7D8F-F8312927B0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2DEC0A-2DAA-28B6-7B5E-0B0CBE68D333}"/>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2913445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CEED5-798B-32B0-44DC-EFC9E836B4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E4D8E-5AE7-D9D0-2818-E5CE683B1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BAE741-8FE4-727A-A762-EFEBD94AE4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562008-67AE-BDEC-77CD-533BEBDC5C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761BB-F8D8-A8DB-7127-4BDA166CA4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31E4C9-47AD-0F1E-3C4D-5D7F6FCFDC22}"/>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8" name="Footer Placeholder 7">
            <a:extLst>
              <a:ext uri="{FF2B5EF4-FFF2-40B4-BE49-F238E27FC236}">
                <a16:creationId xmlns:a16="http://schemas.microsoft.com/office/drawing/2014/main" id="{5A6FB75B-6FD7-939C-B346-789B4C2FB5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50FA36-626F-DCDE-5446-AEA543ADBD7B}"/>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214900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D11C-44BE-0903-2644-0A4ED93DC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DA7E44-AF49-30AB-B169-4731F268765B}"/>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4" name="Footer Placeholder 3">
            <a:extLst>
              <a:ext uri="{FF2B5EF4-FFF2-40B4-BE49-F238E27FC236}">
                <a16:creationId xmlns:a16="http://schemas.microsoft.com/office/drawing/2014/main" id="{3D2151B3-0FDB-DFAA-F695-A1803D9FAF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72B4E-1D71-E1AE-653C-8E7BFF5E9FA6}"/>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202552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1FF439-3B17-D8FF-7570-4EAA0B75E737}"/>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3" name="Footer Placeholder 2">
            <a:extLst>
              <a:ext uri="{FF2B5EF4-FFF2-40B4-BE49-F238E27FC236}">
                <a16:creationId xmlns:a16="http://schemas.microsoft.com/office/drawing/2014/main" id="{9021F393-3B82-80CC-CB62-202F658411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594569-B622-2146-B22F-078992EDA905}"/>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2346024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EA1A-297A-061E-B6BA-FF0E5F8393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14439D-8BE7-E978-CEC6-25D4DD4CFB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9A2EC9-6C3C-FD6C-06BE-E230A36EF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6C139-B33A-CF21-E8F7-3A52B4B35079}"/>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6" name="Footer Placeholder 5">
            <a:extLst>
              <a:ext uri="{FF2B5EF4-FFF2-40B4-BE49-F238E27FC236}">
                <a16:creationId xmlns:a16="http://schemas.microsoft.com/office/drawing/2014/main" id="{2DE8496E-C726-DDEC-0931-F547F30B38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004A94-8678-A100-9270-C6B6A0D382C6}"/>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3241906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F1105-A5CE-032A-1DED-AA5BA8451F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E6D139-02EA-A8C9-93EF-C975BBB83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3FF70A-011E-8C82-0A86-48D7C0E63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6901E-DFE2-53D9-0B7A-E35B51A4C428}"/>
              </a:ext>
            </a:extLst>
          </p:cNvPr>
          <p:cNvSpPr>
            <a:spLocks noGrp="1"/>
          </p:cNvSpPr>
          <p:nvPr>
            <p:ph type="dt" sz="half" idx="10"/>
          </p:nvPr>
        </p:nvSpPr>
        <p:spPr/>
        <p:txBody>
          <a:bodyPr/>
          <a:lstStyle/>
          <a:p>
            <a:fld id="{DD8AFF43-A999-4CE1-82A6-B381DDE8D9E1}" type="datetimeFigureOut">
              <a:rPr lang="en-US" smtClean="0"/>
              <a:t>9/24/2024</a:t>
            </a:fld>
            <a:endParaRPr lang="en-US"/>
          </a:p>
        </p:txBody>
      </p:sp>
      <p:sp>
        <p:nvSpPr>
          <p:cNvPr id="6" name="Footer Placeholder 5">
            <a:extLst>
              <a:ext uri="{FF2B5EF4-FFF2-40B4-BE49-F238E27FC236}">
                <a16:creationId xmlns:a16="http://schemas.microsoft.com/office/drawing/2014/main" id="{872E62C1-A325-D9AE-DC20-F2A4AA8D48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526E0A-1D6E-E7D2-53AD-D110C22957A3}"/>
              </a:ext>
            </a:extLst>
          </p:cNvPr>
          <p:cNvSpPr>
            <a:spLocks noGrp="1"/>
          </p:cNvSpPr>
          <p:nvPr>
            <p:ph type="sldNum" sz="quarter" idx="12"/>
          </p:nvPr>
        </p:nvSpPr>
        <p:spPr/>
        <p:txBody>
          <a:bodyPr/>
          <a:lstStyle/>
          <a:p>
            <a:fld id="{C8B86ACB-31C5-4936-8724-112359C33769}" type="slidenum">
              <a:rPr lang="en-US" smtClean="0"/>
              <a:t>‹#›</a:t>
            </a:fld>
            <a:endParaRPr lang="en-US"/>
          </a:p>
        </p:txBody>
      </p:sp>
    </p:spTree>
    <p:extLst>
      <p:ext uri="{BB962C8B-B14F-4D97-AF65-F5344CB8AC3E}">
        <p14:creationId xmlns:p14="http://schemas.microsoft.com/office/powerpoint/2010/main" val="3598060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958B25-1DD0-EFFF-4A0B-C1F5FC68EE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B64ED8-8114-EF2E-1DA4-05CEFC589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EDD45-614D-BA7F-43B3-758228EAC3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AFF43-A999-4CE1-82A6-B381DDE8D9E1}" type="datetimeFigureOut">
              <a:rPr lang="en-US" smtClean="0"/>
              <a:t>9/24/2024</a:t>
            </a:fld>
            <a:endParaRPr lang="en-US"/>
          </a:p>
        </p:txBody>
      </p:sp>
      <p:sp>
        <p:nvSpPr>
          <p:cNvPr id="5" name="Footer Placeholder 4">
            <a:extLst>
              <a:ext uri="{FF2B5EF4-FFF2-40B4-BE49-F238E27FC236}">
                <a16:creationId xmlns:a16="http://schemas.microsoft.com/office/drawing/2014/main" id="{9E72F912-A940-31D1-9994-EBDAEB4A7D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06E9B0-9416-32A2-7F1F-CB582E2E15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B86ACB-31C5-4936-8724-112359C33769}" type="slidenum">
              <a:rPr lang="en-US" smtClean="0"/>
              <a:t>‹#›</a:t>
            </a:fld>
            <a:endParaRPr lang="en-US"/>
          </a:p>
        </p:txBody>
      </p:sp>
    </p:spTree>
    <p:extLst>
      <p:ext uri="{BB962C8B-B14F-4D97-AF65-F5344CB8AC3E}">
        <p14:creationId xmlns:p14="http://schemas.microsoft.com/office/powerpoint/2010/main" val="583420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F53BEED-AB96-30A5-0087-A81848525934}"/>
              </a:ext>
            </a:extLst>
          </p:cNvPr>
          <p:cNvSpPr>
            <a:spLocks noGrp="1"/>
          </p:cNvSpPr>
          <p:nvPr>
            <p:ph type="ctrTitle"/>
          </p:nvPr>
        </p:nvSpPr>
        <p:spPr>
          <a:xfrm>
            <a:off x="1524003" y="1999615"/>
            <a:ext cx="9144000" cy="2764028"/>
          </a:xfrm>
        </p:spPr>
        <p:txBody>
          <a:bodyPr anchor="ctr">
            <a:normAutofit/>
          </a:bodyPr>
          <a:lstStyle/>
          <a:p>
            <a:r>
              <a:rPr lang="en-US" sz="7200">
                <a:latin typeface="Times New Roman" panose="02020603050405020304" pitchFamily="18" charset="0"/>
                <a:cs typeface="Times New Roman" panose="02020603050405020304" pitchFamily="18" charset="0"/>
              </a:rPr>
              <a:t>Oligopoly </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050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4813C-E313-A6DC-E1DD-FE5216D2AD20}"/>
              </a:ext>
            </a:extLst>
          </p:cNvPr>
          <p:cNvSpPr>
            <a:spLocks noGrp="1"/>
          </p:cNvSpPr>
          <p:nvPr>
            <p:ph type="title"/>
          </p:nvPr>
        </p:nvSpPr>
        <p:spPr>
          <a:xfrm>
            <a:off x="838201" y="525899"/>
            <a:ext cx="10515600" cy="730145"/>
          </a:xfrm>
        </p:spPr>
        <p:txBody>
          <a:bodyPr>
            <a:normAutofit/>
          </a:bodyPr>
          <a:lstStyle/>
          <a:p>
            <a:r>
              <a:rPr lang="en-US" sz="2800" b="1" dirty="0"/>
              <a:t>Features of Oligopoly Markets</a:t>
            </a:r>
            <a:endParaRPr lang="en-US" sz="2800" dirty="0"/>
          </a:p>
        </p:txBody>
      </p:sp>
      <p:sp>
        <p:nvSpPr>
          <p:cNvPr id="3" name="Content Placeholder 2">
            <a:extLst>
              <a:ext uri="{FF2B5EF4-FFF2-40B4-BE49-F238E27FC236}">
                <a16:creationId xmlns:a16="http://schemas.microsoft.com/office/drawing/2014/main" id="{BFFDBC4F-1857-E2A5-A484-EF0137DD27FA}"/>
              </a:ext>
            </a:extLst>
          </p:cNvPr>
          <p:cNvSpPr>
            <a:spLocks noGrp="1"/>
          </p:cNvSpPr>
          <p:nvPr>
            <p:ph idx="1"/>
          </p:nvPr>
        </p:nvSpPr>
        <p:spPr>
          <a:xfrm>
            <a:off x="838199" y="1095270"/>
            <a:ext cx="11089193" cy="5315578"/>
          </a:xfrm>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Oligopoly is a market structure characterized by a few large firms dominating the industry. These firms have significant market power and can influence the price and output levels in the market. Here are the key features of oligopoly markets:</a:t>
            </a:r>
          </a:p>
          <a:p>
            <a:pPr marL="0" indent="0" algn="just">
              <a:lnSpc>
                <a:spcPct val="120000"/>
              </a:lnSpc>
              <a:buNone/>
            </a:pPr>
            <a:r>
              <a:rPr lang="en-US" b="1" dirty="0">
                <a:highlight>
                  <a:srgbClr val="FFFF00"/>
                </a:highlight>
                <a:latin typeface="Times New Roman" panose="02020603050405020304" pitchFamily="18" charset="0"/>
                <a:cs typeface="Times New Roman" panose="02020603050405020304" pitchFamily="18" charset="0"/>
              </a:rPr>
              <a:t>1. Few Large Firms:</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small number of firms control the majority of the market share.</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firms are often multinational corporations with significant resources and market power.</a:t>
            </a:r>
          </a:p>
          <a:p>
            <a:pPr marL="0" indent="0" algn="just">
              <a:lnSpc>
                <a:spcPct val="120000"/>
              </a:lnSpc>
              <a:buNone/>
            </a:pPr>
            <a:r>
              <a:rPr lang="en-US" b="1" dirty="0">
                <a:highlight>
                  <a:srgbClr val="FFFF00"/>
                </a:highlight>
                <a:latin typeface="Times New Roman" panose="02020603050405020304" pitchFamily="18" charset="0"/>
                <a:cs typeface="Times New Roman" panose="02020603050405020304" pitchFamily="18" charset="0"/>
              </a:rPr>
              <a:t>2. Interdependence:</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actions of one firm significantly impact the other firms in the industry.</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Firms are aware of each other's actions and strategies, leading to strategic behavior.</a:t>
            </a:r>
          </a:p>
          <a:p>
            <a:pPr marL="0" indent="0" algn="just">
              <a:lnSpc>
                <a:spcPct val="120000"/>
              </a:lnSpc>
              <a:buNone/>
            </a:pPr>
            <a:r>
              <a:rPr lang="en-US" b="1" dirty="0">
                <a:highlight>
                  <a:srgbClr val="FFFF00"/>
                </a:highlight>
                <a:latin typeface="Times New Roman" panose="02020603050405020304" pitchFamily="18" charset="0"/>
                <a:cs typeface="Times New Roman" panose="02020603050405020304" pitchFamily="18" charset="0"/>
              </a:rPr>
              <a:t>3. Barriers to Entry:</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barriers to entry prevent new firms from entering the market easily.</a:t>
            </a:r>
          </a:p>
          <a:p>
            <a:pPr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barriers can include economies of scale, patents, government regulations, or control of essential resources.</a:t>
            </a:r>
          </a:p>
          <a:p>
            <a:endParaRPr lang="en-US" dirty="0"/>
          </a:p>
        </p:txBody>
      </p:sp>
    </p:spTree>
    <p:extLst>
      <p:ext uri="{BB962C8B-B14F-4D97-AF65-F5344CB8AC3E}">
        <p14:creationId xmlns:p14="http://schemas.microsoft.com/office/powerpoint/2010/main" val="1140198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55275D-B227-0EC8-D545-02C79AFF664D}"/>
              </a:ext>
            </a:extLst>
          </p:cNvPr>
          <p:cNvSpPr>
            <a:spLocks noGrp="1"/>
          </p:cNvSpPr>
          <p:nvPr>
            <p:ph idx="1"/>
          </p:nvPr>
        </p:nvSpPr>
        <p:spPr>
          <a:xfrm>
            <a:off x="908538" y="1004835"/>
            <a:ext cx="10777695" cy="5436158"/>
          </a:xfrm>
        </p:spPr>
        <p:txBody>
          <a:bodyPr>
            <a:normAutofit/>
          </a:bodyPr>
          <a:lstStyle/>
          <a:p>
            <a:pPr marL="0" indent="0" algn="just">
              <a:buNone/>
            </a:pPr>
            <a:r>
              <a:rPr lang="en-US" sz="2200" b="1" dirty="0">
                <a:highlight>
                  <a:srgbClr val="FFFF00"/>
                </a:highlight>
                <a:latin typeface="Times New Roman" panose="02020603050405020304" pitchFamily="18" charset="0"/>
                <a:cs typeface="Times New Roman" panose="02020603050405020304" pitchFamily="18" charset="0"/>
              </a:rPr>
              <a:t>4. Product Differentiation: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Firms may differentiate their products to create a unique selling proposition and reduce competition.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can involve variations in features, branding, or marketing strategies.</a:t>
            </a:r>
          </a:p>
          <a:p>
            <a:pPr marL="0" indent="0" algn="just">
              <a:buNone/>
            </a:pPr>
            <a:r>
              <a:rPr lang="en-US" sz="2200" b="1" dirty="0">
                <a:highlight>
                  <a:srgbClr val="FFFF00"/>
                </a:highlight>
                <a:latin typeface="Times New Roman" panose="02020603050405020304" pitchFamily="18" charset="0"/>
                <a:cs typeface="Times New Roman" panose="02020603050405020304" pitchFamily="18" charset="0"/>
              </a:rPr>
              <a:t>5. Price Rigidity:</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Prices in oligopolistic markets tend to be relatively stable.</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Firms are reluctant to change prices due to the fear of retaliation from competitors.</a:t>
            </a:r>
          </a:p>
          <a:p>
            <a:pPr marL="0" indent="0" algn="just">
              <a:buNone/>
            </a:pPr>
            <a:r>
              <a:rPr lang="en-US" sz="2200" b="1" dirty="0">
                <a:highlight>
                  <a:srgbClr val="FFFF00"/>
                </a:highlight>
                <a:latin typeface="Times New Roman" panose="02020603050405020304" pitchFamily="18" charset="0"/>
                <a:cs typeface="Times New Roman" panose="02020603050405020304" pitchFamily="18" charset="0"/>
              </a:rPr>
              <a:t>6. Non-Price Competition: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Firms often compete on factors other than price, such as advertising, product quality, customer service, or innovation.</a:t>
            </a:r>
          </a:p>
          <a:p>
            <a:pPr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can help to differentiate products and attract customers.</a:t>
            </a:r>
          </a:p>
          <a:p>
            <a:endParaRPr lang="en-US" dirty="0"/>
          </a:p>
        </p:txBody>
      </p:sp>
    </p:spTree>
    <p:extLst>
      <p:ext uri="{BB962C8B-B14F-4D97-AF65-F5344CB8AC3E}">
        <p14:creationId xmlns:p14="http://schemas.microsoft.com/office/powerpoint/2010/main" val="2539610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3C84-C864-0531-EC74-2E8AA521E7BB}"/>
              </a:ext>
            </a:extLst>
          </p:cNvPr>
          <p:cNvSpPr>
            <a:spLocks noGrp="1"/>
          </p:cNvSpPr>
          <p:nvPr>
            <p:ph idx="1"/>
          </p:nvPr>
        </p:nvSpPr>
        <p:spPr>
          <a:xfrm>
            <a:off x="838200" y="1105319"/>
            <a:ext cx="10515600" cy="3928905"/>
          </a:xfrm>
        </p:spPr>
        <p:txBody>
          <a:bodyPr>
            <a:normAutofit/>
          </a:bodyPr>
          <a:lstStyle/>
          <a:p>
            <a:pPr marL="0" indent="0" algn="just">
              <a:buNone/>
            </a:pPr>
            <a:r>
              <a:rPr lang="en-US" sz="2000" b="1" dirty="0">
                <a:highlight>
                  <a:srgbClr val="FFFF00"/>
                </a:highlight>
                <a:latin typeface="Times New Roman" panose="02020603050405020304" pitchFamily="18" charset="0"/>
                <a:cs typeface="Times New Roman" panose="02020603050405020304" pitchFamily="18" charset="0"/>
              </a:rPr>
              <a:t>7. Collusion: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Firms may engage in collusion, either formally or informally, to coordinate their pricing and output decisions.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lead to higher prices and lower output levels.</a:t>
            </a:r>
          </a:p>
          <a:p>
            <a:pPr marL="0" indent="0" algn="just">
              <a:buNone/>
            </a:pPr>
            <a:r>
              <a:rPr lang="en-US" sz="2000" b="1" dirty="0">
                <a:highlight>
                  <a:srgbClr val="FFFF00"/>
                </a:highlight>
                <a:latin typeface="Times New Roman" panose="02020603050405020304" pitchFamily="18" charset="0"/>
                <a:cs typeface="Times New Roman" panose="02020603050405020304" pitchFamily="18" charset="0"/>
              </a:rPr>
              <a:t>8. Strategic Behavior:</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Firms carefully consider the actions of their competitors when making decisions about pricing, output, and marketing.</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can lead to a game-theoretic approach to decision-making.</a:t>
            </a:r>
          </a:p>
          <a:p>
            <a:pPr algn="just"/>
            <a:r>
              <a:rPr lang="en-US" sz="2000" dirty="0">
                <a:latin typeface="Times New Roman" panose="02020603050405020304" pitchFamily="18" charset="0"/>
                <a:cs typeface="Times New Roman" panose="02020603050405020304" pitchFamily="18" charset="0"/>
              </a:rPr>
              <a:t>These features collectively contribute to the unique dynamics and challenges faced by firms operating in oligopolistic markets.</a:t>
            </a:r>
          </a:p>
          <a:p>
            <a:endParaRPr lang="en-US" dirty="0"/>
          </a:p>
        </p:txBody>
      </p:sp>
    </p:spTree>
    <p:extLst>
      <p:ext uri="{BB962C8B-B14F-4D97-AF65-F5344CB8AC3E}">
        <p14:creationId xmlns:p14="http://schemas.microsoft.com/office/powerpoint/2010/main" val="281439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9C364-8315-A883-66AA-FF5C04EF6709}"/>
              </a:ext>
            </a:extLst>
          </p:cNvPr>
          <p:cNvSpPr>
            <a:spLocks noGrp="1"/>
          </p:cNvSpPr>
          <p:nvPr>
            <p:ph type="title"/>
          </p:nvPr>
        </p:nvSpPr>
        <p:spPr>
          <a:xfrm>
            <a:off x="838200" y="365126"/>
            <a:ext cx="10515600" cy="810532"/>
          </a:xfrm>
        </p:spPr>
        <p:txBody>
          <a:bodyPr/>
          <a:lstStyle/>
          <a:p>
            <a:pPr algn="ctr"/>
            <a:r>
              <a:rPr lang="en-US" dirty="0">
                <a:latin typeface="Times New Roman" panose="02020603050405020304" pitchFamily="18" charset="0"/>
                <a:cs typeface="Times New Roman" panose="02020603050405020304" pitchFamily="18" charset="0"/>
              </a:rPr>
              <a:t>Kinked Demand Curve</a:t>
            </a:r>
          </a:p>
        </p:txBody>
      </p:sp>
      <p:pic>
        <p:nvPicPr>
          <p:cNvPr id="1026" name="Picture 2" descr="kinked-demand-curve">
            <a:extLst>
              <a:ext uri="{FF2B5EF4-FFF2-40B4-BE49-F238E27FC236}">
                <a16:creationId xmlns:a16="http://schemas.microsoft.com/office/drawing/2014/main" id="{784D725D-87E7-0DF8-F625-35B5FE12D9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6485" y="1447211"/>
            <a:ext cx="6639030" cy="504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060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0B56-F98C-4368-3153-761D629302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1476A7-9A95-C457-D1C5-2B6E93D494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36639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339</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Aptos</vt:lpstr>
      <vt:lpstr>Aptos Display</vt:lpstr>
      <vt:lpstr>Arial</vt:lpstr>
      <vt:lpstr>Calibri</vt:lpstr>
      <vt:lpstr>Times New Roman</vt:lpstr>
      <vt:lpstr>Office Theme</vt:lpstr>
      <vt:lpstr>Oligopoly </vt:lpstr>
      <vt:lpstr>Features of Oligopoly Markets</vt:lpstr>
      <vt:lpstr>PowerPoint Presentation</vt:lpstr>
      <vt:lpstr>PowerPoint Presentation</vt:lpstr>
      <vt:lpstr>Kinked Demand Curve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Abdhut Deheri 19748</dc:creator>
  <cp:lastModifiedBy>Abdhut Deheri 19748</cp:lastModifiedBy>
  <cp:revision>11</cp:revision>
  <dcterms:created xsi:type="dcterms:W3CDTF">2024-09-24T08:03:19Z</dcterms:created>
  <dcterms:modified xsi:type="dcterms:W3CDTF">2024-09-24T08:10:16Z</dcterms:modified>
</cp:coreProperties>
</file>