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6" r:id="rId5"/>
    <p:sldId id="259" r:id="rId6"/>
    <p:sldId id="267" r:id="rId7"/>
    <p:sldId id="276" r:id="rId8"/>
    <p:sldId id="261" r:id="rId9"/>
    <p:sldId id="268" r:id="rId10"/>
    <p:sldId id="269" r:id="rId11"/>
    <p:sldId id="278" r:id="rId12"/>
    <p:sldId id="277" r:id="rId13"/>
    <p:sldId id="262" r:id="rId14"/>
    <p:sldId id="264" r:id="rId15"/>
    <p:sldId id="265" r:id="rId16"/>
    <p:sldId id="282" r:id="rId17"/>
    <p:sldId id="270" r:id="rId18"/>
    <p:sldId id="271" r:id="rId19"/>
    <p:sldId id="279" r:id="rId20"/>
    <p:sldId id="280" r:id="rId21"/>
    <p:sldId id="272" r:id="rId22"/>
    <p:sldId id="273" r:id="rId23"/>
    <p:sldId id="275" r:id="rId24"/>
    <p:sldId id="281" r:id="rId25"/>
    <p:sldId id="28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D04B183-993F-47AA-9D1E-B4BF6B9BDF36}" type="datetimeFigureOut">
              <a:rPr lang="en-US" smtClean="0"/>
              <a:pPr/>
              <a:t>8/4/2021</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5C19B82-6EF1-4359-9F6C-F306E89F68F2}"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04B183-993F-47AA-9D1E-B4BF6B9BDF36}"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9B82-6EF1-4359-9F6C-F306E89F68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04B183-993F-47AA-9D1E-B4BF6B9BDF36}"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9B82-6EF1-4359-9F6C-F306E89F68F2}"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D04B183-993F-47AA-9D1E-B4BF6B9BDF36}" type="datetimeFigureOut">
              <a:rPr lang="en-US" smtClean="0"/>
              <a:pPr/>
              <a:t>8/4/2021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C19B82-6EF1-4359-9F6C-F306E89F68F2}"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D04B183-993F-47AA-9D1E-B4BF6B9BDF36}" type="datetimeFigureOut">
              <a:rPr lang="en-US" smtClean="0"/>
              <a:pPr/>
              <a:t>8/4/2021</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5C19B82-6EF1-4359-9F6C-F306E89F68F2}"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D04B183-993F-47AA-9D1E-B4BF6B9BDF36}"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9B82-6EF1-4359-9F6C-F306E89F68F2}"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D04B183-993F-47AA-9D1E-B4BF6B9BDF36}" type="datetimeFigureOut">
              <a:rPr lang="en-US" smtClean="0"/>
              <a:pPr/>
              <a:t>8/4/2021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C19B82-6EF1-4359-9F6C-F306E89F68F2}"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D04B183-993F-47AA-9D1E-B4BF6B9BDF36}" type="datetimeFigureOut">
              <a:rPr lang="en-US" smtClean="0"/>
              <a:pPr/>
              <a:t>8/4/2021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C19B82-6EF1-4359-9F6C-F306E89F68F2}"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04B183-993F-47AA-9D1E-B4BF6B9BDF36}" type="datetimeFigureOut">
              <a:rPr lang="en-US" smtClean="0"/>
              <a:pPr/>
              <a:t>8/4/2021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C19B82-6EF1-4359-9F6C-F306E89F68F2}"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D04B183-993F-47AA-9D1E-B4BF6B9BDF36}"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9B82-6EF1-4359-9F6C-F306E89F68F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D04B183-993F-47AA-9D1E-B4BF6B9BDF36}" type="datetimeFigureOut">
              <a:rPr lang="en-US" smtClean="0"/>
              <a:pPr/>
              <a:t>8/4/2021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C19B82-6EF1-4359-9F6C-F306E89F68F2}"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D04B183-993F-47AA-9D1E-B4BF6B9BDF36}" type="datetimeFigureOut">
              <a:rPr lang="en-US" smtClean="0"/>
              <a:pPr/>
              <a:t>8/4/2021</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5C19B82-6EF1-4359-9F6C-F306E89F68F2}"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normAutofit fontScale="70000" lnSpcReduction="20000"/>
          </a:bodyPr>
          <a:lstStyle/>
          <a:p>
            <a:r>
              <a:rPr lang="en-US" dirty="0" smtClean="0"/>
              <a:t>Prof. </a:t>
            </a:r>
            <a:r>
              <a:rPr lang="en-US" dirty="0" err="1" smtClean="0"/>
              <a:t>Saravanakumar</a:t>
            </a:r>
            <a:r>
              <a:rPr lang="en-US" dirty="0" smtClean="0"/>
              <a:t> K., </a:t>
            </a:r>
            <a:r>
              <a:rPr lang="en-US" dirty="0" smtClean="0"/>
              <a:t>Associate Professor</a:t>
            </a:r>
            <a:r>
              <a:rPr lang="en-US" smtClean="0"/>
              <a:t>, SCOPE,</a:t>
            </a:r>
            <a:endParaRPr lang="en-US" dirty="0" smtClean="0"/>
          </a:p>
          <a:p>
            <a:r>
              <a:rPr lang="en-US" dirty="0" smtClean="0"/>
              <a:t>Vellore Institute of Technology, Vellore.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“I made her duck”. Possible understanding;</a:t>
            </a:r>
          </a:p>
          <a:p>
            <a:pPr marL="731520" lvl="1" indent="-457200">
              <a:buFont typeface="+mj-lt"/>
              <a:buAutoNum type="arabicPeriod"/>
            </a:pPr>
            <a:r>
              <a:rPr lang="en-US" sz="2500" dirty="0" smtClean="0"/>
              <a:t>I cooked waterfowl for her.</a:t>
            </a:r>
          </a:p>
          <a:p>
            <a:pPr marL="731520" lvl="1" indent="-457200">
              <a:buFont typeface="+mj-lt"/>
              <a:buAutoNum type="arabicPeriod"/>
            </a:pPr>
            <a:r>
              <a:rPr lang="en-US" sz="2500" dirty="0" smtClean="0"/>
              <a:t>I cooked waterfowl belonging to her.</a:t>
            </a:r>
          </a:p>
          <a:p>
            <a:pPr marL="731520" lvl="1" indent="-457200">
              <a:buFont typeface="+mj-lt"/>
              <a:buAutoNum type="arabicPeriod"/>
            </a:pPr>
            <a:r>
              <a:rPr lang="en-US" sz="2500" dirty="0" smtClean="0"/>
              <a:t>I created the (plaster?) duck she owns.</a:t>
            </a:r>
          </a:p>
          <a:p>
            <a:pPr marL="731520" lvl="1" indent="-457200">
              <a:buFont typeface="+mj-lt"/>
              <a:buAutoNum type="arabicPeriod"/>
            </a:pPr>
            <a:r>
              <a:rPr lang="en-US" sz="2500" dirty="0" smtClean="0"/>
              <a:t>I caused her to quickly lower her head or body.</a:t>
            </a:r>
          </a:p>
          <a:p>
            <a:pPr marL="731520" lvl="1" indent="-457200">
              <a:buFont typeface="+mj-lt"/>
              <a:buAutoNum type="arabicPeriod"/>
            </a:pPr>
            <a:r>
              <a:rPr lang="en-US" sz="2500" dirty="0" smtClean="0"/>
              <a:t>I waved my magic wand and turned her into undifferentiated waterfowl.</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pPr>
              <a:lnSpc>
                <a:spcPct val="80000"/>
              </a:lnSpc>
            </a:pPr>
            <a:r>
              <a:rPr lang="en-US" altLang="zh-TW" sz="1800" dirty="0" smtClean="0"/>
              <a:t>Ways to </a:t>
            </a:r>
            <a:r>
              <a:rPr lang="en-US" altLang="zh-TW" sz="1800" b="1" dirty="0" smtClean="0"/>
              <a:t>resolve </a:t>
            </a:r>
            <a:r>
              <a:rPr lang="en-US" altLang="zh-TW" sz="1800" dirty="0" smtClean="0"/>
              <a:t>or </a:t>
            </a:r>
            <a:r>
              <a:rPr lang="en-US" altLang="zh-TW" sz="1800" b="1" dirty="0" smtClean="0"/>
              <a:t>disambiguate </a:t>
            </a:r>
            <a:r>
              <a:rPr lang="en-US" altLang="zh-TW" sz="1800" dirty="0" smtClean="0"/>
              <a:t>these ambiguities:</a:t>
            </a:r>
          </a:p>
          <a:p>
            <a:pPr lvl="1">
              <a:lnSpc>
                <a:spcPct val="80000"/>
              </a:lnSpc>
            </a:pPr>
            <a:r>
              <a:rPr lang="en-US" altLang="zh-TW" sz="1600" dirty="0" smtClean="0"/>
              <a:t>Deciding whether </a:t>
            </a:r>
            <a:r>
              <a:rPr lang="en-US" altLang="zh-TW" sz="1600" i="1" dirty="0" smtClean="0"/>
              <a:t>duck </a:t>
            </a:r>
            <a:r>
              <a:rPr lang="en-US" altLang="zh-TW" sz="1600" dirty="0" smtClean="0"/>
              <a:t>is a verb or a noun can be solved by </a:t>
            </a:r>
            <a:r>
              <a:rPr lang="en-US" altLang="zh-TW" sz="1600" b="1" dirty="0" smtClean="0"/>
              <a:t>part-of-speech tagging </a:t>
            </a:r>
            <a:r>
              <a:rPr lang="en-US" altLang="zh-TW" sz="1600" dirty="0" smtClean="0"/>
              <a:t>. </a:t>
            </a:r>
          </a:p>
          <a:p>
            <a:pPr lvl="1">
              <a:lnSpc>
                <a:spcPct val="80000"/>
              </a:lnSpc>
            </a:pPr>
            <a:r>
              <a:rPr lang="en-US" altLang="zh-TW" sz="1600" dirty="0" smtClean="0"/>
              <a:t>Deciding whether </a:t>
            </a:r>
            <a:r>
              <a:rPr lang="en-US" altLang="zh-TW" sz="1600" i="1" dirty="0" smtClean="0"/>
              <a:t>make </a:t>
            </a:r>
            <a:r>
              <a:rPr lang="en-US" altLang="zh-TW" sz="1600" dirty="0" smtClean="0"/>
              <a:t>means </a:t>
            </a:r>
            <a:r>
              <a:rPr lang="en-US" altLang="zh-TW" sz="1600" dirty="0" smtClean="0">
                <a:latin typeface="Arial" charset="0"/>
              </a:rPr>
              <a:t>“</a:t>
            </a:r>
            <a:r>
              <a:rPr lang="en-US" altLang="zh-TW" sz="1600" dirty="0" smtClean="0"/>
              <a:t>create</a:t>
            </a:r>
            <a:r>
              <a:rPr lang="en-US" altLang="zh-TW" sz="1600" dirty="0" smtClean="0">
                <a:latin typeface="Arial" charset="0"/>
              </a:rPr>
              <a:t>”</a:t>
            </a:r>
            <a:r>
              <a:rPr lang="en-US" altLang="zh-TW" sz="1600" dirty="0" smtClean="0"/>
              <a:t> or </a:t>
            </a:r>
            <a:r>
              <a:rPr lang="en-US" altLang="zh-TW" sz="1600" dirty="0" smtClean="0">
                <a:latin typeface="Arial" charset="0"/>
              </a:rPr>
              <a:t>“</a:t>
            </a:r>
            <a:r>
              <a:rPr lang="en-US" altLang="zh-TW" sz="1600" dirty="0" smtClean="0"/>
              <a:t>cook</a:t>
            </a:r>
            <a:r>
              <a:rPr lang="en-US" altLang="zh-TW" sz="1600" dirty="0" smtClean="0">
                <a:latin typeface="Arial" charset="0"/>
              </a:rPr>
              <a:t>”</a:t>
            </a:r>
            <a:r>
              <a:rPr lang="en-US" altLang="zh-TW" sz="1600" dirty="0" smtClean="0"/>
              <a:t> can be solved by </a:t>
            </a:r>
            <a:r>
              <a:rPr lang="en-US" altLang="zh-TW" sz="1600" b="1" dirty="0" smtClean="0"/>
              <a:t>word sense disambiguation</a:t>
            </a:r>
            <a:r>
              <a:rPr lang="en-US" altLang="zh-TW" sz="1600" dirty="0" smtClean="0"/>
              <a:t>. </a:t>
            </a:r>
          </a:p>
          <a:p>
            <a:pPr lvl="1">
              <a:lnSpc>
                <a:spcPct val="80000"/>
              </a:lnSpc>
            </a:pPr>
            <a:r>
              <a:rPr lang="en-US" altLang="zh-TW" sz="1600" dirty="0" smtClean="0"/>
              <a:t>Resolution of part-of-speech and word sense ambiguities are two important kinds of </a:t>
            </a:r>
            <a:r>
              <a:rPr lang="en-US" altLang="zh-TW" sz="1600" b="1" dirty="0" smtClean="0"/>
              <a:t>lexical disambiguation</a:t>
            </a:r>
            <a:r>
              <a:rPr lang="en-US" altLang="zh-TW" sz="1600" dirty="0" smtClean="0"/>
              <a:t>.</a:t>
            </a:r>
          </a:p>
          <a:p>
            <a:pPr>
              <a:lnSpc>
                <a:spcPct val="80000"/>
              </a:lnSpc>
            </a:pPr>
            <a:r>
              <a:rPr lang="en-US" altLang="zh-TW" sz="1800" dirty="0" smtClean="0"/>
              <a:t>A wide variety of tasks can be framed as lexical disambiguation problems.</a:t>
            </a:r>
          </a:p>
          <a:p>
            <a:pPr lvl="1">
              <a:lnSpc>
                <a:spcPct val="80000"/>
              </a:lnSpc>
            </a:pPr>
            <a:r>
              <a:rPr lang="en-US" altLang="zh-TW" sz="1600" dirty="0" smtClean="0"/>
              <a:t>For example, a text-to-speech synthesis system reading the word </a:t>
            </a:r>
            <a:r>
              <a:rPr lang="en-US" altLang="zh-TW" sz="1600" i="1" dirty="0" smtClean="0"/>
              <a:t>lead </a:t>
            </a:r>
            <a:r>
              <a:rPr lang="en-US" altLang="zh-TW" sz="1600" dirty="0" smtClean="0"/>
              <a:t>needs to decide whether it should be pronounced as in </a:t>
            </a:r>
            <a:r>
              <a:rPr lang="en-US" altLang="zh-TW" sz="1600" i="1" dirty="0" smtClean="0"/>
              <a:t>lead pipe </a:t>
            </a:r>
            <a:r>
              <a:rPr lang="en-US" altLang="zh-TW" sz="1600" dirty="0" smtClean="0"/>
              <a:t>or as in </a:t>
            </a:r>
            <a:r>
              <a:rPr lang="en-US" altLang="zh-TW" sz="1600" i="1" dirty="0" smtClean="0"/>
              <a:t>lead me on</a:t>
            </a:r>
            <a:r>
              <a:rPr lang="en-US" altLang="zh-TW" sz="1600" dirty="0" smtClean="0"/>
              <a:t>. </a:t>
            </a:r>
          </a:p>
          <a:p>
            <a:pPr>
              <a:lnSpc>
                <a:spcPct val="80000"/>
              </a:lnSpc>
            </a:pPr>
            <a:r>
              <a:rPr lang="en-US" altLang="zh-TW" sz="1800" dirty="0" smtClean="0"/>
              <a:t>Deciding whether </a:t>
            </a:r>
            <a:r>
              <a:rPr lang="en-US" altLang="zh-TW" sz="1800" i="1" dirty="0" smtClean="0"/>
              <a:t>her </a:t>
            </a:r>
            <a:r>
              <a:rPr lang="en-US" altLang="zh-TW" sz="1800" dirty="0" smtClean="0"/>
              <a:t>and </a:t>
            </a:r>
            <a:r>
              <a:rPr lang="en-US" altLang="zh-TW" sz="1800" i="1" dirty="0" smtClean="0"/>
              <a:t>duck </a:t>
            </a:r>
            <a:r>
              <a:rPr lang="en-US" altLang="zh-TW" sz="1800" dirty="0" smtClean="0"/>
              <a:t>are part of the same entity (as in (1) or (4)) or are different entity (as in (2)) is an example of </a:t>
            </a:r>
            <a:r>
              <a:rPr lang="en-US" altLang="zh-TW" sz="1800" b="1" dirty="0" smtClean="0"/>
              <a:t>syntactic disambiguation </a:t>
            </a:r>
            <a:r>
              <a:rPr lang="en-US" altLang="zh-TW" sz="1800" dirty="0" smtClean="0"/>
              <a:t>and can be addressed by </a:t>
            </a:r>
            <a:r>
              <a:rPr lang="en-US" altLang="zh-TW" sz="1800" b="1" dirty="0" smtClean="0"/>
              <a:t>probabilistic parsing</a:t>
            </a:r>
            <a:r>
              <a:rPr lang="en-US" altLang="zh-TW" sz="1800" dirty="0" smtClean="0"/>
              <a:t>.</a:t>
            </a:r>
          </a:p>
          <a:p>
            <a:pPr>
              <a:lnSpc>
                <a:spcPct val="80000"/>
              </a:lnSpc>
            </a:pPr>
            <a:r>
              <a:rPr lang="en-US" altLang="zh-TW" sz="1800" dirty="0" smtClean="0"/>
              <a:t>Ambiguities that don</a:t>
            </a:r>
            <a:r>
              <a:rPr lang="en-US" altLang="zh-TW" sz="1800" dirty="0" smtClean="0">
                <a:latin typeface="Arial" charset="0"/>
              </a:rPr>
              <a:t>’</a:t>
            </a:r>
            <a:r>
              <a:rPr lang="en-US" altLang="zh-TW" sz="1800" dirty="0" smtClean="0"/>
              <a:t>t arise in this particular example (like whether a given sentence is a statement or a question) will also be resolved, for example by </a:t>
            </a:r>
            <a:r>
              <a:rPr lang="en-US" altLang="zh-TW" sz="1800" b="1" dirty="0" smtClean="0"/>
              <a:t>speech act interpretation</a:t>
            </a:r>
            <a:r>
              <a:rPr lang="en-US" altLang="zh-TW" sz="1800"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Syntactic analyses of “Our company is training workers”</a:t>
            </a:r>
            <a:endParaRPr lang="en-US" dirty="0"/>
          </a:p>
        </p:txBody>
      </p:sp>
      <p:pic>
        <p:nvPicPr>
          <p:cNvPr id="1026" name="Picture 2"/>
          <p:cNvPicPr>
            <a:picLocks noChangeAspect="1" noChangeArrowheads="1"/>
          </p:cNvPicPr>
          <p:nvPr/>
        </p:nvPicPr>
        <p:blipFill>
          <a:blip r:embed="rId2"/>
          <a:srcRect/>
          <a:stretch>
            <a:fillRect/>
          </a:stretch>
        </p:blipFill>
        <p:spPr bwMode="auto">
          <a:xfrm>
            <a:off x="885825" y="2057400"/>
            <a:ext cx="7372350" cy="41148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(levels) of language processing</a:t>
            </a:r>
            <a:endParaRPr lang="en-US" dirty="0"/>
          </a:p>
        </p:txBody>
      </p:sp>
      <p:sp>
        <p:nvSpPr>
          <p:cNvPr id="3" name="Content Placeholder 2"/>
          <p:cNvSpPr>
            <a:spLocks noGrp="1"/>
          </p:cNvSpPr>
          <p:nvPr>
            <p:ph sz="quarter" idx="1"/>
          </p:nvPr>
        </p:nvSpPr>
        <p:spPr/>
        <p:txBody>
          <a:bodyPr/>
          <a:lstStyle/>
          <a:p>
            <a:r>
              <a:rPr lang="en-US" dirty="0" smtClean="0"/>
              <a:t>What distinguishes language processing applications from other data processing systems is their use of </a:t>
            </a:r>
            <a:r>
              <a:rPr lang="en-US" i="1" dirty="0" smtClean="0"/>
              <a:t>knowledge of language</a:t>
            </a:r>
            <a:endParaRPr lang="en-US" dirty="0" smtClean="0"/>
          </a:p>
          <a:p>
            <a:r>
              <a:rPr lang="en-US" dirty="0" smtClean="0"/>
              <a:t>Linguistic knowledge required (</a:t>
            </a:r>
            <a:r>
              <a:rPr lang="en-US" i="1" dirty="0" smtClean="0">
                <a:solidFill>
                  <a:srgbClr val="0070C0"/>
                </a:solidFill>
              </a:rPr>
              <a:t>linguistic essentials</a:t>
            </a:r>
            <a:r>
              <a:rPr lang="en-US" dirty="0" smtClean="0"/>
              <a:t>)</a:t>
            </a:r>
          </a:p>
          <a:p>
            <a:pPr lvl="1"/>
            <a:r>
              <a:rPr lang="en-US" dirty="0" smtClean="0"/>
              <a:t>Phonetics and phonology – </a:t>
            </a:r>
            <a:r>
              <a:rPr lang="en-US" i="1" dirty="0" smtClean="0"/>
              <a:t>knowledge about linguistic sounds</a:t>
            </a:r>
          </a:p>
          <a:p>
            <a:pPr lvl="1"/>
            <a:r>
              <a:rPr lang="en-US" dirty="0" smtClean="0"/>
              <a:t>Morphology – </a:t>
            </a:r>
            <a:r>
              <a:rPr lang="en-US" i="1" dirty="0" smtClean="0"/>
              <a:t>meaningful components</a:t>
            </a:r>
          </a:p>
          <a:p>
            <a:pPr lvl="1"/>
            <a:r>
              <a:rPr lang="en-US" dirty="0" smtClean="0"/>
              <a:t>Lexical Analysis - </a:t>
            </a:r>
            <a:r>
              <a:rPr lang="en-US" i="1" dirty="0" smtClean="0"/>
              <a:t>tokenization</a:t>
            </a:r>
          </a:p>
          <a:p>
            <a:pPr lvl="1"/>
            <a:r>
              <a:rPr lang="en-US" dirty="0" smtClean="0"/>
              <a:t>Syntactic Analysis – </a:t>
            </a:r>
            <a:r>
              <a:rPr lang="en-US" i="1" dirty="0" smtClean="0"/>
              <a:t>structural relationship between words</a:t>
            </a:r>
          </a:p>
          <a:p>
            <a:pPr lvl="1"/>
            <a:r>
              <a:rPr lang="en-US" dirty="0" smtClean="0"/>
              <a:t>Semantic Analysis – </a:t>
            </a:r>
            <a:r>
              <a:rPr lang="en-US" i="1" dirty="0" smtClean="0"/>
              <a:t>meaning of words</a:t>
            </a:r>
          </a:p>
          <a:p>
            <a:pPr lvl="1"/>
            <a:r>
              <a:rPr lang="en-US" dirty="0" smtClean="0"/>
              <a:t>Pragmatics – </a:t>
            </a:r>
            <a:r>
              <a:rPr lang="en-US" i="1" dirty="0" smtClean="0"/>
              <a:t>relationship of meaning with intention of the speaker</a:t>
            </a:r>
          </a:p>
          <a:p>
            <a:pPr lvl="1"/>
            <a:r>
              <a:rPr lang="en-US" dirty="0" smtClean="0"/>
              <a:t>Discourse – </a:t>
            </a:r>
            <a:r>
              <a:rPr lang="en-US" i="1" dirty="0" smtClean="0"/>
              <a:t>about linguistic units larger than a single utterance</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Phonetics</a:t>
            </a:r>
            <a:endParaRPr lang="en-US" dirty="0"/>
          </a:p>
        </p:txBody>
      </p:sp>
      <p:sp>
        <p:nvSpPr>
          <p:cNvPr id="3" name="Content Placeholder 2"/>
          <p:cNvSpPr>
            <a:spLocks noGrp="1"/>
          </p:cNvSpPr>
          <p:nvPr>
            <p:ph sz="quarter" idx="1"/>
          </p:nvPr>
        </p:nvSpPr>
        <p:spPr/>
        <p:txBody>
          <a:bodyPr/>
          <a:lstStyle/>
          <a:p>
            <a:r>
              <a:rPr lang="en-US" dirty="0" smtClean="0"/>
              <a:t>In linguistics, phonetics is the study of sounds and their relations to words. </a:t>
            </a:r>
          </a:p>
          <a:p>
            <a:r>
              <a:rPr lang="en-US" dirty="0" smtClean="0"/>
              <a:t>How words are pronounced in terms of sequences of sounds and how each of these sounds is realized acoustically</a:t>
            </a:r>
          </a:p>
          <a:p>
            <a:r>
              <a:rPr lang="en-US" dirty="0" smtClean="0"/>
              <a:t>Applications – Speech recognition, Speech synthesis</a:t>
            </a:r>
          </a:p>
          <a:p>
            <a:r>
              <a:rPr lang="en-US" dirty="0" smtClean="0"/>
              <a:t>Challenges</a:t>
            </a:r>
          </a:p>
          <a:p>
            <a:pPr lvl="1"/>
            <a:r>
              <a:rPr lang="en-US" dirty="0" smtClean="0"/>
              <a:t>Homophones (Homonyms) – carat (mass) </a:t>
            </a:r>
            <a:r>
              <a:rPr lang="en-US" dirty="0" err="1" smtClean="0"/>
              <a:t>vs</a:t>
            </a:r>
            <a:r>
              <a:rPr lang="en-US" dirty="0" smtClean="0"/>
              <a:t> carat (unit) </a:t>
            </a:r>
            <a:r>
              <a:rPr lang="en-US" dirty="0" err="1" smtClean="0"/>
              <a:t>vs</a:t>
            </a:r>
            <a:r>
              <a:rPr lang="en-US" dirty="0" smtClean="0"/>
              <a:t> carrot (vegetable)</a:t>
            </a:r>
          </a:p>
          <a:p>
            <a:pPr lvl="1"/>
            <a:r>
              <a:rPr lang="en-US" dirty="0" smtClean="0"/>
              <a:t>Word boundary</a:t>
            </a:r>
          </a:p>
          <a:p>
            <a:pPr lvl="1"/>
            <a:r>
              <a:rPr lang="en-US" dirty="0" smtClean="0"/>
              <a:t>Phrase boundary</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Morphology</a:t>
            </a:r>
            <a:endParaRPr lang="en-US" dirty="0"/>
          </a:p>
        </p:txBody>
      </p:sp>
      <p:sp>
        <p:nvSpPr>
          <p:cNvPr id="3" name="Content Placeholder 2"/>
          <p:cNvSpPr>
            <a:spLocks noGrp="1"/>
          </p:cNvSpPr>
          <p:nvPr>
            <p:ph sz="quarter" idx="1"/>
          </p:nvPr>
        </p:nvSpPr>
        <p:spPr/>
        <p:txBody>
          <a:bodyPr>
            <a:normAutofit/>
          </a:bodyPr>
          <a:lstStyle/>
          <a:p>
            <a:r>
              <a:rPr lang="en-US" dirty="0" smtClean="0"/>
              <a:t>Word formation rules from root words</a:t>
            </a:r>
          </a:p>
          <a:p>
            <a:r>
              <a:rPr lang="en-US" dirty="0" smtClean="0"/>
              <a:t>The study of internal structures of words and how they can be modified.</a:t>
            </a:r>
          </a:p>
          <a:p>
            <a:r>
              <a:rPr lang="en-US" dirty="0" smtClean="0"/>
              <a:t>Morpheme – minimal unit of meaning</a:t>
            </a:r>
          </a:p>
          <a:p>
            <a:pPr lvl="1"/>
            <a:r>
              <a:rPr lang="en-US" dirty="0" smtClean="0"/>
              <a:t>Prefix, stem, suffix</a:t>
            </a:r>
          </a:p>
          <a:p>
            <a:pPr lvl="1">
              <a:buNone/>
            </a:pPr>
            <a:r>
              <a:rPr lang="en-US" dirty="0" smtClean="0"/>
              <a:t>				      </a:t>
            </a:r>
            <a:r>
              <a:rPr lang="en-US" u="sng" dirty="0" smtClean="0"/>
              <a:t>Unhappiness</a:t>
            </a:r>
          </a:p>
          <a:p>
            <a:pPr lvl="1">
              <a:buNone/>
            </a:pPr>
            <a:endParaRPr lang="en-US" dirty="0" smtClean="0"/>
          </a:p>
          <a:p>
            <a:pPr lvl="1">
              <a:buNone/>
            </a:pPr>
            <a:r>
              <a:rPr lang="en-US" dirty="0" smtClean="0"/>
              <a:t>		un			happy			</a:t>
            </a:r>
            <a:r>
              <a:rPr lang="en-US" dirty="0" err="1" smtClean="0"/>
              <a:t>ness</a:t>
            </a:r>
            <a:endParaRPr lang="en-US" dirty="0" smtClean="0"/>
          </a:p>
          <a:p>
            <a:pPr lvl="1">
              <a:buNone/>
            </a:pPr>
            <a:r>
              <a:rPr lang="en-US" dirty="0" smtClean="0"/>
              <a:t>(not being)		          (word)	               (a state of being)</a:t>
            </a:r>
          </a:p>
          <a:p>
            <a:pPr lvl="1">
              <a:buNone/>
            </a:pPr>
            <a:r>
              <a:rPr lang="en-US" sz="1600" b="1" dirty="0" smtClean="0"/>
              <a:t>BOUND MORPHEME	      FREE MORPHEME	     BOUND MORPHEME</a:t>
            </a:r>
            <a:r>
              <a:rPr lang="en-US" dirty="0" smtClean="0"/>
              <a:t>	</a:t>
            </a:r>
          </a:p>
          <a:p>
            <a:pPr lvl="1"/>
            <a:r>
              <a:rPr lang="en-US" sz="1800" dirty="0" smtClean="0"/>
              <a:t>Note: helps in increasing recall especially in IR</a:t>
            </a:r>
          </a:p>
          <a:p>
            <a:pPr lvl="1"/>
            <a:endParaRPr lang="en-US" dirty="0" smtClean="0"/>
          </a:p>
        </p:txBody>
      </p:sp>
      <p:cxnSp>
        <p:nvCxnSpPr>
          <p:cNvPr id="5" name="Straight Arrow Connector 4"/>
          <p:cNvCxnSpPr/>
          <p:nvPr/>
        </p:nvCxnSpPr>
        <p:spPr>
          <a:xfrm rot="10800000" flipV="1">
            <a:off x="1752600" y="3810000"/>
            <a:ext cx="2209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5400000">
            <a:off x="4229100" y="41529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05400" y="3810000"/>
            <a:ext cx="1828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Morphology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Morphological parsing - Parsing complex words into their component words.</a:t>
            </a:r>
          </a:p>
          <a:p>
            <a:r>
              <a:rPr lang="en-US" dirty="0" smtClean="0"/>
              <a:t>Example:</a:t>
            </a:r>
          </a:p>
          <a:p>
            <a:pPr lvl="1"/>
            <a:r>
              <a:rPr lang="en-US" dirty="0" smtClean="0"/>
              <a:t>Simple (noun boy – boys, verb identify – identified) </a:t>
            </a:r>
          </a:p>
          <a:p>
            <a:pPr lvl="1"/>
            <a:r>
              <a:rPr lang="en-US" dirty="0" smtClean="0"/>
              <a:t>Complex (man – men)</a:t>
            </a:r>
          </a:p>
          <a:p>
            <a:pPr lvl="1"/>
            <a:r>
              <a:rPr lang="en-US" dirty="0" smtClean="0"/>
              <a:t>Languages rich in morphology: e.g., Dravidian, Hungarian, Turkish</a:t>
            </a:r>
          </a:p>
          <a:p>
            <a:pPr lvl="1"/>
            <a:r>
              <a:rPr lang="en-US" dirty="0" smtClean="0"/>
              <a:t>Languages poor in morphology: Chinese, English</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analysis (tokenization)</a:t>
            </a:r>
            <a:endParaRPr lang="en-US" dirty="0"/>
          </a:p>
        </p:txBody>
      </p:sp>
      <p:sp>
        <p:nvSpPr>
          <p:cNvPr id="3" name="Content Placeholder 2"/>
          <p:cNvSpPr>
            <a:spLocks noGrp="1"/>
          </p:cNvSpPr>
          <p:nvPr>
            <p:ph sz="quarter" idx="1"/>
          </p:nvPr>
        </p:nvSpPr>
        <p:spPr/>
        <p:txBody>
          <a:bodyPr/>
          <a:lstStyle/>
          <a:p>
            <a:r>
              <a:rPr lang="en-US" dirty="0" smtClean="0"/>
              <a:t>Knowledge of the meanings of the component words</a:t>
            </a:r>
          </a:p>
          <a:p>
            <a:r>
              <a:rPr lang="en-US" dirty="0" smtClean="0"/>
              <a:t>Example:</a:t>
            </a:r>
          </a:p>
          <a:p>
            <a:pPr lvl="1"/>
            <a:r>
              <a:rPr lang="en-US" dirty="0" smtClean="0"/>
              <a:t>Lion </a:t>
            </a:r>
          </a:p>
          <a:p>
            <a:pPr lvl="2"/>
            <a:r>
              <a:rPr lang="en-US" dirty="0" smtClean="0"/>
              <a:t>Lexical property - Noun </a:t>
            </a:r>
          </a:p>
          <a:p>
            <a:pPr lvl="2"/>
            <a:r>
              <a:rPr lang="en-US" dirty="0" smtClean="0"/>
              <a:t>Morphological property – ends with ‘s’ in case of plural</a:t>
            </a:r>
          </a:p>
          <a:p>
            <a:pPr lvl="2"/>
            <a:r>
              <a:rPr lang="en-US" dirty="0" smtClean="0"/>
              <a:t>Semantic property – Animal, 4-legged, etc.</a:t>
            </a:r>
          </a:p>
          <a:p>
            <a:r>
              <a:rPr lang="en-US" dirty="0" smtClean="0"/>
              <a:t>Example tasks: POS disambiguation, WSD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analysis</a:t>
            </a:r>
            <a:endParaRPr lang="en-US" dirty="0"/>
          </a:p>
        </p:txBody>
      </p:sp>
      <p:sp>
        <p:nvSpPr>
          <p:cNvPr id="3" name="Content Placeholder 2"/>
          <p:cNvSpPr>
            <a:spLocks noGrp="1"/>
          </p:cNvSpPr>
          <p:nvPr>
            <p:ph sz="quarter" idx="1"/>
          </p:nvPr>
        </p:nvSpPr>
        <p:spPr/>
        <p:txBody>
          <a:bodyPr/>
          <a:lstStyle/>
          <a:p>
            <a:r>
              <a:rPr lang="en-US" altLang="zh-TW" dirty="0" smtClean="0"/>
              <a:t>The knowledge needed to order and group words together.</a:t>
            </a:r>
          </a:p>
          <a:p>
            <a:r>
              <a:rPr lang="en-US" altLang="zh-TW" dirty="0" smtClean="0"/>
              <a:t>To understand the roles played by different words in a body of text.</a:t>
            </a:r>
          </a:p>
          <a:p>
            <a:r>
              <a:rPr lang="en-US" dirty="0" smtClean="0"/>
              <a:t>Human understanding is based on structural analysis.</a:t>
            </a:r>
          </a:p>
          <a:p>
            <a:pPr lvl="1"/>
            <a:r>
              <a:rPr lang="en-US" dirty="0" smtClean="0"/>
              <a:t>Example: </a:t>
            </a:r>
            <a:r>
              <a:rPr lang="en-US" i="1" dirty="0" smtClean="0"/>
              <a:t>Innocent peacefully children sleep little</a:t>
            </a:r>
            <a:r>
              <a:rPr lang="en-US" dirty="0" smtClean="0"/>
              <a:t> </a:t>
            </a:r>
            <a:r>
              <a:rPr lang="en-US" dirty="0" err="1" smtClean="0"/>
              <a:t>vs</a:t>
            </a:r>
            <a:r>
              <a:rPr lang="en-US" dirty="0" smtClean="0"/>
              <a:t> </a:t>
            </a:r>
            <a:r>
              <a:rPr lang="en-US" i="1" dirty="0" smtClean="0"/>
              <a:t>Innocent little children sleep peacefully</a:t>
            </a:r>
            <a:r>
              <a:rPr lang="en-US" dirty="0" smtClean="0"/>
              <a:t>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analysis </a:t>
            </a:r>
            <a:r>
              <a:rPr lang="en-US" dirty="0" err="1" smtClean="0"/>
              <a:t>contd</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In order to perform syntactic analysis, we need </a:t>
            </a:r>
          </a:p>
          <a:p>
            <a:pPr lvl="1"/>
            <a:r>
              <a:rPr lang="en-US" dirty="0" smtClean="0"/>
              <a:t>a parser - i.e., a program that takes as input a sentence and produces the analysis.</a:t>
            </a:r>
          </a:p>
          <a:p>
            <a:pPr lvl="1"/>
            <a:r>
              <a:rPr lang="en-US" dirty="0" smtClean="0"/>
              <a:t>a grammar - i.e., a set of rules that the parser can use.</a:t>
            </a:r>
          </a:p>
          <a:p>
            <a:pPr lvl="1"/>
            <a:r>
              <a:rPr lang="en-US" dirty="0" smtClean="0"/>
              <a:t>a lexicon - i.e., a dictionary of legal words and their parts of speech</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a:t>
            </a:r>
            <a:endParaRPr lang="en-US" dirty="0"/>
          </a:p>
        </p:txBody>
      </p:sp>
      <p:sp>
        <p:nvSpPr>
          <p:cNvPr id="3" name="Content Placeholder 2"/>
          <p:cNvSpPr>
            <a:spLocks noGrp="1"/>
          </p:cNvSpPr>
          <p:nvPr>
            <p:ph sz="quarter" idx="1"/>
          </p:nvPr>
        </p:nvSpPr>
        <p:spPr/>
        <p:txBody>
          <a:bodyPr/>
          <a:lstStyle/>
          <a:p>
            <a:r>
              <a:rPr lang="en-US" dirty="0" smtClean="0"/>
              <a:t>Word – smallest element that can be uttered in isolation.</a:t>
            </a:r>
          </a:p>
          <a:p>
            <a:r>
              <a:rPr lang="en-US" dirty="0" smtClean="0"/>
              <a:t>Vocabulary – consists of set of </a:t>
            </a:r>
            <a:r>
              <a:rPr lang="en-US" dirty="0" smtClean="0">
                <a:solidFill>
                  <a:srgbClr val="00B0F0"/>
                </a:solidFill>
              </a:rPr>
              <a:t>words</a:t>
            </a:r>
          </a:p>
          <a:p>
            <a:r>
              <a:rPr lang="en-US" dirty="0" smtClean="0"/>
              <a:t>Text – composed of sequence of </a:t>
            </a:r>
            <a:r>
              <a:rPr lang="en-US" dirty="0" smtClean="0">
                <a:solidFill>
                  <a:srgbClr val="00B0F0"/>
                </a:solidFill>
              </a:rPr>
              <a:t>words</a:t>
            </a:r>
            <a:r>
              <a:rPr lang="en-US" dirty="0" smtClean="0"/>
              <a:t> from a </a:t>
            </a:r>
            <a:r>
              <a:rPr lang="en-US" dirty="0" smtClean="0">
                <a:solidFill>
                  <a:srgbClr val="00B0F0"/>
                </a:solidFill>
              </a:rPr>
              <a:t>vocabulary</a:t>
            </a:r>
          </a:p>
          <a:p>
            <a:r>
              <a:rPr lang="en-US" dirty="0" smtClean="0"/>
              <a:t>Language – constructed of a set of all possible </a:t>
            </a:r>
            <a:r>
              <a:rPr lang="en-US" dirty="0" smtClean="0">
                <a:solidFill>
                  <a:srgbClr val="00B0F0"/>
                </a:solidFill>
              </a:rPr>
              <a:t>texts</a:t>
            </a:r>
            <a:r>
              <a:rPr lang="en-US" dirty="0" smtClean="0"/>
              <a: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analysis </a:t>
            </a:r>
            <a:r>
              <a:rPr lang="en-US" dirty="0" err="1" smtClean="0"/>
              <a:t>contd</a:t>
            </a:r>
            <a:r>
              <a:rPr lang="en-US" dirty="0" smtClean="0"/>
              <a:t>…</a:t>
            </a:r>
            <a:endParaRPr lang="en-US" dirty="0"/>
          </a:p>
        </p:txBody>
      </p:sp>
      <p:pic>
        <p:nvPicPr>
          <p:cNvPr id="4" name="Content Placeholder 3" descr="syntactic.jpg"/>
          <p:cNvPicPr>
            <a:picLocks noGrp="1" noChangeAspect="1"/>
          </p:cNvPicPr>
          <p:nvPr>
            <p:ph sz="quarter" idx="1"/>
          </p:nvPr>
        </p:nvPicPr>
        <p:blipFill>
          <a:blip r:embed="rId2"/>
          <a:stretch>
            <a:fillRect/>
          </a:stretch>
        </p:blipFill>
        <p:spPr>
          <a:xfrm>
            <a:off x="1074870" y="1295400"/>
            <a:ext cx="6994260" cy="49371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analysis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It is the process of relating syntactic structures, from the levels of phrases, clauses, sentences and paragraphs to the level of the writing as a whole, to their language-independent meanings</a:t>
            </a:r>
          </a:p>
          <a:p>
            <a:r>
              <a:rPr lang="en-US" dirty="0" smtClean="0"/>
              <a:t>Lexical semantics and Compositional semantics</a:t>
            </a:r>
          </a:p>
          <a:p>
            <a:r>
              <a:rPr lang="en-US" dirty="0" smtClean="0"/>
              <a:t>The study of the meaning of words, and how these combine to form the meanings of sentences</a:t>
            </a:r>
          </a:p>
          <a:p>
            <a:pPr lvl="1"/>
            <a:r>
              <a:rPr lang="en-US" dirty="0" smtClean="0"/>
              <a:t>Synonymy: fall &amp; autumn</a:t>
            </a:r>
          </a:p>
          <a:p>
            <a:pPr lvl="1"/>
            <a:r>
              <a:rPr lang="en-US" dirty="0" err="1" smtClean="0"/>
              <a:t>Hypernymy</a:t>
            </a:r>
            <a:r>
              <a:rPr lang="en-US" dirty="0" smtClean="0"/>
              <a:t> &amp; hyponymy (is a): animal &amp; dog</a:t>
            </a:r>
          </a:p>
          <a:p>
            <a:pPr lvl="1"/>
            <a:r>
              <a:rPr lang="en-US" dirty="0" err="1" smtClean="0"/>
              <a:t>Meronymy</a:t>
            </a:r>
            <a:r>
              <a:rPr lang="en-US" dirty="0" smtClean="0"/>
              <a:t> (part of): finger &amp; hand</a:t>
            </a:r>
          </a:p>
          <a:p>
            <a:pPr lvl="1"/>
            <a:r>
              <a:rPr lang="en-US" dirty="0" smtClean="0"/>
              <a:t>Homonymy: fall (verb &amp; season)</a:t>
            </a:r>
          </a:p>
          <a:p>
            <a:pPr lvl="1"/>
            <a:r>
              <a:rPr lang="en-US" dirty="0" err="1" smtClean="0"/>
              <a:t>Antonymy</a:t>
            </a:r>
            <a:r>
              <a:rPr lang="en-US" dirty="0" smtClean="0"/>
              <a:t>: big &amp; small</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Pragmatics </a:t>
            </a:r>
            <a:endParaRPr lang="en-US" dirty="0"/>
          </a:p>
        </p:txBody>
      </p:sp>
      <p:sp>
        <p:nvSpPr>
          <p:cNvPr id="3" name="Content Placeholder 2"/>
          <p:cNvSpPr>
            <a:spLocks noGrp="1"/>
          </p:cNvSpPr>
          <p:nvPr>
            <p:ph sz="quarter" idx="1"/>
          </p:nvPr>
        </p:nvSpPr>
        <p:spPr/>
        <p:txBody>
          <a:bodyPr/>
          <a:lstStyle/>
          <a:p>
            <a:r>
              <a:rPr lang="en-US" dirty="0" smtClean="0"/>
              <a:t>Pragmatics is a subfield of linguistics and semiotics that studies the ways in which context contributes to meaning.</a:t>
            </a:r>
          </a:p>
          <a:p>
            <a:r>
              <a:rPr lang="en-US" dirty="0" smtClean="0"/>
              <a:t>Conversational </a:t>
            </a:r>
            <a:r>
              <a:rPr lang="en-US" dirty="0" err="1" smtClean="0"/>
              <a:t>implicature</a:t>
            </a:r>
            <a:endParaRPr lang="en-US" dirty="0" smtClean="0"/>
          </a:p>
          <a:p>
            <a:pPr marL="731520" lvl="1" indent="-457200">
              <a:buFont typeface="+mj-lt"/>
              <a:buAutoNum type="arabicPeriod"/>
            </a:pPr>
            <a:r>
              <a:rPr lang="en-US" dirty="0" smtClean="0"/>
              <a:t>What on earth has happened to the roast beef?</a:t>
            </a:r>
          </a:p>
          <a:p>
            <a:pPr marL="731520" lvl="1" indent="-457200">
              <a:buFont typeface="+mj-lt"/>
              <a:buAutoNum type="arabicPeriod"/>
            </a:pPr>
            <a:r>
              <a:rPr lang="en-US" dirty="0" smtClean="0"/>
              <a:t>The dog is looking very happy.</a:t>
            </a:r>
          </a:p>
          <a:p>
            <a:pPr lvl="1"/>
            <a:r>
              <a:rPr lang="en-US" dirty="0" err="1" smtClean="0"/>
              <a:t>Implicature</a:t>
            </a:r>
            <a:r>
              <a:rPr lang="en-US" dirty="0" smtClean="0"/>
              <a:t>? – </a:t>
            </a:r>
            <a:r>
              <a:rPr lang="en-US" i="1" dirty="0" smtClean="0"/>
              <a:t>The dog ate the roast beef</a:t>
            </a:r>
            <a:r>
              <a:rPr lang="en-US" dirty="0" smtClean="0"/>
              <a:t>.</a:t>
            </a:r>
          </a:p>
          <a:p>
            <a:r>
              <a:rPr lang="en-US" dirty="0" smtClean="0"/>
              <a:t>Presupposition</a:t>
            </a:r>
          </a:p>
          <a:p>
            <a:pPr lvl="1"/>
            <a:r>
              <a:rPr lang="en-US" dirty="0" smtClean="0"/>
              <a:t>Jane no longer writes fiction</a:t>
            </a:r>
          </a:p>
          <a:p>
            <a:pPr lvl="1"/>
            <a:r>
              <a:rPr lang="en-US" dirty="0" smtClean="0"/>
              <a:t>Presupposition – Jane once wrote fiction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Semantics Vs Pragmatics</a:t>
            </a:r>
            <a:endParaRPr lang="en-US" dirty="0"/>
          </a:p>
        </p:txBody>
      </p:sp>
      <p:sp>
        <p:nvSpPr>
          <p:cNvPr id="3" name="Content Placeholder 2"/>
          <p:cNvSpPr>
            <a:spLocks noGrp="1"/>
          </p:cNvSpPr>
          <p:nvPr>
            <p:ph sz="quarter" idx="1"/>
          </p:nvPr>
        </p:nvSpPr>
        <p:spPr/>
        <p:txBody>
          <a:bodyPr/>
          <a:lstStyle/>
          <a:p>
            <a:r>
              <a:rPr lang="en-US" dirty="0" smtClean="0"/>
              <a:t>Semantics </a:t>
            </a:r>
          </a:p>
          <a:p>
            <a:pPr lvl="1"/>
            <a:r>
              <a:rPr lang="en-US" dirty="0" smtClean="0"/>
              <a:t>What does it mean literally?</a:t>
            </a:r>
          </a:p>
          <a:p>
            <a:r>
              <a:rPr lang="en-US" dirty="0" smtClean="0"/>
              <a:t>Pragmatics</a:t>
            </a:r>
          </a:p>
          <a:p>
            <a:pPr lvl="1"/>
            <a:r>
              <a:rPr lang="en-US" dirty="0" smtClean="0"/>
              <a:t>What is the speaker really conveying?</a:t>
            </a:r>
            <a:endParaRPr lang="en-US" dirty="0"/>
          </a:p>
          <a:p>
            <a:pPr lvl="1"/>
            <a:r>
              <a:rPr lang="en-US" dirty="0" smtClean="0"/>
              <a:t>Depends on the situation and world knowledge</a:t>
            </a:r>
          </a:p>
          <a:p>
            <a:pPr lvl="2"/>
            <a:r>
              <a:rPr lang="en-US" dirty="0" smtClean="0"/>
              <a:t>Give me the book</a:t>
            </a:r>
          </a:p>
          <a:p>
            <a:pPr lvl="2"/>
            <a:r>
              <a:rPr lang="en-US" dirty="0" smtClean="0"/>
              <a:t>Could you please give me the book?</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mtClean="0"/>
              <a:t>Discourse analysis</a:t>
            </a:r>
          </a:p>
        </p:txBody>
      </p:sp>
      <p:sp>
        <p:nvSpPr>
          <p:cNvPr id="19459" name="Rectangle 3"/>
          <p:cNvSpPr>
            <a:spLocks noGrp="1" noChangeArrowheads="1"/>
          </p:cNvSpPr>
          <p:nvPr>
            <p:ph type="body" idx="1"/>
          </p:nvPr>
        </p:nvSpPr>
        <p:spPr/>
        <p:txBody>
          <a:bodyPr/>
          <a:lstStyle/>
          <a:p>
            <a:r>
              <a:rPr lang="en-US" dirty="0" smtClean="0"/>
              <a:t>The study of linguistic units larger than a single statement</a:t>
            </a:r>
            <a:endParaRPr lang="en-US" altLang="zh-CN" dirty="0" smtClean="0"/>
          </a:p>
          <a:p>
            <a:pPr eaLnBrk="1" hangingPunct="1"/>
            <a:r>
              <a:rPr lang="en-US" altLang="zh-CN" dirty="0" smtClean="0"/>
              <a:t>Anaphora</a:t>
            </a:r>
          </a:p>
          <a:p>
            <a:pPr lvl="1" eaLnBrk="1" hangingPunct="1">
              <a:buFontTx/>
              <a:buNone/>
            </a:pPr>
            <a:r>
              <a:rPr lang="en-US" altLang="zh-CN" dirty="0" smtClean="0"/>
              <a:t>He hits the </a:t>
            </a:r>
            <a:r>
              <a:rPr lang="en-US" altLang="zh-CN" b="1" u="sng" dirty="0" smtClean="0"/>
              <a:t>car</a:t>
            </a:r>
            <a:r>
              <a:rPr lang="en-US" altLang="zh-CN" dirty="0" smtClean="0"/>
              <a:t> with a </a:t>
            </a:r>
            <a:r>
              <a:rPr lang="en-US" altLang="zh-CN" b="1" u="sng" dirty="0" smtClean="0"/>
              <a:t>stone</a:t>
            </a:r>
            <a:r>
              <a:rPr lang="en-US" altLang="zh-CN" dirty="0" smtClean="0"/>
              <a:t>. </a:t>
            </a:r>
            <a:r>
              <a:rPr lang="en-US" altLang="zh-CN" dirty="0" smtClean="0">
                <a:solidFill>
                  <a:srgbClr val="FF0000"/>
                </a:solidFill>
              </a:rPr>
              <a:t>It</a:t>
            </a:r>
            <a:r>
              <a:rPr lang="en-US" altLang="zh-CN" dirty="0" smtClean="0"/>
              <a:t> bounces back.</a:t>
            </a:r>
          </a:p>
          <a:p>
            <a:pPr eaLnBrk="1" hangingPunct="1"/>
            <a:r>
              <a:rPr lang="en-US" altLang="zh-CN" dirty="0" smtClean="0"/>
              <a:t>Understanding a text</a:t>
            </a:r>
          </a:p>
          <a:p>
            <a:pPr lvl="1" eaLnBrk="1" hangingPunct="1"/>
            <a:r>
              <a:rPr lang="en-US" altLang="zh-CN" dirty="0" smtClean="0"/>
              <a:t>Who/when/where/what … are involved in an event?</a:t>
            </a:r>
          </a:p>
          <a:p>
            <a:pPr lvl="1" eaLnBrk="1" hangingPunct="1"/>
            <a:r>
              <a:rPr lang="en-US" altLang="zh-CN" dirty="0" smtClean="0"/>
              <a:t>How to connect the semantic representations of different sentences?</a:t>
            </a:r>
          </a:p>
          <a:p>
            <a:pPr lvl="1" eaLnBrk="1" hangingPunct="1"/>
            <a:r>
              <a:rPr lang="en-US" altLang="zh-CN" dirty="0" smtClean="0"/>
              <a:t>What is the cause of an event and what is the consequence of an action?</a:t>
            </a:r>
          </a:p>
          <a:p>
            <a:pPr lvl="1" eaLnBrk="1" hangingPunct="1"/>
            <a:r>
              <a:rPr lang="en-US" altLang="zh-CN"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stages of analysis in NLP</a:t>
            </a:r>
            <a:endParaRPr lang="en-US" dirty="0"/>
          </a:p>
        </p:txBody>
      </p:sp>
      <p:pic>
        <p:nvPicPr>
          <p:cNvPr id="1026" name="Picture 2"/>
          <p:cNvPicPr>
            <a:picLocks noChangeAspect="1" noChangeArrowheads="1"/>
          </p:cNvPicPr>
          <p:nvPr/>
        </p:nvPicPr>
        <p:blipFill>
          <a:blip r:embed="rId2"/>
          <a:srcRect/>
          <a:stretch>
            <a:fillRect/>
          </a:stretch>
        </p:blipFill>
        <p:spPr bwMode="auto">
          <a:xfrm>
            <a:off x="3562350" y="1495425"/>
            <a:ext cx="2019300" cy="38671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sz="quarter" idx="1"/>
          </p:nvPr>
        </p:nvSpPr>
        <p:spPr/>
        <p:txBody>
          <a:bodyPr/>
          <a:lstStyle/>
          <a:p>
            <a:r>
              <a:rPr lang="en-US" dirty="0" smtClean="0"/>
              <a:t>“Natural language processing (NLP) is a subfield of computer science, information engineering, and artificial intelligence concerned with the interactions between computers and human (natural) languages, in particular how to program computers to process and analyze large amounts of natural language data” – Wikipedia.</a:t>
            </a:r>
          </a:p>
          <a:p>
            <a:r>
              <a:rPr lang="en-US" dirty="0" smtClean="0"/>
              <a:t>“Natural language processing (NLP) is a branch of artificial intelligence that helps computers understand, interpret and manipulate human language”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Goals</a:t>
            </a:r>
            <a:endParaRPr lang="en-US" dirty="0"/>
          </a:p>
        </p:txBody>
      </p:sp>
      <p:sp>
        <p:nvSpPr>
          <p:cNvPr id="3" name="Content Placeholder 2"/>
          <p:cNvSpPr>
            <a:spLocks noGrp="1"/>
          </p:cNvSpPr>
          <p:nvPr>
            <p:ph sz="quarter" idx="1"/>
          </p:nvPr>
        </p:nvSpPr>
        <p:spPr/>
        <p:txBody>
          <a:bodyPr/>
          <a:lstStyle/>
          <a:p>
            <a:r>
              <a:rPr lang="en-US" dirty="0" smtClean="0"/>
              <a:t>Science Goal</a:t>
            </a:r>
          </a:p>
          <a:p>
            <a:pPr lvl="1"/>
            <a:r>
              <a:rPr lang="en-US" dirty="0" smtClean="0"/>
              <a:t>Understand the way language operates</a:t>
            </a:r>
          </a:p>
          <a:p>
            <a:r>
              <a:rPr lang="en-US" dirty="0" smtClean="0"/>
              <a:t>Engineering Goal</a:t>
            </a:r>
          </a:p>
          <a:p>
            <a:pPr lvl="1"/>
            <a:r>
              <a:rPr lang="en-US" dirty="0" smtClean="0"/>
              <a:t>Build systems that </a:t>
            </a:r>
            <a:r>
              <a:rPr lang="en-US" dirty="0" err="1" smtClean="0"/>
              <a:t>analyse</a:t>
            </a:r>
            <a:r>
              <a:rPr lang="en-US" dirty="0" smtClean="0"/>
              <a:t> and generate language; reduce the man machine gap</a:t>
            </a:r>
          </a:p>
          <a:p>
            <a:pPr lvl="1"/>
            <a:r>
              <a:rPr lang="en-US" dirty="0" smtClean="0"/>
              <a:t>Design, implement, and test systems that process natural languages for practical applications.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Everyday NLP examples</a:t>
            </a:r>
            <a:endParaRPr lang="en-US" dirty="0"/>
          </a:p>
        </p:txBody>
      </p:sp>
      <p:sp>
        <p:nvSpPr>
          <p:cNvPr id="3" name="Content Placeholder 2"/>
          <p:cNvSpPr>
            <a:spLocks noGrp="1"/>
          </p:cNvSpPr>
          <p:nvPr>
            <p:ph sz="quarter" idx="1"/>
          </p:nvPr>
        </p:nvSpPr>
        <p:spPr/>
        <p:txBody>
          <a:bodyPr/>
          <a:lstStyle/>
          <a:p>
            <a:r>
              <a:rPr lang="en-US" dirty="0" smtClean="0"/>
              <a:t>Spam filtering</a:t>
            </a:r>
          </a:p>
          <a:p>
            <a:r>
              <a:rPr lang="en-US" dirty="0" smtClean="0"/>
              <a:t>Voicemail </a:t>
            </a:r>
          </a:p>
          <a:p>
            <a:r>
              <a:rPr lang="en-US" dirty="0" smtClean="0"/>
              <a:t>Web search suggestions</a:t>
            </a:r>
          </a:p>
          <a:p>
            <a:r>
              <a:rPr lang="en-US" dirty="0" smtClean="0"/>
              <a:t>Virtual assistants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a:t>
            </a:r>
            <a:endParaRPr lang="en-US" dirty="0"/>
          </a:p>
        </p:txBody>
      </p:sp>
      <p:sp>
        <p:nvSpPr>
          <p:cNvPr id="3" name="Content Placeholder 2"/>
          <p:cNvSpPr>
            <a:spLocks noGrp="1"/>
          </p:cNvSpPr>
          <p:nvPr>
            <p:ph sz="quarter" idx="1"/>
          </p:nvPr>
        </p:nvSpPr>
        <p:spPr/>
        <p:txBody>
          <a:bodyPr/>
          <a:lstStyle/>
          <a:p>
            <a:r>
              <a:rPr lang="en-US" dirty="0" smtClean="0"/>
              <a:t>Turing test</a:t>
            </a:r>
          </a:p>
          <a:p>
            <a:pPr lvl="1"/>
            <a:r>
              <a:rPr lang="en-US" dirty="0" smtClean="0"/>
              <a:t>Developed by Alan Turing in 1950 to test the ability of a machine on its intelligence </a:t>
            </a:r>
          </a:p>
          <a:p>
            <a:r>
              <a:rPr lang="en-US" dirty="0" smtClean="0"/>
              <a:t>ELIZA</a:t>
            </a:r>
          </a:p>
          <a:p>
            <a:pPr lvl="1"/>
            <a:r>
              <a:rPr lang="en-US" dirty="0" smtClean="0"/>
              <a:t>Early NLP computer program developed during 1964-66, developed at MIT AI lab by Joseph </a:t>
            </a:r>
            <a:r>
              <a:rPr lang="en-US" dirty="0" err="1" smtClean="0"/>
              <a:t>Weizenbaum</a:t>
            </a:r>
            <a:r>
              <a:rPr lang="en-US" dirty="0" smtClean="0"/>
              <a:t>.</a:t>
            </a:r>
          </a:p>
          <a:p>
            <a:r>
              <a:rPr lang="en-US" dirty="0" smtClean="0"/>
              <a:t>PARRY</a:t>
            </a:r>
          </a:p>
          <a:p>
            <a:pPr lvl="1"/>
            <a:r>
              <a:rPr lang="en-US" dirty="0" smtClean="0"/>
              <a:t>Developed at Stanford University in 1972 by psychiatrist Kenneth Colby.</a:t>
            </a:r>
          </a:p>
          <a:p>
            <a:r>
              <a:rPr lang="en-US" dirty="0" smtClean="0"/>
              <a:t>BASEBALL</a:t>
            </a:r>
          </a:p>
          <a:p>
            <a:r>
              <a:rPr lang="en-US" dirty="0" smtClean="0"/>
              <a:t>LUNAR</a:t>
            </a: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 </a:t>
            </a:r>
            <a:r>
              <a:rPr lang="en-US" dirty="0" err="1" smtClean="0"/>
              <a:t>Chatbots</a:t>
            </a:r>
            <a:r>
              <a:rPr lang="en-US" dirty="0" smtClean="0"/>
              <a:t> today</a:t>
            </a:r>
            <a:endParaRPr lang="en-US" dirty="0"/>
          </a:p>
        </p:txBody>
      </p:sp>
      <p:sp>
        <p:nvSpPr>
          <p:cNvPr id="3" name="Content Placeholder 2"/>
          <p:cNvSpPr>
            <a:spLocks noGrp="1"/>
          </p:cNvSpPr>
          <p:nvPr>
            <p:ph sz="quarter" idx="1"/>
          </p:nvPr>
        </p:nvSpPr>
        <p:spPr/>
        <p:txBody>
          <a:bodyPr>
            <a:normAutofit/>
          </a:bodyPr>
          <a:lstStyle/>
          <a:p>
            <a:r>
              <a:rPr lang="en-US" dirty="0" smtClean="0"/>
              <a:t>A computer program that conducts conversation via auditory or text based methods.</a:t>
            </a:r>
          </a:p>
          <a:p>
            <a:r>
              <a:rPr lang="en-US" u="sng" dirty="0" smtClean="0"/>
              <a:t>Examples</a:t>
            </a:r>
          </a:p>
          <a:p>
            <a:pPr lvl="1"/>
            <a:r>
              <a:rPr lang="en-US" dirty="0" smtClean="0"/>
              <a:t>Virtual assistants</a:t>
            </a:r>
          </a:p>
          <a:p>
            <a:pPr lvl="2"/>
            <a:r>
              <a:rPr lang="en-US" dirty="0" smtClean="0"/>
              <a:t>Google assistant</a:t>
            </a:r>
          </a:p>
          <a:p>
            <a:pPr lvl="2"/>
            <a:r>
              <a:rPr lang="en-US" dirty="0" smtClean="0"/>
              <a:t>Amazon </a:t>
            </a:r>
            <a:r>
              <a:rPr lang="en-US" dirty="0" err="1" smtClean="0"/>
              <a:t>alexa</a:t>
            </a:r>
            <a:endParaRPr lang="en-US" dirty="0" smtClean="0"/>
          </a:p>
          <a:p>
            <a:pPr lvl="1"/>
            <a:r>
              <a:rPr lang="en-US" dirty="0" smtClean="0"/>
              <a:t>Messaging apps</a:t>
            </a:r>
          </a:p>
          <a:p>
            <a:pPr lvl="2"/>
            <a:r>
              <a:rPr lang="en-US" dirty="0" err="1" smtClean="0"/>
              <a:t>Facebook</a:t>
            </a:r>
            <a:r>
              <a:rPr lang="en-US" dirty="0" smtClean="0"/>
              <a:t> messenger</a:t>
            </a:r>
          </a:p>
          <a:p>
            <a:pPr lvl="2"/>
            <a:r>
              <a:rPr lang="en-US" dirty="0" err="1" smtClean="0"/>
              <a:t>WeChat</a:t>
            </a:r>
            <a:endParaRPr lang="en-US" dirty="0" smtClean="0"/>
          </a:p>
          <a:p>
            <a:pPr lvl="1"/>
            <a:r>
              <a:rPr lang="en-US" dirty="0" smtClean="0"/>
              <a:t>Organizational apps</a:t>
            </a:r>
          </a:p>
          <a:p>
            <a:pPr lvl="2"/>
            <a:r>
              <a:rPr lang="en-US" dirty="0" smtClean="0"/>
              <a:t>SBI – ILA (Interactive Live Assistant)</a:t>
            </a:r>
          </a:p>
          <a:p>
            <a:pPr lvl="2"/>
            <a:r>
              <a:rPr lang="en-US" dirty="0" smtClean="0"/>
              <a:t>HDFC – EVA (Electronic Virtual Assistant)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common tasks under NLP research </a:t>
            </a:r>
            <a:endParaRPr lang="en-US" dirty="0"/>
          </a:p>
        </p:txBody>
      </p:sp>
      <p:sp>
        <p:nvSpPr>
          <p:cNvPr id="3" name="Content Placeholder 2"/>
          <p:cNvSpPr>
            <a:spLocks noGrp="1"/>
          </p:cNvSpPr>
          <p:nvPr>
            <p:ph sz="quarter" idx="1"/>
          </p:nvPr>
        </p:nvSpPr>
        <p:spPr/>
        <p:txBody>
          <a:bodyPr>
            <a:normAutofit/>
          </a:bodyPr>
          <a:lstStyle/>
          <a:p>
            <a:r>
              <a:rPr lang="en-US" dirty="0" smtClean="0"/>
              <a:t>Syntax</a:t>
            </a:r>
          </a:p>
          <a:p>
            <a:pPr lvl="1"/>
            <a:r>
              <a:rPr lang="en-US" dirty="0" smtClean="0"/>
              <a:t>Lemmatization, Morphological segmentation,  Part-of-speech (POS) tagging, Parsing, Sentence breaking, Stemming, Word segmentation, Terminology extraction</a:t>
            </a:r>
          </a:p>
          <a:p>
            <a:r>
              <a:rPr lang="en-US" dirty="0" smtClean="0"/>
              <a:t>Semantics</a:t>
            </a:r>
          </a:p>
          <a:p>
            <a:pPr lvl="1"/>
            <a:r>
              <a:rPr lang="en-US" dirty="0" smtClean="0"/>
              <a:t>Lexical semantics, Distributional semantics, Machine translation, Named Entity Recognition (NER), Natural language generation, Natural language understanding, Optical character recognition, Question answering,  Relationship extraction,  Sentiment analysis, Word sense disambiguation (WSD)</a:t>
            </a:r>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NLP is hard? - Ambiguity</a:t>
            </a:r>
            <a:endParaRPr lang="en-US" dirty="0"/>
          </a:p>
        </p:txBody>
      </p:sp>
      <p:sp>
        <p:nvSpPr>
          <p:cNvPr id="3" name="Content Placeholder 2"/>
          <p:cNvSpPr>
            <a:spLocks noGrp="1"/>
          </p:cNvSpPr>
          <p:nvPr>
            <p:ph sz="quarter" idx="1"/>
          </p:nvPr>
        </p:nvSpPr>
        <p:spPr/>
        <p:txBody>
          <a:bodyPr/>
          <a:lstStyle/>
          <a:p>
            <a:r>
              <a:rPr lang="en-US" dirty="0" smtClean="0"/>
              <a:t>Ambiguity </a:t>
            </a:r>
          </a:p>
          <a:p>
            <a:pPr lvl="1"/>
            <a:r>
              <a:rPr lang="en-US" dirty="0" smtClean="0"/>
              <a:t>A state when the meaning of a word, phrase or sentence is uncertain.</a:t>
            </a:r>
          </a:p>
          <a:p>
            <a:pPr lvl="1"/>
            <a:r>
              <a:rPr lang="en-US" dirty="0" smtClean="0"/>
              <a:t>This makes NLP challenging</a:t>
            </a:r>
          </a:p>
          <a:p>
            <a:r>
              <a:rPr lang="en-US" dirty="0" smtClean="0"/>
              <a:t>Examples:</a:t>
            </a:r>
          </a:p>
          <a:p>
            <a:pPr lvl="1"/>
            <a:r>
              <a:rPr lang="en-US" dirty="0" smtClean="0"/>
              <a:t>The astronomer loves the star.</a:t>
            </a:r>
          </a:p>
          <a:p>
            <a:pPr lvl="1"/>
            <a:r>
              <a:rPr lang="en-US" dirty="0" smtClean="0"/>
              <a:t>I made her duck.</a:t>
            </a:r>
          </a:p>
          <a:p>
            <a:pPr lvl="1"/>
            <a:r>
              <a:rPr lang="en-US" dirty="0" smtClean="0"/>
              <a:t>I read the book.</a:t>
            </a:r>
          </a:p>
          <a:p>
            <a:pPr lvl="1"/>
            <a:r>
              <a:rPr lang="en-US" dirty="0" smtClean="0"/>
              <a:t>The bark was painful.</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2572</TotalTime>
  <Words>1318</Words>
  <Application>Microsoft Office PowerPoint</Application>
  <PresentationFormat>On-screen Show (4:3)</PresentationFormat>
  <Paragraphs>166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Origin</vt:lpstr>
      <vt:lpstr>Introduction to NLP</vt:lpstr>
      <vt:lpstr>Language</vt:lpstr>
      <vt:lpstr>Natural Language Processing</vt:lpstr>
      <vt:lpstr>NLP Goals</vt:lpstr>
      <vt:lpstr>Everyday NLP examples</vt:lpstr>
      <vt:lpstr>History</vt:lpstr>
      <vt:lpstr>History – Chatbots today</vt:lpstr>
      <vt:lpstr>Most common tasks under NLP research </vt:lpstr>
      <vt:lpstr>Why NLP is hard? - Ambiguity</vt:lpstr>
      <vt:lpstr>Ambiguity contd…</vt:lpstr>
      <vt:lpstr>Ambiguity contd…</vt:lpstr>
      <vt:lpstr>Ambiguity contd…</vt:lpstr>
      <vt:lpstr>Stages (levels) of language processing</vt:lpstr>
      <vt:lpstr>Phonetics</vt:lpstr>
      <vt:lpstr>Morphology</vt:lpstr>
      <vt:lpstr>Morphology contd…</vt:lpstr>
      <vt:lpstr>Lexical analysis (tokenization)</vt:lpstr>
      <vt:lpstr>Syntactic analysis</vt:lpstr>
      <vt:lpstr>Syntactic analysis contd…</vt:lpstr>
      <vt:lpstr>Syntactic analysis contd…</vt:lpstr>
      <vt:lpstr>Semantic analysis</vt:lpstr>
      <vt:lpstr>Pragmatics </vt:lpstr>
      <vt:lpstr>Semantics Vs Pragmatics</vt:lpstr>
      <vt:lpstr>Discourse analysis</vt:lpstr>
      <vt:lpstr>The stages of analysis in NLP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dc:title>
  <dc:creator>VIT-Laptop</dc:creator>
  <cp:lastModifiedBy>Admin</cp:lastModifiedBy>
  <cp:revision>201</cp:revision>
  <dcterms:created xsi:type="dcterms:W3CDTF">2019-07-08T05:38:47Z</dcterms:created>
  <dcterms:modified xsi:type="dcterms:W3CDTF">2021-08-04T03:26:20Z</dcterms:modified>
</cp:coreProperties>
</file>