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60" r:id="rId100"/>
    <p:sldId id="363" r:id="rId101"/>
    <p:sldId id="373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96D89-6460-42E8-BBDC-E99CDFD950D6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CB74-FFCA-4992-852A-A34017AA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9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C41D2-F5FB-4C79-A048-CB4860F35B89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859DE-BDC1-4E81-80C8-3FF683968F01}" type="slidenum">
              <a:rPr lang="en-AU"/>
              <a:pPr/>
              <a:t>50</a:t>
            </a:fld>
            <a:endParaRPr lang="en-AU"/>
          </a:p>
        </p:txBody>
      </p:sp>
      <p:sp>
        <p:nvSpPr>
          <p:cNvPr id="41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A92F3-0FD5-4915-883B-2659F7BE6408}" type="slidenum">
              <a:rPr lang="en-AU"/>
              <a:pPr/>
              <a:t>54</a:t>
            </a:fld>
            <a:endParaRPr lang="en-AU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5328" y="690224"/>
            <a:ext cx="4992150" cy="341894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1682"/>
            <a:ext cx="5028986" cy="41164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50" tIns="49212" rIns="95250" bIns="4921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6F59-8C49-4A7F-9077-8671566CDD83}" type="slidenum">
              <a:rPr lang="en-AU"/>
              <a:pPr/>
              <a:t>55</a:t>
            </a:fld>
            <a:endParaRPr lang="en-AU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5328" y="690224"/>
            <a:ext cx="4992150" cy="341894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1682"/>
            <a:ext cx="5028986" cy="41164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50" tIns="49212" rIns="95250" bIns="4921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03D0A-D873-43E5-9CBB-133C1841E24B}" type="slidenum">
              <a:rPr lang="en-AU"/>
              <a:pPr/>
              <a:t>56</a:t>
            </a:fld>
            <a:endParaRPr lang="en-AU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5328" y="690224"/>
            <a:ext cx="4992150" cy="341894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1682"/>
            <a:ext cx="5028986" cy="41164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50" tIns="49212" rIns="95250" bIns="4921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99622-01EA-46B3-8D0B-356275FBD94D}" type="slidenum">
              <a:rPr lang="en-AU"/>
              <a:pPr/>
              <a:t>61</a:t>
            </a:fld>
            <a:endParaRPr lang="en-AU"/>
          </a:p>
        </p:txBody>
      </p:sp>
      <p:sp>
        <p:nvSpPr>
          <p:cNvPr id="325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5328" y="690224"/>
            <a:ext cx="4992150" cy="341894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1682"/>
            <a:ext cx="5028986" cy="41164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50" tIns="49212" rIns="95250" bIns="4921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F77D3-C344-4EF0-9BE0-9A218CD87775}" type="slidenum">
              <a:rPr lang="en-AU"/>
              <a:pPr/>
              <a:t>63</a:t>
            </a:fld>
            <a:endParaRPr lang="en-AU"/>
          </a:p>
        </p:txBody>
      </p:sp>
      <p:sp>
        <p:nvSpPr>
          <p:cNvPr id="43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DAA1C-3D09-4DC9-9335-A72A92220B35}" type="slidenum">
              <a:rPr lang="en-AU"/>
              <a:pPr/>
              <a:t>64</a:t>
            </a:fld>
            <a:endParaRPr lang="en-AU"/>
          </a:p>
        </p:txBody>
      </p:sp>
      <p:sp>
        <p:nvSpPr>
          <p:cNvPr id="328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5719" y="685838"/>
            <a:ext cx="5008166" cy="34291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09" y="4343144"/>
            <a:ext cx="5025783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22" tIns="44961" rIns="89922" bIns="4496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95474-E50D-481C-B8BD-325B5FD69C27}" type="slidenum">
              <a:rPr lang="en-AU"/>
              <a:pPr/>
              <a:t>70</a:t>
            </a:fld>
            <a:endParaRPr lang="en-AU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5719" y="685838"/>
            <a:ext cx="5006564" cy="34291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22" tIns="44961" rIns="89922" bIns="4496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2574A-F3CF-4047-A05A-6C3020EEA48C}" type="slidenum">
              <a:rPr lang="en-AU"/>
              <a:pPr/>
              <a:t>72</a:t>
            </a:fld>
            <a:endParaRPr lang="en-AU"/>
          </a:p>
        </p:txBody>
      </p:sp>
      <p:sp>
        <p:nvSpPr>
          <p:cNvPr id="43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F822A-225B-45EA-A5F0-41C81024D086}" type="slidenum">
              <a:rPr lang="en-AU"/>
              <a:pPr/>
              <a:t>75</a:t>
            </a:fld>
            <a:endParaRPr lang="en-AU"/>
          </a:p>
        </p:txBody>
      </p:sp>
      <p:sp>
        <p:nvSpPr>
          <p:cNvPr id="43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E1412-CD13-4D22-BA85-768D137D5CEC}" type="slidenum">
              <a:rPr lang="en-AU"/>
              <a:pPr/>
              <a:t>4</a:t>
            </a:fld>
            <a:endParaRPr lang="en-AU"/>
          </a:p>
        </p:txBody>
      </p:sp>
      <p:sp>
        <p:nvSpPr>
          <p:cNvPr id="424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46362-0B4D-4E45-95F1-90863EEAA015}" type="slidenum">
              <a:rPr lang="en-AU"/>
              <a:pPr/>
              <a:t>76</a:t>
            </a:fld>
            <a:endParaRPr lang="en-AU"/>
          </a:p>
        </p:txBody>
      </p:sp>
      <p:sp>
        <p:nvSpPr>
          <p:cNvPr id="431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7C82-C1BE-47F4-8B30-E2C346C3A711}" type="slidenum">
              <a:rPr lang="en-AU"/>
              <a:pPr/>
              <a:t>96</a:t>
            </a:fld>
            <a:endParaRPr lang="en-AU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025D2-D96D-4716-8BE0-69C784B9AF41}" type="slidenum">
              <a:rPr lang="en-AU"/>
              <a:pPr/>
              <a:t>97</a:t>
            </a:fld>
            <a:endParaRPr lang="en-AU"/>
          </a:p>
        </p:txBody>
      </p:sp>
      <p:sp>
        <p:nvSpPr>
          <p:cNvPr id="43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3B2B8-0758-4170-9D2E-7B53FB67C2AD}" type="slidenum">
              <a:rPr lang="en-AU"/>
              <a:pPr/>
              <a:t>98</a:t>
            </a:fld>
            <a:endParaRPr lang="en-AU"/>
          </a:p>
        </p:txBody>
      </p:sp>
      <p:sp>
        <p:nvSpPr>
          <p:cNvPr id="443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2C72D-841B-46C4-A2A2-3232CAE8EDEC}" type="slidenum">
              <a:rPr lang="en-AU"/>
              <a:pPr/>
              <a:t>9</a:t>
            </a:fld>
            <a:endParaRPr lang="en-AU"/>
          </a:p>
        </p:txBody>
      </p:sp>
      <p:sp>
        <p:nvSpPr>
          <p:cNvPr id="416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A491F-2A74-41B4-8AD5-9C8F6BA577F2}" type="slidenum">
              <a:rPr lang="en-AU"/>
              <a:pPr/>
              <a:t>10</a:t>
            </a:fld>
            <a:endParaRPr lang="en-AU"/>
          </a:p>
        </p:txBody>
      </p:sp>
      <p:sp>
        <p:nvSpPr>
          <p:cNvPr id="418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6C134-C421-4604-A431-6AEF3E7DD5D0}" type="slidenum">
              <a:rPr lang="en-AU"/>
              <a:pPr/>
              <a:t>11</a:t>
            </a:fld>
            <a:endParaRPr lang="en-AU"/>
          </a:p>
        </p:txBody>
      </p:sp>
      <p:sp>
        <p:nvSpPr>
          <p:cNvPr id="317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5943" y="57032"/>
            <a:ext cx="6092441" cy="417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9028" y="4267103"/>
            <a:ext cx="6399946" cy="45727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D4BC5-8AEE-4A88-8BEE-82385589F388}" type="slidenum">
              <a:rPr lang="en-AU"/>
              <a:pPr/>
              <a:t>19</a:t>
            </a:fld>
            <a:endParaRPr lang="en-AU"/>
          </a:p>
        </p:txBody>
      </p:sp>
      <p:sp>
        <p:nvSpPr>
          <p:cNvPr id="41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393B5-E1C5-4875-B6F2-451F5AD6A36A}" type="slidenum">
              <a:rPr lang="en-AU"/>
              <a:pPr/>
              <a:t>30</a:t>
            </a:fld>
            <a:endParaRPr lang="en-AU"/>
          </a:p>
        </p:txBody>
      </p:sp>
      <p:sp>
        <p:nvSpPr>
          <p:cNvPr id="420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C7844-7E81-4FD5-B82D-AAE1AA252728}" type="slidenum">
              <a:rPr lang="en-AU"/>
              <a:pPr/>
              <a:t>40</a:t>
            </a:fld>
            <a:endParaRPr lang="en-AU"/>
          </a:p>
        </p:txBody>
      </p:sp>
      <p:sp>
        <p:nvSpPr>
          <p:cNvPr id="427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6D246-D9BA-4A84-B938-5320BCC12C59}" type="slidenum">
              <a:rPr lang="en-AU"/>
              <a:pPr/>
              <a:t>45</a:t>
            </a:fld>
            <a:endParaRPr lang="en-AU"/>
          </a:p>
        </p:txBody>
      </p:sp>
      <p:sp>
        <p:nvSpPr>
          <p:cNvPr id="42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727" y="691687"/>
            <a:ext cx="4990548" cy="34174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57C1-9411-41E8-8A39-0426C42200CC}" type="datetimeFigureOut">
              <a:rPr lang="en-US" smtClean="0"/>
              <a:t>7/25/2018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0B6C-67EE-48BC-99F0-4CA892AA54F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2209800"/>
          </a:xfrm>
        </p:spPr>
        <p:txBody>
          <a:bodyPr>
            <a:normAutofit/>
          </a:bodyPr>
          <a:lstStyle/>
          <a:p>
            <a:r>
              <a:rPr lang="en-AU" sz="4800" smtClean="0"/>
              <a:t>NLP APPLICATIONS</a:t>
            </a:r>
            <a:endParaRPr lang="en-AU" sz="48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029200"/>
            <a:ext cx="8077200" cy="1981200"/>
          </a:xfrm>
        </p:spPr>
        <p:txBody>
          <a:bodyPr/>
          <a:lstStyle/>
          <a:p>
            <a:r>
              <a:rPr lang="en-AU" sz="2400" b="1" dirty="0" err="1" smtClean="0"/>
              <a:t>Dr.A.Kannan</a:t>
            </a:r>
            <a:r>
              <a:rPr lang="en-AU" sz="2400" b="1" dirty="0" smtClean="0"/>
              <a:t>,</a:t>
            </a:r>
            <a:endParaRPr lang="en-AU" sz="2400" b="1" dirty="0"/>
          </a:p>
          <a:p>
            <a:r>
              <a:rPr lang="en-AU" sz="2400" b="1" dirty="0" smtClean="0"/>
              <a:t>Senior Professor </a:t>
            </a:r>
            <a:endParaRPr lang="en-A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Text Retrieval</a:t>
            </a:r>
            <a:endParaRPr lang="de-DE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Texts are retrieved from a database that best match a given query or document. </a:t>
            </a:r>
          </a:p>
          <a:p>
            <a:r>
              <a:rPr lang="en-US" sz="2800">
                <a:latin typeface="Arial" pitchFamily="34" charset="0"/>
              </a:rPr>
              <a:t>The candidate documents are ordered with respect to their expected relevance.</a:t>
            </a:r>
          </a:p>
          <a:p>
            <a:r>
              <a:rPr lang="en-US" sz="2800">
                <a:latin typeface="Arial" pitchFamily="34" charset="0"/>
              </a:rPr>
              <a:t>Indexing, categorization, summarization and retrieval are often subsumed under the term information retrieval. </a:t>
            </a:r>
          </a:p>
          <a:p>
            <a:endParaRPr lang="de-DE" sz="2800">
              <a:latin typeface="Arial" pitchFamily="34" charset="0"/>
            </a:endParaRPr>
          </a:p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4114800"/>
            <a:ext cx="3962400" cy="1524000"/>
            <a:chOff x="7116" y="10221"/>
            <a:chExt cx="3408" cy="117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116" y="10438"/>
              <a:ext cx="1152" cy="864"/>
              <a:chOff x="9360" y="5616"/>
              <a:chExt cx="1152" cy="864"/>
            </a:xfrm>
          </p:grpSpPr>
          <p:sp>
            <p:nvSpPr>
              <p:cNvPr id="417798" name="AutoShape 6"/>
              <p:cNvSpPr>
                <a:spLocks noChangeArrowheads="1"/>
              </p:cNvSpPr>
              <p:nvPr/>
            </p:nvSpPr>
            <p:spPr bwMode="auto">
              <a:xfrm>
                <a:off x="9360" y="5616"/>
                <a:ext cx="1152" cy="864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366FF">
                      <a:gamma/>
                      <a:shade val="80392"/>
                      <a:invGamma/>
                    </a:srgbClr>
                  </a:gs>
                  <a:gs pos="50000">
                    <a:srgbClr val="3366FF"/>
                  </a:gs>
                  <a:gs pos="100000">
                    <a:srgbClr val="3366FF">
                      <a:gamma/>
                      <a:shade val="80392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7799" name="Line 7"/>
              <p:cNvSpPr>
                <a:spLocks noChangeShapeType="1"/>
              </p:cNvSpPr>
              <p:nvPr/>
            </p:nvSpPr>
            <p:spPr bwMode="auto">
              <a:xfrm>
                <a:off x="9936" y="5740"/>
                <a:ext cx="484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7800" name="Line 8"/>
              <p:cNvSpPr>
                <a:spLocks noChangeShapeType="1"/>
              </p:cNvSpPr>
              <p:nvPr/>
            </p:nvSpPr>
            <p:spPr bwMode="auto">
              <a:xfrm flipH="1" flipV="1">
                <a:off x="9760" y="5640"/>
                <a:ext cx="200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7801" name="Line 9"/>
              <p:cNvSpPr>
                <a:spLocks noChangeShapeType="1"/>
              </p:cNvSpPr>
              <p:nvPr/>
            </p:nvSpPr>
            <p:spPr bwMode="auto">
              <a:xfrm flipH="1">
                <a:off x="9560" y="5740"/>
                <a:ext cx="40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7802" name="AutoShape 10"/>
            <p:cNvSpPr>
              <a:spLocks noChangeArrowheads="1"/>
            </p:cNvSpPr>
            <p:nvPr/>
          </p:nvSpPr>
          <p:spPr bwMode="auto">
            <a:xfrm>
              <a:off x="8352" y="10582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9684" y="10221"/>
              <a:ext cx="840" cy="1050"/>
              <a:chOff x="6534" y="2839"/>
              <a:chExt cx="840" cy="1050"/>
            </a:xfrm>
          </p:grpSpPr>
          <p:sp>
            <p:nvSpPr>
              <p:cNvPr id="417804" name="Rectangle 12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05" name="Line 13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06" name="Line 14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07" name="Line 15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08" name="Line 16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09" name="Line 17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0" name="Line 18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1" name="Line 19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2" name="Line 20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3" name="Line 21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4" name="Line 22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5" name="Line 23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6" name="Line 24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7" name="Line 25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8" name="Line 26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19" name="Line 27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0" name="Line 28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1" name="Line 29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2" name="Line 30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3" name="Line 31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4" name="Line 32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9616" y="10297"/>
              <a:ext cx="840" cy="1050"/>
              <a:chOff x="6534" y="2839"/>
              <a:chExt cx="840" cy="1050"/>
            </a:xfrm>
          </p:grpSpPr>
          <p:sp>
            <p:nvSpPr>
              <p:cNvPr id="417826" name="Rectangle 34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7" name="Line 35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8" name="Line 36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29" name="Line 37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0" name="Line 38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1" name="Line 39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2" name="Line 40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3" name="Line 41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4" name="Line 42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5" name="Line 43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6" name="Line 44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7" name="Line 45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8" name="Line 46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39" name="Line 47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0" name="Line 48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1" name="Line 49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2" name="Line 50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3" name="Line 51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4" name="Line 52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5" name="Line 53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6" name="Line 54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9540" y="10349"/>
              <a:ext cx="840" cy="1050"/>
              <a:chOff x="6534" y="2839"/>
              <a:chExt cx="840" cy="1050"/>
            </a:xfrm>
          </p:grpSpPr>
          <p:sp>
            <p:nvSpPr>
              <p:cNvPr id="417848" name="Rectangle 5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49" name="Line 5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0" name="Line 5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1" name="Line 5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2" name="Line 6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3" name="Line 6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4" name="Line 6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5" name="Line 6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6" name="Line 6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7" name="Line 6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8" name="Line 6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59" name="Line 6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0" name="Line 6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1" name="Line 6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2" name="Line 7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3" name="Line 7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4" name="Line 7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5" name="Line 7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6" name="Line 7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7" name="Line 7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7868" name="Line 7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So what is Language Technology about?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Formalize some insights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Study the formalism mathematically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Develop &amp; implement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Test on real data</a:t>
            </a:r>
          </a:p>
          <a:p>
            <a:pPr>
              <a:lnSpc>
                <a:spcPct val="90000"/>
              </a:lnSpc>
            </a:pPr>
            <a:r>
              <a:rPr lang="en-US" sz="2800"/>
              <a:t>Big Questions?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are the right </a:t>
            </a:r>
            <a:r>
              <a:rPr lang="en-US" sz="2400">
                <a:solidFill>
                  <a:srgbClr val="FF0000"/>
                </a:solidFill>
              </a:rPr>
              <a:t>formalisms</a:t>
            </a:r>
            <a:r>
              <a:rPr lang="en-US" sz="2400"/>
              <a:t> to encode linguistic knowledge?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399FF"/>
                </a:solidFill>
              </a:rPr>
              <a:t>Discrete knowledge:</a:t>
            </a:r>
            <a:r>
              <a:rPr lang="en-US" sz="2000"/>
              <a:t> what is possible?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3399FF"/>
                </a:solidFill>
              </a:rPr>
              <a:t>Continuous knowledge:</a:t>
            </a:r>
            <a:r>
              <a:rPr lang="en-US" sz="2000"/>
              <a:t> what is likely?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can we </a:t>
            </a:r>
            <a:r>
              <a:rPr lang="en-US" sz="2400">
                <a:solidFill>
                  <a:srgbClr val="FF0000"/>
                </a:solidFill>
              </a:rPr>
              <a:t>compute efficiently</a:t>
            </a:r>
            <a:r>
              <a:rPr lang="en-US" sz="2400"/>
              <a:t> with these formalisms?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Or find approximations that work pretty well?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Basic Text Retrieval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Characterize each document in collection</a:t>
            </a:r>
          </a:p>
          <a:p>
            <a:r>
              <a:rPr lang="en-US"/>
              <a:t>Store characterizations </a:t>
            </a:r>
          </a:p>
          <a:p>
            <a:r>
              <a:rPr lang="en-US"/>
              <a:t>Characterize user’s (natural language) query</a:t>
            </a:r>
          </a:p>
          <a:p>
            <a:r>
              <a:rPr lang="en-US"/>
              <a:t>Compare characterization of query against document characterizations</a:t>
            </a:r>
          </a:p>
          <a:p>
            <a:r>
              <a:rPr lang="en-US"/>
              <a:t>Return rank-ordered list of 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Possible Scenarios 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505200"/>
          </a:xfrm>
        </p:spPr>
        <p:txBody>
          <a:bodyPr/>
          <a:lstStyle/>
          <a:p>
            <a:r>
              <a:rPr lang="en-US"/>
              <a:t>Internet searches</a:t>
            </a:r>
          </a:p>
          <a:p>
            <a:r>
              <a:rPr lang="en-US"/>
              <a:t>Digital Libraries (ACM’s DL, IEEE’s DL)</a:t>
            </a:r>
          </a:p>
          <a:p>
            <a:r>
              <a:rPr lang="en-US"/>
              <a:t>Users searching for particular information in their local machines</a:t>
            </a:r>
          </a:p>
          <a:p>
            <a:r>
              <a:rPr lang="en-US"/>
              <a:t>Document retrieval in company’s networks (intranets).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6213"/>
            <a:ext cx="7772400" cy="879475"/>
          </a:xfrm>
        </p:spPr>
        <p:txBody>
          <a:bodyPr/>
          <a:lstStyle/>
          <a:p>
            <a:r>
              <a:rPr lang="en-US"/>
              <a:t>Issues in IR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0" y="2338388"/>
            <a:ext cx="7015163" cy="2982912"/>
          </a:xfrm>
        </p:spPr>
        <p:txBody>
          <a:bodyPr/>
          <a:lstStyle/>
          <a:p>
            <a:r>
              <a:rPr lang="en-US" dirty="0"/>
              <a:t>Relevance Feedback.</a:t>
            </a:r>
          </a:p>
          <a:p>
            <a:r>
              <a:rPr lang="en-US" dirty="0"/>
              <a:t>Concept </a:t>
            </a:r>
            <a:r>
              <a:rPr lang="en-US" dirty="0" smtClean="0"/>
              <a:t>Representation.</a:t>
            </a:r>
            <a:endParaRPr lang="en-US" dirty="0"/>
          </a:p>
          <a:p>
            <a:r>
              <a:rPr lang="en-US" dirty="0"/>
              <a:t>Multimedia Retrieval.</a:t>
            </a:r>
          </a:p>
          <a:p>
            <a:r>
              <a:rPr lang="en-US" dirty="0"/>
              <a:t>Multilingual </a:t>
            </a:r>
            <a:r>
              <a:rPr lang="en-US" dirty="0" smtClean="0"/>
              <a:t>Retrieval.</a:t>
            </a:r>
            <a:endParaRPr lang="en-US" dirty="0"/>
          </a:p>
          <a:p>
            <a:r>
              <a:rPr lang="en-US" dirty="0"/>
              <a:t>Query </a:t>
            </a:r>
            <a:r>
              <a:rPr lang="en-US" dirty="0" smtClean="0"/>
              <a:t>Expansion.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Search - challenges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Searching – </a:t>
            </a:r>
            <a:r>
              <a:rPr lang="en-US" sz="2800" dirty="0" smtClean="0"/>
              <a:t>exploits </a:t>
            </a:r>
            <a:r>
              <a:rPr lang="en-US" sz="2800" dirty="0"/>
              <a:t>all </a:t>
            </a:r>
            <a:r>
              <a:rPr lang="en-US" sz="2800" dirty="0" smtClean="0"/>
              <a:t>evidences </a:t>
            </a:r>
            <a:r>
              <a:rPr lang="en-US" sz="2800" dirty="0"/>
              <a:t>– web structure, </a:t>
            </a:r>
            <a:r>
              <a:rPr lang="en-US" sz="2800" dirty="0" smtClean="0"/>
              <a:t>meta-data and  </a:t>
            </a:r>
            <a:r>
              <a:rPr lang="en-US" sz="2800" dirty="0"/>
              <a:t>user context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Captures &amp; exploits  </a:t>
            </a:r>
            <a:r>
              <a:rPr lang="en-US" sz="2400" dirty="0"/>
              <a:t>user information &amp; query context – to </a:t>
            </a:r>
            <a:r>
              <a:rPr lang="en-US" sz="2400" dirty="0" smtClean="0"/>
              <a:t>serve better for the users </a:t>
            </a:r>
            <a:r>
              <a:rPr lang="en-US" sz="2400" dirty="0"/>
              <a:t>information need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What aspects of user context &amp; history can we capture?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Language models to represent information </a:t>
            </a:r>
            <a:r>
              <a:rPr lang="en-US" sz="2000" dirty="0" smtClean="0"/>
              <a:t>need.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Formal modeling of  </a:t>
            </a:r>
            <a:r>
              <a:rPr lang="en-US" sz="2000" dirty="0"/>
              <a:t>interactive retrieval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Deals </a:t>
            </a:r>
            <a:r>
              <a:rPr lang="en-US" sz="2000" dirty="0"/>
              <a:t>with variation in </a:t>
            </a:r>
            <a:r>
              <a:rPr lang="en-US" sz="2000" dirty="0" smtClean="0"/>
              <a:t>queries.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Identifies </a:t>
            </a:r>
            <a:r>
              <a:rPr lang="en-US" sz="2000" dirty="0"/>
              <a:t>different types of queries &amp; </a:t>
            </a:r>
            <a:r>
              <a:rPr lang="en-US" sz="2000" dirty="0" smtClean="0"/>
              <a:t>utilizes  </a:t>
            </a:r>
            <a:r>
              <a:rPr lang="en-US" sz="2000" dirty="0"/>
              <a:t>specific methods </a:t>
            </a:r>
            <a:r>
              <a:rPr lang="en-US" sz="2000" dirty="0" smtClean="0"/>
              <a:t> </a:t>
            </a:r>
            <a:r>
              <a:rPr lang="en-US" sz="2000" dirty="0"/>
              <a:t>for specific query types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Representation of web document  - annotate web pages – automatically /</a:t>
            </a:r>
            <a:r>
              <a:rPr lang="en-US" sz="2400"/>
              <a:t>semi </a:t>
            </a:r>
            <a:r>
              <a:rPr lang="en-US" sz="2400" smtClean="0"/>
              <a:t>automatically.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NLP Techniques Help?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extraction and use of semantic information can help to solve or alleviate some of the problems found in IR, like (Synonymy,  Polysemy, Phrases,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seems natural to think that a representation of the “</a:t>
            </a:r>
            <a:r>
              <a:rPr lang="en-US" sz="2800" dirty="0" err="1"/>
              <a:t>aboutness</a:t>
            </a:r>
            <a:r>
              <a:rPr lang="en-US" sz="2800" dirty="0"/>
              <a:t>” of a document will help in the its </a:t>
            </a:r>
            <a:r>
              <a:rPr lang="en-US" sz="2800" dirty="0" smtClean="0"/>
              <a:t>classification.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Complete </a:t>
            </a:r>
            <a:r>
              <a:rPr lang="en-US" sz="2800" dirty="0"/>
              <a:t>parsing and extraction of semantic information requires the use of domain specific lexicons.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Parsing and interpretation of a document is a </a:t>
            </a:r>
            <a:r>
              <a:rPr lang="en-US" sz="2800" dirty="0" smtClean="0"/>
              <a:t>computation intensive task.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Scenario -IR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Current IR systems – Text retrieval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 not understand information need of user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 not understand content of document</a:t>
            </a:r>
          </a:p>
          <a:p>
            <a:pPr>
              <a:lnSpc>
                <a:spcPct val="90000"/>
              </a:lnSpc>
            </a:pPr>
            <a:r>
              <a:rPr lang="en-US" sz="2800"/>
              <a:t>IR systems must: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Understand queries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Retrieve relevant information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Long document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Multiple documents of same topic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Most important material – clear and coherent manner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Present the results</a:t>
            </a:r>
          </a:p>
          <a:p>
            <a:pPr lvl="3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IR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to leverage – advances in input processing and advances in content based access to multimedia </a:t>
            </a:r>
            <a:r>
              <a:rPr lang="en-US" dirty="0" smtClean="0"/>
              <a:t>artifacts.</a:t>
            </a:r>
            <a:endParaRPr lang="en-US" dirty="0"/>
          </a:p>
          <a:p>
            <a:r>
              <a:rPr lang="en-US" dirty="0"/>
              <a:t>Dealing with noisy large scale multimedia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Diverse sources – </a:t>
            </a:r>
            <a:r>
              <a:rPr lang="en-US" dirty="0" smtClean="0"/>
              <a:t>Radio</a:t>
            </a:r>
            <a:r>
              <a:rPr lang="en-US" dirty="0"/>
              <a:t>, TV, Documents, web </a:t>
            </a:r>
            <a:r>
              <a:rPr lang="en-US" dirty="0" smtClean="0"/>
              <a:t>pages </a:t>
            </a:r>
            <a:r>
              <a:rPr lang="en-US" dirty="0"/>
              <a:t>and human </a:t>
            </a:r>
            <a:r>
              <a:rPr lang="en-US" dirty="0" smtClean="0"/>
              <a:t>conversations.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Categorization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Text Categorization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This technology assigns texts to categories. Texts may belong to more than one category, categories may  contain other categories. </a:t>
            </a:r>
          </a:p>
          <a:p>
            <a:r>
              <a:rPr lang="en-US" sz="2800">
                <a:latin typeface="Arial" pitchFamily="34" charset="0"/>
              </a:rPr>
              <a:t>Filtering is a special case of categorization with just two categories.</a:t>
            </a:r>
          </a:p>
          <a:p>
            <a:endParaRPr lang="en-US" sz="280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4114800"/>
            <a:ext cx="3687763" cy="1371600"/>
            <a:chOff x="7272" y="5423"/>
            <a:chExt cx="3264" cy="10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72" y="5423"/>
              <a:ext cx="840" cy="1050"/>
              <a:chOff x="6534" y="2839"/>
              <a:chExt cx="840" cy="1050"/>
            </a:xfrm>
          </p:grpSpPr>
          <p:sp>
            <p:nvSpPr>
              <p:cNvPr id="411654" name="Rectangle 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55" name="Line 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56" name="Line 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57" name="Line 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58" name="Line 1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59" name="Line 1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0" name="Line 1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1" name="Line 1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2" name="Line 1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3" name="Line 1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4" name="Line 1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5" name="Line 1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6" name="Line 1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7" name="Line 1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8" name="Line 2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69" name="Line 2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70" name="Line 2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71" name="Line 2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72" name="Line 2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73" name="Line 2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1674" name="Line 2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9384" y="5639"/>
              <a:ext cx="1152" cy="864"/>
              <a:chOff x="9360" y="5616"/>
              <a:chExt cx="1152" cy="864"/>
            </a:xfrm>
          </p:grpSpPr>
          <p:sp>
            <p:nvSpPr>
              <p:cNvPr id="411676" name="AutoShape 28"/>
              <p:cNvSpPr>
                <a:spLocks noChangeArrowheads="1"/>
              </p:cNvSpPr>
              <p:nvPr/>
            </p:nvSpPr>
            <p:spPr bwMode="auto">
              <a:xfrm>
                <a:off x="9360" y="5616"/>
                <a:ext cx="1152" cy="864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366FF">
                      <a:gamma/>
                      <a:shade val="80392"/>
                      <a:invGamma/>
                    </a:srgbClr>
                  </a:gs>
                  <a:gs pos="50000">
                    <a:srgbClr val="3366FF"/>
                  </a:gs>
                  <a:gs pos="100000">
                    <a:srgbClr val="3366FF">
                      <a:gamma/>
                      <a:shade val="80392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7" name="Line 29"/>
              <p:cNvSpPr>
                <a:spLocks noChangeShapeType="1"/>
              </p:cNvSpPr>
              <p:nvPr/>
            </p:nvSpPr>
            <p:spPr bwMode="auto">
              <a:xfrm>
                <a:off x="9936" y="5740"/>
                <a:ext cx="484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8" name="Line 30"/>
              <p:cNvSpPr>
                <a:spLocks noChangeShapeType="1"/>
              </p:cNvSpPr>
              <p:nvPr/>
            </p:nvSpPr>
            <p:spPr bwMode="auto">
              <a:xfrm flipH="1" flipV="1">
                <a:off x="9760" y="5640"/>
                <a:ext cx="200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9" name="Line 31"/>
              <p:cNvSpPr>
                <a:spLocks noChangeShapeType="1"/>
              </p:cNvSpPr>
              <p:nvPr/>
            </p:nvSpPr>
            <p:spPr bwMode="auto">
              <a:xfrm flipH="1">
                <a:off x="9560" y="5740"/>
                <a:ext cx="40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1680" name="AutoShape 32"/>
            <p:cNvSpPr>
              <a:spLocks noChangeArrowheads="1"/>
            </p:cNvSpPr>
            <p:nvPr/>
          </p:nvSpPr>
          <p:spPr bwMode="auto">
            <a:xfrm>
              <a:off x="8352" y="5741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6788"/>
          </a:xfrm>
        </p:spPr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Broad indexing &amp; speedy search alone are not enough.</a:t>
            </a:r>
          </a:p>
          <a:p>
            <a:r>
              <a:rPr lang="en-US" sz="2800" dirty="0"/>
              <a:t>Organizational view of data is critical for effective retrieval.</a:t>
            </a:r>
          </a:p>
          <a:p>
            <a:r>
              <a:rPr lang="en-US" sz="2800" dirty="0"/>
              <a:t>Categorized data are easy for user to browse.</a:t>
            </a:r>
          </a:p>
          <a:p>
            <a:r>
              <a:rPr lang="en-US" sz="2800" dirty="0"/>
              <a:t>Category taxonomies become most central in well-known web sites (Yahoo!, Lycos, ...).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Text Categorization?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295400"/>
            <a:ext cx="7634287" cy="46815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Is it </a:t>
            </a:r>
            <a:r>
              <a:rPr lang="en-US" sz="2800">
                <a:solidFill>
                  <a:srgbClr val="0000FF"/>
                </a:solidFill>
              </a:rPr>
              <a:t>spam</a:t>
            </a:r>
            <a:r>
              <a:rPr lang="en-US" sz="2800"/>
              <a:t>?</a:t>
            </a:r>
          </a:p>
          <a:p>
            <a:pPr>
              <a:lnSpc>
                <a:spcPct val="90000"/>
              </a:lnSpc>
            </a:pPr>
            <a:r>
              <a:rPr lang="en-US" sz="2800"/>
              <a:t>Is it </a:t>
            </a:r>
            <a:r>
              <a:rPr lang="en-US" sz="2800">
                <a:solidFill>
                  <a:srgbClr val="0000FF"/>
                </a:solidFill>
              </a:rPr>
              <a:t>Spanish</a:t>
            </a:r>
            <a:r>
              <a:rPr lang="en-US" sz="2800"/>
              <a:t>?</a:t>
            </a:r>
          </a:p>
          <a:p>
            <a:pPr>
              <a:lnSpc>
                <a:spcPct val="90000"/>
              </a:lnSpc>
            </a:pPr>
            <a:r>
              <a:rPr lang="en-US" sz="2800"/>
              <a:t>Is it </a:t>
            </a:r>
            <a:r>
              <a:rPr lang="en-US" sz="2800">
                <a:solidFill>
                  <a:srgbClr val="0000FF"/>
                </a:solidFill>
              </a:rPr>
              <a:t>interesting to this user</a:t>
            </a:r>
            <a:r>
              <a:rPr lang="en-US" sz="280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News filtering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Helpdesk routing</a:t>
            </a:r>
          </a:p>
          <a:p>
            <a:pPr>
              <a:lnSpc>
                <a:spcPct val="90000"/>
              </a:lnSpc>
            </a:pPr>
            <a:r>
              <a:rPr lang="en-US" sz="2800"/>
              <a:t>Is it </a:t>
            </a:r>
            <a:r>
              <a:rPr lang="en-US" sz="2800">
                <a:solidFill>
                  <a:srgbClr val="0000FF"/>
                </a:solidFill>
              </a:rPr>
              <a:t>interesting to this NLP program</a:t>
            </a:r>
            <a:r>
              <a:rPr lang="en-US" sz="280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should my calendar system try to interpret this email as an appointment (using info. extraction)?</a:t>
            </a:r>
          </a:p>
          <a:p>
            <a:pPr>
              <a:lnSpc>
                <a:spcPct val="90000"/>
              </a:lnSpc>
            </a:pPr>
            <a:r>
              <a:rPr lang="en-US" sz="2800"/>
              <a:t>Where should it go </a:t>
            </a:r>
            <a:r>
              <a:rPr lang="en-US" sz="2800">
                <a:solidFill>
                  <a:srgbClr val="0000FF"/>
                </a:solidFill>
              </a:rPr>
              <a:t>in the directory</a:t>
            </a:r>
            <a:r>
              <a:rPr lang="en-US" sz="280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Yahoo! / Open Directory / digital libraries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mail folder?  (work, friends, junk, urgent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Categorization Applications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Web pages organized into category </a:t>
            </a:r>
            <a:r>
              <a:rPr lang="en-US" sz="2800" dirty="0" smtClean="0"/>
              <a:t>hierarchies.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Journal articles indexed by subject categories (e.g., the Library of Congress, MEDLINE, etc</a:t>
            </a:r>
            <a:r>
              <a:rPr lang="en-US" sz="2800" dirty="0" smtClean="0"/>
              <a:t>.).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Patents </a:t>
            </a:r>
            <a:r>
              <a:rPr lang="en-US" sz="2800" dirty="0"/>
              <a:t>archived using </a:t>
            </a:r>
            <a:r>
              <a:rPr lang="en-US" sz="2800" i="1" dirty="0"/>
              <a:t>International Patent </a:t>
            </a:r>
            <a:r>
              <a:rPr lang="en-US" sz="2800" i="1" dirty="0" smtClean="0"/>
              <a:t>Classification.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Patient records coded using international insurance </a:t>
            </a:r>
            <a:r>
              <a:rPr lang="en-US" sz="2800" dirty="0" smtClean="0"/>
              <a:t>categories.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E-mail message </a:t>
            </a:r>
            <a:r>
              <a:rPr lang="en-US" sz="2800" dirty="0" smtClean="0"/>
              <a:t>filtering.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News events tracked and filtered by </a:t>
            </a:r>
            <a:r>
              <a:rPr lang="en-US" sz="2800" dirty="0" smtClean="0"/>
              <a:t>topics.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0813"/>
            <a:ext cx="8737600" cy="815975"/>
          </a:xfrm>
        </p:spPr>
        <p:txBody>
          <a:bodyPr/>
          <a:lstStyle/>
          <a:p>
            <a:r>
              <a:rPr lang="en-US" sz="4000"/>
              <a:t>How to Categorize?</a:t>
            </a:r>
            <a:r>
              <a:rPr lang="en-US"/>
              <a:t> </a:t>
            </a:r>
            <a:r>
              <a:rPr lang="en-US" sz="3200">
                <a:solidFill>
                  <a:schemeClr val="bg1"/>
                </a:solidFill>
              </a:rPr>
              <a:t>(adaptive)</a:t>
            </a:r>
            <a:r>
              <a:rPr lang="en-US"/>
              <a:t> 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</p:spPr>
        <p:txBody>
          <a:bodyPr/>
          <a:lstStyle/>
          <a:p>
            <a:pPr marL="457200" indent="-457200">
              <a:buFont typeface="Wingdings 2" pitchFamily="18" charset="2"/>
              <a:buNone/>
            </a:pPr>
            <a:r>
              <a:rPr lang="en-US" sz="2400">
                <a:solidFill>
                  <a:srgbClr val="0000FF"/>
                </a:solidFill>
              </a:rPr>
              <a:t>What if we gradually get more new data over time?</a:t>
            </a:r>
          </a:p>
          <a:p>
            <a:pPr marL="457200" indent="-457200"/>
            <a:r>
              <a:rPr lang="en-US" sz="2400"/>
              <a:t>User feedback (active or passive) on our classifications</a:t>
            </a:r>
          </a:p>
          <a:p>
            <a:pPr marL="457200" indent="-457200"/>
            <a:r>
              <a:rPr lang="en-US" sz="2400"/>
              <a:t>News / email systems that categorize, or judge relevance</a:t>
            </a:r>
          </a:p>
          <a:p>
            <a:pPr marL="971550" lvl="1" indent="-284163"/>
            <a:r>
              <a:rPr lang="en-US" sz="2000"/>
              <a:t>Add new articles / messages to training data</a:t>
            </a:r>
          </a:p>
          <a:p>
            <a:pPr marL="971550" lvl="1" indent="-284163"/>
            <a:r>
              <a:rPr lang="en-US" sz="2000"/>
              <a:t>If they’re unlabeled (no supervision), label them automatically</a:t>
            </a:r>
          </a:p>
          <a:p>
            <a:pPr marL="1662113" lvl="2" indent="-327025"/>
            <a:r>
              <a:rPr lang="en-US" sz="1800"/>
              <a:t>Add them only if we’re confident?  Add them fractionally, like EM?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z="2400">
                <a:solidFill>
                  <a:srgbClr val="0000FF"/>
                </a:solidFill>
              </a:rPr>
              <a:t>So model adjusts over time:</a:t>
            </a:r>
          </a:p>
          <a:p>
            <a:pPr marL="457200" indent="-457200"/>
            <a:r>
              <a:rPr lang="en-US" sz="2400"/>
              <a:t>E.g., change the cluster centroids or n-gram parameters</a:t>
            </a:r>
          </a:p>
          <a:p>
            <a:pPr marL="457200" indent="-457200"/>
            <a:r>
              <a:rPr lang="en-US" sz="2400"/>
              <a:t>May want to </a:t>
            </a:r>
            <a:r>
              <a:rPr lang="en-US" sz="2400">
                <a:solidFill>
                  <a:srgbClr val="0000FF"/>
                </a:solidFill>
              </a:rPr>
              <a:t>weight the more recent data more heavily</a:t>
            </a:r>
            <a:r>
              <a:rPr lang="en-US" sz="2400"/>
              <a:t>, since the future is more like the present than the past</a:t>
            </a:r>
          </a:p>
          <a:p>
            <a:pPr marL="971550" lvl="1" indent="-284163"/>
            <a:r>
              <a:rPr lang="en-US" sz="2000"/>
              <a:t>E.g., message from k days ago has weight 0.9</a:t>
            </a:r>
            <a:r>
              <a:rPr lang="en-US" sz="2000" baseline="30000"/>
              <a:t>k</a:t>
            </a:r>
            <a:r>
              <a:rPr lang="en-US" sz="2000"/>
              <a:t>  (k=0,1,2, ...)</a:t>
            </a:r>
          </a:p>
          <a:p>
            <a:pPr marL="971550" lvl="1" indent="-284163"/>
            <a:r>
              <a:rPr lang="en-US" sz="2000"/>
              <a:t>So today’s model = today’s data + 0.9 * yesterday’s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6788"/>
          </a:xfrm>
        </p:spPr>
        <p:txBody>
          <a:bodyPr/>
          <a:lstStyle/>
          <a:p>
            <a:r>
              <a:rPr lang="en-US"/>
              <a:t>Challenges –Text Categorization</a:t>
            </a:r>
          </a:p>
        </p:txBody>
      </p:sp>
      <p:sp>
        <p:nvSpPr>
          <p:cNvPr id="228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Text Categorization - Perspective</a:t>
            </a:r>
          </a:p>
          <a:p>
            <a:pPr lvl="1">
              <a:lnSpc>
                <a:spcPct val="90000"/>
              </a:lnSpc>
            </a:pPr>
            <a:r>
              <a:rPr lang="en-US"/>
              <a:t>User</a:t>
            </a:r>
          </a:p>
          <a:p>
            <a:pPr lvl="1">
              <a:lnSpc>
                <a:spcPct val="90000"/>
              </a:lnSpc>
            </a:pPr>
            <a:r>
              <a:rPr lang="en-US"/>
              <a:t>Generic</a:t>
            </a:r>
          </a:p>
          <a:p>
            <a:pPr>
              <a:lnSpc>
                <a:spcPct val="90000"/>
              </a:lnSpc>
            </a:pPr>
            <a:r>
              <a:rPr lang="en-US"/>
              <a:t>Text categorization based on </a:t>
            </a:r>
          </a:p>
          <a:p>
            <a:pPr lvl="1">
              <a:lnSpc>
                <a:spcPct val="90000"/>
              </a:lnSpc>
            </a:pPr>
            <a:r>
              <a:rPr lang="en-US"/>
              <a:t>General Ontology</a:t>
            </a:r>
          </a:p>
          <a:p>
            <a:pPr lvl="1">
              <a:lnSpc>
                <a:spcPct val="90000"/>
              </a:lnSpc>
            </a:pPr>
            <a:r>
              <a:rPr lang="en-US"/>
              <a:t>Domain Ontology</a:t>
            </a:r>
          </a:p>
          <a:p>
            <a:pPr>
              <a:lnSpc>
                <a:spcPct val="90000"/>
              </a:lnSpc>
            </a:pPr>
            <a:r>
              <a:rPr lang="en-US"/>
              <a:t>Text Categorization </a:t>
            </a:r>
          </a:p>
          <a:p>
            <a:pPr lvl="1">
              <a:lnSpc>
                <a:spcPct val="90000"/>
              </a:lnSpc>
            </a:pPr>
            <a:r>
              <a:rPr lang="en-US"/>
              <a:t>Specified Granularity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Topic Detection  and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and Events?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TDT’s perspective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Topic Detection and </a:t>
            </a:r>
            <a:r>
              <a:rPr lang="en-US" sz="2400" dirty="0" smtClean="0"/>
              <a:t>Tracking.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i="1" dirty="0">
                <a:solidFill>
                  <a:srgbClr val="0000FF"/>
                </a:solidFill>
              </a:rPr>
              <a:t>event</a:t>
            </a:r>
            <a:r>
              <a:rPr lang="en-US" sz="2800" dirty="0"/>
              <a:t> happens somewhere and sometime in the real world (a </a:t>
            </a:r>
            <a:r>
              <a:rPr lang="en-US" sz="2800" i="1" dirty="0"/>
              <a:t>seminal</a:t>
            </a:r>
            <a:r>
              <a:rPr lang="en-US" sz="2800" dirty="0"/>
              <a:t> event)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particular </a:t>
            </a:r>
            <a:r>
              <a:rPr lang="en-US" sz="2400" dirty="0" smtClean="0"/>
              <a:t>earthquake.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Some events “inevitably” follow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Damage, rescues,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first event and all those that follow inevitably from it constitute a </a:t>
            </a:r>
            <a:r>
              <a:rPr lang="en-US" sz="2800" i="1" dirty="0" smtClean="0">
                <a:solidFill>
                  <a:srgbClr val="0000FF"/>
                </a:solidFill>
              </a:rPr>
              <a:t>topic.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Topic Tracking Task:</a:t>
            </a:r>
            <a:endParaRPr lang="en-AU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0" hangingPunct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b="1" i="1">
                <a:solidFill>
                  <a:schemeClr val="accent2"/>
                </a:solidFill>
              </a:rPr>
              <a:t>To detect stories that discuss the target topic,</a:t>
            </a:r>
            <a:br>
              <a:rPr lang="en-US" sz="2400" b="1" i="1">
                <a:solidFill>
                  <a:schemeClr val="accent2"/>
                </a:solidFill>
              </a:rPr>
            </a:br>
            <a:r>
              <a:rPr lang="en-US" sz="2400" b="1" i="1">
                <a:solidFill>
                  <a:schemeClr val="accent2"/>
                </a:solidFill>
              </a:rPr>
              <a:t>in multiple source streams.</a:t>
            </a:r>
          </a:p>
          <a:p>
            <a:r>
              <a:rPr lang="en-US"/>
              <a:t>Find all the stories that discuss a given target topic</a:t>
            </a:r>
          </a:p>
          <a:p>
            <a:pPr lvl="1"/>
            <a:r>
              <a:rPr lang="en-US" i="1"/>
              <a:t>Training:</a:t>
            </a:r>
            <a:r>
              <a:rPr lang="en-US"/>
              <a:t>  Given N</a:t>
            </a:r>
            <a:r>
              <a:rPr lang="en-US" baseline="-25000"/>
              <a:t>t</a:t>
            </a:r>
            <a:r>
              <a:rPr lang="en-US"/>
              <a:t> sample stories that discuss a given target topic,</a:t>
            </a:r>
          </a:p>
          <a:p>
            <a:pPr lvl="1"/>
            <a:r>
              <a:rPr lang="en-US" i="1"/>
              <a:t>Test:</a:t>
            </a:r>
            <a:r>
              <a:rPr lang="en-US"/>
              <a:t>  Find all subsequent stories that discuss the target topic.</a:t>
            </a:r>
          </a:p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TDT task: new event detection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Monitor stream of news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Multimodal, only English </a:t>
            </a:r>
            <a:r>
              <a:rPr lang="en-US" dirty="0" smtClean="0"/>
              <a:t>here.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Flag stories that discuss a topic not seen earlier on the stream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be the first appearance of topic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be picked up in </a:t>
            </a:r>
            <a:r>
              <a:rPr lang="en-US" dirty="0" smtClean="0"/>
              <a:t>mid-topic.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Viewed as companion process to a filter for “interesting” </a:t>
            </a:r>
            <a:r>
              <a:rPr lang="en-US" dirty="0" smtClean="0"/>
              <a:t>topics.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Extraction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87313"/>
            <a:ext cx="8534400" cy="792162"/>
          </a:xfrm>
        </p:spPr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mining consists of </a:t>
            </a:r>
            <a:r>
              <a:rPr lang="en-US" dirty="0">
                <a:solidFill>
                  <a:srgbClr val="0000FF"/>
                </a:solidFill>
              </a:rPr>
              <a:t>extraction information from hidden patterns</a:t>
            </a:r>
            <a:r>
              <a:rPr lang="en-US" dirty="0"/>
              <a:t> in large </a:t>
            </a:r>
            <a:r>
              <a:rPr lang="en-US" dirty="0">
                <a:solidFill>
                  <a:srgbClr val="0000FF"/>
                </a:solidFill>
              </a:rPr>
              <a:t>text-data </a:t>
            </a:r>
            <a:r>
              <a:rPr lang="en-US" dirty="0" smtClean="0">
                <a:solidFill>
                  <a:srgbClr val="0000FF"/>
                </a:solidFill>
              </a:rPr>
              <a:t>collections.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The results can be important both:</a:t>
            </a:r>
          </a:p>
          <a:p>
            <a:pPr lvl="1"/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analysis </a:t>
            </a:r>
            <a:r>
              <a:rPr lang="en-US" dirty="0"/>
              <a:t>of the collection, and</a:t>
            </a:r>
          </a:p>
          <a:p>
            <a:pPr lvl="1"/>
            <a:r>
              <a:rPr lang="en-US" dirty="0"/>
              <a:t>for providing </a:t>
            </a:r>
            <a:r>
              <a:rPr lang="en-US" dirty="0">
                <a:solidFill>
                  <a:srgbClr val="FF0000"/>
                </a:solidFill>
              </a:rPr>
              <a:t>intelligent navigation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browsing</a:t>
            </a:r>
            <a:r>
              <a:rPr lang="en-US" dirty="0"/>
              <a:t> </a:t>
            </a:r>
            <a:r>
              <a:rPr lang="en-US" dirty="0" smtClean="0"/>
              <a:t>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Information Extraction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0" indent="0" defTabSz="762000"/>
            <a:r>
              <a:rPr lang="en-US" sz="2800">
                <a:latin typeface="Arial" pitchFamily="34" charset="0"/>
              </a:rPr>
              <a:t>Relevant information pieces of information are discovered and marked for extraction. </a:t>
            </a:r>
          </a:p>
          <a:p>
            <a:pPr marL="0" indent="0" defTabSz="762000"/>
            <a:r>
              <a:rPr lang="en-US" sz="2800">
                <a:latin typeface="Arial" pitchFamily="34" charset="0"/>
              </a:rPr>
              <a:t>The extracted pieces can be: 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the topic, named entities such as company, place or person names, simple relations such as prices, destinations, functions etc. or complex relations describing accidents, company mergers or football matches.</a:t>
            </a:r>
          </a:p>
          <a:p>
            <a:pPr marL="0" indent="0" defTabSz="762000"/>
            <a:endParaRPr lang="de-DE" sz="280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724400"/>
            <a:ext cx="3733800" cy="1447800"/>
            <a:chOff x="7272" y="12231"/>
            <a:chExt cx="3108" cy="10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72" y="12231"/>
              <a:ext cx="840" cy="1050"/>
              <a:chOff x="6534" y="2839"/>
              <a:chExt cx="840" cy="1050"/>
            </a:xfrm>
          </p:grpSpPr>
          <p:sp>
            <p:nvSpPr>
              <p:cNvPr id="419846" name="Rectangle 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47" name="Line 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48" name="Line 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49" name="Line 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0" name="Line 1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1" name="Line 1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2" name="Line 1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3" name="Line 1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4" name="Line 1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5" name="Line 1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6" name="Line 1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7" name="Line 1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8" name="Line 1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59" name="Line 1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0" name="Line 2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1" name="Line 2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2" name="Line 2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3" name="Line 2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4" name="Line 2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5" name="Line 2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66" name="Line 2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19867" name="AutoShape 27"/>
            <p:cNvSpPr>
              <a:spLocks noChangeArrowheads="1"/>
            </p:cNvSpPr>
            <p:nvPr/>
          </p:nvSpPr>
          <p:spPr bwMode="auto">
            <a:xfrm>
              <a:off x="8352" y="12414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9540" y="12509"/>
              <a:ext cx="840" cy="443"/>
              <a:chOff x="9583" y="12486"/>
              <a:chExt cx="840" cy="443"/>
            </a:xfrm>
          </p:grpSpPr>
          <p:sp>
            <p:nvSpPr>
              <p:cNvPr id="419869" name="Rectangle 29"/>
              <p:cNvSpPr>
                <a:spLocks noChangeArrowheads="1"/>
              </p:cNvSpPr>
              <p:nvPr/>
            </p:nvSpPr>
            <p:spPr bwMode="auto">
              <a:xfrm>
                <a:off x="9583" y="12486"/>
                <a:ext cx="840" cy="44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9896" y="12539"/>
                <a:ext cx="480" cy="87"/>
                <a:chOff x="2352" y="2928"/>
                <a:chExt cx="192" cy="35"/>
              </a:xfrm>
            </p:grpSpPr>
            <p:sp>
              <p:nvSpPr>
                <p:cNvPr id="419871" name="Line 31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72" name="Line 32"/>
                <p:cNvSpPr>
                  <a:spLocks noChangeShapeType="1"/>
                </p:cNvSpPr>
                <p:nvPr/>
              </p:nvSpPr>
              <p:spPr bwMode="auto">
                <a:xfrm>
                  <a:off x="2352" y="296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73" name="Line 33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74" name="Line 34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9896" y="12664"/>
                <a:ext cx="480" cy="87"/>
                <a:chOff x="2352" y="2928"/>
                <a:chExt cx="192" cy="35"/>
              </a:xfrm>
            </p:grpSpPr>
            <p:sp>
              <p:nvSpPr>
                <p:cNvPr id="419876" name="Line 36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77" name="Line 37"/>
                <p:cNvSpPr>
                  <a:spLocks noChangeShapeType="1"/>
                </p:cNvSpPr>
                <p:nvPr/>
              </p:nvSpPr>
              <p:spPr bwMode="auto">
                <a:xfrm>
                  <a:off x="2352" y="296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78" name="Line 38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79" name="Line 39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9896" y="12791"/>
                <a:ext cx="480" cy="88"/>
                <a:chOff x="2352" y="2928"/>
                <a:chExt cx="192" cy="35"/>
              </a:xfrm>
            </p:grpSpPr>
            <p:sp>
              <p:nvSpPr>
                <p:cNvPr id="419881" name="Line 41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82" name="Line 42"/>
                <p:cNvSpPr>
                  <a:spLocks noChangeShapeType="1"/>
                </p:cNvSpPr>
                <p:nvPr/>
              </p:nvSpPr>
              <p:spPr bwMode="auto">
                <a:xfrm>
                  <a:off x="2352" y="296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83" name="Line 43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884" name="Line 44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19885" name="Line 45"/>
              <p:cNvSpPr>
                <a:spLocks noChangeShapeType="1"/>
              </p:cNvSpPr>
              <p:nvPr/>
            </p:nvSpPr>
            <p:spPr bwMode="auto">
              <a:xfrm>
                <a:off x="9631" y="12599"/>
                <a:ext cx="2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86" name="Line 46"/>
              <p:cNvSpPr>
                <a:spLocks noChangeShapeType="1"/>
              </p:cNvSpPr>
              <p:nvPr/>
            </p:nvSpPr>
            <p:spPr bwMode="auto">
              <a:xfrm>
                <a:off x="9631" y="12724"/>
                <a:ext cx="2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87" name="Line 47"/>
              <p:cNvSpPr>
                <a:spLocks noChangeShapeType="1"/>
              </p:cNvSpPr>
              <p:nvPr/>
            </p:nvSpPr>
            <p:spPr bwMode="auto">
              <a:xfrm>
                <a:off x="9631" y="12849"/>
                <a:ext cx="2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88" name="Line 48"/>
              <p:cNvSpPr>
                <a:spLocks noChangeShapeType="1"/>
              </p:cNvSpPr>
              <p:nvPr/>
            </p:nvSpPr>
            <p:spPr bwMode="auto">
              <a:xfrm>
                <a:off x="9920" y="1283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9889" name="Line 49"/>
              <p:cNvSpPr>
                <a:spLocks noChangeShapeType="1"/>
              </p:cNvSpPr>
              <p:nvPr/>
            </p:nvSpPr>
            <p:spPr bwMode="auto">
              <a:xfrm>
                <a:off x="9932" y="12704"/>
                <a:ext cx="42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9890" name="Line 50"/>
              <p:cNvSpPr>
                <a:spLocks noChangeShapeType="1"/>
              </p:cNvSpPr>
              <p:nvPr/>
            </p:nvSpPr>
            <p:spPr bwMode="auto">
              <a:xfrm>
                <a:off x="9924" y="125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9891" name="Line 51"/>
              <p:cNvSpPr>
                <a:spLocks noChangeShapeType="1"/>
              </p:cNvSpPr>
              <p:nvPr/>
            </p:nvSpPr>
            <p:spPr bwMode="auto">
              <a:xfrm>
                <a:off x="9939" y="12844"/>
                <a:ext cx="2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92" name="Line 52"/>
              <p:cNvSpPr>
                <a:spLocks noChangeShapeType="1"/>
              </p:cNvSpPr>
              <p:nvPr/>
            </p:nvSpPr>
            <p:spPr bwMode="auto">
              <a:xfrm>
                <a:off x="9936" y="12716"/>
                <a:ext cx="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93" name="Line 53"/>
              <p:cNvSpPr>
                <a:spLocks noChangeShapeType="1"/>
              </p:cNvSpPr>
              <p:nvPr/>
            </p:nvSpPr>
            <p:spPr bwMode="auto">
              <a:xfrm>
                <a:off x="10120" y="12716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894" name="Line 54"/>
              <p:cNvSpPr>
                <a:spLocks noChangeShapeType="1"/>
              </p:cNvSpPr>
              <p:nvPr/>
            </p:nvSpPr>
            <p:spPr bwMode="auto">
              <a:xfrm>
                <a:off x="9920" y="12596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8534400" cy="792162"/>
          </a:xfrm>
        </p:spPr>
        <p:txBody>
          <a:bodyPr/>
          <a:lstStyle/>
          <a:p>
            <a:r>
              <a:rPr lang="nl-NL" i="0"/>
              <a:t>Definition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 2" pitchFamily="18" charset="2"/>
              <a:buNone/>
            </a:pPr>
            <a:r>
              <a:rPr lang="nl-NL" sz="2800">
                <a:solidFill>
                  <a:srgbClr val="6600FF"/>
                </a:solidFill>
              </a:rPr>
              <a:t>Information Extraction (IE)</a:t>
            </a:r>
            <a:r>
              <a:rPr lang="nl-NL" sz="2800" i="1">
                <a:solidFill>
                  <a:srgbClr val="333300"/>
                </a:solidFill>
              </a:rPr>
              <a:t> systems analyze </a:t>
            </a:r>
            <a:r>
              <a:rPr lang="nl-NL" sz="2800" i="1" u="sng">
                <a:solidFill>
                  <a:srgbClr val="333300"/>
                </a:solidFill>
              </a:rPr>
              <a:t>unrestricted text</a:t>
            </a:r>
            <a:r>
              <a:rPr lang="nl-NL" sz="2800" i="1">
                <a:solidFill>
                  <a:srgbClr val="333300"/>
                </a:solidFill>
              </a:rPr>
              <a:t> in order to extract </a:t>
            </a:r>
            <a:r>
              <a:rPr lang="nl-NL" sz="2800" i="1" u="sng">
                <a:solidFill>
                  <a:srgbClr val="333300"/>
                </a:solidFill>
              </a:rPr>
              <a:t>specific types</a:t>
            </a:r>
            <a:r>
              <a:rPr lang="nl-NL" sz="2800" i="1">
                <a:solidFill>
                  <a:srgbClr val="333300"/>
                </a:solidFill>
              </a:rPr>
              <a:t> of information.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 2" pitchFamily="18" charset="2"/>
              <a:buNone/>
            </a:pPr>
            <a:r>
              <a:rPr lang="nl-NL" sz="2800" i="1">
                <a:solidFill>
                  <a:srgbClr val="333300"/>
                </a:solidFill>
              </a:rPr>
              <a:t>IE systems </a:t>
            </a:r>
            <a:r>
              <a:rPr lang="nl-NL" sz="2800" i="1" u="sng">
                <a:solidFill>
                  <a:srgbClr val="333300"/>
                </a:solidFill>
              </a:rPr>
              <a:t>do not attempt to </a:t>
            </a:r>
            <a:r>
              <a:rPr lang="nl-NL" sz="2800" u="sng">
                <a:solidFill>
                  <a:srgbClr val="333300"/>
                </a:solidFill>
              </a:rPr>
              <a:t>understand</a:t>
            </a:r>
            <a:r>
              <a:rPr lang="nl-NL" sz="2800">
                <a:solidFill>
                  <a:srgbClr val="333300"/>
                </a:solidFill>
              </a:rPr>
              <a:t> </a:t>
            </a:r>
            <a:r>
              <a:rPr lang="nl-NL" sz="2800" i="1">
                <a:solidFill>
                  <a:srgbClr val="333300"/>
                </a:solidFill>
              </a:rPr>
              <a:t>all of the text in all input documents, but they do </a:t>
            </a:r>
            <a:r>
              <a:rPr lang="nl-NL" sz="2800" u="sng">
                <a:solidFill>
                  <a:srgbClr val="333300"/>
                </a:solidFill>
              </a:rPr>
              <a:t>analyze </a:t>
            </a:r>
            <a:r>
              <a:rPr lang="nl-NL" sz="2800" i="1" u="sng">
                <a:solidFill>
                  <a:srgbClr val="333300"/>
                </a:solidFill>
              </a:rPr>
              <a:t>those portions</a:t>
            </a:r>
            <a:r>
              <a:rPr lang="nl-NL" sz="2800" i="1">
                <a:solidFill>
                  <a:srgbClr val="333300"/>
                </a:solidFill>
              </a:rPr>
              <a:t> of each document </a:t>
            </a:r>
            <a:r>
              <a:rPr lang="nl-NL" sz="2800" i="1" u="sng">
                <a:solidFill>
                  <a:srgbClr val="333300"/>
                </a:solidFill>
              </a:rPr>
              <a:t>that contain relevant information</a:t>
            </a:r>
            <a:endParaRPr lang="nl-NL" sz="2800" i="1">
              <a:solidFill>
                <a:srgbClr val="333300"/>
              </a:solidFill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 2" pitchFamily="18" charset="2"/>
              <a:buNone/>
            </a:pPr>
            <a:r>
              <a:rPr lang="nl-NL" sz="2800">
                <a:solidFill>
                  <a:srgbClr val="6600FF"/>
                </a:solidFill>
              </a:rPr>
              <a:t>Relevance</a:t>
            </a:r>
            <a:r>
              <a:rPr lang="nl-NL" sz="2800" i="1">
                <a:solidFill>
                  <a:srgbClr val="333300"/>
                </a:solidFill>
              </a:rPr>
              <a:t> is determined by </a:t>
            </a:r>
            <a:r>
              <a:rPr lang="nl-NL" sz="2800" i="1" u="sng">
                <a:solidFill>
                  <a:srgbClr val="333300"/>
                </a:solidFill>
              </a:rPr>
              <a:t>pre-defined domain guidelines</a:t>
            </a:r>
            <a:r>
              <a:rPr lang="nl-NL" sz="2800" i="1">
                <a:solidFill>
                  <a:srgbClr val="333300"/>
                </a:solidFill>
              </a:rPr>
              <a:t> which must specify, as accurately as possible, exactly </a:t>
            </a:r>
            <a:r>
              <a:rPr lang="nl-NL" sz="2800" i="1" u="sng">
                <a:solidFill>
                  <a:srgbClr val="333300"/>
                </a:solidFill>
              </a:rPr>
              <a:t>what types of information the system is expected to find</a:t>
            </a:r>
            <a:r>
              <a:rPr lang="nl-NL" sz="2800" i="1">
                <a:solidFill>
                  <a:srgbClr val="333300"/>
                </a:solidFill>
              </a:rPr>
              <a:t>.</a:t>
            </a:r>
          </a:p>
          <a:p>
            <a:pPr algn="r">
              <a:lnSpc>
                <a:spcPct val="90000"/>
              </a:lnSpc>
              <a:buClr>
                <a:schemeClr val="hlink"/>
              </a:buClr>
              <a:buFont typeface="Wingdings 2" pitchFamily="18" charset="2"/>
              <a:buNone/>
            </a:pPr>
            <a:endParaRPr lang="nl-NL" sz="2800">
              <a:solidFill>
                <a:srgbClr val="333300"/>
              </a:solidFill>
            </a:endParaRPr>
          </a:p>
          <a:p>
            <a:pPr algn="r">
              <a:lnSpc>
                <a:spcPct val="90000"/>
              </a:lnSpc>
              <a:buClr>
                <a:schemeClr val="hlink"/>
              </a:buClr>
              <a:buFont typeface="Wingdings 2" pitchFamily="18" charset="2"/>
              <a:buNone/>
            </a:pPr>
            <a:r>
              <a:rPr lang="nl-NL" sz="2400">
                <a:solidFill>
                  <a:srgbClr val="0000FF"/>
                </a:solidFill>
              </a:rPr>
              <a:t>Wendy G. Lehnert</a:t>
            </a:r>
            <a:endParaRPr lang="nl-NL" sz="2800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Issues - IE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900">
                <a:ea typeface="굴림" pitchFamily="34" charset="-127"/>
              </a:rPr>
              <a:t>The relative complexity of the extraction task</a:t>
            </a:r>
          </a:p>
          <a:p>
            <a:pPr lvl="1">
              <a:lnSpc>
                <a:spcPct val="90000"/>
              </a:lnSpc>
            </a:pPr>
            <a:r>
              <a:rPr lang="en-US" altLang="ko-KR" sz="2600">
                <a:ea typeface="굴림" pitchFamily="34" charset="-127"/>
              </a:rPr>
              <a:t>The quality of the knowledge bases available to the NLP system</a:t>
            </a:r>
          </a:p>
          <a:p>
            <a:pPr lvl="1">
              <a:lnSpc>
                <a:spcPct val="90000"/>
              </a:lnSpc>
            </a:pPr>
            <a:r>
              <a:rPr lang="en-US" altLang="ko-KR" sz="2600">
                <a:ea typeface="굴림" pitchFamily="34" charset="-127"/>
              </a:rPr>
              <a:t>The syntactic and semantic complexity of the documents to be processed</a:t>
            </a:r>
          </a:p>
          <a:p>
            <a:pPr lvl="1">
              <a:lnSpc>
                <a:spcPct val="90000"/>
              </a:lnSpc>
            </a:pPr>
            <a:r>
              <a:rPr lang="en-US" altLang="ko-KR" sz="2600">
                <a:ea typeface="굴림" pitchFamily="34" charset="-127"/>
              </a:rPr>
              <a:t>The regularity of the language in documents</a:t>
            </a:r>
          </a:p>
          <a:p>
            <a:pPr lvl="1">
              <a:lnSpc>
                <a:spcPct val="90000"/>
              </a:lnSpc>
            </a:pPr>
            <a:r>
              <a:rPr lang="en-US" altLang="ko-KR" sz="2600" u="sng">
                <a:ea typeface="굴림" pitchFamily="34" charset="-127"/>
              </a:rPr>
              <a:t>The accuracy and robustness</a:t>
            </a:r>
          </a:p>
          <a:p>
            <a:pPr lvl="1">
              <a:lnSpc>
                <a:spcPct val="90000"/>
              </a:lnSpc>
            </a:pPr>
            <a:r>
              <a:rPr lang="en-US" altLang="ko-KR" sz="2600" u="sng">
                <a:ea typeface="굴림" pitchFamily="34" charset="-127"/>
              </a:rPr>
              <a:t>The portability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Building an IE system in a new domain is difficult and time-consuming.</a:t>
            </a:r>
          </a:p>
          <a:p>
            <a:pPr lvl="1">
              <a:lnSpc>
                <a:spcPct val="90000"/>
              </a:lnSpc>
            </a:pPr>
            <a:r>
              <a:rPr lang="en-US" altLang="ko-KR" sz="2600" u="sng">
                <a:ea typeface="굴림" pitchFamily="34" charset="-127"/>
              </a:rPr>
              <a:t>Knowledge acquisition</a:t>
            </a:r>
          </a:p>
          <a:p>
            <a:pPr algn="ctr">
              <a:lnSpc>
                <a:spcPct val="90000"/>
              </a:lnSpc>
            </a:pPr>
            <a:r>
              <a:rPr lang="en-US" altLang="ko-KR" sz="2800">
                <a:solidFill>
                  <a:srgbClr val="0000FF"/>
                </a:solidFill>
                <a:ea typeface="굴림" pitchFamily="34" charset="-127"/>
              </a:rPr>
              <a:t>The empirical methods in NLP will address this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966788"/>
          </a:xfrm>
        </p:spPr>
        <p:txBody>
          <a:bodyPr/>
          <a:lstStyle/>
          <a:p>
            <a:r>
              <a:rPr lang="en-US" altLang="ko-KR">
                <a:ea typeface="굴림" pitchFamily="34" charset="-127"/>
              </a:rPr>
              <a:t>The Stages of IE System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Tokenization and Tagging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Tag each word with respect to POS or semantic class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Sentence Analysis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Syntactic analysis or partial parsing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Extraction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Identification of domain-specific component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Merging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Coreference resolution or anaphora resolution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Template generation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Determines the number of distinct events in the text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Maps the individually extracted pieces of information onto each event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Produce output templates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Purely domain-specific inferences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34" charset="-127"/>
              </a:rPr>
              <a:t>Sometimes requires constraints or normalization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itchFamily="34" charset="-127"/>
              </a:rPr>
              <a:t>The Architecture of IE System and NLP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>
                <a:ea typeface="굴림" pitchFamily="34" charset="-127"/>
              </a:rPr>
              <a:t>The spectrum of NLP system</a:t>
            </a:r>
          </a:p>
          <a:p>
            <a:pPr lvl="1"/>
            <a:endParaRPr lang="en-US" altLang="ko-KR">
              <a:ea typeface="굴림" pitchFamily="34" charset="-127"/>
            </a:endParaRPr>
          </a:p>
          <a:p>
            <a:pPr lvl="1"/>
            <a:endParaRPr lang="en-US" altLang="ko-KR">
              <a:ea typeface="굴림" pitchFamily="34" charset="-127"/>
            </a:endParaRPr>
          </a:p>
          <a:p>
            <a:pPr lvl="1"/>
            <a:endParaRPr lang="en-US" altLang="ko-KR">
              <a:ea typeface="굴림" pitchFamily="34" charset="-127"/>
            </a:endParaRPr>
          </a:p>
          <a:p>
            <a:pPr lvl="1"/>
            <a:endParaRPr lang="en-US" altLang="ko-KR">
              <a:ea typeface="굴림" pitchFamily="34" charset="-127"/>
            </a:endParaRPr>
          </a:p>
          <a:p>
            <a:pPr lvl="1"/>
            <a:endParaRPr lang="en-US" altLang="ko-KR">
              <a:ea typeface="굴림" pitchFamily="34" charset="-127"/>
            </a:endParaRP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>
            <a:off x="900113" y="1989138"/>
            <a:ext cx="741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381000" y="3200400"/>
            <a:ext cx="2232025" cy="10795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A full syntactic analysis,</a:t>
            </a:r>
          </a:p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Semantic analysis,</a:t>
            </a:r>
          </a:p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Discourse-level analysis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6400800" y="3200400"/>
            <a:ext cx="2232025" cy="10795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Keyword matching</a:t>
            </a:r>
          </a:p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technique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352800" y="3276600"/>
            <a:ext cx="2232025" cy="10795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IE system</a:t>
            </a:r>
          </a:p>
          <a:p>
            <a:pPr algn="ctr" latinLnBrk="1"/>
            <a:r>
              <a:rPr kumimoji="1" lang="en-US" altLang="ko-KR" sz="1600" b="1">
                <a:ea typeface="돋움체" pitchFamily="49" charset="-127"/>
              </a:rPr>
              <a:t>Partial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5250"/>
            <a:ext cx="8915400" cy="871538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b="1"/>
              <a:t>Financial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Email auto-response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e.g. "What is the balance of account N007623013?"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First </a:t>
            </a:r>
            <a:r>
              <a:rPr lang="en-US" sz="2000" b="1" i="1"/>
              <a:t>categorize</a:t>
            </a:r>
            <a:r>
              <a:rPr lang="en-US" sz="2000"/>
              <a:t> as balance-request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Then extract account number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b="1"/>
              <a:t>Informational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all seminar announcements in BB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sz="2000"/>
              <a:t>	extract time/title/speaker/location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From email messages about proposed meetings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sz="2000"/>
              <a:t>	extract time/participants/location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b="1"/>
              <a:t>Corporate Intelligence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Extract key facts about competition web sites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New products offered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Any changes to prices, sales, etc.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Extract key facts about customers of competitors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b="1">
                <a:solidFill>
                  <a:srgbClr val="0000FF"/>
                </a:solidFill>
              </a:rPr>
              <a:t>Large-scale Web applications</a:t>
            </a:r>
          </a:p>
          <a:p>
            <a:pPr>
              <a:lnSpc>
                <a:spcPct val="90000"/>
              </a:lnSpc>
            </a:pPr>
            <a:r>
              <a:rPr lang="en-US" sz="2800"/>
              <a:t>Build DB of all job openings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Categorize web pages as job descriptions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Extract company/date/salary/level/...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fill in relational DB with extracted info</a:t>
            </a:r>
          </a:p>
          <a:p>
            <a:pPr>
              <a:lnSpc>
                <a:spcPct val="90000"/>
              </a:lnSpc>
            </a:pPr>
            <a:r>
              <a:rPr lang="en-US" sz="2800"/>
              <a:t>Whizbang! (a Pittsburgh eCompany) is doing just this via its flipdog.com site</a:t>
            </a:r>
          </a:p>
          <a:p>
            <a:pPr>
              <a:lnSpc>
                <a:spcPct val="90000"/>
              </a:lnSpc>
            </a:pPr>
            <a:r>
              <a:rPr lang="en-US" sz="2800"/>
              <a:t>Build DB of all web-posted resumes,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/>
              <a:t>	first categorizing pages as resumes,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/>
              <a:t>	then extracting key fields name/expertise/...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8153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 Answering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Data Fusion and Text Data Mining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0" indent="0" defTabSz="762000"/>
            <a:r>
              <a:rPr lang="en-US">
                <a:latin typeface="Arial" pitchFamily="34" charset="0"/>
              </a:rPr>
              <a:t>Extracted pieces of information from several sources are combined in one database. </a:t>
            </a:r>
          </a:p>
          <a:p>
            <a:pPr marL="0" indent="0" defTabSz="762000"/>
            <a:r>
              <a:rPr lang="en-US">
                <a:latin typeface="Arial" pitchFamily="34" charset="0"/>
              </a:rPr>
              <a:t>Previously undetected </a:t>
            </a:r>
            <a:br>
              <a:rPr lang="en-US">
                <a:latin typeface="Arial" pitchFamily="34" charset="0"/>
              </a:rPr>
            </a:br>
            <a:r>
              <a:rPr lang="en-US">
                <a:latin typeface="Arial" pitchFamily="34" charset="0"/>
              </a:rPr>
              <a:t>relationships may be discovered.</a:t>
            </a:r>
          </a:p>
          <a:p>
            <a:pPr marL="0" indent="0" defTabSz="762000"/>
            <a:endParaRPr lang="de-DE">
              <a:latin typeface="Arial" pitchFamily="34" charset="0"/>
            </a:endParaRPr>
          </a:p>
        </p:txBody>
      </p:sp>
      <p:grpSp>
        <p:nvGrpSpPr>
          <p:cNvPr id="2" name="Group 2052"/>
          <p:cNvGrpSpPr>
            <a:grpSpLocks/>
          </p:cNvGrpSpPr>
          <p:nvPr/>
        </p:nvGrpSpPr>
        <p:grpSpPr bwMode="auto">
          <a:xfrm>
            <a:off x="4724400" y="4114800"/>
            <a:ext cx="4064000" cy="1447800"/>
            <a:chOff x="7161" y="13847"/>
            <a:chExt cx="3219" cy="1190"/>
          </a:xfrm>
        </p:grpSpPr>
        <p:grpSp>
          <p:nvGrpSpPr>
            <p:cNvPr id="3" name="Group 2053"/>
            <p:cNvGrpSpPr>
              <a:grpSpLocks/>
            </p:cNvGrpSpPr>
            <p:nvPr/>
          </p:nvGrpSpPr>
          <p:grpSpPr bwMode="auto">
            <a:xfrm>
              <a:off x="7316" y="13847"/>
              <a:ext cx="840" cy="1050"/>
              <a:chOff x="6534" y="2839"/>
              <a:chExt cx="840" cy="1050"/>
            </a:xfrm>
          </p:grpSpPr>
          <p:sp>
            <p:nvSpPr>
              <p:cNvPr id="423942" name="Rectangle 2054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3" name="Line 2055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4" name="Line 2056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5" name="Line 2057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6" name="Line 2058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7" name="Line 2059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8" name="Line 2060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49" name="Line 2061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0" name="Line 2062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1" name="Line 2063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2" name="Line 2064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3" name="Line 2065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4" name="Line 2066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5" name="Line 2067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6" name="Line 2068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7" name="Line 2069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8" name="Line 2070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59" name="Line 2071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0" name="Line 2072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1" name="Line 2073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2" name="Line 2074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2075"/>
            <p:cNvGrpSpPr>
              <a:grpSpLocks/>
            </p:cNvGrpSpPr>
            <p:nvPr/>
          </p:nvGrpSpPr>
          <p:grpSpPr bwMode="auto">
            <a:xfrm>
              <a:off x="7247" y="13919"/>
              <a:ext cx="840" cy="1050"/>
              <a:chOff x="6534" y="2839"/>
              <a:chExt cx="840" cy="1050"/>
            </a:xfrm>
          </p:grpSpPr>
          <p:sp>
            <p:nvSpPr>
              <p:cNvPr id="423964" name="Rectangle 207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5" name="Line 207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6" name="Line 207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7" name="Line 207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8" name="Line 208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69" name="Line 208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0" name="Line 208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1" name="Line 208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2" name="Line 208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3" name="Line 208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4" name="Line 208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5" name="Line 208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6" name="Line 208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7" name="Line 208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8" name="Line 209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79" name="Line 209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0" name="Line 209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1" name="Line 209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2" name="Line 209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3" name="Line 209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4" name="Line 209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2097"/>
            <p:cNvGrpSpPr>
              <a:grpSpLocks/>
            </p:cNvGrpSpPr>
            <p:nvPr/>
          </p:nvGrpSpPr>
          <p:grpSpPr bwMode="auto">
            <a:xfrm>
              <a:off x="7161" y="13987"/>
              <a:ext cx="840" cy="1050"/>
              <a:chOff x="6534" y="2839"/>
              <a:chExt cx="840" cy="1050"/>
            </a:xfrm>
          </p:grpSpPr>
          <p:sp>
            <p:nvSpPr>
              <p:cNvPr id="423986" name="Rectangle 2098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7" name="Line 2099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8" name="Line 2100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89" name="Line 2101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0" name="Line 2102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1" name="Line 2103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2" name="Line 2104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3" name="Line 2105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4" name="Line 2106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5" name="Line 2107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6" name="Line 2108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7" name="Line 2109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8" name="Line 2110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99" name="Line 2111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0" name="Line 2112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1" name="Line 2113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2" name="Line 2114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3" name="Line 2115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4" name="Line 2116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5" name="Line 2117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06" name="Line 2118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24007" name="AutoShape 2119"/>
            <p:cNvSpPr>
              <a:spLocks noChangeArrowheads="1"/>
            </p:cNvSpPr>
            <p:nvPr/>
          </p:nvSpPr>
          <p:spPr bwMode="auto">
            <a:xfrm>
              <a:off x="8352" y="14119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2120"/>
            <p:cNvGrpSpPr>
              <a:grpSpLocks/>
            </p:cNvGrpSpPr>
            <p:nvPr/>
          </p:nvGrpSpPr>
          <p:grpSpPr bwMode="auto">
            <a:xfrm>
              <a:off x="9540" y="13887"/>
              <a:ext cx="840" cy="1050"/>
              <a:chOff x="9556" y="14024"/>
              <a:chExt cx="840" cy="1050"/>
            </a:xfrm>
          </p:grpSpPr>
          <p:sp>
            <p:nvSpPr>
              <p:cNvPr id="424009" name="Rectangle 2121"/>
              <p:cNvSpPr>
                <a:spLocks noChangeArrowheads="1"/>
              </p:cNvSpPr>
              <p:nvPr/>
            </p:nvSpPr>
            <p:spPr bwMode="auto">
              <a:xfrm>
                <a:off x="9556" y="14024"/>
                <a:ext cx="840" cy="10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" name="Group 2122"/>
              <p:cNvGrpSpPr>
                <a:grpSpLocks/>
              </p:cNvGrpSpPr>
              <p:nvPr/>
            </p:nvGrpSpPr>
            <p:grpSpPr bwMode="auto">
              <a:xfrm>
                <a:off x="9641" y="14214"/>
                <a:ext cx="635" cy="770"/>
                <a:chOff x="2993" y="3685"/>
                <a:chExt cx="192" cy="195"/>
              </a:xfrm>
            </p:grpSpPr>
            <p:sp>
              <p:nvSpPr>
                <p:cNvPr id="424011" name="AutoShape 2123"/>
                <p:cNvSpPr>
                  <a:spLocks noChangeArrowheads="1"/>
                </p:cNvSpPr>
                <p:nvPr/>
              </p:nvSpPr>
              <p:spPr bwMode="auto">
                <a:xfrm>
                  <a:off x="2993" y="3685"/>
                  <a:ext cx="192" cy="195"/>
                </a:xfrm>
                <a:prstGeom prst="flowChartInternalStorage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012" name="Line 2124"/>
                <p:cNvSpPr>
                  <a:spLocks noChangeShapeType="1"/>
                </p:cNvSpPr>
                <p:nvPr/>
              </p:nvSpPr>
              <p:spPr bwMode="auto">
                <a:xfrm>
                  <a:off x="3104" y="3685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013" name="Line 2125"/>
                <p:cNvSpPr>
                  <a:spLocks noChangeShapeType="1"/>
                </p:cNvSpPr>
                <p:nvPr/>
              </p:nvSpPr>
              <p:spPr bwMode="auto">
                <a:xfrm>
                  <a:off x="2993" y="37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014" name="Line 2126"/>
                <p:cNvSpPr>
                  <a:spLocks noChangeShapeType="1"/>
                </p:cNvSpPr>
                <p:nvPr/>
              </p:nvSpPr>
              <p:spPr bwMode="auto">
                <a:xfrm>
                  <a:off x="2993" y="3775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015" name="Line 2127"/>
                <p:cNvSpPr>
                  <a:spLocks noChangeShapeType="1"/>
                </p:cNvSpPr>
                <p:nvPr/>
              </p:nvSpPr>
              <p:spPr bwMode="auto">
                <a:xfrm>
                  <a:off x="2993" y="380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016" name="Line 2128"/>
                <p:cNvSpPr>
                  <a:spLocks noChangeShapeType="1"/>
                </p:cNvSpPr>
                <p:nvPr/>
              </p:nvSpPr>
              <p:spPr bwMode="auto">
                <a:xfrm>
                  <a:off x="2993" y="3829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017" name="Line 2129"/>
                <p:cNvSpPr>
                  <a:spLocks noChangeShapeType="1"/>
                </p:cNvSpPr>
                <p:nvPr/>
              </p:nvSpPr>
              <p:spPr bwMode="auto">
                <a:xfrm>
                  <a:off x="2993" y="38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4018" name="Line 2130"/>
              <p:cNvSpPr>
                <a:spLocks noChangeShapeType="1"/>
              </p:cNvSpPr>
              <p:nvPr/>
            </p:nvSpPr>
            <p:spPr bwMode="auto">
              <a:xfrm>
                <a:off x="9679" y="14152"/>
                <a:ext cx="4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Question Answering</a:t>
            </a:r>
            <a:endParaRPr lang="de-DE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0" indent="0" defTabSz="762000"/>
            <a:r>
              <a:rPr lang="en-US" sz="2800" b="1">
                <a:solidFill>
                  <a:srgbClr val="808080"/>
                </a:solidFill>
                <a:latin typeface="Arial" pitchFamily="34" charset="0"/>
              </a:rPr>
              <a:t>Question Answering</a:t>
            </a:r>
            <a:r>
              <a:rPr lang="en-US" sz="2800" b="1">
                <a:latin typeface="Arial" pitchFamily="34" charset="0"/>
              </a:rPr>
              <a:t/>
            </a:r>
            <a:br>
              <a:rPr lang="en-US" sz="2800" b="1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Natural language queries are used to access information in a database. </a:t>
            </a:r>
          </a:p>
          <a:p>
            <a:pPr marL="0" indent="0" defTabSz="762000"/>
            <a:r>
              <a:rPr lang="en-US" sz="2800">
                <a:latin typeface="Arial" pitchFamily="34" charset="0"/>
              </a:rPr>
              <a:t> The database may be a base of structured data or a repository of 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digital texts in which certain parts have been marked as potential answers. </a:t>
            </a:r>
            <a:endParaRPr lang="en-US" sz="2800" b="1">
              <a:latin typeface="Arial" pitchFamily="34" charset="0"/>
            </a:endParaRPr>
          </a:p>
          <a:p>
            <a:pPr marL="0" indent="0" defTabSz="762000"/>
            <a:endParaRPr lang="de-DE" sz="280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4040188"/>
            <a:ext cx="3535363" cy="1370012"/>
            <a:chOff x="7272" y="1802"/>
            <a:chExt cx="3168" cy="5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72" y="1952"/>
              <a:ext cx="840" cy="272"/>
              <a:chOff x="7244" y="1952"/>
              <a:chExt cx="840" cy="272"/>
            </a:xfrm>
          </p:grpSpPr>
          <p:sp>
            <p:nvSpPr>
              <p:cNvPr id="425990" name="Rectangle 6"/>
              <p:cNvSpPr>
                <a:spLocks noChangeArrowheads="1"/>
              </p:cNvSpPr>
              <p:nvPr/>
            </p:nvSpPr>
            <p:spPr bwMode="auto">
              <a:xfrm>
                <a:off x="7244" y="1952"/>
                <a:ext cx="840" cy="27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991" name="Line 7"/>
              <p:cNvSpPr>
                <a:spLocks noChangeShapeType="1"/>
              </p:cNvSpPr>
              <p:nvPr/>
            </p:nvSpPr>
            <p:spPr bwMode="auto">
              <a:xfrm>
                <a:off x="7334" y="2065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992" name="Line 8"/>
              <p:cNvSpPr>
                <a:spLocks noChangeShapeType="1"/>
              </p:cNvSpPr>
              <p:nvPr/>
            </p:nvSpPr>
            <p:spPr bwMode="auto">
              <a:xfrm>
                <a:off x="7334" y="2113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25993" name="AutoShape 9"/>
            <p:cNvSpPr>
              <a:spLocks noChangeArrowheads="1"/>
            </p:cNvSpPr>
            <p:nvPr/>
          </p:nvSpPr>
          <p:spPr bwMode="auto">
            <a:xfrm>
              <a:off x="8444" y="1802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9600" y="1964"/>
              <a:ext cx="840" cy="272"/>
              <a:chOff x="7244" y="1952"/>
              <a:chExt cx="840" cy="272"/>
            </a:xfrm>
          </p:grpSpPr>
          <p:sp>
            <p:nvSpPr>
              <p:cNvPr id="425995" name="Rectangle 11"/>
              <p:cNvSpPr>
                <a:spLocks noChangeArrowheads="1"/>
              </p:cNvSpPr>
              <p:nvPr/>
            </p:nvSpPr>
            <p:spPr bwMode="auto">
              <a:xfrm>
                <a:off x="7244" y="1952"/>
                <a:ext cx="840" cy="27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996" name="Line 12"/>
              <p:cNvSpPr>
                <a:spLocks noChangeShapeType="1"/>
              </p:cNvSpPr>
              <p:nvPr/>
            </p:nvSpPr>
            <p:spPr bwMode="auto">
              <a:xfrm>
                <a:off x="7334" y="2065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997" name="Line 13"/>
              <p:cNvSpPr>
                <a:spLocks noChangeShapeType="1"/>
              </p:cNvSpPr>
              <p:nvPr/>
            </p:nvSpPr>
            <p:spPr bwMode="auto">
              <a:xfrm>
                <a:off x="7334" y="2113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vs QA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Type in keywords to Asking Questions in Natural Language</a:t>
            </a:r>
          </a:p>
          <a:p>
            <a:r>
              <a:rPr lang="en-US" sz="2800"/>
              <a:t>Response from documents to extracted or generated answer</a:t>
            </a:r>
          </a:p>
          <a:p>
            <a:r>
              <a:rPr lang="en-US" sz="2800"/>
              <a:t>Currently – “What” questions? Possible with IR</a:t>
            </a:r>
          </a:p>
          <a:p>
            <a:r>
              <a:rPr lang="en-US" sz="2800"/>
              <a:t>“Why” Questions only if</a:t>
            </a:r>
          </a:p>
          <a:p>
            <a:pPr lvl="1"/>
            <a:r>
              <a:rPr lang="en-US" sz="2400"/>
              <a:t>Answer in information database</a:t>
            </a:r>
          </a:p>
          <a:p>
            <a:pPr lvl="1"/>
            <a:r>
              <a:rPr lang="en-US" sz="2400"/>
              <a:t>Inferred afterwards by user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8839200" cy="879475"/>
          </a:xfrm>
        </p:spPr>
        <p:txBody>
          <a:bodyPr/>
          <a:lstStyle/>
          <a:p>
            <a:r>
              <a:rPr lang="en-US"/>
              <a:t>Issues –Q/A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4582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b="1" i="1">
                <a:solidFill>
                  <a:srgbClr val="003366"/>
                </a:solidFill>
              </a:rPr>
              <a:t>Find answers to why questions from systems that make appropriate inferences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Automatic reasoning methods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Systematic extraction from text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Storage in proper representation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Draw conclusions</a:t>
            </a:r>
          </a:p>
          <a:p>
            <a:pPr>
              <a:lnSpc>
                <a:spcPct val="90000"/>
              </a:lnSpc>
            </a:pPr>
            <a:r>
              <a:rPr lang="en-US" sz="2200" b="1" i="1">
                <a:solidFill>
                  <a:srgbClr val="003366"/>
                </a:solidFill>
              </a:rPr>
              <a:t>Types of questions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Simple factual questions – short phrase from single documents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General questions “What do we know about company X?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Retrieving multiple documents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Locating Portions of answers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Combining into single response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Complex Questions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Judgment Needed</a:t>
            </a:r>
          </a:p>
          <a:p>
            <a:pPr lvl="2">
              <a:lnSpc>
                <a:spcPct val="90000"/>
              </a:lnSpc>
            </a:pPr>
            <a:r>
              <a:rPr lang="en-US" sz="2200"/>
              <a:t>Deep Knowledge of user’s Context</a:t>
            </a:r>
            <a:endParaRPr lang="en-US" sz="22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AU"/>
              <a:t>Scenario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AU" sz="2400"/>
              <a:t>	Imagine someone is watching a television newscast – becomes interested in a person who is an advisor to the country’s Prime Minister 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Who is This?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What is his background?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What is the political relationship between him and PM/opposition party/ruling party?</a:t>
            </a:r>
          </a:p>
          <a:p>
            <a:pPr>
              <a:lnSpc>
                <a:spcPct val="90000"/>
              </a:lnSpc>
            </a:pPr>
            <a:r>
              <a:rPr lang="en-AU" sz="2400"/>
              <a:t>Must manage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Search in multiple sources in multiple languages/media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Fusion of information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Resolution of conflicting data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Multiple alternatives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Adding interpretation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Drawing conclusions</a:t>
            </a:r>
          </a:p>
          <a:p>
            <a:pPr lvl="1">
              <a:lnSpc>
                <a:spcPct val="90000"/>
              </a:lnSpc>
            </a:pPr>
            <a:endParaRPr lang="en-AU" sz="2400"/>
          </a:p>
          <a:p>
            <a:pPr>
              <a:lnSpc>
                <a:spcPct val="90000"/>
              </a:lnSpc>
            </a:pPr>
            <a:endParaRPr lang="en-A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6213"/>
            <a:ext cx="8763000" cy="966787"/>
          </a:xfrm>
        </p:spPr>
        <p:txBody>
          <a:bodyPr/>
          <a:lstStyle/>
          <a:p>
            <a:r>
              <a:rPr lang="en-US"/>
              <a:t>Challenges- Q/A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Research must deal with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Question analysis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Response delivery and generation from heterogeneous sources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structured and unstructured language data of all media types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Multiple languages, styles and formats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Image data – document images, photography and video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Language technology </a:t>
            </a:r>
            <a:r>
              <a:rPr lang="en-US" sz="2800" dirty="0"/>
              <a:t>research </a:t>
            </a:r>
            <a:r>
              <a:rPr lang="en-US" sz="2800" dirty="0" smtClean="0"/>
              <a:t>deals </a:t>
            </a:r>
            <a:r>
              <a:rPr lang="en-US" sz="2800" dirty="0"/>
              <a:t>with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Source selection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Source segmentation and extraction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Semantic integration and reasoning across heterogeneous sources of both structured and unstructured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Report Generation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0" indent="0" defTabSz="762000"/>
            <a:r>
              <a:rPr lang="en-US" sz="2800">
                <a:latin typeface="Arial" pitchFamily="34" charset="0"/>
              </a:rPr>
              <a:t>A report in natural language is produced that describes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the essential contents or changes of a database.  </a:t>
            </a:r>
          </a:p>
          <a:p>
            <a:pPr marL="0" indent="0" defTabSz="762000"/>
            <a:r>
              <a:rPr lang="en-US" sz="2800">
                <a:latin typeface="Arial" pitchFamily="34" charset="0"/>
              </a:rPr>
              <a:t>The report can contain accumulated numbers, maxima,minima and the most drastic changes.</a:t>
            </a:r>
          </a:p>
          <a:p>
            <a:pPr marL="0" indent="0" defTabSz="762000"/>
            <a:endParaRPr lang="de-DE" sz="280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343400"/>
            <a:ext cx="3276600" cy="1828800"/>
            <a:chOff x="7116" y="3291"/>
            <a:chExt cx="3325" cy="864"/>
          </a:xfrm>
        </p:grpSpPr>
        <p:sp>
          <p:nvSpPr>
            <p:cNvPr id="428037" name="AutoShape 5"/>
            <p:cNvSpPr>
              <a:spLocks noChangeArrowheads="1"/>
            </p:cNvSpPr>
            <p:nvPr/>
          </p:nvSpPr>
          <p:spPr bwMode="auto">
            <a:xfrm>
              <a:off x="8444" y="3390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9601" y="3488"/>
              <a:ext cx="840" cy="442"/>
              <a:chOff x="2640" y="3024"/>
              <a:chExt cx="336" cy="177"/>
            </a:xfrm>
          </p:grpSpPr>
          <p:sp>
            <p:nvSpPr>
              <p:cNvPr id="428039" name="Rectangle 7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336" cy="177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8040" name="Line 8"/>
              <p:cNvSpPr>
                <a:spLocks noChangeShapeType="1"/>
              </p:cNvSpPr>
              <p:nvPr/>
            </p:nvSpPr>
            <p:spPr bwMode="auto">
              <a:xfrm>
                <a:off x="2676" y="3062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8041" name="Line 9"/>
              <p:cNvSpPr>
                <a:spLocks noChangeShapeType="1"/>
              </p:cNvSpPr>
              <p:nvPr/>
            </p:nvSpPr>
            <p:spPr bwMode="auto">
              <a:xfrm>
                <a:off x="2676" y="3080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8042" name="Line 10"/>
              <p:cNvSpPr>
                <a:spLocks noChangeShapeType="1"/>
              </p:cNvSpPr>
              <p:nvPr/>
            </p:nvSpPr>
            <p:spPr bwMode="auto">
              <a:xfrm>
                <a:off x="2676" y="3098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8043" name="Line 11"/>
              <p:cNvSpPr>
                <a:spLocks noChangeShapeType="1"/>
              </p:cNvSpPr>
              <p:nvPr/>
            </p:nvSpPr>
            <p:spPr bwMode="auto">
              <a:xfrm>
                <a:off x="2676" y="3116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8044" name="Line 12"/>
              <p:cNvSpPr>
                <a:spLocks noChangeShapeType="1"/>
              </p:cNvSpPr>
              <p:nvPr/>
            </p:nvSpPr>
            <p:spPr bwMode="auto">
              <a:xfrm>
                <a:off x="2676" y="3134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8045" name="Line 13"/>
              <p:cNvSpPr>
                <a:spLocks noChangeShapeType="1"/>
              </p:cNvSpPr>
              <p:nvPr/>
            </p:nvSpPr>
            <p:spPr bwMode="auto">
              <a:xfrm>
                <a:off x="2676" y="3152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7116" y="3291"/>
              <a:ext cx="1152" cy="864"/>
              <a:chOff x="9360" y="5616"/>
              <a:chExt cx="1152" cy="864"/>
            </a:xfrm>
          </p:grpSpPr>
          <p:sp>
            <p:nvSpPr>
              <p:cNvPr id="428047" name="AutoShape 15"/>
              <p:cNvSpPr>
                <a:spLocks noChangeArrowheads="1"/>
              </p:cNvSpPr>
              <p:nvPr/>
            </p:nvSpPr>
            <p:spPr bwMode="auto">
              <a:xfrm>
                <a:off x="9360" y="5616"/>
                <a:ext cx="1152" cy="864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366FF">
                      <a:gamma/>
                      <a:shade val="80392"/>
                      <a:invGamma/>
                    </a:srgbClr>
                  </a:gs>
                  <a:gs pos="50000">
                    <a:srgbClr val="3366FF"/>
                  </a:gs>
                  <a:gs pos="100000">
                    <a:srgbClr val="3366FF">
                      <a:gamma/>
                      <a:shade val="80392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8048" name="Line 16"/>
              <p:cNvSpPr>
                <a:spLocks noChangeShapeType="1"/>
              </p:cNvSpPr>
              <p:nvPr/>
            </p:nvSpPr>
            <p:spPr bwMode="auto">
              <a:xfrm>
                <a:off x="9936" y="5740"/>
                <a:ext cx="484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8049" name="Line 17"/>
              <p:cNvSpPr>
                <a:spLocks noChangeShapeType="1"/>
              </p:cNvSpPr>
              <p:nvPr/>
            </p:nvSpPr>
            <p:spPr bwMode="auto">
              <a:xfrm flipH="1" flipV="1">
                <a:off x="9760" y="5640"/>
                <a:ext cx="200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8050" name="Line 18"/>
              <p:cNvSpPr>
                <a:spLocks noChangeShapeType="1"/>
              </p:cNvSpPr>
              <p:nvPr/>
            </p:nvSpPr>
            <p:spPr bwMode="auto">
              <a:xfrm flipH="1">
                <a:off x="9560" y="5740"/>
                <a:ext cx="40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Dialogue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 vs Dialogue systems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Input – keyboard, voice, pointing device, combinations</a:t>
            </a:r>
          </a:p>
          <a:p>
            <a:pPr lvl="1">
              <a:lnSpc>
                <a:spcPct val="90000"/>
              </a:lnSpc>
            </a:pPr>
            <a:r>
              <a:rPr lang="en-US"/>
              <a:t>Errors and incompleteness of spontaneous language</a:t>
            </a:r>
          </a:p>
          <a:p>
            <a:pPr>
              <a:lnSpc>
                <a:spcPct val="90000"/>
              </a:lnSpc>
            </a:pPr>
            <a:r>
              <a:rPr lang="en-US"/>
              <a:t>Mixed initiatives of speaker and system</a:t>
            </a:r>
          </a:p>
          <a:p>
            <a:pPr>
              <a:lnSpc>
                <a:spcPct val="90000"/>
              </a:lnSpc>
            </a:pPr>
            <a:r>
              <a:rPr lang="en-US"/>
              <a:t>Focus change</a:t>
            </a:r>
          </a:p>
          <a:p>
            <a:pPr>
              <a:lnSpc>
                <a:spcPct val="90000"/>
              </a:lnSpc>
            </a:pPr>
            <a:r>
              <a:rPr lang="en-US"/>
              <a:t>Interpretation based Dialog Context and Mutual Knowledge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issues - Dialogue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38388"/>
            <a:ext cx="7772400" cy="3459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Interactions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Ability to tailor flow and control of interactions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Facilitate interactions including error detection and correction tailored to individual, physical, perceptual and cognitive differences</a:t>
            </a:r>
          </a:p>
          <a:p>
            <a:pPr>
              <a:lnSpc>
                <a:spcPct val="90000"/>
              </a:lnSpc>
            </a:pPr>
            <a:r>
              <a:rPr lang="en-US" sz="2800"/>
              <a:t>Agent/User Modeling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Models of user beliefs, goals and plans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Models of users’ individual and collective skills by processing – documents and users interactions/conversations</a:t>
            </a:r>
          </a:p>
          <a:p>
            <a:pPr>
              <a:lnSpc>
                <a:spcPct val="90000"/>
              </a:lnSpc>
            </a:pPr>
            <a:r>
              <a:rPr lang="en-US" sz="2800"/>
              <a:t>Integration of semantics and pragmatics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Summarization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8763000" cy="792162"/>
          </a:xfrm>
        </p:spPr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The text mining process can be organized roughly into five-major steps: </a:t>
            </a:r>
          </a:p>
          <a:p>
            <a:pPr lvl="2"/>
            <a:r>
              <a:rPr lang="en-US" b="1">
                <a:solidFill>
                  <a:srgbClr val="FF0066"/>
                </a:solidFill>
                <a:cs typeface="Times New Roman" pitchFamily="18" charset="0"/>
              </a:rPr>
              <a:t>Data Selection </a:t>
            </a:r>
          </a:p>
          <a:p>
            <a:pPr lvl="2"/>
            <a:r>
              <a:rPr lang="en-US" b="1">
                <a:solidFill>
                  <a:srgbClr val="FF0066"/>
                </a:solidFill>
                <a:cs typeface="Times New Roman" pitchFamily="18" charset="0"/>
              </a:rPr>
              <a:t>Term Extraction and Filtering </a:t>
            </a:r>
          </a:p>
          <a:p>
            <a:pPr lvl="2"/>
            <a:r>
              <a:rPr lang="en-US" b="1">
                <a:solidFill>
                  <a:srgbClr val="FF0066"/>
                </a:solidFill>
                <a:cs typeface="Times New Roman" pitchFamily="18" charset="0"/>
              </a:rPr>
              <a:t>Data Clustering and Classification </a:t>
            </a:r>
          </a:p>
          <a:p>
            <a:pPr lvl="2"/>
            <a:r>
              <a:rPr lang="en-US" b="1">
                <a:solidFill>
                  <a:srgbClr val="FF0066"/>
                </a:solidFill>
                <a:cs typeface="Times New Roman" pitchFamily="18" charset="0"/>
              </a:rPr>
              <a:t>Mapping or Visualization </a:t>
            </a:r>
          </a:p>
          <a:p>
            <a:pPr lvl="2"/>
            <a:r>
              <a:rPr lang="en-US" b="1">
                <a:solidFill>
                  <a:srgbClr val="FF0066"/>
                </a:solidFill>
                <a:cs typeface="Times New Roman" pitchFamily="18" charset="0"/>
              </a:rPr>
              <a:t>Result Interpretation</a:t>
            </a:r>
          </a:p>
          <a:p>
            <a:r>
              <a:rPr lang="en-US">
                <a:cs typeface="Times New Roman" pitchFamily="18" charset="0"/>
              </a:rPr>
              <a:t>Iterative and interactive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Text Summarization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endParaRPr lang="en-US" b="1">
              <a:solidFill>
                <a:srgbClr val="808080"/>
              </a:solidFill>
              <a:latin typeface="Arial" pitchFamily="34" charset="0"/>
            </a:endParaRPr>
          </a:p>
          <a:p>
            <a:r>
              <a:rPr lang="en-US" sz="2800">
                <a:latin typeface="Arial" pitchFamily="34" charset="0"/>
              </a:rPr>
              <a:t>The most relevant portions of a text are extracted as a summary. </a:t>
            </a:r>
          </a:p>
          <a:p>
            <a:r>
              <a:rPr lang="en-US" sz="2800">
                <a:latin typeface="Arial" pitchFamily="34" charset="0"/>
              </a:rPr>
              <a:t>The task depends on the needed lengths of the summaries.  </a:t>
            </a:r>
          </a:p>
          <a:p>
            <a:r>
              <a:rPr lang="en-US" sz="2800">
                <a:latin typeface="Arial" pitchFamily="34" charset="0"/>
              </a:rPr>
              <a:t>Summarization is harder if the 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summary has to be specific to a certain query.  </a:t>
            </a:r>
            <a:endParaRPr lang="en-US" sz="2800" b="1">
              <a:latin typeface="Arial" pitchFamily="34" charset="0"/>
            </a:endParaRPr>
          </a:p>
          <a:p>
            <a:endParaRPr lang="en-US" sz="2800">
              <a:latin typeface="Arial" pitchFamily="34" charset="0"/>
            </a:endParaRPr>
          </a:p>
          <a:p>
            <a:endParaRPr lang="de-DE"/>
          </a:p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0600" y="4800600"/>
            <a:ext cx="3886200" cy="1447800"/>
            <a:chOff x="7272" y="7037"/>
            <a:chExt cx="3108" cy="10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540" y="7325"/>
              <a:ext cx="840" cy="442"/>
              <a:chOff x="2640" y="3024"/>
              <a:chExt cx="336" cy="177"/>
            </a:xfrm>
          </p:grpSpPr>
          <p:sp>
            <p:nvSpPr>
              <p:cNvPr id="413702" name="Rectangle 6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336" cy="177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03" name="Line 7"/>
              <p:cNvSpPr>
                <a:spLocks noChangeShapeType="1"/>
              </p:cNvSpPr>
              <p:nvPr/>
            </p:nvSpPr>
            <p:spPr bwMode="auto">
              <a:xfrm>
                <a:off x="2676" y="3062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04" name="Line 8"/>
              <p:cNvSpPr>
                <a:spLocks noChangeShapeType="1"/>
              </p:cNvSpPr>
              <p:nvPr/>
            </p:nvSpPr>
            <p:spPr bwMode="auto">
              <a:xfrm>
                <a:off x="2676" y="3080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05" name="Line 9"/>
              <p:cNvSpPr>
                <a:spLocks noChangeShapeType="1"/>
              </p:cNvSpPr>
              <p:nvPr/>
            </p:nvSpPr>
            <p:spPr bwMode="auto">
              <a:xfrm>
                <a:off x="2676" y="3098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06" name="Line 10"/>
              <p:cNvSpPr>
                <a:spLocks noChangeShapeType="1"/>
              </p:cNvSpPr>
              <p:nvPr/>
            </p:nvSpPr>
            <p:spPr bwMode="auto">
              <a:xfrm>
                <a:off x="2676" y="3116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07" name="Line 11"/>
              <p:cNvSpPr>
                <a:spLocks noChangeShapeType="1"/>
              </p:cNvSpPr>
              <p:nvPr/>
            </p:nvSpPr>
            <p:spPr bwMode="auto">
              <a:xfrm>
                <a:off x="2676" y="3134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08" name="Line 12"/>
              <p:cNvSpPr>
                <a:spLocks noChangeShapeType="1"/>
              </p:cNvSpPr>
              <p:nvPr/>
            </p:nvSpPr>
            <p:spPr bwMode="auto">
              <a:xfrm>
                <a:off x="2676" y="3152"/>
                <a:ext cx="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7272" y="7037"/>
              <a:ext cx="840" cy="1050"/>
              <a:chOff x="6534" y="2839"/>
              <a:chExt cx="840" cy="1050"/>
            </a:xfrm>
          </p:grpSpPr>
          <p:sp>
            <p:nvSpPr>
              <p:cNvPr id="413710" name="Rectangle 14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1" name="Line 15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2" name="Line 16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3" name="Line 17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4" name="Line 18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5" name="Line 19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6" name="Line 20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7" name="Line 21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8" name="Line 22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19" name="Line 23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0" name="Line 24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1" name="Line 25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2" name="Line 26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3" name="Line 27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4" name="Line 28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5" name="Line 29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6" name="Line 30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7" name="Line 31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8" name="Line 32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29" name="Line 33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3730" name="Line 34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13731" name="AutoShape 35"/>
            <p:cNvSpPr>
              <a:spLocks noChangeArrowheads="1"/>
            </p:cNvSpPr>
            <p:nvPr/>
          </p:nvSpPr>
          <p:spPr bwMode="auto">
            <a:xfrm>
              <a:off x="8352" y="7181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79475"/>
          </a:xfrm>
        </p:spPr>
        <p:txBody>
          <a:bodyPr/>
          <a:lstStyle/>
          <a:p>
            <a:r>
              <a:rPr lang="en-US"/>
              <a:t>What is Text Summarization?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06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Enables knowledge workers access to large amounts of information – less reading</a:t>
            </a:r>
          </a:p>
          <a:p>
            <a:pPr>
              <a:lnSpc>
                <a:spcPct val="90000"/>
              </a:lnSpc>
            </a:pPr>
            <a:r>
              <a:rPr lang="en-US" sz="2800"/>
              <a:t>Process of distilling most important information from a source to produce an abridged version </a:t>
            </a:r>
          </a:p>
          <a:p>
            <a:pPr>
              <a:lnSpc>
                <a:spcPct val="90000"/>
              </a:lnSpc>
            </a:pPr>
            <a:r>
              <a:rPr lang="en-US" sz="2800"/>
              <a:t>Condensation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Selection of one or more salient or non-redundant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From different parts of source or different linguistic descriptions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Generalization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Generalization of specific information with more general abstract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8915400" cy="792162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Headlines (from around the world)</a:t>
            </a:r>
          </a:p>
          <a:p>
            <a:pPr>
              <a:lnSpc>
                <a:spcPct val="90000"/>
              </a:lnSpc>
            </a:pPr>
            <a:r>
              <a:rPr lang="en-US" sz="2000"/>
              <a:t>Outlines (notes for students)</a:t>
            </a:r>
          </a:p>
          <a:p>
            <a:pPr>
              <a:lnSpc>
                <a:spcPct val="90000"/>
              </a:lnSpc>
            </a:pPr>
            <a:r>
              <a:rPr lang="en-US" sz="2000"/>
              <a:t>Minutes (of a meeting)</a:t>
            </a:r>
          </a:p>
          <a:p>
            <a:pPr>
              <a:lnSpc>
                <a:spcPct val="90000"/>
              </a:lnSpc>
            </a:pPr>
            <a:r>
              <a:rPr lang="en-US" sz="2000"/>
              <a:t>Previews (of movies)</a:t>
            </a:r>
          </a:p>
          <a:p>
            <a:pPr>
              <a:lnSpc>
                <a:spcPct val="90000"/>
              </a:lnSpc>
            </a:pPr>
            <a:r>
              <a:rPr lang="en-US" sz="2000"/>
              <a:t>Digests (T.V. guide)</a:t>
            </a:r>
          </a:p>
          <a:p>
            <a:pPr>
              <a:lnSpc>
                <a:spcPct val="90000"/>
              </a:lnSpc>
            </a:pPr>
            <a:r>
              <a:rPr lang="en-US" sz="2000"/>
              <a:t>Abridgements (Shakespeare for children)</a:t>
            </a:r>
          </a:p>
          <a:p>
            <a:pPr>
              <a:lnSpc>
                <a:spcPct val="90000"/>
              </a:lnSpc>
            </a:pPr>
            <a:r>
              <a:rPr lang="en-US" sz="2000"/>
              <a:t>Bulletins (weather reports)</a:t>
            </a:r>
          </a:p>
          <a:p>
            <a:pPr>
              <a:lnSpc>
                <a:spcPct val="90000"/>
              </a:lnSpc>
            </a:pPr>
            <a:r>
              <a:rPr lang="en-US" sz="2000"/>
              <a:t>Sound bites (politicians comments on current issues)</a:t>
            </a:r>
          </a:p>
          <a:p>
            <a:pPr>
              <a:lnSpc>
                <a:spcPct val="90000"/>
              </a:lnSpc>
            </a:pPr>
            <a:r>
              <a:rPr lang="en-US" sz="2000"/>
              <a:t>Histories (chronologies of salient events)</a:t>
            </a:r>
          </a:p>
          <a:p>
            <a:pPr>
              <a:lnSpc>
                <a:spcPct val="90000"/>
              </a:lnSpc>
            </a:pPr>
            <a:r>
              <a:rPr lang="en-US" sz="2000"/>
              <a:t>Physicians’ aids (summarize and compare treatments)</a:t>
            </a:r>
          </a:p>
          <a:p>
            <a:pPr>
              <a:lnSpc>
                <a:spcPct val="90000"/>
              </a:lnSpc>
            </a:pPr>
            <a:r>
              <a:rPr lang="en-US" sz="2000"/>
              <a:t>Search Engine hits (summarize information in hit lists)</a:t>
            </a:r>
          </a:p>
          <a:p>
            <a:pPr>
              <a:lnSpc>
                <a:spcPct val="90000"/>
              </a:lnSpc>
            </a:pPr>
            <a:r>
              <a:rPr lang="en-US" sz="2000"/>
              <a:t>Intelligence Gathering (biography of Dr.Manmohan Singh)</a:t>
            </a:r>
          </a:p>
          <a:p>
            <a:pPr>
              <a:lnSpc>
                <a:spcPct val="90000"/>
              </a:lnSpc>
            </a:pPr>
            <a:r>
              <a:rPr lang="en-US" sz="2000"/>
              <a:t>Hand-held devices (create screen-sized summary of book)</a:t>
            </a:r>
          </a:p>
          <a:p>
            <a:pPr>
              <a:lnSpc>
                <a:spcPct val="90000"/>
              </a:lnSpc>
            </a:pPr>
            <a:r>
              <a:rPr lang="en-US" sz="2000"/>
              <a:t>Aids for Handicapped (compact text and read</a:t>
            </a:r>
            <a:r>
              <a:rPr lang="en-US" sz="2400"/>
              <a:t> to blind person)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438400" y="1676400"/>
            <a:ext cx="56388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907" name="Line 3"/>
          <p:cNvSpPr>
            <a:spLocks noChangeShapeType="1"/>
          </p:cNvSpPr>
          <p:nvPr/>
        </p:nvSpPr>
        <p:spPr bwMode="auto">
          <a:xfrm>
            <a:off x="2438400" y="2133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4338638" y="1905000"/>
            <a:ext cx="1985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1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4479925" y="1752600"/>
            <a:ext cx="2149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Compression</a:t>
            </a:r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 flipH="1">
            <a:off x="26670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4495800" y="4038600"/>
            <a:ext cx="1371600" cy="1447800"/>
          </a:xfrm>
          <a:prstGeom prst="rect">
            <a:avLst/>
          </a:prstGeom>
          <a:solidFill>
            <a:srgbClr val="99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781800" y="4038600"/>
            <a:ext cx="914400" cy="1447800"/>
          </a:xfrm>
          <a:prstGeom prst="rect">
            <a:avLst/>
          </a:prstGeom>
          <a:solidFill>
            <a:srgbClr val="99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3124200" y="4038600"/>
            <a:ext cx="762000" cy="1447800"/>
          </a:xfrm>
          <a:prstGeom prst="rect">
            <a:avLst/>
          </a:prstGeom>
          <a:solidFill>
            <a:srgbClr val="99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600" b="1">
                <a:solidFill>
                  <a:srgbClr val="CCFFCC"/>
                </a:solidFill>
              </a:rPr>
              <a:t>analysis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4495800" y="41148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600">
              <a:solidFill>
                <a:srgbClr val="CCFFCC"/>
              </a:solidFill>
            </a:endParaRPr>
          </a:p>
          <a:p>
            <a:r>
              <a:rPr lang="en-US" sz="1600">
                <a:solidFill>
                  <a:srgbClr val="CCFFCC"/>
                </a:solidFill>
              </a:rPr>
              <a:t> </a:t>
            </a:r>
            <a:r>
              <a:rPr lang="en-US" sz="1600" b="1">
                <a:solidFill>
                  <a:srgbClr val="CCFFCC"/>
                </a:solidFill>
              </a:rPr>
              <a:t>transformation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6705600" y="47244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CCFFCC"/>
                </a:solidFill>
              </a:rPr>
              <a:t>synthesis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>
            <a:off x="38862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58674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7696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7696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8382000" y="4191000"/>
            <a:ext cx="2286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8382000" y="4953000"/>
            <a:ext cx="2286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8099425" y="3497263"/>
            <a:ext cx="104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summary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438400" y="3352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2438400" y="2438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>
            <a:off x="39624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26" name="Line 22"/>
          <p:cNvSpPr>
            <a:spLocks noChangeShapeType="1"/>
          </p:cNvSpPr>
          <p:nvPr/>
        </p:nvSpPr>
        <p:spPr bwMode="auto">
          <a:xfrm>
            <a:off x="61722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2819400" y="2133600"/>
            <a:ext cx="817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audience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4648200" y="2133600"/>
            <a:ext cx="776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function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6324600" y="1981200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8077200" y="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6308725" y="206851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fluency</a:t>
            </a:r>
          </a:p>
          <a:p>
            <a:endParaRPr lang="en-US" sz="1400"/>
          </a:p>
        </p:txBody>
      </p:sp>
      <p:sp>
        <p:nvSpPr>
          <p:cNvPr id="251932" name="Oval 28"/>
          <p:cNvSpPr>
            <a:spLocks noChangeArrowheads="1"/>
          </p:cNvSpPr>
          <p:nvPr/>
        </p:nvSpPr>
        <p:spPr bwMode="auto">
          <a:xfrm>
            <a:off x="1524000" y="2133600"/>
            <a:ext cx="304800" cy="228600"/>
          </a:xfrm>
          <a:prstGeom prst="ellipse">
            <a:avLst/>
          </a:prstGeom>
          <a:solidFill>
            <a:srgbClr val="808080"/>
          </a:solidFill>
          <a:ln w="9525">
            <a:round/>
            <a:headEnd/>
            <a:tailEnd/>
          </a:ln>
          <a:effectLst/>
          <a:scene3d>
            <a:camera prst="legacyPerspectiveFront">
              <a:rot lat="16800000" lon="0" rev="0"/>
            </a:camera>
            <a:lightRig rig="legacyFlat2" dir="b"/>
          </a:scene3d>
          <a:sp3d extrusionH="8874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251933" name="Text Box 29"/>
          <p:cNvSpPr txBox="1">
            <a:spLocks noChangeArrowheads="1"/>
          </p:cNvSpPr>
          <p:nvPr/>
        </p:nvSpPr>
        <p:spPr bwMode="auto">
          <a:xfrm>
            <a:off x="1219200" y="18288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251934" name="Text Box 30"/>
          <p:cNvSpPr txBox="1">
            <a:spLocks noChangeArrowheads="1"/>
          </p:cNvSpPr>
          <p:nvPr/>
        </p:nvSpPr>
        <p:spPr bwMode="auto">
          <a:xfrm>
            <a:off x="1127125" y="1687513"/>
            <a:ext cx="995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Documents</a:t>
            </a:r>
          </a:p>
        </p:txBody>
      </p:sp>
      <p:sp>
        <p:nvSpPr>
          <p:cNvPr id="251935" name="Line 31"/>
          <p:cNvSpPr>
            <a:spLocks noChangeShapeType="1"/>
          </p:cNvSpPr>
          <p:nvPr/>
        </p:nvSpPr>
        <p:spPr bwMode="auto">
          <a:xfrm>
            <a:off x="16764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36" name="Line 32"/>
          <p:cNvSpPr>
            <a:spLocks noChangeShapeType="1"/>
          </p:cNvSpPr>
          <p:nvPr/>
        </p:nvSpPr>
        <p:spPr bwMode="auto">
          <a:xfrm>
            <a:off x="1676400" y="449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2574925" y="2449513"/>
            <a:ext cx="1203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Generic</a:t>
            </a:r>
          </a:p>
          <a:p>
            <a:r>
              <a:rPr lang="en-US" sz="1400"/>
              <a:t>User-focussed</a:t>
            </a:r>
          </a:p>
        </p:txBody>
      </p:sp>
      <p:sp>
        <p:nvSpPr>
          <p:cNvPr id="251938" name="Text Box 34"/>
          <p:cNvSpPr txBox="1">
            <a:spLocks noChangeArrowheads="1"/>
          </p:cNvSpPr>
          <p:nvPr/>
        </p:nvSpPr>
        <p:spPr bwMode="auto">
          <a:xfrm>
            <a:off x="4251325" y="2525713"/>
            <a:ext cx="1022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Indicative</a:t>
            </a:r>
          </a:p>
          <a:p>
            <a:r>
              <a:rPr lang="en-US" sz="1400"/>
              <a:t>Informative</a:t>
            </a:r>
          </a:p>
          <a:p>
            <a:r>
              <a:rPr lang="en-US" sz="1400"/>
              <a:t>Evaluative</a:t>
            </a:r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4175125" y="29829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/>
          </a:p>
        </p:txBody>
      </p:sp>
      <p:sp>
        <p:nvSpPr>
          <p:cNvPr id="251940" name="Text Box 36"/>
          <p:cNvSpPr txBox="1">
            <a:spLocks noChangeArrowheads="1"/>
          </p:cNvSpPr>
          <p:nvPr/>
        </p:nvSpPr>
        <p:spPr bwMode="auto">
          <a:xfrm>
            <a:off x="6308725" y="2525713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Fragments</a:t>
            </a:r>
          </a:p>
          <a:p>
            <a:r>
              <a:rPr lang="en-US" sz="1400"/>
              <a:t>Connected text</a:t>
            </a:r>
          </a:p>
        </p:txBody>
      </p:sp>
      <p:sp>
        <p:nvSpPr>
          <p:cNvPr id="251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8915400" cy="879475"/>
          </a:xfrm>
        </p:spPr>
        <p:txBody>
          <a:bodyPr/>
          <a:lstStyle/>
          <a:p>
            <a:r>
              <a:rPr lang="en-US"/>
              <a:t>High-level Architecture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 b="1"/>
              <a:t>What kinds </a:t>
            </a:r>
            <a:r>
              <a:rPr lang="en-US" altLang="en-US" sz="2800"/>
              <a:t>of summaries do people want?  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 </a:t>
            </a:r>
            <a:r>
              <a:rPr lang="en-US" altLang="en-US" i="1">
                <a:solidFill>
                  <a:srgbClr val="990000"/>
                </a:solidFill>
              </a:rPr>
              <a:t>summarizing, abstracting, gisting</a:t>
            </a:r>
            <a:r>
              <a:rPr lang="en-US" altLang="en-US"/>
              <a:t>,...?</a:t>
            </a:r>
          </a:p>
          <a:p>
            <a:pPr>
              <a:spcBef>
                <a:spcPct val="40000"/>
              </a:spcBef>
            </a:pPr>
            <a:r>
              <a:rPr lang="en-US" altLang="en-US" sz="2800" b="1"/>
              <a:t>How sophisticated </a:t>
            </a:r>
            <a:r>
              <a:rPr lang="en-US" altLang="en-US" sz="2800"/>
              <a:t>must systems be? 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Are statistical techniques sufficient?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Or do we need symbolic techniques and deep understanding as well?</a:t>
            </a:r>
          </a:p>
          <a:p>
            <a:pPr>
              <a:spcBef>
                <a:spcPct val="40000"/>
              </a:spcBef>
            </a:pPr>
            <a:r>
              <a:rPr lang="en-US" altLang="en-US" sz="2800" b="1"/>
              <a:t>What milestones </a:t>
            </a:r>
            <a:r>
              <a:rPr lang="en-US" altLang="en-US" sz="2800"/>
              <a:t>would mark quantum leaps in summarization theory and practice?  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How do we measure summarization quality? 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76200" y="152400"/>
            <a:ext cx="8915400" cy="7620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Issues- Summarization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913" y="2100263"/>
            <a:ext cx="7566025" cy="381635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000"/>
              <a:t>Indicative </a:t>
            </a:r>
            <a:r>
              <a:rPr lang="en-US" altLang="en-US" sz="2000" i="1"/>
              <a:t>vs</a:t>
            </a:r>
            <a:r>
              <a:rPr lang="en-US" altLang="en-US" sz="2000"/>
              <a:t>. informative</a:t>
            </a:r>
          </a:p>
          <a:p>
            <a:pPr lvl="1">
              <a:lnSpc>
                <a:spcPct val="70000"/>
              </a:lnSpc>
              <a:buFont typeface="ZapfDingbats" pitchFamily="82" charset="2"/>
              <a:buNone/>
            </a:pPr>
            <a:r>
              <a:rPr lang="en-US" altLang="en-US" sz="1800" b="0" i="1"/>
              <a:t>...used for quick categorization vs. content processing.</a:t>
            </a:r>
            <a:endParaRPr lang="en-US" altLang="en-US" sz="2000" b="0"/>
          </a:p>
          <a:p>
            <a:pPr>
              <a:lnSpc>
                <a:spcPct val="140000"/>
              </a:lnSpc>
            </a:pPr>
            <a:r>
              <a:rPr lang="en-US" altLang="en-US" sz="2000"/>
              <a:t>Extract </a:t>
            </a:r>
            <a:r>
              <a:rPr lang="en-US" altLang="en-US" sz="2000" i="1"/>
              <a:t>vs</a:t>
            </a:r>
            <a:r>
              <a:rPr lang="en-US" altLang="en-US" sz="2000"/>
              <a:t>. abstract</a:t>
            </a:r>
            <a:endParaRPr lang="en-US" altLang="en-US" sz="2400"/>
          </a:p>
          <a:p>
            <a:pPr lvl="1">
              <a:lnSpc>
                <a:spcPct val="85000"/>
              </a:lnSpc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sz="1800" b="0" i="1"/>
              <a:t>...lists fragments of text vs. re-phrases content coherently.</a:t>
            </a:r>
            <a:endParaRPr lang="en-US" altLang="en-US" sz="2000" b="0"/>
          </a:p>
          <a:p>
            <a:pPr>
              <a:lnSpc>
                <a:spcPct val="140000"/>
              </a:lnSpc>
            </a:pPr>
            <a:r>
              <a:rPr lang="en-US" altLang="en-US" sz="2000"/>
              <a:t>Generic </a:t>
            </a:r>
            <a:r>
              <a:rPr lang="en-US" altLang="en-US" sz="2000" i="1"/>
              <a:t>vs</a:t>
            </a:r>
            <a:r>
              <a:rPr lang="en-US" altLang="en-US" sz="2000"/>
              <a:t>. query-oriented</a:t>
            </a:r>
            <a:endParaRPr lang="en-US" altLang="en-US" sz="2400"/>
          </a:p>
          <a:p>
            <a:pPr lvl="1">
              <a:lnSpc>
                <a:spcPct val="60000"/>
              </a:lnSpc>
              <a:buFont typeface="ZapfDingbats" pitchFamily="82" charset="2"/>
              <a:buNone/>
            </a:pPr>
            <a:r>
              <a:rPr lang="en-US" altLang="en-US" sz="1800" b="0" i="1"/>
              <a:t>...provides author’s view vs. reflects user’s interest.</a:t>
            </a:r>
            <a:endParaRPr lang="en-US" altLang="en-US" sz="2000" b="0"/>
          </a:p>
          <a:p>
            <a:pPr>
              <a:lnSpc>
                <a:spcPct val="140000"/>
              </a:lnSpc>
            </a:pPr>
            <a:r>
              <a:rPr lang="en-US" altLang="en-US" sz="2000"/>
              <a:t>Background </a:t>
            </a:r>
            <a:r>
              <a:rPr lang="en-US" altLang="en-US" sz="2000" i="1"/>
              <a:t>vs</a:t>
            </a:r>
            <a:r>
              <a:rPr lang="en-US" altLang="en-US" sz="2000"/>
              <a:t>. just-the-news</a:t>
            </a:r>
            <a:endParaRPr lang="en-US" altLang="en-US" sz="2400"/>
          </a:p>
          <a:p>
            <a:pPr lvl="1">
              <a:lnSpc>
                <a:spcPct val="60000"/>
              </a:lnSpc>
              <a:buFont typeface="ZapfDingbats" pitchFamily="82" charset="2"/>
              <a:buNone/>
            </a:pPr>
            <a:r>
              <a:rPr lang="en-US" altLang="en-US" sz="1800" b="0" i="1"/>
              <a:t>...assumes reader’s prior knowledge is poor vs. up-to-date. </a:t>
            </a:r>
            <a:endParaRPr lang="en-US" altLang="en-US" sz="2000" b="0" i="1"/>
          </a:p>
          <a:p>
            <a:pPr>
              <a:lnSpc>
                <a:spcPct val="140000"/>
              </a:lnSpc>
            </a:pPr>
            <a:r>
              <a:rPr lang="en-US" altLang="en-US" sz="2000"/>
              <a:t>Single-document </a:t>
            </a:r>
            <a:r>
              <a:rPr lang="en-US" altLang="en-US" sz="2000" i="1"/>
              <a:t>vs</a:t>
            </a:r>
            <a:r>
              <a:rPr lang="en-US" altLang="en-US" sz="2000"/>
              <a:t>. multi-document source</a:t>
            </a:r>
            <a:endParaRPr lang="en-US" altLang="en-US" sz="2400"/>
          </a:p>
          <a:p>
            <a:pPr lvl="1">
              <a:lnSpc>
                <a:spcPct val="60000"/>
              </a:lnSpc>
              <a:buFont typeface="ZapfDingbats" pitchFamily="82" charset="2"/>
              <a:buNone/>
            </a:pPr>
            <a:r>
              <a:rPr lang="en-US" altLang="en-US" sz="1800" b="0" i="1"/>
              <a:t>...based on one text vs. fuses together many texts.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‘Genere’s of 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91488" cy="5334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b="1"/>
              <a:t>Input					</a:t>
            </a:r>
            <a:r>
              <a:rPr lang="en-US" altLang="en-US" sz="2800"/>
              <a:t>(Sparck Jones 97)</a:t>
            </a:r>
            <a:endParaRPr lang="en-US" altLang="en-US" sz="360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subject type</a:t>
            </a:r>
            <a:r>
              <a:rPr lang="en-US" altLang="en-US" sz="2400"/>
              <a:t>: domain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genre</a:t>
            </a:r>
            <a:r>
              <a:rPr lang="en-US" altLang="en-US" sz="2400"/>
              <a:t>: newspaper articles, editorials, letters, reports...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form</a:t>
            </a:r>
            <a:r>
              <a:rPr lang="en-US" altLang="en-US" sz="2400"/>
              <a:t>: regular text structure; free-form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source size</a:t>
            </a:r>
            <a:r>
              <a:rPr lang="en-US" altLang="en-US" sz="2400"/>
              <a:t>: single doc; multiple docs (few; many)</a:t>
            </a:r>
            <a:endParaRPr lang="en-US" altLang="en-US" sz="3200"/>
          </a:p>
          <a:p>
            <a:pPr>
              <a:lnSpc>
                <a:spcPct val="90000"/>
              </a:lnSpc>
            </a:pPr>
            <a:r>
              <a:rPr lang="en-US" altLang="en-US" b="1"/>
              <a:t>Purpose</a:t>
            </a:r>
            <a:endParaRPr lang="en-US" altLang="en-US" sz="360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situation</a:t>
            </a:r>
            <a:r>
              <a:rPr lang="en-US" altLang="en-US" sz="2400"/>
              <a:t>: embedded in larger system (MT, IR) or not? 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audience</a:t>
            </a:r>
            <a:r>
              <a:rPr lang="en-US" altLang="en-US" sz="2400"/>
              <a:t>: focused or general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usage</a:t>
            </a:r>
            <a:r>
              <a:rPr lang="en-US" altLang="en-US" sz="2400"/>
              <a:t>: IR, sorting, skimming...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Output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completeness</a:t>
            </a:r>
            <a:r>
              <a:rPr lang="en-US" altLang="en-US" sz="2400"/>
              <a:t>: include all aspects, or focus on some?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format</a:t>
            </a:r>
            <a:r>
              <a:rPr lang="en-US" altLang="en-US" sz="2400"/>
              <a:t>: paragraph, table, etc.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i="1"/>
              <a:t>style</a:t>
            </a:r>
            <a:r>
              <a:rPr lang="en-US" altLang="en-US" sz="2400"/>
              <a:t>: informative, indicative, aggregative, critical...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Aspects that Describe Summaries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Compression rate</a:t>
            </a:r>
          </a:p>
          <a:p>
            <a:pPr>
              <a:lnSpc>
                <a:spcPct val="90000"/>
              </a:lnSpc>
            </a:pPr>
            <a:r>
              <a:rPr lang="en-US" sz="2800"/>
              <a:t>Fidelity of source</a:t>
            </a:r>
          </a:p>
          <a:p>
            <a:pPr>
              <a:lnSpc>
                <a:spcPct val="90000"/>
              </a:lnSpc>
            </a:pPr>
            <a:r>
              <a:rPr lang="en-US" sz="2800"/>
              <a:t>Relevance to user’s interest</a:t>
            </a:r>
          </a:p>
          <a:p>
            <a:pPr>
              <a:lnSpc>
                <a:spcPct val="90000"/>
              </a:lnSpc>
            </a:pPr>
            <a:r>
              <a:rPr lang="en-US" sz="2800"/>
              <a:t>Extracts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Avoid gaps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Dangling anaphora</a:t>
            </a:r>
          </a:p>
          <a:p>
            <a:pPr>
              <a:lnSpc>
                <a:spcPct val="90000"/>
              </a:lnSpc>
            </a:pPr>
            <a:r>
              <a:rPr lang="en-US" sz="2800"/>
              <a:t>Abstracts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Well-formedness –syntax and discourse levels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Plausible output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– level of processing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990000"/>
                </a:solidFill>
              </a:rPr>
              <a:t>Surface-level</a:t>
            </a:r>
            <a:r>
              <a:rPr lang="en-US" sz="2400"/>
              <a:t> approaches – terms of shallow features – selectively combined – salience function – extract information</a:t>
            </a:r>
          </a:p>
          <a:p>
            <a:pPr lvl="1"/>
            <a:r>
              <a:rPr lang="en-US" sz="2000"/>
              <a:t>Thematic features – statistically salient terms</a:t>
            </a:r>
          </a:p>
          <a:p>
            <a:pPr lvl="1"/>
            <a:r>
              <a:rPr lang="en-US" sz="2000"/>
              <a:t>Location – position in text</a:t>
            </a:r>
          </a:p>
          <a:p>
            <a:pPr lvl="1"/>
            <a:r>
              <a:rPr lang="en-US" sz="2000"/>
              <a:t>Background – presence of terms in title, headings</a:t>
            </a:r>
          </a:p>
          <a:p>
            <a:pPr lvl="1"/>
            <a:r>
              <a:rPr lang="en-US" sz="2000"/>
              <a:t>Cue words &amp; phrases – in summary, important</a:t>
            </a:r>
          </a:p>
          <a:p>
            <a:pPr lvl="1"/>
            <a:r>
              <a:rPr lang="en-US" sz="2000"/>
              <a:t>Domain-specific – bonus &amp; stigma terms</a:t>
            </a:r>
          </a:p>
          <a:p>
            <a:r>
              <a:rPr lang="en-US" sz="2400">
                <a:solidFill>
                  <a:srgbClr val="990000"/>
                </a:solidFill>
              </a:rPr>
              <a:t>Entity-level </a:t>
            </a:r>
            <a:r>
              <a:rPr lang="en-US" sz="2400"/>
              <a:t>approaches – internal representation for text – modeling text entities and their relationships</a:t>
            </a:r>
            <a:endParaRPr lang="en-US" sz="2400">
              <a:solidFill>
                <a:srgbClr val="99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400">
              <a:solidFill>
                <a:srgbClr val="99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4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– level of processing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z="2400"/>
              <a:t>Entity level approaches – represent patterns /connectivity in text – relationships between entities include</a:t>
            </a:r>
          </a:p>
          <a:p>
            <a:pPr lvl="1"/>
            <a:r>
              <a:rPr lang="en-US" sz="2000"/>
              <a:t>Similarity (Vocabulary overlap)</a:t>
            </a:r>
          </a:p>
          <a:p>
            <a:pPr lvl="1"/>
            <a:r>
              <a:rPr lang="en-US" sz="2000"/>
              <a:t>Proximity (Distance between text units)</a:t>
            </a:r>
          </a:p>
          <a:p>
            <a:pPr lvl="1"/>
            <a:r>
              <a:rPr lang="en-US" sz="2000"/>
              <a:t>Co-occurrence (Words related based on their occuring in common contexts)</a:t>
            </a:r>
          </a:p>
          <a:p>
            <a:pPr lvl="1"/>
            <a:r>
              <a:rPr lang="en-US" sz="2000"/>
              <a:t>Thesaural relations (synonymy, hypernymy, part-of relations)</a:t>
            </a:r>
          </a:p>
          <a:p>
            <a:pPr lvl="1"/>
            <a:r>
              <a:rPr lang="en-US" sz="2000"/>
              <a:t>Coreference (referring expressions such as noun phrases)</a:t>
            </a:r>
          </a:p>
          <a:p>
            <a:pPr lvl="1"/>
            <a:r>
              <a:rPr lang="en-US" sz="2000"/>
              <a:t>Logical relations such as agreements, contradiction, entailment, and consistency</a:t>
            </a:r>
          </a:p>
          <a:p>
            <a:pPr lvl="1"/>
            <a:r>
              <a:rPr lang="en-US" sz="2000"/>
              <a:t>Syntactic relations (based on parse trees)</a:t>
            </a:r>
          </a:p>
          <a:p>
            <a:pPr lvl="1"/>
            <a:r>
              <a:rPr lang="en-US" sz="2000"/>
              <a:t>Meaning based relations (predicate argument relations)</a:t>
            </a:r>
          </a:p>
          <a:p>
            <a:pPr lvl="1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Retrieval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– level of processing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Discourse level approaches – model global structure &amp; its relation to communicative goals. This structure includes</a:t>
            </a:r>
          </a:p>
          <a:p>
            <a:pPr lvl="1"/>
            <a:r>
              <a:rPr lang="en-US" sz="2000"/>
              <a:t>Format of documents (hypertext markup, document outlines)</a:t>
            </a:r>
          </a:p>
          <a:p>
            <a:pPr lvl="1"/>
            <a:r>
              <a:rPr lang="en-US" sz="2000"/>
              <a:t>Threads of topics as revealed in text</a:t>
            </a:r>
          </a:p>
          <a:p>
            <a:pPr lvl="1"/>
            <a:r>
              <a:rPr lang="en-US" sz="2000"/>
              <a:t>Rhetorical structure such as argumentation or narrative structure</a:t>
            </a:r>
          </a:p>
          <a:p>
            <a:endParaRPr lang="en-US" sz="2400"/>
          </a:p>
          <a:p>
            <a:r>
              <a:rPr lang="en-US" sz="2400"/>
              <a:t>Hybrid approach</a:t>
            </a:r>
          </a:p>
          <a:p>
            <a:pPr lvl="1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219200"/>
            <a:ext cx="8458200" cy="5257800"/>
            <a:chOff x="79" y="773"/>
            <a:chExt cx="5482" cy="3111"/>
          </a:xfrm>
        </p:grpSpPr>
        <p:sp>
          <p:nvSpPr>
            <p:cNvPr id="324611" name="Rectangle 3"/>
            <p:cNvSpPr>
              <a:spLocks noChangeArrowheads="1"/>
            </p:cNvSpPr>
            <p:nvPr/>
          </p:nvSpPr>
          <p:spPr bwMode="auto">
            <a:xfrm>
              <a:off x="79" y="773"/>
              <a:ext cx="2797" cy="31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</a:pPr>
              <a:r>
                <a:rPr lang="en-US" altLang="en-US" b="1"/>
                <a:t>NLP/IE:</a:t>
              </a:r>
              <a:endParaRPr lang="en-US" altLang="en-US"/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en-US" b="1"/>
                <a:t>  </a:t>
              </a:r>
              <a:r>
                <a:rPr lang="en-US" altLang="en-US" sz="2000" b="1"/>
                <a:t>Approach</a:t>
              </a:r>
              <a:r>
                <a:rPr lang="en-US" altLang="en-US" sz="2000"/>
                <a:t>: try to ‘understand’ text—re-represent content using ‘deeper’ notation;  then manipulate that.</a:t>
              </a:r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en-US" sz="2000" b="1"/>
                <a:t>Need</a:t>
              </a:r>
              <a:r>
                <a:rPr lang="en-US" altLang="en-US" sz="2000"/>
                <a:t>: rules for text analysis and manipulation, at all levels.</a:t>
              </a:r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en-US" sz="2000" b="1"/>
                <a:t>Strengths</a:t>
              </a:r>
              <a:r>
                <a:rPr lang="en-US" altLang="en-US" sz="2000"/>
                <a:t>: higher quality; supports abstracting.</a:t>
              </a:r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en-US" sz="2000" b="1"/>
                <a:t>Weaknesses</a:t>
              </a:r>
              <a:r>
                <a:rPr lang="en-US" altLang="en-US" sz="2000"/>
                <a:t>: speed; still needs to scale up to robust open-domain summarization</a:t>
              </a:r>
              <a:r>
                <a:rPr lang="en-US" altLang="en-US"/>
                <a:t>.</a:t>
              </a:r>
            </a:p>
          </p:txBody>
        </p:sp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2876" y="776"/>
              <a:ext cx="2685" cy="31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</a:pPr>
              <a:r>
                <a:rPr lang="en-US" altLang="en-US" sz="2000" b="1"/>
                <a:t>IR/Statistics:</a:t>
              </a:r>
              <a:endParaRPr lang="en-US" altLang="en-US" sz="2000"/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en-US" sz="2000" b="1"/>
                <a:t>Approach</a:t>
              </a:r>
              <a:r>
                <a:rPr lang="en-US" altLang="en-US" sz="2000"/>
                <a:t>: operate at lexical level—use word frequency, collocation counts, etc. </a:t>
              </a:r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endParaRPr lang="en-US" altLang="en-US" sz="2000" b="1"/>
            </a:p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en-US" sz="2000" b="1"/>
                <a:t>Need</a:t>
              </a:r>
              <a:r>
                <a:rPr lang="en-US" altLang="en-US" sz="2000"/>
                <a:t>: large amounts of text.</a:t>
              </a:r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endParaRPr lang="en-US" altLang="en-US" sz="2000" b="1"/>
            </a:p>
            <a:p>
              <a:pPr marL="342900" indent="-342900" eaLnBrk="0" hangingPunct="0">
                <a:buFontTx/>
                <a:buChar char="•"/>
              </a:pPr>
              <a:r>
                <a:rPr lang="en-US" altLang="en-US" sz="2000" b="1"/>
                <a:t>Strengths</a:t>
              </a:r>
              <a:r>
                <a:rPr lang="en-US" altLang="en-US" sz="2000"/>
                <a:t>: robust; good for query-oriented summaries.</a:t>
              </a:r>
            </a:p>
            <a:p>
              <a:pPr marL="342900" indent="-342900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en-US" sz="2000" b="1"/>
                <a:t>Weaknesses</a:t>
              </a:r>
              <a:r>
                <a:rPr lang="en-US" altLang="en-US" sz="2000"/>
                <a:t>: lower quality; inability to manipulate information at abstract levels.</a:t>
              </a:r>
            </a:p>
          </p:txBody>
        </p:sp>
      </p:grpSp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6788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Paradigms: NLP/IE vs. IR/statistics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Translation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Translation Technologies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0" indent="0" defTabSz="762000"/>
            <a:r>
              <a:rPr lang="en-US" sz="2800">
                <a:latin typeface="Arial" pitchFamily="34" charset="0"/>
              </a:rPr>
              <a:t>Technologies that translate texts or assist human translators. </a:t>
            </a:r>
          </a:p>
          <a:p>
            <a:pPr marL="0" indent="0" defTabSz="762000"/>
            <a:r>
              <a:rPr lang="en-US" sz="2800">
                <a:latin typeface="Arial" pitchFamily="34" charset="0"/>
              </a:rPr>
              <a:t>Automatic translation is called machine translation.</a:t>
            </a:r>
          </a:p>
          <a:p>
            <a:pPr marL="0" indent="0" defTabSz="762000"/>
            <a:r>
              <a:rPr lang="en-US" sz="2800">
                <a:latin typeface="Arial" pitchFamily="34" charset="0"/>
              </a:rPr>
              <a:t>Translation memories use large amounts of texts together with existing translations for efficient look-up of possible translations for words, phrases and sentences.</a:t>
            </a:r>
            <a:endParaRPr lang="de-DE" sz="280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4800600"/>
            <a:ext cx="3916363" cy="1387475"/>
            <a:chOff x="7272" y="6336"/>
            <a:chExt cx="3169" cy="10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72" y="6336"/>
              <a:ext cx="840" cy="1050"/>
              <a:chOff x="6534" y="2839"/>
              <a:chExt cx="840" cy="1050"/>
            </a:xfrm>
          </p:grpSpPr>
          <p:sp>
            <p:nvSpPr>
              <p:cNvPr id="432134" name="Rectangle 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35" name="Line 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36" name="Line 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37" name="Line 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38" name="Line 1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39" name="Line 1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0" name="Line 1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1" name="Line 1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2" name="Line 1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3" name="Line 1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4" name="Line 1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5" name="Line 1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6" name="Line 1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7" name="Line 1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8" name="Line 2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49" name="Line 2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0" name="Line 2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1" name="Line 2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2" name="Line 2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3" name="Line 2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4" name="Line 2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32155" name="AutoShape 27"/>
            <p:cNvSpPr>
              <a:spLocks noChangeArrowheads="1"/>
            </p:cNvSpPr>
            <p:nvPr/>
          </p:nvSpPr>
          <p:spPr bwMode="auto">
            <a:xfrm>
              <a:off x="8444" y="6552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9601" y="6336"/>
              <a:ext cx="840" cy="1050"/>
              <a:chOff x="6534" y="2839"/>
              <a:chExt cx="840" cy="1050"/>
            </a:xfrm>
          </p:grpSpPr>
          <p:sp>
            <p:nvSpPr>
              <p:cNvPr id="432157" name="Rectangle 29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8" name="Line 30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59" name="Line 31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0" name="Line 32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1" name="Line 33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2" name="Line 34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5" name="Line 37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6" name="Line 38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7" name="Line 39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8" name="Line 40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69" name="Line 41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0" name="Line 42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1" name="Line 43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2" name="Line 44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3" name="Line 45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4" name="Line 46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5" name="Line 47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6" name="Line 48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177" name="Line 49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Translation Process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1219200" y="2209800"/>
            <a:ext cx="205105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de-DE">
                <a:latin typeface="Tahoma" pitchFamily="34" charset="0"/>
              </a:rPr>
              <a:t>Source Text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667000"/>
            <a:ext cx="1439863" cy="1447800"/>
            <a:chOff x="960" y="1926"/>
            <a:chExt cx="907" cy="912"/>
          </a:xfrm>
        </p:grpSpPr>
        <p:cxnSp>
          <p:nvCxnSpPr>
            <p:cNvPr id="327685" name="AutoShape 5"/>
            <p:cNvCxnSpPr>
              <a:cxnSpLocks noChangeShapeType="1"/>
              <a:stCxn id="327683" idx="2"/>
              <a:endCxn id="327686" idx="0"/>
            </p:cNvCxnSpPr>
            <p:nvPr/>
          </p:nvCxnSpPr>
          <p:spPr bwMode="auto">
            <a:xfrm>
              <a:off x="1414" y="1926"/>
              <a:ext cx="0" cy="618"/>
            </a:xfrm>
            <a:prstGeom prst="straightConnector1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7686" name="Rectangle 6"/>
            <p:cNvSpPr>
              <a:spLocks noChangeArrowheads="1"/>
            </p:cNvSpPr>
            <p:nvPr/>
          </p:nvSpPr>
          <p:spPr bwMode="auto">
            <a:xfrm>
              <a:off x="960" y="2544"/>
              <a:ext cx="907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>
                  <a:latin typeface="Tahoma" pitchFamily="34" charset="0"/>
                </a:rPr>
                <a:t>Analysis</a:t>
              </a:r>
              <a:endParaRPr lang="de-DE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63863" y="3657600"/>
            <a:ext cx="2497137" cy="466725"/>
            <a:chOff x="1867" y="2544"/>
            <a:chExt cx="1573" cy="294"/>
          </a:xfrm>
        </p:grpSpPr>
        <p:cxnSp>
          <p:nvCxnSpPr>
            <p:cNvPr id="327688" name="AutoShape 8"/>
            <p:cNvCxnSpPr>
              <a:cxnSpLocks noChangeShapeType="1"/>
              <a:stCxn id="327686" idx="3"/>
              <a:endCxn id="327689" idx="1"/>
            </p:cNvCxnSpPr>
            <p:nvPr/>
          </p:nvCxnSpPr>
          <p:spPr bwMode="auto">
            <a:xfrm>
              <a:off x="1867" y="2691"/>
              <a:ext cx="666" cy="0"/>
            </a:xfrm>
            <a:prstGeom prst="straightConnector1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7689" name="Rectangle 9"/>
            <p:cNvSpPr>
              <a:spLocks noChangeArrowheads="1"/>
            </p:cNvSpPr>
            <p:nvPr/>
          </p:nvSpPr>
          <p:spPr bwMode="auto">
            <a:xfrm>
              <a:off x="2533" y="2544"/>
              <a:ext cx="907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>
                  <a:latin typeface="Tahoma" pitchFamily="34" charset="0"/>
                </a:rPr>
                <a:t>Meaning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461000" y="3657600"/>
            <a:ext cx="2498725" cy="466725"/>
            <a:chOff x="3440" y="2544"/>
            <a:chExt cx="1574" cy="294"/>
          </a:xfrm>
        </p:grpSpPr>
        <p:sp>
          <p:nvSpPr>
            <p:cNvPr id="327691" name="Rectangle 11"/>
            <p:cNvSpPr>
              <a:spLocks noChangeArrowheads="1"/>
            </p:cNvSpPr>
            <p:nvPr/>
          </p:nvSpPr>
          <p:spPr bwMode="auto">
            <a:xfrm>
              <a:off x="4107" y="2544"/>
              <a:ext cx="907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>
                  <a:latin typeface="Tahoma" pitchFamily="34" charset="0"/>
                </a:rPr>
                <a:t>Synthesis</a:t>
              </a:r>
            </a:p>
          </p:txBody>
        </p:sp>
        <p:cxnSp>
          <p:nvCxnSpPr>
            <p:cNvPr id="327692" name="AutoShape 12"/>
            <p:cNvCxnSpPr>
              <a:cxnSpLocks noChangeShapeType="1"/>
              <a:stCxn id="327689" idx="3"/>
              <a:endCxn id="327691" idx="1"/>
            </p:cNvCxnSpPr>
            <p:nvPr/>
          </p:nvCxnSpPr>
          <p:spPr bwMode="auto">
            <a:xfrm>
              <a:off x="3440" y="2691"/>
              <a:ext cx="667" cy="0"/>
            </a:xfrm>
            <a:prstGeom prst="straightConnector1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172200" y="4124325"/>
            <a:ext cx="2141538" cy="1447800"/>
            <a:chOff x="3888" y="2838"/>
            <a:chExt cx="1349" cy="912"/>
          </a:xfrm>
        </p:grpSpPr>
        <p:sp>
          <p:nvSpPr>
            <p:cNvPr id="327694" name="Rectangle 14"/>
            <p:cNvSpPr>
              <a:spLocks noChangeArrowheads="1"/>
            </p:cNvSpPr>
            <p:nvPr/>
          </p:nvSpPr>
          <p:spPr bwMode="auto">
            <a:xfrm>
              <a:off x="3888" y="3456"/>
              <a:ext cx="1349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>
                  <a:latin typeface="Tahoma" pitchFamily="34" charset="0"/>
                </a:rPr>
                <a:t>Target Text</a:t>
              </a:r>
            </a:p>
          </p:txBody>
        </p:sp>
        <p:cxnSp>
          <p:nvCxnSpPr>
            <p:cNvPr id="327695" name="AutoShape 15"/>
            <p:cNvCxnSpPr>
              <a:cxnSpLocks noChangeShapeType="1"/>
              <a:stCxn id="327691" idx="2"/>
              <a:endCxn id="327694" idx="0"/>
            </p:cNvCxnSpPr>
            <p:nvPr/>
          </p:nvCxnSpPr>
          <p:spPr bwMode="auto">
            <a:xfrm>
              <a:off x="4561" y="2838"/>
              <a:ext cx="2" cy="618"/>
            </a:xfrm>
            <a:prstGeom prst="straightConnector1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Machine Translations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Text to Text Machine Translations</a:t>
            </a:r>
          </a:p>
          <a:p>
            <a:r>
              <a:rPr lang="en-US"/>
              <a:t>Speech to Speech Machine Translations</a:t>
            </a:r>
          </a:p>
          <a:p>
            <a:r>
              <a:rPr lang="en-US"/>
              <a:t>Most of the work has addressed pairs of widely spread languages like English-French, English-Chinese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Machine Translations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How to translate text?</a:t>
            </a:r>
          </a:p>
          <a:p>
            <a:pPr lvl="1">
              <a:lnSpc>
                <a:spcPct val="90000"/>
              </a:lnSpc>
            </a:pPr>
            <a:r>
              <a:rPr lang="en-US"/>
              <a:t>Learn from previously translated data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rgbClr val="009900"/>
                </a:solidFill>
                <a:sym typeface="Wingdings" pitchFamily="2" charset="2"/>
              </a:rPr>
              <a:t>Need parallel corpora</a:t>
            </a:r>
          </a:p>
          <a:p>
            <a:pPr>
              <a:lnSpc>
                <a:spcPct val="90000"/>
              </a:lnSpc>
            </a:pPr>
            <a:r>
              <a:rPr lang="en-US"/>
              <a:t>French-English, Chinese-English have the Hansards</a:t>
            </a:r>
          </a:p>
          <a:p>
            <a:pPr>
              <a:lnSpc>
                <a:spcPct val="90000"/>
              </a:lnSpc>
            </a:pPr>
            <a:r>
              <a:rPr lang="en-US"/>
              <a:t>Reasonable translations</a:t>
            </a:r>
          </a:p>
          <a:p>
            <a:pPr>
              <a:lnSpc>
                <a:spcPct val="90000"/>
              </a:lnSpc>
            </a:pPr>
            <a:r>
              <a:rPr lang="en-US"/>
              <a:t>Chinese-Hindi – no such tools available today!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Machine Translations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How to obtain parallel texts?</a:t>
            </a:r>
          </a:p>
          <a:p>
            <a:pPr lvl="1"/>
            <a:r>
              <a:rPr lang="en-US" sz="2400"/>
              <a:t>From the Web! </a:t>
            </a:r>
            <a:r>
              <a:rPr lang="en-US" sz="2400">
                <a:solidFill>
                  <a:srgbClr val="006600"/>
                </a:solidFill>
              </a:rPr>
              <a:t>How?</a:t>
            </a:r>
          </a:p>
          <a:p>
            <a:pPr lvl="1"/>
            <a:r>
              <a:rPr lang="en-US" sz="2400"/>
              <a:t>From Web users! </a:t>
            </a:r>
            <a:r>
              <a:rPr lang="en-US" sz="2400">
                <a:solidFill>
                  <a:srgbClr val="006600"/>
                </a:solidFill>
              </a:rPr>
              <a:t>How?</a:t>
            </a:r>
          </a:p>
          <a:p>
            <a:r>
              <a:rPr lang="en-US" sz="2800"/>
              <a:t>Once we have the texts, how to get most out of them?</a:t>
            </a:r>
          </a:p>
          <a:p>
            <a:pPr lvl="1"/>
            <a:r>
              <a:rPr lang="en-US" sz="2400"/>
              <a:t>Word alignments</a:t>
            </a:r>
          </a:p>
          <a:p>
            <a:pPr lvl="1"/>
            <a:r>
              <a:rPr lang="en-US" sz="2400"/>
              <a:t>Obtain lexicons</a:t>
            </a:r>
          </a:p>
          <a:p>
            <a:pPr lvl="1"/>
            <a:r>
              <a:rPr lang="en-US" sz="2400"/>
              <a:t>Import knowledge from well studied languages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MT: User dreams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Language plug-ins for mobile phones (for transactions rather than full fledged interpretation)</a:t>
            </a:r>
          </a:p>
          <a:p>
            <a:pPr>
              <a:lnSpc>
                <a:spcPct val="90000"/>
              </a:lnSpc>
            </a:pPr>
            <a:r>
              <a:rPr lang="en-US" sz="2400"/>
              <a:t>Help with the hard part of foreign languages.</a:t>
            </a:r>
          </a:p>
          <a:p>
            <a:pPr>
              <a:lnSpc>
                <a:spcPct val="90000"/>
              </a:lnSpc>
            </a:pPr>
            <a:r>
              <a:rPr lang="en-US" sz="2400"/>
              <a:t>Large MT evaluation from user perspective.</a:t>
            </a:r>
          </a:p>
          <a:p>
            <a:pPr>
              <a:lnSpc>
                <a:spcPct val="90000"/>
              </a:lnSpc>
            </a:pPr>
            <a:r>
              <a:rPr lang="en-US" sz="2400"/>
              <a:t>Standard control menu language (for cross-language communication by means of small menu driven devices)</a:t>
            </a:r>
          </a:p>
          <a:p>
            <a:pPr>
              <a:lnSpc>
                <a:spcPct val="90000"/>
              </a:lnSpc>
            </a:pPr>
            <a:r>
              <a:rPr lang="en-US" sz="2400"/>
              <a:t>Cross-lingual sign-reading eyeglasses (foreign language signs or messages are read by a small camera, and the translation is projected in the user's glasses)</a:t>
            </a:r>
          </a:p>
          <a:p>
            <a:pPr>
              <a:lnSpc>
                <a:spcPct val="90000"/>
              </a:lnSpc>
            </a:pPr>
            <a:r>
              <a:rPr lang="en-US" sz="2400"/>
              <a:t>Learning from user feedback (via post-edition tools), and predicting user needs, constructing user models</a:t>
            </a:r>
          </a:p>
          <a:p>
            <a:pPr>
              <a:lnSpc>
                <a:spcPct val="90000"/>
              </a:lnSpc>
            </a:pPr>
            <a:r>
              <a:rPr lang="en-US" sz="2400"/>
              <a:t>Web search and translation with CLIR.</a:t>
            </a:r>
          </a:p>
          <a:p>
            <a:pPr>
              <a:lnSpc>
                <a:spcPct val="90000"/>
              </a:lnSpc>
            </a:pPr>
            <a:r>
              <a:rPr lang="en-US" sz="2400"/>
              <a:t>Automatic stenography (TV, conferences)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Speech Processing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8991600" cy="792162"/>
          </a:xfrm>
        </p:spPr>
        <p:txBody>
          <a:bodyPr/>
          <a:lstStyle/>
          <a:p>
            <a:r>
              <a:rPr lang="en-US" sz="4000"/>
              <a:t>What is Information Retrieval?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Find relationships between the information need of the user and documents in a repository.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Identify relevant documents in streams of information such as news feeds.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800" dirty="0"/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cs typeface="Times New Roman" pitchFamily="18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“IR is a field concerned with the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structure, analysis, organization, storage, searching, and retrieval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of information”</a:t>
            </a:r>
            <a:r>
              <a:rPr lang="en-US" sz="2800" dirty="0">
                <a:cs typeface="Times New Roman" pitchFamily="18" charset="0"/>
              </a:rPr>
              <a:t> (information includes database systems., Q/A systems</a:t>
            </a:r>
            <a:r>
              <a:rPr lang="en-US" sz="2800" dirty="0" smtClean="0">
                <a:cs typeface="Times New Roman" pitchFamily="18" charset="0"/>
              </a:rPr>
              <a:t>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6962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to converse freely with a machine – ultimate challenge!!</a:t>
            </a:r>
          </a:p>
          <a:p>
            <a:pPr>
              <a:lnSpc>
                <a:spcPct val="90000"/>
              </a:lnSpc>
            </a:pPr>
            <a:r>
              <a:rPr lang="en-US" sz="2200"/>
              <a:t>Spoken language interfaces – a fast necessity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752600"/>
            <a:ext cx="8686800" cy="5029200"/>
            <a:chOff x="672" y="1152"/>
            <a:chExt cx="4992" cy="2976"/>
          </a:xfrm>
        </p:grpSpPr>
        <p:sp>
          <p:nvSpPr>
            <p:cNvPr id="475141" name="Rectangle 5"/>
            <p:cNvSpPr>
              <a:spLocks noChangeArrowheads="1"/>
            </p:cNvSpPr>
            <p:nvPr/>
          </p:nvSpPr>
          <p:spPr bwMode="auto">
            <a:xfrm>
              <a:off x="1536" y="1344"/>
              <a:ext cx="960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Speech</a:t>
              </a:r>
            </a:p>
            <a:p>
              <a:pPr algn="ctr"/>
              <a:r>
                <a:rPr lang="en-US" sz="1800"/>
                <a:t>Synthesis</a:t>
              </a:r>
            </a:p>
          </p:txBody>
        </p:sp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1584" y="2592"/>
              <a:ext cx="960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Speech</a:t>
              </a:r>
            </a:p>
            <a:p>
              <a:pPr algn="ctr"/>
              <a:r>
                <a:rPr lang="en-US" sz="1800"/>
                <a:t>Recognition</a:t>
              </a:r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1584" y="3168"/>
              <a:ext cx="96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Speaker</a:t>
              </a:r>
            </a:p>
            <a:p>
              <a:pPr algn="ctr"/>
              <a:r>
                <a:rPr lang="en-US" sz="1800"/>
                <a:t>Recognition</a:t>
              </a:r>
            </a:p>
          </p:txBody>
        </p:sp>
        <p:sp>
          <p:nvSpPr>
            <p:cNvPr id="475144" name="Rectangle 8"/>
            <p:cNvSpPr>
              <a:spLocks noChangeArrowheads="1"/>
            </p:cNvSpPr>
            <p:nvPr/>
          </p:nvSpPr>
          <p:spPr bwMode="auto">
            <a:xfrm>
              <a:off x="1584" y="3744"/>
              <a:ext cx="96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Language</a:t>
              </a:r>
            </a:p>
            <a:p>
              <a:pPr algn="ctr"/>
              <a:r>
                <a:rPr lang="en-US" sz="1800"/>
                <a:t>Recognition</a:t>
              </a:r>
            </a:p>
          </p:txBody>
        </p:sp>
        <p:sp>
          <p:nvSpPr>
            <p:cNvPr id="475145" name="Rectangle 9"/>
            <p:cNvSpPr>
              <a:spLocks noChangeArrowheads="1"/>
            </p:cNvSpPr>
            <p:nvPr/>
          </p:nvSpPr>
          <p:spPr bwMode="auto">
            <a:xfrm>
              <a:off x="3552" y="1200"/>
              <a:ext cx="96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Language</a:t>
              </a:r>
            </a:p>
            <a:p>
              <a:pPr algn="ctr"/>
              <a:r>
                <a:rPr lang="en-US" sz="1800"/>
                <a:t>Generation</a:t>
              </a:r>
            </a:p>
          </p:txBody>
        </p:sp>
        <p:sp>
          <p:nvSpPr>
            <p:cNvPr id="475146" name="Rectangle 10"/>
            <p:cNvSpPr>
              <a:spLocks noChangeArrowheads="1"/>
            </p:cNvSpPr>
            <p:nvPr/>
          </p:nvSpPr>
          <p:spPr bwMode="auto">
            <a:xfrm>
              <a:off x="3168" y="2592"/>
              <a:ext cx="96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Language</a:t>
              </a:r>
            </a:p>
            <a:p>
              <a:pPr algn="ctr"/>
              <a:r>
                <a:rPr lang="en-US" sz="1800"/>
                <a:t>Understanding</a:t>
              </a:r>
            </a:p>
          </p:txBody>
        </p:sp>
        <p:sp>
          <p:nvSpPr>
            <p:cNvPr id="475147" name="Rectangle 11"/>
            <p:cNvSpPr>
              <a:spLocks noChangeArrowheads="1"/>
            </p:cNvSpPr>
            <p:nvPr/>
          </p:nvSpPr>
          <p:spPr bwMode="auto">
            <a:xfrm>
              <a:off x="3072" y="1824"/>
              <a:ext cx="1248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System Manager</a:t>
              </a:r>
            </a:p>
          </p:txBody>
        </p:sp>
        <p:sp>
          <p:nvSpPr>
            <p:cNvPr id="475148" name="Rectangle 12"/>
            <p:cNvSpPr>
              <a:spLocks noChangeArrowheads="1"/>
            </p:cNvSpPr>
            <p:nvPr/>
          </p:nvSpPr>
          <p:spPr bwMode="auto">
            <a:xfrm>
              <a:off x="2352" y="2112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Discourse</a:t>
              </a:r>
            </a:p>
            <a:p>
              <a:pPr algn="ctr"/>
              <a:r>
                <a:rPr lang="en-US" sz="1800"/>
                <a:t>Context</a:t>
              </a:r>
            </a:p>
          </p:txBody>
        </p:sp>
        <p:sp>
          <p:nvSpPr>
            <p:cNvPr id="475149" name="Oval 13"/>
            <p:cNvSpPr>
              <a:spLocks noChangeArrowheads="1"/>
            </p:cNvSpPr>
            <p:nvPr/>
          </p:nvSpPr>
          <p:spPr bwMode="auto">
            <a:xfrm>
              <a:off x="3696" y="2208"/>
              <a:ext cx="1200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/>
                <a:t>Meaning </a:t>
              </a:r>
            </a:p>
            <a:p>
              <a:pPr algn="ctr"/>
              <a:r>
                <a:rPr lang="en-US" sz="1200" b="1"/>
                <a:t>Representation</a:t>
              </a:r>
            </a:p>
          </p:txBody>
        </p:sp>
        <p:sp>
          <p:nvSpPr>
            <p:cNvPr id="475150" name="AutoShape 14"/>
            <p:cNvSpPr>
              <a:spLocks noChangeArrowheads="1"/>
            </p:cNvSpPr>
            <p:nvPr/>
          </p:nvSpPr>
          <p:spPr bwMode="auto">
            <a:xfrm>
              <a:off x="4800" y="1680"/>
              <a:ext cx="864" cy="38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Book Antiqua" pitchFamily="18" charset="0"/>
                </a:rPr>
                <a:t>Database</a:t>
              </a:r>
            </a:p>
          </p:txBody>
        </p:sp>
        <p:graphicFrame>
          <p:nvGraphicFramePr>
            <p:cNvPr id="475151" name="Object 15"/>
            <p:cNvGraphicFramePr>
              <a:graphicFrameLocks noChangeAspect="1"/>
            </p:cNvGraphicFramePr>
            <p:nvPr/>
          </p:nvGraphicFramePr>
          <p:xfrm>
            <a:off x="672" y="1776"/>
            <a:ext cx="480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Bitmap Image" r:id="rId4" imgW="609524" imgH="809738" progId="Paint.Picture">
                    <p:embed/>
                  </p:oleObj>
                </mc:Choice>
                <mc:Fallback>
                  <p:oleObj name="Bitmap Image" r:id="rId4" imgW="609524" imgH="809738" progId="Paint.Picture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76"/>
                          <a:ext cx="480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52" name="Line 16"/>
            <p:cNvSpPr>
              <a:spLocks noChangeShapeType="1"/>
            </p:cNvSpPr>
            <p:nvPr/>
          </p:nvSpPr>
          <p:spPr bwMode="auto">
            <a:xfrm>
              <a:off x="1104" y="19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53" name="Line 17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54" name="Line 18"/>
            <p:cNvSpPr>
              <a:spLocks noChangeShapeType="1"/>
            </p:cNvSpPr>
            <p:nvPr/>
          </p:nvSpPr>
          <p:spPr bwMode="auto">
            <a:xfrm>
              <a:off x="1344" y="15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55" name="Rectangle 19"/>
            <p:cNvSpPr>
              <a:spLocks noChangeArrowheads="1"/>
            </p:cNvSpPr>
            <p:nvPr/>
          </p:nvSpPr>
          <p:spPr bwMode="auto">
            <a:xfrm>
              <a:off x="720" y="1488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99FF"/>
                </a:buClr>
                <a:buSzPct val="80000"/>
                <a:buFont typeface="Wingdings" pitchFamily="2" charset="2"/>
                <a:buNone/>
              </a:pPr>
              <a:r>
                <a:rPr lang="en-US" sz="1600" b="1"/>
                <a:t>Speech</a:t>
              </a:r>
            </a:p>
          </p:txBody>
        </p:sp>
        <p:sp>
          <p:nvSpPr>
            <p:cNvPr id="475156" name="Line 20"/>
            <p:cNvSpPr>
              <a:spLocks noChangeShapeType="1"/>
            </p:cNvSpPr>
            <p:nvPr/>
          </p:nvSpPr>
          <p:spPr bwMode="auto">
            <a:xfrm flipH="1">
              <a:off x="2496" y="144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57" name="Rectangle 21"/>
            <p:cNvSpPr>
              <a:spLocks noChangeArrowheads="1"/>
            </p:cNvSpPr>
            <p:nvPr/>
          </p:nvSpPr>
          <p:spPr bwMode="auto">
            <a:xfrm>
              <a:off x="2688" y="1152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99FF"/>
                </a:buClr>
                <a:buSzPct val="80000"/>
                <a:buFont typeface="Wingdings" pitchFamily="2" charset="2"/>
                <a:buNone/>
              </a:pPr>
              <a:r>
                <a:rPr lang="en-US" sz="1600" b="1"/>
                <a:t>Sentence</a:t>
              </a:r>
            </a:p>
          </p:txBody>
        </p:sp>
        <p:sp>
          <p:nvSpPr>
            <p:cNvPr id="475158" name="Line 22"/>
            <p:cNvSpPr>
              <a:spLocks noChangeShapeType="1"/>
            </p:cNvSpPr>
            <p:nvPr/>
          </p:nvSpPr>
          <p:spPr bwMode="auto">
            <a:xfrm flipH="1">
              <a:off x="1824" y="192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59" name="Rectangle 23"/>
            <p:cNvSpPr>
              <a:spLocks noChangeArrowheads="1"/>
            </p:cNvSpPr>
            <p:nvPr/>
          </p:nvSpPr>
          <p:spPr bwMode="auto">
            <a:xfrm>
              <a:off x="1440" y="1920"/>
              <a:ext cx="110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99FF"/>
                </a:buClr>
                <a:buSzPct val="80000"/>
                <a:buFont typeface="Wingdings" pitchFamily="2" charset="2"/>
                <a:buNone/>
              </a:pPr>
              <a:r>
                <a:rPr lang="en-US" sz="1600" b="1"/>
                <a:t>Graphs &amp; Tables</a:t>
              </a:r>
            </a:p>
          </p:txBody>
        </p:sp>
        <p:sp>
          <p:nvSpPr>
            <p:cNvPr id="475160" name="Line 24"/>
            <p:cNvSpPr>
              <a:spLocks noChangeShapeType="1"/>
            </p:cNvSpPr>
            <p:nvPr/>
          </p:nvSpPr>
          <p:spPr bwMode="auto">
            <a:xfrm flipV="1">
              <a:off x="3792" y="158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1" name="Line 25"/>
            <p:cNvSpPr>
              <a:spLocks noChangeShapeType="1"/>
            </p:cNvSpPr>
            <p:nvPr/>
          </p:nvSpPr>
          <p:spPr bwMode="auto">
            <a:xfrm>
              <a:off x="4320" y="19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2" name="Line 26"/>
            <p:cNvSpPr>
              <a:spLocks noChangeShapeType="1"/>
            </p:cNvSpPr>
            <p:nvPr/>
          </p:nvSpPr>
          <p:spPr bwMode="auto">
            <a:xfrm flipV="1">
              <a:off x="398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3" name="Line 27"/>
            <p:cNvSpPr>
              <a:spLocks noChangeShapeType="1"/>
            </p:cNvSpPr>
            <p:nvPr/>
          </p:nvSpPr>
          <p:spPr bwMode="auto">
            <a:xfrm flipV="1">
              <a:off x="379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4" name="Line 28"/>
            <p:cNvSpPr>
              <a:spLocks noChangeShapeType="1"/>
            </p:cNvSpPr>
            <p:nvPr/>
          </p:nvSpPr>
          <p:spPr bwMode="auto">
            <a:xfrm>
              <a:off x="2544" y="278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5" name="Rectangle 29"/>
            <p:cNvSpPr>
              <a:spLocks noChangeArrowheads="1"/>
            </p:cNvSpPr>
            <p:nvPr/>
          </p:nvSpPr>
          <p:spPr bwMode="auto">
            <a:xfrm>
              <a:off x="2592" y="2784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99FF"/>
                </a:buClr>
                <a:buSzPct val="80000"/>
                <a:buFont typeface="Wingdings" pitchFamily="2" charset="2"/>
                <a:buNone/>
              </a:pPr>
              <a:r>
                <a:rPr lang="en-US" sz="1600" b="1"/>
                <a:t>Words</a:t>
              </a:r>
            </a:p>
          </p:txBody>
        </p:sp>
        <p:sp>
          <p:nvSpPr>
            <p:cNvPr id="475166" name="Line 30"/>
            <p:cNvSpPr>
              <a:spLocks noChangeShapeType="1"/>
            </p:cNvSpPr>
            <p:nvPr/>
          </p:nvSpPr>
          <p:spPr bwMode="auto">
            <a:xfrm flipV="1">
              <a:off x="2064" y="29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7" name="Line 31"/>
            <p:cNvSpPr>
              <a:spLocks noChangeShapeType="1"/>
            </p:cNvSpPr>
            <p:nvPr/>
          </p:nvSpPr>
          <p:spPr bwMode="auto">
            <a:xfrm flipV="1">
              <a:off x="2064" y="35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8" name="Line 32"/>
            <p:cNvSpPr>
              <a:spLocks noChangeShapeType="1"/>
            </p:cNvSpPr>
            <p:nvPr/>
          </p:nvSpPr>
          <p:spPr bwMode="auto">
            <a:xfrm>
              <a:off x="1152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69" name="Line 33"/>
            <p:cNvSpPr>
              <a:spLocks noChangeShapeType="1"/>
            </p:cNvSpPr>
            <p:nvPr/>
          </p:nvSpPr>
          <p:spPr bwMode="auto">
            <a:xfrm>
              <a:off x="1296" y="230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0" name="Line 34"/>
            <p:cNvSpPr>
              <a:spLocks noChangeShapeType="1"/>
            </p:cNvSpPr>
            <p:nvPr/>
          </p:nvSpPr>
          <p:spPr bwMode="auto">
            <a:xfrm>
              <a:off x="1296" y="39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1" name="Line 35"/>
            <p:cNvSpPr>
              <a:spLocks noChangeShapeType="1"/>
            </p:cNvSpPr>
            <p:nvPr/>
          </p:nvSpPr>
          <p:spPr bwMode="auto">
            <a:xfrm>
              <a:off x="1296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2" name="Line 36"/>
            <p:cNvSpPr>
              <a:spLocks noChangeShapeType="1"/>
            </p:cNvSpPr>
            <p:nvPr/>
          </p:nvSpPr>
          <p:spPr bwMode="auto">
            <a:xfrm>
              <a:off x="1296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3" name="Rectangle 37"/>
            <p:cNvSpPr>
              <a:spLocks noChangeArrowheads="1"/>
            </p:cNvSpPr>
            <p:nvPr/>
          </p:nvSpPr>
          <p:spPr bwMode="auto">
            <a:xfrm>
              <a:off x="672" y="2928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99FF"/>
                </a:buClr>
                <a:buSzPct val="80000"/>
                <a:buFont typeface="Wingdings" pitchFamily="2" charset="2"/>
                <a:buNone/>
              </a:pPr>
              <a:r>
                <a:rPr lang="en-US" sz="1600" b="1"/>
                <a:t>Speech</a:t>
              </a:r>
            </a:p>
          </p:txBody>
        </p:sp>
        <p:sp>
          <p:nvSpPr>
            <p:cNvPr id="475174" name="Line 38"/>
            <p:cNvSpPr>
              <a:spLocks noChangeShapeType="1"/>
            </p:cNvSpPr>
            <p:nvPr/>
          </p:nvSpPr>
          <p:spPr bwMode="auto">
            <a:xfrm>
              <a:off x="244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5" name="Line 39"/>
            <p:cNvSpPr>
              <a:spLocks noChangeShapeType="1"/>
            </p:cNvSpPr>
            <p:nvPr/>
          </p:nvSpPr>
          <p:spPr bwMode="auto">
            <a:xfrm>
              <a:off x="326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6" name="Line 40"/>
            <p:cNvSpPr>
              <a:spLocks noChangeShapeType="1"/>
            </p:cNvSpPr>
            <p:nvPr/>
          </p:nvSpPr>
          <p:spPr bwMode="auto">
            <a:xfrm flipV="1">
              <a:off x="355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5177" name="Line 41"/>
            <p:cNvSpPr>
              <a:spLocks noChangeShapeType="1"/>
            </p:cNvSpPr>
            <p:nvPr/>
          </p:nvSpPr>
          <p:spPr bwMode="auto">
            <a:xfrm flipH="1">
              <a:off x="3312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1113"/>
            <a:ext cx="9144000" cy="688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>
                <a:solidFill>
                  <a:srgbClr val="808080"/>
                </a:solidFill>
                <a:effectLst/>
                <a:latin typeface="Arial" pitchFamily="34" charset="0"/>
              </a:rPr>
              <a:t>Speech recognition</a:t>
            </a:r>
            <a:endParaRPr lang="de-DE" sz="4800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sz="3600">
                <a:latin typeface="Arial" pitchFamily="34" charset="0"/>
              </a:rPr>
              <a:t>Spoken language is recognized and transformed in into text as in dictation systems, into commands as in robot control systems, or into some other internal representation.</a:t>
            </a:r>
            <a:endParaRPr lang="de-DE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4267200"/>
            <a:ext cx="3429000" cy="1219200"/>
            <a:chOff x="2908" y="1034"/>
            <a:chExt cx="1244" cy="42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16" y="1034"/>
              <a:ext cx="336" cy="420"/>
              <a:chOff x="6534" y="2839"/>
              <a:chExt cx="840" cy="1050"/>
            </a:xfrm>
          </p:grpSpPr>
          <p:sp>
            <p:nvSpPr>
              <p:cNvPr id="434182" name="Rectangle 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3" name="Line 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4" name="Line 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5" name="Line 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6" name="Line 1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7" name="Line 1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8" name="Line 1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89" name="Line 1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0" name="Line 1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1" name="Line 1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2" name="Line 1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3" name="Line 1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4" name="Line 1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5" name="Line 1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6" name="Line 2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7" name="Line 2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8" name="Line 2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199" name="Line 2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200" name="Line 2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201" name="Line 2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202" name="Line 2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908" y="1076"/>
              <a:ext cx="337" cy="337"/>
              <a:chOff x="2207" y="3192"/>
              <a:chExt cx="337" cy="337"/>
            </a:xfrm>
          </p:grpSpPr>
          <p:sp>
            <p:nvSpPr>
              <p:cNvPr id="434204" name="Oval 28"/>
              <p:cNvSpPr>
                <a:spLocks noChangeArrowheads="1"/>
              </p:cNvSpPr>
              <p:nvPr/>
            </p:nvSpPr>
            <p:spPr bwMode="auto">
              <a:xfrm>
                <a:off x="2207" y="3192"/>
                <a:ext cx="337" cy="337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4205" name="Freeform 29"/>
              <p:cNvSpPr>
                <a:spLocks/>
              </p:cNvSpPr>
              <p:nvPr/>
            </p:nvSpPr>
            <p:spPr bwMode="auto">
              <a:xfrm>
                <a:off x="2208" y="3256"/>
                <a:ext cx="336" cy="216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48" y="56"/>
                  </a:cxn>
                  <a:cxn ang="0">
                    <a:pos x="96" y="152"/>
                  </a:cxn>
                  <a:cxn ang="0">
                    <a:pos x="144" y="8"/>
                  </a:cxn>
                  <a:cxn ang="0">
                    <a:pos x="192" y="200"/>
                  </a:cxn>
                  <a:cxn ang="0">
                    <a:pos x="240" y="104"/>
                  </a:cxn>
                  <a:cxn ang="0">
                    <a:pos x="288" y="152"/>
                  </a:cxn>
                  <a:cxn ang="0">
                    <a:pos x="336" y="104"/>
                  </a:cxn>
                </a:cxnLst>
                <a:rect l="0" t="0" r="r" b="b"/>
                <a:pathLst>
                  <a:path w="336" h="216">
                    <a:moveTo>
                      <a:pt x="0" y="104"/>
                    </a:moveTo>
                    <a:cubicBezTo>
                      <a:pt x="16" y="76"/>
                      <a:pt x="32" y="48"/>
                      <a:pt x="48" y="56"/>
                    </a:cubicBezTo>
                    <a:cubicBezTo>
                      <a:pt x="63" y="63"/>
                      <a:pt x="80" y="159"/>
                      <a:pt x="96" y="152"/>
                    </a:cubicBezTo>
                    <a:cubicBezTo>
                      <a:pt x="111" y="144"/>
                      <a:pt x="128" y="0"/>
                      <a:pt x="144" y="8"/>
                    </a:cubicBezTo>
                    <a:cubicBezTo>
                      <a:pt x="159" y="15"/>
                      <a:pt x="176" y="184"/>
                      <a:pt x="192" y="200"/>
                    </a:cubicBezTo>
                    <a:cubicBezTo>
                      <a:pt x="208" y="216"/>
                      <a:pt x="224" y="111"/>
                      <a:pt x="240" y="104"/>
                    </a:cubicBezTo>
                    <a:cubicBezTo>
                      <a:pt x="255" y="96"/>
                      <a:pt x="272" y="152"/>
                      <a:pt x="288" y="152"/>
                    </a:cubicBezTo>
                    <a:cubicBezTo>
                      <a:pt x="304" y="152"/>
                      <a:pt x="328" y="112"/>
                      <a:pt x="336" y="104"/>
                    </a:cubicBezTo>
                  </a:path>
                </a:pathLst>
              </a:custGeom>
              <a:solidFill>
                <a:srgbClr val="CC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34206" name="AutoShape 30"/>
            <p:cNvSpPr>
              <a:spLocks noChangeArrowheads="1"/>
            </p:cNvSpPr>
            <p:nvPr/>
          </p:nvSpPr>
          <p:spPr bwMode="auto">
            <a:xfrm>
              <a:off x="3341" y="1133"/>
              <a:ext cx="345" cy="231"/>
            </a:xfrm>
            <a:prstGeom prst="notchedRightArrow">
              <a:avLst>
                <a:gd name="adj1" fmla="val 50000"/>
                <a:gd name="adj2" fmla="val 37338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Speech Recognition</a:t>
            </a:r>
            <a:br>
              <a:rPr lang="en-US">
                <a:solidFill>
                  <a:srgbClr val="004442"/>
                </a:solidFill>
                <a:latin typeface="AbadiMT-CondensedLight" charset="0"/>
              </a:rPr>
            </a:br>
            <a:endParaRPr lang="en-US">
              <a:solidFill>
                <a:srgbClr val="004442"/>
              </a:solidFill>
              <a:latin typeface="AbadiMT-CondensedLight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 Key Focus of the Technology</a:t>
            </a:r>
          </a:p>
          <a:p>
            <a:pPr lvl="1"/>
            <a:r>
              <a:rPr lang="en-US">
                <a:solidFill>
                  <a:srgbClr val="004442"/>
                </a:solidFill>
                <a:latin typeface="AbadiMT-CondensedLight" charset="0"/>
              </a:rPr>
              <a:t> Deriving a textual representation of a spoken utterance</a:t>
            </a: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Applications</a:t>
            </a:r>
          </a:p>
          <a:p>
            <a:pPr lvl="1"/>
            <a:r>
              <a:rPr lang="en-US">
                <a:solidFill>
                  <a:srgbClr val="004442"/>
                </a:solidFill>
                <a:latin typeface="AbadiMT-CondensedLight" charset="0"/>
              </a:rPr>
              <a:t>Desktop command and control</a:t>
            </a:r>
          </a:p>
          <a:p>
            <a:pPr lvl="1"/>
            <a:r>
              <a:rPr lang="en-US">
                <a:solidFill>
                  <a:srgbClr val="004442"/>
                </a:solidFill>
                <a:latin typeface="AbadiMT-CondensedLight" charset="0"/>
              </a:rPr>
              <a:t>Dictation</a:t>
            </a:r>
          </a:p>
          <a:p>
            <a:pPr lvl="1">
              <a:buFont typeface="ZapfDingbats" pitchFamily="82" charset="2"/>
              <a:buNone/>
            </a:pPr>
            <a:r>
              <a:rPr lang="en-US">
                <a:solidFill>
                  <a:srgbClr val="004442"/>
                </a:solidFill>
                <a:latin typeface="AbadiMT-CondensedLight" charset="0"/>
              </a:rPr>
              <a:t>– Telephony-based transaction and information services</a:t>
            </a:r>
            <a:endParaRPr lang="en-US">
              <a:solidFill>
                <a:srgbClr val="000000"/>
              </a:solidFill>
              <a:latin typeface="AbadiMT-CondensedLight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Speech Recognition – Issues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solidFill>
                <a:srgbClr val="004442"/>
              </a:solidFill>
              <a:latin typeface="AbadiMT-CondensedLight" charset="0"/>
            </a:endParaRP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Isolated words vs. continuous speech</a:t>
            </a: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Vocabulary size</a:t>
            </a: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Speaker dependence vs. speaker independence</a:t>
            </a:r>
            <a:endParaRPr lang="en-US">
              <a:solidFill>
                <a:srgbClr val="000000"/>
              </a:solidFill>
              <a:latin typeface="AbadiMT-CondensedLight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Speech Synthesis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b="1">
                <a:solidFill>
                  <a:srgbClr val="808080"/>
                </a:solidFill>
                <a:latin typeface="Arial" pitchFamily="34" charset="0"/>
              </a:rPr>
              <a:t>(also Speech Generation)</a:t>
            </a:r>
          </a:p>
          <a:p>
            <a:r>
              <a:rPr lang="en-US">
                <a:latin typeface="Arial" pitchFamily="34" charset="0"/>
              </a:rPr>
              <a:t>Utterances in spoken language are produced from text (text-to-speech systems) or from internal representations of words or sentences (concept-to-speech systems)</a:t>
            </a:r>
            <a:endParaRPr lang="de-DE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572000"/>
            <a:ext cx="3763963" cy="1311275"/>
            <a:chOff x="2909" y="1622"/>
            <a:chExt cx="1243" cy="42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09" y="1622"/>
              <a:ext cx="336" cy="420"/>
              <a:chOff x="6534" y="2839"/>
              <a:chExt cx="840" cy="1050"/>
            </a:xfrm>
          </p:grpSpPr>
          <p:sp>
            <p:nvSpPr>
              <p:cNvPr id="436230" name="Rectangle 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1" name="Line 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2" name="Line 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3" name="Line 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4" name="Line 1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5" name="Line 1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6" name="Line 1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7" name="Line 1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8" name="Line 1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39" name="Line 1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0" name="Line 1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1" name="Line 1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2" name="Line 1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3" name="Line 1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4" name="Line 2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5" name="Line 2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6" name="Line 2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7" name="Line 2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8" name="Line 2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49" name="Line 2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6250" name="Line 2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36251" name="AutoShape 27"/>
            <p:cNvSpPr>
              <a:spLocks noChangeArrowheads="1"/>
            </p:cNvSpPr>
            <p:nvPr/>
          </p:nvSpPr>
          <p:spPr bwMode="auto">
            <a:xfrm>
              <a:off x="3341" y="1719"/>
              <a:ext cx="345" cy="230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3816" y="1680"/>
              <a:ext cx="336" cy="337"/>
              <a:chOff x="2207" y="3192"/>
              <a:chExt cx="337" cy="337"/>
            </a:xfrm>
          </p:grpSpPr>
          <p:sp>
            <p:nvSpPr>
              <p:cNvPr id="436253" name="Oval 29"/>
              <p:cNvSpPr>
                <a:spLocks noChangeArrowheads="1"/>
              </p:cNvSpPr>
              <p:nvPr/>
            </p:nvSpPr>
            <p:spPr bwMode="auto">
              <a:xfrm>
                <a:off x="2207" y="3192"/>
                <a:ext cx="337" cy="337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6254" name="Freeform 30"/>
              <p:cNvSpPr>
                <a:spLocks/>
              </p:cNvSpPr>
              <p:nvPr/>
            </p:nvSpPr>
            <p:spPr bwMode="auto">
              <a:xfrm>
                <a:off x="2208" y="3256"/>
                <a:ext cx="336" cy="216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48" y="56"/>
                  </a:cxn>
                  <a:cxn ang="0">
                    <a:pos x="96" y="152"/>
                  </a:cxn>
                  <a:cxn ang="0">
                    <a:pos x="144" y="8"/>
                  </a:cxn>
                  <a:cxn ang="0">
                    <a:pos x="192" y="200"/>
                  </a:cxn>
                  <a:cxn ang="0">
                    <a:pos x="240" y="104"/>
                  </a:cxn>
                  <a:cxn ang="0">
                    <a:pos x="288" y="152"/>
                  </a:cxn>
                  <a:cxn ang="0">
                    <a:pos x="336" y="104"/>
                  </a:cxn>
                </a:cxnLst>
                <a:rect l="0" t="0" r="r" b="b"/>
                <a:pathLst>
                  <a:path w="336" h="216">
                    <a:moveTo>
                      <a:pt x="0" y="104"/>
                    </a:moveTo>
                    <a:cubicBezTo>
                      <a:pt x="16" y="76"/>
                      <a:pt x="32" y="48"/>
                      <a:pt x="48" y="56"/>
                    </a:cubicBezTo>
                    <a:cubicBezTo>
                      <a:pt x="63" y="63"/>
                      <a:pt x="80" y="159"/>
                      <a:pt x="96" y="152"/>
                    </a:cubicBezTo>
                    <a:cubicBezTo>
                      <a:pt x="111" y="144"/>
                      <a:pt x="128" y="0"/>
                      <a:pt x="144" y="8"/>
                    </a:cubicBezTo>
                    <a:cubicBezTo>
                      <a:pt x="159" y="15"/>
                      <a:pt x="176" y="184"/>
                      <a:pt x="192" y="200"/>
                    </a:cubicBezTo>
                    <a:cubicBezTo>
                      <a:pt x="208" y="216"/>
                      <a:pt x="224" y="111"/>
                      <a:pt x="240" y="104"/>
                    </a:cubicBezTo>
                    <a:cubicBezTo>
                      <a:pt x="255" y="96"/>
                      <a:pt x="272" y="152"/>
                      <a:pt x="288" y="152"/>
                    </a:cubicBezTo>
                    <a:cubicBezTo>
                      <a:pt x="304" y="152"/>
                      <a:pt x="328" y="112"/>
                      <a:pt x="336" y="104"/>
                    </a:cubicBezTo>
                  </a:path>
                </a:pathLst>
              </a:cu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Spoken Dialogue Systems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The system can carry out a dialogue with a human user in which the user can solicit information or conduct purchases, reservations or other transactions.</a:t>
            </a:r>
          </a:p>
          <a:p>
            <a:endParaRPr lang="de-DE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4205288"/>
            <a:ext cx="4222750" cy="1128712"/>
            <a:chOff x="7271" y="4868"/>
            <a:chExt cx="3170" cy="84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71" y="4872"/>
              <a:ext cx="842" cy="843"/>
              <a:chOff x="2207" y="3192"/>
              <a:chExt cx="337" cy="337"/>
            </a:xfrm>
          </p:grpSpPr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2207" y="3192"/>
                <a:ext cx="337" cy="337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087" name="Freeform 7"/>
              <p:cNvSpPr>
                <a:spLocks/>
              </p:cNvSpPr>
              <p:nvPr/>
            </p:nvSpPr>
            <p:spPr bwMode="auto">
              <a:xfrm>
                <a:off x="2208" y="3256"/>
                <a:ext cx="336" cy="216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48" y="56"/>
                  </a:cxn>
                  <a:cxn ang="0">
                    <a:pos x="96" y="152"/>
                  </a:cxn>
                  <a:cxn ang="0">
                    <a:pos x="144" y="8"/>
                  </a:cxn>
                  <a:cxn ang="0">
                    <a:pos x="192" y="200"/>
                  </a:cxn>
                  <a:cxn ang="0">
                    <a:pos x="240" y="104"/>
                  </a:cxn>
                  <a:cxn ang="0">
                    <a:pos x="288" y="152"/>
                  </a:cxn>
                  <a:cxn ang="0">
                    <a:pos x="336" y="104"/>
                  </a:cxn>
                </a:cxnLst>
                <a:rect l="0" t="0" r="r" b="b"/>
                <a:pathLst>
                  <a:path w="336" h="216">
                    <a:moveTo>
                      <a:pt x="0" y="104"/>
                    </a:moveTo>
                    <a:cubicBezTo>
                      <a:pt x="16" y="76"/>
                      <a:pt x="32" y="48"/>
                      <a:pt x="48" y="56"/>
                    </a:cubicBezTo>
                    <a:cubicBezTo>
                      <a:pt x="63" y="63"/>
                      <a:pt x="80" y="159"/>
                      <a:pt x="96" y="152"/>
                    </a:cubicBezTo>
                    <a:cubicBezTo>
                      <a:pt x="111" y="144"/>
                      <a:pt x="128" y="0"/>
                      <a:pt x="144" y="8"/>
                    </a:cubicBezTo>
                    <a:cubicBezTo>
                      <a:pt x="159" y="15"/>
                      <a:pt x="176" y="184"/>
                      <a:pt x="192" y="200"/>
                    </a:cubicBezTo>
                    <a:cubicBezTo>
                      <a:pt x="208" y="216"/>
                      <a:pt x="224" y="111"/>
                      <a:pt x="240" y="104"/>
                    </a:cubicBezTo>
                    <a:cubicBezTo>
                      <a:pt x="255" y="96"/>
                      <a:pt x="272" y="152"/>
                      <a:pt x="288" y="152"/>
                    </a:cubicBezTo>
                    <a:cubicBezTo>
                      <a:pt x="304" y="152"/>
                      <a:pt x="328" y="112"/>
                      <a:pt x="336" y="104"/>
                    </a:cubicBezTo>
                  </a:path>
                </a:pathLst>
              </a:cu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9599" y="4868"/>
              <a:ext cx="842" cy="843"/>
              <a:chOff x="2207" y="3192"/>
              <a:chExt cx="337" cy="337"/>
            </a:xfrm>
          </p:grpSpPr>
          <p:sp>
            <p:nvSpPr>
              <p:cNvPr id="430089" name="Oval 9"/>
              <p:cNvSpPr>
                <a:spLocks noChangeArrowheads="1"/>
              </p:cNvSpPr>
              <p:nvPr/>
            </p:nvSpPr>
            <p:spPr bwMode="auto">
              <a:xfrm>
                <a:off x="2207" y="3192"/>
                <a:ext cx="337" cy="337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090" name="Freeform 10"/>
              <p:cNvSpPr>
                <a:spLocks/>
              </p:cNvSpPr>
              <p:nvPr/>
            </p:nvSpPr>
            <p:spPr bwMode="auto">
              <a:xfrm>
                <a:off x="2208" y="3256"/>
                <a:ext cx="336" cy="216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48" y="56"/>
                  </a:cxn>
                  <a:cxn ang="0">
                    <a:pos x="96" y="152"/>
                  </a:cxn>
                  <a:cxn ang="0">
                    <a:pos x="144" y="8"/>
                  </a:cxn>
                  <a:cxn ang="0">
                    <a:pos x="192" y="200"/>
                  </a:cxn>
                  <a:cxn ang="0">
                    <a:pos x="240" y="104"/>
                  </a:cxn>
                  <a:cxn ang="0">
                    <a:pos x="288" y="152"/>
                  </a:cxn>
                  <a:cxn ang="0">
                    <a:pos x="336" y="104"/>
                  </a:cxn>
                </a:cxnLst>
                <a:rect l="0" t="0" r="r" b="b"/>
                <a:pathLst>
                  <a:path w="336" h="216">
                    <a:moveTo>
                      <a:pt x="0" y="104"/>
                    </a:moveTo>
                    <a:cubicBezTo>
                      <a:pt x="16" y="76"/>
                      <a:pt x="32" y="48"/>
                      <a:pt x="48" y="56"/>
                    </a:cubicBezTo>
                    <a:cubicBezTo>
                      <a:pt x="63" y="63"/>
                      <a:pt x="80" y="159"/>
                      <a:pt x="96" y="152"/>
                    </a:cubicBezTo>
                    <a:cubicBezTo>
                      <a:pt x="111" y="144"/>
                      <a:pt x="128" y="0"/>
                      <a:pt x="144" y="8"/>
                    </a:cubicBezTo>
                    <a:cubicBezTo>
                      <a:pt x="159" y="15"/>
                      <a:pt x="176" y="184"/>
                      <a:pt x="192" y="200"/>
                    </a:cubicBezTo>
                    <a:cubicBezTo>
                      <a:pt x="208" y="216"/>
                      <a:pt x="224" y="111"/>
                      <a:pt x="240" y="104"/>
                    </a:cubicBezTo>
                    <a:cubicBezTo>
                      <a:pt x="255" y="96"/>
                      <a:pt x="272" y="152"/>
                      <a:pt x="288" y="152"/>
                    </a:cubicBezTo>
                    <a:cubicBezTo>
                      <a:pt x="304" y="152"/>
                      <a:pt x="328" y="112"/>
                      <a:pt x="336" y="104"/>
                    </a:cubicBezTo>
                  </a:path>
                </a:pathLst>
              </a:cu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30091" name="AutoShape 11"/>
            <p:cNvSpPr>
              <a:spLocks noChangeArrowheads="1"/>
            </p:cNvSpPr>
            <p:nvPr/>
          </p:nvSpPr>
          <p:spPr bwMode="auto">
            <a:xfrm>
              <a:off x="8444" y="5002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rgbClr val="004442"/>
                </a:solidFill>
                <a:latin typeface="AbadiMT-CondensedLight" charset="0"/>
              </a:rPr>
              <a:t>Spoken Language Dialog Systems</a:t>
            </a:r>
            <a:r>
              <a:rPr lang="en-US" sz="3600">
                <a:solidFill>
                  <a:srgbClr val="000000"/>
                </a:solidFill>
                <a:latin typeface="AbadiMT-CondensedLight" charset="0"/>
              </a:rPr>
              <a:t/>
            </a:r>
            <a:br>
              <a:rPr lang="en-US" sz="3600">
                <a:solidFill>
                  <a:srgbClr val="000000"/>
                </a:solidFill>
                <a:latin typeface="AbadiMT-CondensedLight" charset="0"/>
              </a:rPr>
            </a:br>
            <a:endParaRPr lang="en-US" sz="3600">
              <a:solidFill>
                <a:srgbClr val="000000"/>
              </a:solidFill>
              <a:latin typeface="AbadiMT-CondensedLight" charset="0"/>
            </a:endParaRP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  <a:noFill/>
          <a:ln/>
        </p:spPr>
        <p:txBody>
          <a:bodyPr/>
          <a:lstStyle/>
          <a:p>
            <a:r>
              <a:rPr lang="en-US" sz="2400">
                <a:solidFill>
                  <a:srgbClr val="004442"/>
                </a:solidFill>
                <a:latin typeface="AbadiMT-CondensedLight" charset="0"/>
              </a:rPr>
              <a:t>Key Focus of the Technology</a:t>
            </a:r>
          </a:p>
          <a:p>
            <a:pPr lvl="1"/>
            <a:r>
              <a:rPr lang="en-US" sz="2400">
                <a:solidFill>
                  <a:srgbClr val="004442"/>
                </a:solidFill>
                <a:latin typeface="AbadiMT-CondensedLight" charset="0"/>
              </a:rPr>
              <a:t>Natural voice interactive dialogs with computer-based systems</a:t>
            </a:r>
          </a:p>
          <a:p>
            <a:pPr lvl="1"/>
            <a:r>
              <a:rPr lang="en-US" sz="2400">
                <a:solidFill>
                  <a:srgbClr val="004442"/>
                </a:solidFill>
                <a:latin typeface="AbadiMT-CondensedLight" charset="0"/>
              </a:rPr>
              <a:t>Spoken dialogue systems communicate with users via automatic speech recognition and text-to-speech interfaces, and mediate the user's access to a back-end database</a:t>
            </a:r>
          </a:p>
          <a:p>
            <a:r>
              <a:rPr lang="en-US" sz="2400">
                <a:solidFill>
                  <a:srgbClr val="004442"/>
                </a:solidFill>
                <a:latin typeface="AbadiMT-CondensedLight" charset="0"/>
              </a:rPr>
              <a:t>Applications</a:t>
            </a:r>
          </a:p>
          <a:p>
            <a:pPr lvl="1"/>
            <a:r>
              <a:rPr lang="en-US" sz="2400">
                <a:solidFill>
                  <a:srgbClr val="004442"/>
                </a:solidFill>
                <a:latin typeface="AbadiMT-CondensedLight" charset="0"/>
              </a:rPr>
              <a:t>Information services: stock quotes, timetables</a:t>
            </a:r>
          </a:p>
          <a:p>
            <a:pPr lvl="1"/>
            <a:r>
              <a:rPr lang="en-US" sz="2400">
                <a:solidFill>
                  <a:srgbClr val="004442"/>
                </a:solidFill>
                <a:latin typeface="AbadiMT-CondensedLight" charset="0"/>
              </a:rPr>
              <a:t>Transaction services: banking, betting, flight reservations</a:t>
            </a:r>
            <a:endParaRPr lang="en-US" sz="2400">
              <a:solidFill>
                <a:srgbClr val="000000"/>
              </a:solidFill>
              <a:latin typeface="AbadiMT-CondensedLight" charset="0"/>
            </a:endParaRP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SLDSs – Issues</a:t>
            </a:r>
            <a:r>
              <a:rPr lang="en-US">
                <a:solidFill>
                  <a:srgbClr val="000000"/>
                </a:solidFill>
                <a:latin typeface="AbadiMT-CondensedLight" charset="0"/>
              </a:rPr>
              <a:t/>
            </a:r>
            <a:br>
              <a:rPr lang="en-US">
                <a:solidFill>
                  <a:srgbClr val="000000"/>
                </a:solidFill>
                <a:latin typeface="AbadiMT-CondensedLight" charset="0"/>
              </a:rPr>
            </a:br>
            <a:endParaRPr lang="en-US">
              <a:solidFill>
                <a:srgbClr val="000000"/>
              </a:solidFill>
              <a:latin typeface="AbadiMT-CondensedLight" charset="0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Telephony-based systems cannot afford a training period</a:t>
            </a: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Making a conversation too realistic falsely raises expectations</a:t>
            </a: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Error handling is a significant issue</a:t>
            </a:r>
          </a:p>
          <a:p>
            <a:r>
              <a:rPr lang="en-US">
                <a:solidFill>
                  <a:srgbClr val="004442"/>
                </a:solidFill>
                <a:latin typeface="AbadiMT-CondensedLight" charset="0"/>
              </a:rPr>
              <a:t>Giving dialogue initiative to the user increases difficulty</a:t>
            </a:r>
            <a:endParaRPr lang="en-US">
              <a:solidFill>
                <a:srgbClr val="000000"/>
              </a:solidFill>
              <a:latin typeface="AbadiMT-CondensedLight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838200"/>
          </a:xfrm>
        </p:spPr>
        <p:txBody>
          <a:bodyPr/>
          <a:lstStyle/>
          <a:p>
            <a:r>
              <a:rPr lang="en-AU"/>
              <a:t>Beyond Speech Recognition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400" b="1"/>
              <a:t>Spoken Language Understanding</a:t>
            </a:r>
            <a:r>
              <a:rPr lang="en-AU" sz="2800"/>
              <a:t> </a:t>
            </a:r>
          </a:p>
          <a:p>
            <a:pPr lvl="1">
              <a:lnSpc>
                <a:spcPct val="90000"/>
              </a:lnSpc>
            </a:pPr>
            <a:r>
              <a:rPr lang="en-AU" sz="2400"/>
              <a:t> </a:t>
            </a:r>
            <a:r>
              <a:rPr lang="en-AU" sz="2000"/>
              <a:t>Interpret meaning of key words and phrases in the recognized speech and map to actions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Accurate understanding of every word not needed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Customer can speak naturally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Applications – Automation of complex operator based tasks – customer care, catalog ordering, form filling, help lines</a:t>
            </a:r>
          </a:p>
          <a:p>
            <a:pPr>
              <a:lnSpc>
                <a:spcPct val="90000"/>
              </a:lnSpc>
            </a:pPr>
            <a:r>
              <a:rPr lang="en-AU" sz="2400" b="1"/>
              <a:t>Dialog Management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Combine meaning of current input with interaction history – decide what is next step in interaction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Complex services – multiple exchanges between system and customer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Handle user initiated topic switching (within domain)</a:t>
            </a:r>
          </a:p>
          <a:p>
            <a:pPr lvl="1">
              <a:lnSpc>
                <a:spcPct val="90000"/>
              </a:lnSpc>
            </a:pPr>
            <a:r>
              <a:rPr lang="en-AU" sz="2000"/>
              <a:t>Applications – customer care, travel planning, conference registration, scheduling, voiced access to unified messaging</a:t>
            </a:r>
            <a:endParaRPr lang="en-AU" sz="1800"/>
          </a:p>
          <a:p>
            <a:pPr>
              <a:lnSpc>
                <a:spcPct val="90000"/>
              </a:lnSpc>
            </a:pPr>
            <a:endParaRPr lang="en-A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 Retrieval -Definition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is on the user information need</a:t>
            </a:r>
          </a:p>
          <a:p>
            <a:pPr lvl="1">
              <a:buFont typeface="ZapfDingbats" pitchFamily="82" charset="2"/>
              <a:buNone/>
            </a:pPr>
            <a:r>
              <a:rPr lang="en-US" dirty="0"/>
              <a:t>– Information about a subject or topic</a:t>
            </a:r>
          </a:p>
          <a:p>
            <a:pPr lvl="1">
              <a:buFont typeface="ZapfDingbats" pitchFamily="82" charset="2"/>
              <a:buNone/>
            </a:pPr>
            <a:r>
              <a:rPr lang="en-US" dirty="0"/>
              <a:t>– Semantics is frequently loose</a:t>
            </a:r>
          </a:p>
          <a:p>
            <a:pPr lvl="1">
              <a:buFont typeface="ZapfDingbats" pitchFamily="82" charset="2"/>
              <a:buNone/>
            </a:pPr>
            <a:r>
              <a:rPr lang="en-US" dirty="0"/>
              <a:t>– Small errors are tolerated</a:t>
            </a:r>
          </a:p>
          <a:p>
            <a:r>
              <a:rPr lang="en-US" dirty="0"/>
              <a:t> </a:t>
            </a:r>
            <a:r>
              <a:rPr lang="en-US" dirty="0" smtClean="0"/>
              <a:t>Handles </a:t>
            </a:r>
            <a:r>
              <a:rPr lang="en-US" dirty="0"/>
              <a:t>natural language text which is not always well structured and could be semantically </a:t>
            </a:r>
            <a:r>
              <a:rPr lang="en-US" dirty="0" smtClean="0"/>
              <a:t>ambiguous.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Interface Applications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038"/>
            <a:ext cx="9144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350838"/>
            <a:ext cx="902176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74638"/>
            <a:ext cx="8667750" cy="631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300038"/>
            <a:ext cx="9075737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Ontology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Why an Ontology?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38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Structure to the meaningful content of Web pages – Semantic Web</a:t>
            </a:r>
          </a:p>
          <a:p>
            <a:pPr>
              <a:lnSpc>
                <a:spcPct val="90000"/>
              </a:lnSpc>
            </a:pPr>
            <a:r>
              <a:rPr lang="en-US" sz="2800"/>
              <a:t>Provide intelligent access to heterogeneous and distributed semantic information</a:t>
            </a:r>
          </a:p>
          <a:p>
            <a:pPr>
              <a:lnSpc>
                <a:spcPct val="90000"/>
              </a:lnSpc>
            </a:pPr>
            <a:r>
              <a:rPr lang="en-US" sz="2800"/>
              <a:t>Enable sofware agents to mediate and work together in rela scenarios</a:t>
            </a:r>
          </a:p>
          <a:p>
            <a:pPr>
              <a:lnSpc>
                <a:spcPct val="90000"/>
              </a:lnSpc>
            </a:pPr>
            <a:r>
              <a:rPr lang="en-AU" sz="2800">
                <a:latin typeface="TimesNewRomanPSMT" charset="0"/>
              </a:rPr>
              <a:t>The </a:t>
            </a:r>
            <a:r>
              <a:rPr lang="en-AU" sz="2800" b="1">
                <a:latin typeface="TimesNewRomanPS-BoldMT" charset="0"/>
              </a:rPr>
              <a:t>Semantic Web </a:t>
            </a:r>
            <a:r>
              <a:rPr lang="en-AU" sz="2800">
                <a:latin typeface="TimesNewRomanPSMT" charset="0"/>
              </a:rPr>
              <a:t>is an extension of the current web in which information is given well defined </a:t>
            </a:r>
            <a:r>
              <a:rPr lang="en-AU" sz="2800" b="1">
                <a:latin typeface="TimesNewRomanPS-BoldMT" charset="0"/>
              </a:rPr>
              <a:t>meaning</a:t>
            </a:r>
            <a:r>
              <a:rPr lang="en-AU" sz="2800">
                <a:latin typeface="TimesNewRomanPSMT" charset="0"/>
              </a:rPr>
              <a:t>, better enabling computers and people to </a:t>
            </a:r>
            <a:r>
              <a:rPr lang="en-AU" sz="2800" b="1">
                <a:latin typeface="TimesNewRomanPS-BoldMT" charset="0"/>
              </a:rPr>
              <a:t>work in co-operation</a:t>
            </a:r>
            <a:r>
              <a:rPr lang="en-AU" sz="2800">
                <a:latin typeface="TimesNewRomanPSMT" charset="0"/>
              </a:rPr>
              <a:t>. </a:t>
            </a:r>
            <a:r>
              <a:rPr lang="en-AU" sz="2800">
                <a:latin typeface="Tahoma" pitchFamily="34" charset="0"/>
              </a:rPr>
              <a:t>[Berners-Lee et al., 2001]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dirty="0"/>
              <a:t>Required – creation of a machine understandable semantics for some or all information presented in the WWW</a:t>
            </a:r>
          </a:p>
          <a:p>
            <a:pPr lvl="1"/>
            <a:r>
              <a:rPr lang="en-US" sz="2400" dirty="0"/>
              <a:t>Developing languages for expressing machine understandable meta-information for documents </a:t>
            </a:r>
            <a:endParaRPr lang="en-US" sz="2400" dirty="0" smtClean="0"/>
          </a:p>
          <a:p>
            <a:pPr lvl="1"/>
            <a:r>
              <a:rPr lang="en-US" sz="2400" dirty="0" smtClean="0"/>
              <a:t>Developing </a:t>
            </a:r>
            <a:r>
              <a:rPr lang="en-US" sz="2400" dirty="0"/>
              <a:t>terminologies (ontologies)</a:t>
            </a:r>
          </a:p>
          <a:p>
            <a:pPr lvl="1"/>
            <a:r>
              <a:rPr lang="en-US" sz="2400" dirty="0"/>
              <a:t>Integrating and translating different terminologies</a:t>
            </a:r>
          </a:p>
          <a:p>
            <a:pPr lvl="1"/>
            <a:r>
              <a:rPr lang="en-US" sz="2400" dirty="0"/>
              <a:t>Developing tools to support search, access, present and maintain information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MultiModality and</a:t>
            </a:r>
            <a:br>
              <a:rPr lang="en-US"/>
            </a:br>
            <a:r>
              <a:rPr lang="en-US"/>
              <a:t>MultiLinguality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757488"/>
            <a:ext cx="7440613" cy="4762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>
                <a:latin typeface="Lucida Sans Unicode" pitchFamily="34" charset="0"/>
              </a:rPr>
              <a:t>Scope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4659" name="Oval 3"/>
          <p:cNvSpPr>
            <a:spLocks noChangeArrowheads="1"/>
          </p:cNvSpPr>
          <p:nvPr/>
        </p:nvSpPr>
        <p:spPr bwMode="auto">
          <a:xfrm>
            <a:off x="1862138" y="1295400"/>
            <a:ext cx="2138362" cy="2393950"/>
          </a:xfrm>
          <a:prstGeom prst="ellipse">
            <a:avLst/>
          </a:prstGeom>
          <a:solidFill>
            <a:srgbClr val="FFCC99"/>
          </a:solidFill>
          <a:ln w="12700" cap="sq">
            <a:solidFill>
              <a:srgbClr val="FF99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Speech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handwriting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prosody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facial expressions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gestures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emotions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haptics</a:t>
            </a:r>
          </a:p>
          <a:p>
            <a:pPr algn="ctr"/>
            <a:r>
              <a:rPr lang="en-US" sz="1800" b="1">
                <a:solidFill>
                  <a:srgbClr val="333399"/>
                </a:solidFill>
                <a:latin typeface="Lucida Sans Unicode" pitchFamily="34" charset="0"/>
              </a:rPr>
              <a:t>etc.</a:t>
            </a:r>
            <a:endParaRPr lang="en-US" sz="180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54660" name="AutoShape 4"/>
          <p:cNvSpPr>
            <a:spLocks noChangeArrowheads="1"/>
          </p:cNvSpPr>
          <p:nvPr/>
        </p:nvSpPr>
        <p:spPr bwMode="auto">
          <a:xfrm>
            <a:off x="4208463" y="1865313"/>
            <a:ext cx="2208212" cy="268287"/>
          </a:xfrm>
          <a:prstGeom prst="homePlate">
            <a:avLst>
              <a:gd name="adj" fmla="val 205770"/>
            </a:avLst>
          </a:prstGeom>
          <a:solidFill>
            <a:srgbClr val="FF99FF"/>
          </a:solidFill>
          <a:ln w="12700" cap="sq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rPr>
              <a:t>research</a:t>
            </a: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1" name="AutoShape 5"/>
          <p:cNvSpPr>
            <a:spLocks noChangeArrowheads="1"/>
          </p:cNvSpPr>
          <p:nvPr/>
        </p:nvSpPr>
        <p:spPr bwMode="auto">
          <a:xfrm>
            <a:off x="4206875" y="2343150"/>
            <a:ext cx="2209800" cy="266700"/>
          </a:xfrm>
          <a:prstGeom prst="homePlate">
            <a:avLst>
              <a:gd name="adj" fmla="val 207143"/>
            </a:avLst>
          </a:prstGeom>
          <a:solidFill>
            <a:srgbClr val="FF99FF"/>
          </a:solidFill>
          <a:ln w="12700" cap="sq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rPr>
              <a:t>development</a:t>
            </a: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2" name="AutoShape 6"/>
          <p:cNvSpPr>
            <a:spLocks noChangeArrowheads="1"/>
          </p:cNvSpPr>
          <p:nvPr/>
        </p:nvSpPr>
        <p:spPr bwMode="auto">
          <a:xfrm>
            <a:off x="4235450" y="2814638"/>
            <a:ext cx="2209800" cy="268287"/>
          </a:xfrm>
          <a:prstGeom prst="homePlate">
            <a:avLst>
              <a:gd name="adj" fmla="val 205918"/>
            </a:avLst>
          </a:prstGeom>
          <a:solidFill>
            <a:srgbClr val="FF99FF"/>
          </a:solidFill>
          <a:ln w="12700" cap="sq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rPr>
              <a:t>integration</a:t>
            </a: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3" name="AutoShape 7"/>
          <p:cNvSpPr>
            <a:spLocks noChangeArrowheads="1"/>
          </p:cNvSpPr>
          <p:nvPr/>
        </p:nvSpPr>
        <p:spPr bwMode="auto">
          <a:xfrm rot="5400000">
            <a:off x="7214394" y="3001169"/>
            <a:ext cx="812800" cy="709612"/>
          </a:xfrm>
          <a:prstGeom prst="homePlate">
            <a:avLst>
              <a:gd name="adj" fmla="val 28635"/>
            </a:avLst>
          </a:prstGeom>
          <a:solidFill>
            <a:srgbClr val="CCFFFF"/>
          </a:solidFill>
          <a:ln w="12700" cap="sq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rPr>
              <a:t>use</a:t>
            </a:r>
            <a:endParaRPr lang="en-US" sz="32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64" name="Text Box 8"/>
          <p:cNvSpPr txBox="1">
            <a:spLocks noChangeArrowheads="1"/>
          </p:cNvSpPr>
          <p:nvPr/>
        </p:nvSpPr>
        <p:spPr bwMode="auto">
          <a:xfrm>
            <a:off x="6421438" y="2046288"/>
            <a:ext cx="2332037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Multi-modal</a:t>
            </a:r>
            <a:b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</a:b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services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381000" y="3810000"/>
            <a:ext cx="8328025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/>
            <a:r>
              <a:rPr lang="en-US">
                <a:latin typeface="Lucida Sans Unicode" pitchFamily="34" charset="0"/>
              </a:rPr>
              <a:t>Existing work on</a:t>
            </a:r>
          </a:p>
          <a:p>
            <a:pPr lvl="1" eaLnBrk="0" hangingPunct="0">
              <a:spcBef>
                <a:spcPct val="25000"/>
              </a:spcBef>
            </a:pPr>
            <a:r>
              <a:rPr lang="en-US" sz="2000">
                <a:solidFill>
                  <a:schemeClr val="tx2"/>
                </a:solidFill>
                <a:latin typeface="Lucida Sans Unicode" pitchFamily="34" charset="0"/>
              </a:rPr>
              <a:t>Systems for design and presentation</a:t>
            </a:r>
          </a:p>
          <a:p>
            <a:pPr lvl="1" eaLnBrk="0" hangingPunct="0">
              <a:spcBef>
                <a:spcPct val="25000"/>
              </a:spcBef>
            </a:pPr>
            <a:r>
              <a:rPr lang="en-US" sz="2000">
                <a:solidFill>
                  <a:schemeClr val="tx2"/>
                </a:solidFill>
                <a:latin typeface="Lucida Sans Unicode" pitchFamily="34" charset="0"/>
              </a:rPr>
              <a:t>People-aware rooms</a:t>
            </a:r>
          </a:p>
          <a:p>
            <a:pPr lvl="1" eaLnBrk="0" hangingPunct="0">
              <a:spcBef>
                <a:spcPct val="25000"/>
              </a:spcBef>
            </a:pPr>
            <a:r>
              <a:rPr lang="en-US" sz="2000">
                <a:solidFill>
                  <a:schemeClr val="tx2"/>
                </a:solidFill>
                <a:latin typeface="Lucida Sans Unicode" pitchFamily="34" charset="0"/>
              </a:rPr>
              <a:t>Business and artistic communication enriched with understanding and expression of emotions and haptics</a:t>
            </a:r>
          </a:p>
          <a:p>
            <a:pPr lvl="1" eaLnBrk="0" hangingPunct="0">
              <a:spcBef>
                <a:spcPct val="25000"/>
              </a:spcBef>
            </a:pPr>
            <a:r>
              <a:rPr lang="en-US" sz="2000">
                <a:solidFill>
                  <a:schemeClr val="tx2"/>
                </a:solidFill>
                <a:latin typeface="Lucida Sans Unicode" pitchFamily="34" charset="0"/>
              </a:rPr>
              <a:t>Delegates (avatars) - human like communication/interaction capabilities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54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" y="87313"/>
            <a:ext cx="9067800" cy="879475"/>
          </a:xfrm>
        </p:spPr>
        <p:txBody>
          <a:bodyPr/>
          <a:lstStyle/>
          <a:p>
            <a:r>
              <a:rPr lang="en-US"/>
              <a:t>MultiModality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808080"/>
                </a:solidFill>
                <a:effectLst/>
                <a:latin typeface="Arial" pitchFamily="34" charset="0"/>
              </a:rPr>
              <a:t>Text Indexing</a:t>
            </a:r>
            <a:endParaRPr lang="de-DE" b="0">
              <a:solidFill>
                <a:srgbClr val="808080"/>
              </a:solidFill>
              <a:effectLst/>
              <a:latin typeface="Arial" pitchFamily="34" charset="0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As a precondition for document retrieval, texts are stored in an indexed database. </a:t>
            </a:r>
          </a:p>
          <a:p>
            <a:r>
              <a:rPr lang="en-US" sz="2800">
                <a:latin typeface="Arial" pitchFamily="34" charset="0"/>
              </a:rPr>
              <a:t>Usually a text is indexed for all word forms or – after lemmatization – for all lemmas. </a:t>
            </a:r>
          </a:p>
          <a:p>
            <a:r>
              <a:rPr lang="en-US" sz="2800">
                <a:latin typeface="Arial" pitchFamily="34" charset="0"/>
              </a:rPr>
              <a:t>Sometimes indexing is combined 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with categorization and summarization</a:t>
            </a:r>
            <a:r>
              <a:rPr lang="en-US">
                <a:latin typeface="Arial" pitchFamily="34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114800"/>
            <a:ext cx="3733800" cy="1524000"/>
            <a:chOff x="7208" y="8485"/>
            <a:chExt cx="3328" cy="117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324" y="8485"/>
              <a:ext cx="840" cy="1050"/>
              <a:chOff x="6534" y="2839"/>
              <a:chExt cx="840" cy="1050"/>
            </a:xfrm>
          </p:grpSpPr>
          <p:sp>
            <p:nvSpPr>
              <p:cNvPr id="415750" name="Rectangle 6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1" name="Line 7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2" name="Line 8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3" name="Line 9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4" name="Line 10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5" name="Line 11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6" name="Line 12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7" name="Line 13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8" name="Line 14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59" name="Line 15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0" name="Line 16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1" name="Line 17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2" name="Line 18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3" name="Line 19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4" name="Line 20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5" name="Line 21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6" name="Line 22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7" name="Line 23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8" name="Line 24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69" name="Line 25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0" name="Line 26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7256" y="8561"/>
              <a:ext cx="840" cy="1050"/>
              <a:chOff x="6534" y="2839"/>
              <a:chExt cx="840" cy="1050"/>
            </a:xfrm>
          </p:grpSpPr>
          <p:sp>
            <p:nvSpPr>
              <p:cNvPr id="415772" name="Rectangle 28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3" name="Line 29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4" name="Line 30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5" name="Line 31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6" name="Line 32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7" name="Line 33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8" name="Line 34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79" name="Line 35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0" name="Line 36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1" name="Line 37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2" name="Line 38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3" name="Line 39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4" name="Line 40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5" name="Line 41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6" name="Line 42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7" name="Line 43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8" name="Line 44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89" name="Line 45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0" name="Line 46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1" name="Line 47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2" name="Line 48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7208" y="8613"/>
              <a:ext cx="840" cy="1050"/>
              <a:chOff x="6534" y="2839"/>
              <a:chExt cx="840" cy="1050"/>
            </a:xfrm>
          </p:grpSpPr>
          <p:sp>
            <p:nvSpPr>
              <p:cNvPr id="415794" name="Rectangle 50"/>
              <p:cNvSpPr>
                <a:spLocks noChangeArrowheads="1"/>
              </p:cNvSpPr>
              <p:nvPr/>
            </p:nvSpPr>
            <p:spPr bwMode="auto">
              <a:xfrm>
                <a:off x="6534" y="2839"/>
                <a:ext cx="840" cy="10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5" name="Line 51"/>
              <p:cNvSpPr>
                <a:spLocks noChangeShapeType="1"/>
              </p:cNvSpPr>
              <p:nvPr/>
            </p:nvSpPr>
            <p:spPr bwMode="auto">
              <a:xfrm>
                <a:off x="6624" y="293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6" name="Line 52"/>
              <p:cNvSpPr>
                <a:spLocks noChangeShapeType="1"/>
              </p:cNvSpPr>
              <p:nvPr/>
            </p:nvSpPr>
            <p:spPr bwMode="auto">
              <a:xfrm>
                <a:off x="6624" y="297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7" name="Line 53"/>
              <p:cNvSpPr>
                <a:spLocks noChangeShapeType="1"/>
              </p:cNvSpPr>
              <p:nvPr/>
            </p:nvSpPr>
            <p:spPr bwMode="auto">
              <a:xfrm>
                <a:off x="6624" y="302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8" name="Line 54"/>
              <p:cNvSpPr>
                <a:spLocks noChangeShapeType="1"/>
              </p:cNvSpPr>
              <p:nvPr/>
            </p:nvSpPr>
            <p:spPr bwMode="auto">
              <a:xfrm>
                <a:off x="6624" y="306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99" name="Line 55"/>
              <p:cNvSpPr>
                <a:spLocks noChangeShapeType="1"/>
              </p:cNvSpPr>
              <p:nvPr/>
            </p:nvSpPr>
            <p:spPr bwMode="auto">
              <a:xfrm>
                <a:off x="6624" y="311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0" name="Line 56"/>
              <p:cNvSpPr>
                <a:spLocks noChangeShapeType="1"/>
              </p:cNvSpPr>
              <p:nvPr/>
            </p:nvSpPr>
            <p:spPr bwMode="auto">
              <a:xfrm>
                <a:off x="6624" y="315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1" name="Line 57"/>
              <p:cNvSpPr>
                <a:spLocks noChangeShapeType="1"/>
              </p:cNvSpPr>
              <p:nvPr/>
            </p:nvSpPr>
            <p:spPr bwMode="auto">
              <a:xfrm>
                <a:off x="6624" y="320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2" name="Line 58"/>
              <p:cNvSpPr>
                <a:spLocks noChangeShapeType="1"/>
              </p:cNvSpPr>
              <p:nvPr/>
            </p:nvSpPr>
            <p:spPr bwMode="auto">
              <a:xfrm>
                <a:off x="6624" y="324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3" name="Line 59"/>
              <p:cNvSpPr>
                <a:spLocks noChangeShapeType="1"/>
              </p:cNvSpPr>
              <p:nvPr/>
            </p:nvSpPr>
            <p:spPr bwMode="auto">
              <a:xfrm>
                <a:off x="6624" y="329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4" name="Line 60"/>
              <p:cNvSpPr>
                <a:spLocks noChangeShapeType="1"/>
              </p:cNvSpPr>
              <p:nvPr/>
            </p:nvSpPr>
            <p:spPr bwMode="auto">
              <a:xfrm>
                <a:off x="6624" y="333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5" name="Line 61"/>
              <p:cNvSpPr>
                <a:spLocks noChangeShapeType="1"/>
              </p:cNvSpPr>
              <p:nvPr/>
            </p:nvSpPr>
            <p:spPr bwMode="auto">
              <a:xfrm>
                <a:off x="6624" y="338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6" name="Line 62"/>
              <p:cNvSpPr>
                <a:spLocks noChangeShapeType="1"/>
              </p:cNvSpPr>
              <p:nvPr/>
            </p:nvSpPr>
            <p:spPr bwMode="auto">
              <a:xfrm>
                <a:off x="6624" y="342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7" name="Line 63"/>
              <p:cNvSpPr>
                <a:spLocks noChangeShapeType="1"/>
              </p:cNvSpPr>
              <p:nvPr/>
            </p:nvSpPr>
            <p:spPr bwMode="auto">
              <a:xfrm>
                <a:off x="6624" y="347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8" name="Line 64"/>
              <p:cNvSpPr>
                <a:spLocks noChangeShapeType="1"/>
              </p:cNvSpPr>
              <p:nvPr/>
            </p:nvSpPr>
            <p:spPr bwMode="auto">
              <a:xfrm>
                <a:off x="6624" y="351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09" name="Line 65"/>
              <p:cNvSpPr>
                <a:spLocks noChangeShapeType="1"/>
              </p:cNvSpPr>
              <p:nvPr/>
            </p:nvSpPr>
            <p:spPr bwMode="auto">
              <a:xfrm>
                <a:off x="6624" y="356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10" name="Line 66"/>
              <p:cNvSpPr>
                <a:spLocks noChangeShapeType="1"/>
              </p:cNvSpPr>
              <p:nvPr/>
            </p:nvSpPr>
            <p:spPr bwMode="auto">
              <a:xfrm>
                <a:off x="6624" y="360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11" name="Line 67"/>
              <p:cNvSpPr>
                <a:spLocks noChangeShapeType="1"/>
              </p:cNvSpPr>
              <p:nvPr/>
            </p:nvSpPr>
            <p:spPr bwMode="auto">
              <a:xfrm>
                <a:off x="6624" y="365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12" name="Line 68"/>
              <p:cNvSpPr>
                <a:spLocks noChangeShapeType="1"/>
              </p:cNvSpPr>
              <p:nvPr/>
            </p:nvSpPr>
            <p:spPr bwMode="auto">
              <a:xfrm>
                <a:off x="6624" y="369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13" name="Line 69"/>
              <p:cNvSpPr>
                <a:spLocks noChangeShapeType="1"/>
              </p:cNvSpPr>
              <p:nvPr/>
            </p:nvSpPr>
            <p:spPr bwMode="auto">
              <a:xfrm>
                <a:off x="6624" y="3744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14" name="Line 70"/>
              <p:cNvSpPr>
                <a:spLocks noChangeShapeType="1"/>
              </p:cNvSpPr>
              <p:nvPr/>
            </p:nvSpPr>
            <p:spPr bwMode="auto">
              <a:xfrm>
                <a:off x="6624" y="3789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15815" name="AutoShape 71"/>
            <p:cNvSpPr>
              <a:spLocks noChangeArrowheads="1"/>
            </p:cNvSpPr>
            <p:nvPr/>
          </p:nvSpPr>
          <p:spPr bwMode="auto">
            <a:xfrm>
              <a:off x="8352" y="8758"/>
              <a:ext cx="864" cy="576"/>
            </a:xfrm>
            <a:prstGeom prst="notchedRightArrow">
              <a:avLst>
                <a:gd name="adj1" fmla="val 50000"/>
                <a:gd name="adj2" fmla="val 375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9384" y="8638"/>
              <a:ext cx="1152" cy="864"/>
              <a:chOff x="9360" y="5616"/>
              <a:chExt cx="1152" cy="864"/>
            </a:xfrm>
          </p:grpSpPr>
          <p:sp>
            <p:nvSpPr>
              <p:cNvPr id="415817" name="AutoShape 73"/>
              <p:cNvSpPr>
                <a:spLocks noChangeArrowheads="1"/>
              </p:cNvSpPr>
              <p:nvPr/>
            </p:nvSpPr>
            <p:spPr bwMode="auto">
              <a:xfrm>
                <a:off x="9360" y="5616"/>
                <a:ext cx="1152" cy="864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366FF">
                      <a:gamma/>
                      <a:shade val="80392"/>
                      <a:invGamma/>
                    </a:srgbClr>
                  </a:gs>
                  <a:gs pos="50000">
                    <a:srgbClr val="3366FF"/>
                  </a:gs>
                  <a:gs pos="100000">
                    <a:srgbClr val="3366FF">
                      <a:gamma/>
                      <a:shade val="80392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5818" name="Line 74"/>
              <p:cNvSpPr>
                <a:spLocks noChangeShapeType="1"/>
              </p:cNvSpPr>
              <p:nvPr/>
            </p:nvSpPr>
            <p:spPr bwMode="auto">
              <a:xfrm>
                <a:off x="9936" y="5740"/>
                <a:ext cx="484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5819" name="Line 75"/>
              <p:cNvSpPr>
                <a:spLocks noChangeShapeType="1"/>
              </p:cNvSpPr>
              <p:nvPr/>
            </p:nvSpPr>
            <p:spPr bwMode="auto">
              <a:xfrm flipH="1" flipV="1">
                <a:off x="9760" y="5640"/>
                <a:ext cx="200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5820" name="Line 76"/>
              <p:cNvSpPr>
                <a:spLocks noChangeShapeType="1"/>
              </p:cNvSpPr>
              <p:nvPr/>
            </p:nvSpPr>
            <p:spPr bwMode="auto">
              <a:xfrm flipH="1">
                <a:off x="9560" y="5740"/>
                <a:ext cx="40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 for...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05800" cy="4876800"/>
          </a:xfrm>
        </p:spPr>
        <p:txBody>
          <a:bodyPr/>
          <a:lstStyle/>
          <a:p>
            <a:r>
              <a:rPr lang="en-US" sz="2800"/>
              <a:t>Smart home appliances, eGames, Information appliances manufacturers </a:t>
            </a:r>
          </a:p>
          <a:p>
            <a:r>
              <a:rPr lang="en-US" sz="2800"/>
              <a:t>Mobile information appliances and terminal manufacturers</a:t>
            </a:r>
          </a:p>
          <a:p>
            <a:r>
              <a:rPr lang="en-US" sz="2800"/>
              <a:t>Telecom, eTailers, eCommerce and eService (CRM)</a:t>
            </a:r>
          </a:p>
          <a:p>
            <a:r>
              <a:rPr lang="en-US" sz="2800"/>
              <a:t>Video conference software and services</a:t>
            </a:r>
          </a:p>
          <a:p>
            <a:r>
              <a:rPr lang="en-US" sz="2800"/>
              <a:t>Car manufacturers, in-vehicle devices OEM suppliers</a:t>
            </a:r>
          </a:p>
          <a:p>
            <a:r>
              <a:rPr lang="en-US" sz="2800"/>
              <a:t>Human factor research and leading technology suppliers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706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04800" y="304800"/>
          <a:ext cx="8610600" cy="595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MS Organization Chart 2.0" r:id="rId3" imgW="7327800" imgH="4101840" progId="OrgPlusWOPX.4">
                  <p:embed followColorScheme="full"/>
                </p:oleObj>
              </mc:Choice>
              <mc:Fallback>
                <p:oleObj name="MS Organization Chart 2.0" r:id="rId3" imgW="7327800" imgH="4101840" progId="OrgPlusWOPX.4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610600" cy="595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37084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Char char="¬"/>
            </a:pPr>
            <a:r>
              <a:rPr lang="en-US"/>
              <a:t>Content Development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¬"/>
            </a:pPr>
            <a:r>
              <a:rPr lang="en-US"/>
              <a:t>Human Computer Interaction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¬"/>
            </a:pPr>
            <a:r>
              <a:rPr lang="en-US"/>
              <a:t>Machine Translation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¬"/>
            </a:pPr>
            <a:r>
              <a:rPr lang="en-US"/>
              <a:t>Speech to Speech Translation 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¬"/>
            </a:pPr>
            <a:r>
              <a:rPr lang="en-US"/>
              <a:t>Localization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¬"/>
            </a:pPr>
            <a:endParaRPr 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Multi-Lingual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Multilinguality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Non-English Sites increasing</a:t>
            </a:r>
          </a:p>
          <a:p>
            <a:pPr>
              <a:lnSpc>
                <a:spcPct val="90000"/>
              </a:lnSpc>
            </a:pPr>
            <a:r>
              <a:rPr lang="en-US" sz="2800"/>
              <a:t>Challenges – Lexical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200 different languages</a:t>
            </a:r>
          </a:p>
          <a:p>
            <a:pPr>
              <a:lnSpc>
                <a:spcPct val="90000"/>
              </a:lnSpc>
            </a:pPr>
            <a:r>
              <a:rPr lang="en-US" sz="2800"/>
              <a:t>Multilingual dictionaries – mapping to independent knowledge organization structures – common systems of concepts linked by semantic relations</a:t>
            </a:r>
          </a:p>
          <a:p>
            <a:pPr>
              <a:lnSpc>
                <a:spcPct val="90000"/>
              </a:lnSpc>
            </a:pPr>
            <a:r>
              <a:rPr lang="en-US" sz="2800"/>
              <a:t>“Interlingua” – languages –  make distinctions of different granularity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Aspects to Localization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295400"/>
            <a:ext cx="7635875" cy="4502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/>
              <a:t>Infrastructure aspects (telecom, Internet Protocol),</a:t>
            </a:r>
          </a:p>
          <a:p>
            <a:pPr algn="just">
              <a:lnSpc>
                <a:spcPct val="90000"/>
              </a:lnSpc>
            </a:pPr>
            <a:r>
              <a:rPr lang="en-US" sz="2800"/>
              <a:t> Input output aspects (keyboards, character sets, rendition, schemes, data formats, sorting), </a:t>
            </a:r>
          </a:p>
          <a:p>
            <a:pPr algn="just">
              <a:lnSpc>
                <a:spcPct val="90000"/>
              </a:lnSpc>
            </a:pPr>
            <a:r>
              <a:rPr lang="en-US" sz="2800"/>
              <a:t>Linguistic aspects (translation, writing styles), </a:t>
            </a:r>
          </a:p>
          <a:p>
            <a:pPr algn="just">
              <a:lnSpc>
                <a:spcPct val="90000"/>
              </a:lnSpc>
            </a:pPr>
            <a:r>
              <a:rPr lang="en-US" sz="2800"/>
              <a:t>Design &amp; Content aspects (look &amp; feel, content localization), </a:t>
            </a:r>
          </a:p>
          <a:p>
            <a:pPr algn="just">
              <a:lnSpc>
                <a:spcPct val="90000"/>
              </a:lnSpc>
            </a:pPr>
            <a:r>
              <a:rPr lang="en-US" sz="2800"/>
              <a:t>Commercial aspects (marketing, service, pricing), </a:t>
            </a:r>
          </a:p>
          <a:p>
            <a:pPr algn="just">
              <a:lnSpc>
                <a:spcPct val="90000"/>
              </a:lnSpc>
            </a:pPr>
            <a:r>
              <a:rPr lang="en-US" sz="2800"/>
              <a:t>Legal aspects (local law, consumer protection, privacy)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Current and Future Trends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Maturity of Text Technologies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143000"/>
            <a:ext cx="7221537" cy="47577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Spell Checkers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Machine-Assisted Human Translation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Translation Memories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Indicative Machine Translation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Grammar Checkers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Information Extraction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Human Assisted Machine Translation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Report Generation</a:t>
            </a:r>
            <a:endParaRPr lang="de-DE" sz="2400" b="1"/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0000CC"/>
                </a:solidFill>
              </a:rPr>
              <a:t>High Quality Text Translation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0000CC"/>
                </a:solidFill>
              </a:rPr>
              <a:t>Text Generation Systems</a:t>
            </a:r>
            <a:endParaRPr lang="de-DE" sz="2400">
              <a:solidFill>
                <a:srgbClr val="FFFF99"/>
              </a:solidFill>
            </a:endParaRP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943600" y="5334000"/>
            <a:ext cx="3094038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23900" eaLnBrk="0" hangingPunct="0"/>
            <a:r>
              <a:rPr lang="de-DE" sz="1800">
                <a:solidFill>
                  <a:srgbClr val="990033"/>
                </a:solidFill>
                <a:latin typeface="Arial" pitchFamily="34" charset="0"/>
              </a:rPr>
              <a:t>Deployed. On the market</a:t>
            </a:r>
          </a:p>
          <a:p>
            <a:pPr defTabSz="723900" eaLnBrk="0" hangingPunct="0"/>
            <a:r>
              <a:rPr lang="de-DE" sz="1800">
                <a:solidFill>
                  <a:srgbClr val="9900CC"/>
                </a:solidFill>
                <a:latin typeface="Arial" pitchFamily="34" charset="0"/>
              </a:rPr>
              <a:t>Mature or close to maturity</a:t>
            </a:r>
            <a:endParaRPr lang="de-DE" sz="1800">
              <a:solidFill>
                <a:schemeClr val="hlink"/>
              </a:solidFill>
              <a:latin typeface="Arial" pitchFamily="34" charset="0"/>
            </a:endParaRPr>
          </a:p>
          <a:p>
            <a:pPr defTabSz="723900" eaLnBrk="0" hangingPunct="0"/>
            <a:r>
              <a:rPr lang="de-DE" sz="1800">
                <a:solidFill>
                  <a:srgbClr val="0000CC"/>
                </a:solidFill>
                <a:latin typeface="Arial" pitchFamily="34" charset="0"/>
              </a:rPr>
              <a:t>Research prototypes in R&amp;D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Maturity of Speech Technologies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219200"/>
            <a:ext cx="7221537" cy="5330825"/>
          </a:xfrm>
          <a:noFill/>
          <a:ln/>
        </p:spPr>
        <p:txBody>
          <a:bodyPr lIns="0" tIns="0" rIns="0" bIns="0">
            <a:spAutoFit/>
          </a:bodyPr>
          <a:lstStyle/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Voice Control Systems</a:t>
            </a:r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Dictation Systems</a:t>
            </a:r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33"/>
                </a:solidFill>
              </a:rPr>
              <a:t>Text-to-Speech Systems</a:t>
            </a:r>
            <a:r>
              <a:rPr lang="de-DE" sz="2400" b="1"/>
              <a:t> </a:t>
            </a:r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Machine Initiative Spoken Dialogue Systems</a:t>
            </a:r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Identification and Verification Systems</a:t>
            </a:r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9900CC"/>
                </a:solidFill>
              </a:rPr>
              <a:t>Spoken Information Access</a:t>
            </a:r>
            <a:endParaRPr lang="de-DE" sz="2400" b="1"/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0000CC"/>
                </a:solidFill>
              </a:rPr>
              <a:t>Mixed Initiative Spoken Dialogue Systems</a:t>
            </a:r>
          </a:p>
          <a:p>
            <a:pPr marL="381000" indent="-381000" defTabSz="704850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de-DE" sz="2400" b="1">
                <a:solidFill>
                  <a:srgbClr val="0000CC"/>
                </a:solidFill>
              </a:rPr>
              <a:t>Speech Translation Systems</a:t>
            </a:r>
            <a:endParaRPr lang="de-DE" sz="2400"/>
          </a:p>
          <a:p>
            <a:pPr marL="381000" indent="-381000" defTabSz="704850"/>
            <a:endParaRPr lang="de-DE" sz="2400"/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943600" y="5334000"/>
            <a:ext cx="3094038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23900" eaLnBrk="0" hangingPunct="0"/>
            <a:r>
              <a:rPr lang="de-DE" sz="1800">
                <a:solidFill>
                  <a:srgbClr val="990033"/>
                </a:solidFill>
                <a:latin typeface="Arial" pitchFamily="34" charset="0"/>
              </a:rPr>
              <a:t>Deployed. On the market</a:t>
            </a:r>
          </a:p>
          <a:p>
            <a:pPr defTabSz="723900" eaLnBrk="0" hangingPunct="0"/>
            <a:r>
              <a:rPr lang="de-DE" sz="1800">
                <a:solidFill>
                  <a:srgbClr val="9900CC"/>
                </a:solidFill>
                <a:latin typeface="Arial" pitchFamily="34" charset="0"/>
              </a:rPr>
              <a:t>Mature or close to maturity</a:t>
            </a:r>
            <a:endParaRPr lang="de-DE" sz="1800">
              <a:solidFill>
                <a:schemeClr val="hlink"/>
              </a:solidFill>
              <a:latin typeface="Arial" pitchFamily="34" charset="0"/>
            </a:endParaRPr>
          </a:p>
          <a:p>
            <a:pPr defTabSz="723900" eaLnBrk="0" hangingPunct="0"/>
            <a:r>
              <a:rPr lang="de-DE" sz="1800">
                <a:solidFill>
                  <a:srgbClr val="0000CC"/>
                </a:solidFill>
                <a:latin typeface="Arial" pitchFamily="34" charset="0"/>
              </a:rPr>
              <a:t>Research prototypes in R&amp;D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92075"/>
            <a:ext cx="7086600" cy="365125"/>
          </a:xfrm>
        </p:spPr>
        <p:txBody>
          <a:bodyPr>
            <a:normAutofit fontScale="90000"/>
          </a:bodyPr>
          <a:lstStyle/>
          <a:p>
            <a:r>
              <a:rPr lang="de-DE"/>
              <a:t>Maturity of IM Technologies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762000"/>
            <a:ext cx="7223125" cy="5310188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33"/>
                </a:solidFill>
              </a:rPr>
              <a:t>Word-Based Information Retrieval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33"/>
                </a:solidFill>
              </a:rPr>
              <a:t>Summarization by Simple Condensation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33"/>
                </a:solidFill>
              </a:rPr>
              <a:t>Simple Statistical Categorization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33"/>
                </a:solidFill>
              </a:rPr>
              <a:t>Simple Automatic Hyperlinking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CC"/>
                </a:solidFill>
              </a:rPr>
              <a:t>Cross-Lingual Information Retrieval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CC"/>
                </a:solidFill>
              </a:rPr>
              <a:t>Automatic Hyperlinking With Disambiguation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9900CC"/>
                </a:solidFill>
              </a:rPr>
              <a:t>Simple Information Extraction (Unary, Binary Relations)</a:t>
            </a:r>
            <a:endParaRPr lang="de-DE" sz="2000" b="1"/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0000CC"/>
                </a:solidFill>
              </a:rPr>
              <a:t>Complex Information Extraction (Ternary+  Relations)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0000CC"/>
                </a:solidFill>
              </a:rPr>
              <a:t>Dense Associative Hyperlinking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0000CC"/>
                </a:solidFill>
              </a:rPr>
              <a:t>Concept-Based Information Retrieval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de-DE" sz="2000" b="1">
                <a:solidFill>
                  <a:srgbClr val="0000CC"/>
                </a:solidFill>
              </a:rPr>
              <a:t>Text Understanding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5943600" y="5334000"/>
            <a:ext cx="3094038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23900" eaLnBrk="0" hangingPunct="0"/>
            <a:r>
              <a:rPr lang="de-DE" sz="1800">
                <a:solidFill>
                  <a:srgbClr val="990033"/>
                </a:solidFill>
                <a:latin typeface="Arial" pitchFamily="34" charset="0"/>
              </a:rPr>
              <a:t>Deployed. On the market</a:t>
            </a:r>
          </a:p>
          <a:p>
            <a:pPr defTabSz="723900" eaLnBrk="0" hangingPunct="0"/>
            <a:r>
              <a:rPr lang="de-DE" sz="1800">
                <a:solidFill>
                  <a:srgbClr val="9900CC"/>
                </a:solidFill>
                <a:latin typeface="Arial" pitchFamily="34" charset="0"/>
              </a:rPr>
              <a:t>Mature or close to maturity</a:t>
            </a:r>
            <a:endParaRPr lang="de-DE" sz="1800">
              <a:solidFill>
                <a:schemeClr val="hlink"/>
              </a:solidFill>
              <a:latin typeface="Arial" pitchFamily="34" charset="0"/>
            </a:endParaRPr>
          </a:p>
          <a:p>
            <a:pPr defTabSz="723900" eaLnBrk="0" hangingPunct="0"/>
            <a:r>
              <a:rPr lang="de-DE" sz="1800">
                <a:solidFill>
                  <a:srgbClr val="0000CC"/>
                </a:solidFill>
                <a:latin typeface="Arial" pitchFamily="34" charset="0"/>
              </a:rPr>
              <a:t>Research prototypes in R&amp;D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NLP </a:t>
            </a:r>
            <a:r>
              <a:rPr lang="en-US" altLang="zh-CN" sz="4000">
                <a:latin typeface="Arial"/>
                <a:ea typeface="SimSun" pitchFamily="2" charset="-122"/>
              </a:rPr>
              <a:t>“</a:t>
            </a:r>
            <a:r>
              <a:rPr lang="en-US" altLang="zh-CN" sz="4000">
                <a:ea typeface="SimSun" pitchFamily="2" charset="-122"/>
              </a:rPr>
              <a:t>Rainbow</a:t>
            </a:r>
            <a:r>
              <a:rPr lang="en-US" altLang="zh-CN" sz="4000">
                <a:latin typeface="Arial"/>
                <a:ea typeface="SimSun" pitchFamily="2" charset="-122"/>
              </a:rPr>
              <a:t>”</a:t>
            </a:r>
            <a:endParaRPr lang="en-US" sz="4000">
              <a:ea typeface="SimSun" pitchFamily="2" charset="-122"/>
            </a:endParaRPr>
          </a:p>
        </p:txBody>
      </p:sp>
      <p:sp>
        <p:nvSpPr>
          <p:cNvPr id="449539" name="Arc 3"/>
          <p:cNvSpPr>
            <a:spLocks/>
          </p:cNvSpPr>
          <p:nvPr/>
        </p:nvSpPr>
        <p:spPr bwMode="auto">
          <a:xfrm>
            <a:off x="1931988" y="1814513"/>
            <a:ext cx="2781300" cy="3859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 w 21600"/>
              <a:gd name="T1" fmla="*/ 22063 h 22063"/>
              <a:gd name="T2" fmla="*/ 21588 w 21600"/>
              <a:gd name="T3" fmla="*/ 0 h 22063"/>
              <a:gd name="T4" fmla="*/ 21600 w 21600"/>
              <a:gd name="T5" fmla="*/ 21600 h 2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063" fill="none" extrusionOk="0">
                <a:moveTo>
                  <a:pt x="4" y="22063"/>
                </a:moveTo>
                <a:cubicBezTo>
                  <a:pt x="1" y="21908"/>
                  <a:pt x="0" y="21754"/>
                  <a:pt x="0" y="21600"/>
                </a:cubicBezTo>
                <a:cubicBezTo>
                  <a:pt x="-1" y="9675"/>
                  <a:pt x="9663" y="6"/>
                  <a:pt x="21588" y="0"/>
                </a:cubicBezTo>
              </a:path>
              <a:path w="21600" h="22063" stroke="0" extrusionOk="0">
                <a:moveTo>
                  <a:pt x="4" y="22063"/>
                </a:moveTo>
                <a:cubicBezTo>
                  <a:pt x="1" y="21908"/>
                  <a:pt x="0" y="21754"/>
                  <a:pt x="0" y="21600"/>
                </a:cubicBezTo>
                <a:cubicBezTo>
                  <a:pt x="-1" y="9675"/>
                  <a:pt x="9663" y="6"/>
                  <a:pt x="2158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9540" name="AutoShape 4"/>
          <p:cNvSpPr>
            <a:spLocks noChangeArrowheads="1"/>
          </p:cNvSpPr>
          <p:nvPr/>
        </p:nvSpPr>
        <p:spPr bwMode="auto">
          <a:xfrm>
            <a:off x="2184400" y="3770313"/>
            <a:ext cx="1784350" cy="1182687"/>
          </a:xfrm>
          <a:prstGeom prst="star16">
            <a:avLst>
              <a:gd name="adj" fmla="val 37500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Dictionary</a:t>
            </a:r>
          </a:p>
        </p:txBody>
      </p:sp>
      <p:sp>
        <p:nvSpPr>
          <p:cNvPr id="449541" name="AutoShape 5"/>
          <p:cNvSpPr>
            <a:spLocks noChangeArrowheads="1"/>
          </p:cNvSpPr>
          <p:nvPr/>
        </p:nvSpPr>
        <p:spPr bwMode="auto">
          <a:xfrm>
            <a:off x="3175000" y="1789113"/>
            <a:ext cx="2924175" cy="1866900"/>
          </a:xfrm>
          <a:prstGeom prst="star16">
            <a:avLst>
              <a:gd name="adj" fmla="val 37500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Knowledge base</a:t>
            </a: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1346200" y="4532313"/>
            <a:ext cx="13462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Morphology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1574800" y="3694113"/>
            <a:ext cx="1346200" cy="3048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Syntax</a:t>
            </a:r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2032000" y="2900363"/>
            <a:ext cx="1658938" cy="306387"/>
          </a:xfrm>
          <a:prstGeom prst="rect">
            <a:avLst/>
          </a:prstGeom>
          <a:solidFill>
            <a:srgbClr val="00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Logical Form</a:t>
            </a: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1041400" y="5751513"/>
            <a:ext cx="1762125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b="1">
                <a:solidFill>
                  <a:schemeClr val="bg2"/>
                </a:solidFill>
                <a:ea typeface="MS PGothic" pitchFamily="34" charset="-128"/>
              </a:rPr>
              <a:t>Source Text</a:t>
            </a:r>
          </a:p>
        </p:txBody>
      </p:sp>
      <p:sp>
        <p:nvSpPr>
          <p:cNvPr id="449546" name="Arc 10"/>
          <p:cNvSpPr>
            <a:spLocks/>
          </p:cNvSpPr>
          <p:nvPr/>
        </p:nvSpPr>
        <p:spPr bwMode="auto">
          <a:xfrm>
            <a:off x="4648200" y="1828800"/>
            <a:ext cx="2781300" cy="3859213"/>
          </a:xfrm>
          <a:custGeom>
            <a:avLst/>
            <a:gdLst>
              <a:gd name="G0" fmla="+- 12 0 0"/>
              <a:gd name="G1" fmla="+- 21600 0 0"/>
              <a:gd name="G2" fmla="+- 21600 0 0"/>
              <a:gd name="T0" fmla="*/ 0 w 21612"/>
              <a:gd name="T1" fmla="*/ 0 h 22063"/>
              <a:gd name="T2" fmla="*/ 21607 w 21612"/>
              <a:gd name="T3" fmla="*/ 22063 h 22063"/>
              <a:gd name="T4" fmla="*/ 12 w 21612"/>
              <a:gd name="T5" fmla="*/ 21600 h 2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12" h="22063" fill="none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  <a:cubicBezTo>
                  <a:pt x="21612" y="21754"/>
                  <a:pt x="21610" y="21908"/>
                  <a:pt x="21607" y="22063"/>
                </a:cubicBezTo>
              </a:path>
              <a:path w="21612" h="22063" stroke="0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  <a:cubicBezTo>
                  <a:pt x="21612" y="21754"/>
                  <a:pt x="21610" y="21908"/>
                  <a:pt x="21607" y="22063"/>
                </a:cubicBezTo>
                <a:lnTo>
                  <a:pt x="12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9547" name="Rectangle 11"/>
          <p:cNvSpPr>
            <a:spLocks noChangeArrowheads="1"/>
          </p:cNvSpPr>
          <p:nvPr/>
        </p:nvSpPr>
        <p:spPr bwMode="auto">
          <a:xfrm>
            <a:off x="6604000" y="5751513"/>
            <a:ext cx="1744663" cy="469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b="1">
                <a:solidFill>
                  <a:schemeClr val="bg2"/>
                </a:solidFill>
                <a:ea typeface="MS PGothic" pitchFamily="34" charset="-128"/>
              </a:rPr>
              <a:t>Target Text</a:t>
            </a:r>
          </a:p>
        </p:txBody>
      </p:sp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3556000" y="1395413"/>
            <a:ext cx="2286000" cy="4699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altLang="ja-JP" b="1">
                <a:solidFill>
                  <a:schemeClr val="bg2"/>
                </a:solidFill>
                <a:ea typeface="MS PGothic" pitchFamily="34" charset="-128"/>
              </a:rPr>
              <a:t>Understanding</a:t>
            </a:r>
          </a:p>
        </p:txBody>
      </p:sp>
      <p:sp>
        <p:nvSpPr>
          <p:cNvPr id="449549" name="Rectangle 13"/>
          <p:cNvSpPr>
            <a:spLocks noChangeArrowheads="1"/>
          </p:cNvSpPr>
          <p:nvPr/>
        </p:nvSpPr>
        <p:spPr bwMode="auto">
          <a:xfrm>
            <a:off x="1041400" y="5065713"/>
            <a:ext cx="1828800" cy="4095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Word Breaking</a:t>
            </a:r>
            <a:endParaRPr lang="ja-JP" altLang="en-US" sz="2000">
              <a:solidFill>
                <a:schemeClr val="bg2"/>
              </a:solidFill>
              <a:ea typeface="MS PGothic" pitchFamily="34" charset="-128"/>
            </a:endParaRP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5308600" y="3770313"/>
            <a:ext cx="1784350" cy="1182687"/>
          </a:xfrm>
          <a:prstGeom prst="star16">
            <a:avLst>
              <a:gd name="adj" fmla="val 37500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Dictionary</a:t>
            </a:r>
          </a:p>
        </p:txBody>
      </p: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5842000" y="2855913"/>
            <a:ext cx="1658938" cy="306387"/>
          </a:xfrm>
          <a:prstGeom prst="rect">
            <a:avLst/>
          </a:prstGeom>
          <a:solidFill>
            <a:srgbClr val="00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Logical Form</a:t>
            </a:r>
          </a:p>
        </p:txBody>
      </p:sp>
      <p:sp>
        <p:nvSpPr>
          <p:cNvPr id="449552" name="Rectangle 16"/>
          <p:cNvSpPr>
            <a:spLocks noChangeArrowheads="1"/>
          </p:cNvSpPr>
          <p:nvPr/>
        </p:nvSpPr>
        <p:spPr bwMode="auto">
          <a:xfrm>
            <a:off x="6527800" y="3694113"/>
            <a:ext cx="1346200" cy="3048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Syntax</a:t>
            </a:r>
          </a:p>
        </p:txBody>
      </p:sp>
      <p:sp>
        <p:nvSpPr>
          <p:cNvPr id="449553" name="Rectangle 17"/>
          <p:cNvSpPr>
            <a:spLocks noChangeArrowheads="1"/>
          </p:cNvSpPr>
          <p:nvPr/>
        </p:nvSpPr>
        <p:spPr bwMode="auto">
          <a:xfrm>
            <a:off x="6680200" y="4532313"/>
            <a:ext cx="13462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Morphology</a:t>
            </a:r>
          </a:p>
        </p:txBody>
      </p:sp>
      <p:sp>
        <p:nvSpPr>
          <p:cNvPr id="449554" name="Line 18"/>
          <p:cNvSpPr>
            <a:spLocks noChangeShapeType="1"/>
          </p:cNvSpPr>
          <p:nvPr/>
        </p:nvSpPr>
        <p:spPr bwMode="auto">
          <a:xfrm>
            <a:off x="3708400" y="3008313"/>
            <a:ext cx="2133600" cy="0"/>
          </a:xfrm>
          <a:prstGeom prst="line">
            <a:avLst/>
          </a:prstGeom>
          <a:noFill/>
          <a:ln w="254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4013200" y="2992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2"/>
                </a:solidFill>
                <a:latin typeface="Tahoma" pitchFamily="34" charset="0"/>
                <a:ea typeface="SimSun" pitchFamily="2" charset="-122"/>
              </a:rPr>
              <a:t>Transfer</a:t>
            </a:r>
          </a:p>
        </p:txBody>
      </p:sp>
      <p:sp>
        <p:nvSpPr>
          <p:cNvPr id="449556" name="AutoShape 20"/>
          <p:cNvSpPr>
            <a:spLocks noChangeArrowheads="1"/>
          </p:cNvSpPr>
          <p:nvPr/>
        </p:nvSpPr>
        <p:spPr bwMode="auto">
          <a:xfrm>
            <a:off x="203200" y="5522913"/>
            <a:ext cx="1219200" cy="685800"/>
          </a:xfrm>
          <a:prstGeom prst="octagon">
            <a:avLst>
              <a:gd name="adj" fmla="val 29282"/>
            </a:avLst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Grammar</a:t>
            </a:r>
          </a:p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Checking</a:t>
            </a:r>
            <a:endParaRPr lang="en-US" altLang="ja-JP" sz="2000" b="1">
              <a:solidFill>
                <a:schemeClr val="bg2"/>
              </a:solidFill>
              <a:ea typeface="MS PGothic" pitchFamily="34" charset="-128"/>
            </a:endParaRPr>
          </a:p>
        </p:txBody>
      </p:sp>
      <p:sp>
        <p:nvSpPr>
          <p:cNvPr id="449557" name="AutoShape 21"/>
          <p:cNvSpPr>
            <a:spLocks noChangeArrowheads="1"/>
          </p:cNvSpPr>
          <p:nvPr/>
        </p:nvSpPr>
        <p:spPr bwMode="auto">
          <a:xfrm>
            <a:off x="203200" y="5522913"/>
            <a:ext cx="1371600" cy="717550"/>
          </a:xfrm>
          <a:prstGeom prst="octagon">
            <a:avLst>
              <a:gd name="adj" fmla="val 29282"/>
            </a:avLst>
          </a:prstGeom>
          <a:solidFill>
            <a:srgbClr val="FF99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Machine</a:t>
            </a:r>
          </a:p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Translation</a:t>
            </a:r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736600" y="1995488"/>
            <a:ext cx="126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  <a:ea typeface="SimSun" pitchFamily="2" charset="-122"/>
              </a:rPr>
              <a:t>Analysis</a:t>
            </a:r>
          </a:p>
        </p:txBody>
      </p:sp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7289800" y="1995488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  <a:ea typeface="SimSun" pitchFamily="2" charset="-122"/>
              </a:rPr>
              <a:t>Generation</a:t>
            </a:r>
          </a:p>
        </p:txBody>
      </p:sp>
      <p:sp>
        <p:nvSpPr>
          <p:cNvPr id="449560" name="Rectangle 24"/>
          <p:cNvSpPr>
            <a:spLocks noChangeArrowheads="1"/>
          </p:cNvSpPr>
          <p:nvPr/>
        </p:nvSpPr>
        <p:spPr bwMode="auto">
          <a:xfrm>
            <a:off x="2336800" y="2170113"/>
            <a:ext cx="1658938" cy="306387"/>
          </a:xfrm>
          <a:prstGeom prst="rect">
            <a:avLst/>
          </a:prstGeom>
          <a:solidFill>
            <a:srgbClr val="00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Discourse</a:t>
            </a:r>
          </a:p>
        </p:txBody>
      </p:sp>
      <p:sp>
        <p:nvSpPr>
          <p:cNvPr id="449561" name="Rectangle 25"/>
          <p:cNvSpPr>
            <a:spLocks noChangeArrowheads="1"/>
          </p:cNvSpPr>
          <p:nvPr/>
        </p:nvSpPr>
        <p:spPr bwMode="auto">
          <a:xfrm>
            <a:off x="5402263" y="2170113"/>
            <a:ext cx="1658937" cy="306387"/>
          </a:xfrm>
          <a:prstGeom prst="rect">
            <a:avLst/>
          </a:prstGeom>
          <a:solidFill>
            <a:srgbClr val="00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chemeClr val="bg2"/>
                </a:solidFill>
                <a:ea typeface="MS PGothic" pitchFamily="34" charset="-128"/>
              </a:rPr>
              <a:t>Discourse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4" grpId="0" animBg="1"/>
      <p:bldP spid="449555" grpId="0" autoUpdateAnimBg="0"/>
      <p:bldP spid="449556" grpId="0" animBg="1" autoUpdateAnimBg="0"/>
      <p:bldP spid="449557" grpId="0" animBg="1" autoUpdateAnimBg="0"/>
      <p:bldP spid="449558" grpId="0" autoUpdateAnimBg="0"/>
      <p:bldP spid="44955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3732</Words>
  <Application>Microsoft Office PowerPoint</Application>
  <PresentationFormat>On-screen Show (4:3)</PresentationFormat>
  <Paragraphs>695</Paragraphs>
  <Slides>101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Office Theme</vt:lpstr>
      <vt:lpstr>Bitmap Image</vt:lpstr>
      <vt:lpstr>MS Organization Chart 2.0</vt:lpstr>
      <vt:lpstr>NLP APPLICATIONS</vt:lpstr>
      <vt:lpstr>Text Mining</vt:lpstr>
      <vt:lpstr>Text Mining</vt:lpstr>
      <vt:lpstr>Data Fusion and Text Data Mining</vt:lpstr>
      <vt:lpstr>Process</vt:lpstr>
      <vt:lpstr>Information Retrieval</vt:lpstr>
      <vt:lpstr>What is Information Retrieval?</vt:lpstr>
      <vt:lpstr>Information  Retrieval -Definition</vt:lpstr>
      <vt:lpstr>Text Indexing</vt:lpstr>
      <vt:lpstr>Text Retrieval</vt:lpstr>
      <vt:lpstr>Steps in Basic Text Retrieval</vt:lpstr>
      <vt:lpstr>Some Possible Scenarios </vt:lpstr>
      <vt:lpstr>Issues in IR</vt:lpstr>
      <vt:lpstr>Web Search - challenges</vt:lpstr>
      <vt:lpstr>Can NLP Techniques Help?</vt:lpstr>
      <vt:lpstr>Current Scenario -IR</vt:lpstr>
      <vt:lpstr>Challenges in IR</vt:lpstr>
      <vt:lpstr>Text Categorization</vt:lpstr>
      <vt:lpstr>Text Categorization</vt:lpstr>
      <vt:lpstr>Observations</vt:lpstr>
      <vt:lpstr>Why Text Categorization?</vt:lpstr>
      <vt:lpstr>Text Categorization Applications</vt:lpstr>
      <vt:lpstr>How to Categorize? (adaptive) </vt:lpstr>
      <vt:lpstr>Challenges –Text Categorization</vt:lpstr>
      <vt:lpstr>Topic Detection  and Tracking</vt:lpstr>
      <vt:lpstr>Topics and Events?</vt:lpstr>
      <vt:lpstr>The Topic Tracking Task:</vt:lpstr>
      <vt:lpstr>TDT task: new event detection</vt:lpstr>
      <vt:lpstr>Information Extraction</vt:lpstr>
      <vt:lpstr>Information Extraction</vt:lpstr>
      <vt:lpstr>Definition</vt:lpstr>
      <vt:lpstr>Issues - IE</vt:lpstr>
      <vt:lpstr>The Stages of IE System</vt:lpstr>
      <vt:lpstr>The Architecture of IE System and NLP</vt:lpstr>
      <vt:lpstr>Applications</vt:lpstr>
      <vt:lpstr>Applications</vt:lpstr>
      <vt:lpstr>PowerPoint Presentation</vt:lpstr>
      <vt:lpstr>PowerPoint Presentation</vt:lpstr>
      <vt:lpstr>Question Answering</vt:lpstr>
      <vt:lpstr>Question Answering</vt:lpstr>
      <vt:lpstr>IR vs QA</vt:lpstr>
      <vt:lpstr>Issues –Q/A</vt:lpstr>
      <vt:lpstr>Scenario</vt:lpstr>
      <vt:lpstr>Challenges- Q/A</vt:lpstr>
      <vt:lpstr>Report Generation</vt:lpstr>
      <vt:lpstr>Dialogue Systems</vt:lpstr>
      <vt:lpstr>QA vs Dialogue systems</vt:lpstr>
      <vt:lpstr>Challenges and issues - Dialogue</vt:lpstr>
      <vt:lpstr>Text Summarization</vt:lpstr>
      <vt:lpstr>Text Summarization</vt:lpstr>
      <vt:lpstr>What is Text Summarization?</vt:lpstr>
      <vt:lpstr>Applications</vt:lpstr>
      <vt:lpstr>High-level Architecture </vt:lpstr>
      <vt:lpstr>PowerPoint Presentation</vt:lpstr>
      <vt:lpstr>‘Genere’s of Summary</vt:lpstr>
      <vt:lpstr>Aspects that Describe Summaries</vt:lpstr>
      <vt:lpstr>Characteristics</vt:lpstr>
      <vt:lpstr>Approaches – level of processing</vt:lpstr>
      <vt:lpstr>Approaches – level of processing</vt:lpstr>
      <vt:lpstr>Approaches – level of processing</vt:lpstr>
      <vt:lpstr>Paradigms: NLP/IE vs. IR/statistics</vt:lpstr>
      <vt:lpstr>Machine Translation</vt:lpstr>
      <vt:lpstr>Translation Technologies</vt:lpstr>
      <vt:lpstr>Translation Process</vt:lpstr>
      <vt:lpstr>Issues in Machine Translations</vt:lpstr>
      <vt:lpstr>Issues in Machine Translations</vt:lpstr>
      <vt:lpstr>Issues in Machine Translations</vt:lpstr>
      <vt:lpstr>MT: User dreams</vt:lpstr>
      <vt:lpstr>Speech Processing</vt:lpstr>
      <vt:lpstr>Overview</vt:lpstr>
      <vt:lpstr>PowerPoint Presentation</vt:lpstr>
      <vt:lpstr>Speech recognition</vt:lpstr>
      <vt:lpstr>Speech Recognition </vt:lpstr>
      <vt:lpstr>Speech Recognition – Issues</vt:lpstr>
      <vt:lpstr>Speech Synthesis</vt:lpstr>
      <vt:lpstr>Spoken Dialogue Systems</vt:lpstr>
      <vt:lpstr>Spoken Language Dialog Systems </vt:lpstr>
      <vt:lpstr>SLDSs – Issues </vt:lpstr>
      <vt:lpstr>Beyond Speech Recognition</vt:lpstr>
      <vt:lpstr>User Interface Applications</vt:lpstr>
      <vt:lpstr>PowerPoint Presentation</vt:lpstr>
      <vt:lpstr>PowerPoint Presentation</vt:lpstr>
      <vt:lpstr>PowerPoint Presentation</vt:lpstr>
      <vt:lpstr>PowerPoint Presentation</vt:lpstr>
      <vt:lpstr>Ontology Development</vt:lpstr>
      <vt:lpstr> Why an Ontology?</vt:lpstr>
      <vt:lpstr>Requirements</vt:lpstr>
      <vt:lpstr>MultiModality and MultiLinguality</vt:lpstr>
      <vt:lpstr>MultiModality</vt:lpstr>
      <vt:lpstr>Opportunities for...</vt:lpstr>
      <vt:lpstr>PowerPoint Presentation</vt:lpstr>
      <vt:lpstr>Issues in Multi-Lingual Computing</vt:lpstr>
      <vt:lpstr>Multilinguality</vt:lpstr>
      <vt:lpstr>Aspects to Localization</vt:lpstr>
      <vt:lpstr>Current and Future Trends</vt:lpstr>
      <vt:lpstr>Maturity of Text Technologies</vt:lpstr>
      <vt:lpstr>Maturity of Speech Technologies</vt:lpstr>
      <vt:lpstr>Maturity of IM Technologies</vt:lpstr>
      <vt:lpstr>NLP “Rainbow”</vt:lpstr>
      <vt:lpstr>Conclusions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Technology Perspectives - Introduction Lecture 2</dc:title>
  <dc:creator>kannan</dc:creator>
  <cp:lastModifiedBy>Admin</cp:lastModifiedBy>
  <cp:revision>25</cp:revision>
  <dcterms:created xsi:type="dcterms:W3CDTF">2018-07-23T00:11:07Z</dcterms:created>
  <dcterms:modified xsi:type="dcterms:W3CDTF">2018-07-25T11:40:36Z</dcterms:modified>
</cp:coreProperties>
</file>