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0" r:id="rId4"/>
    <p:sldId id="273" r:id="rId5"/>
    <p:sldId id="305" r:id="rId6"/>
    <p:sldId id="277" r:id="rId7"/>
    <p:sldId id="299" r:id="rId8"/>
    <p:sldId id="301" r:id="rId9"/>
    <p:sldId id="302" r:id="rId10"/>
    <p:sldId id="303" r:id="rId11"/>
    <p:sldId id="304" r:id="rId12"/>
    <p:sldId id="280" r:id="rId13"/>
    <p:sldId id="282" r:id="rId14"/>
    <p:sldId id="283" r:id="rId15"/>
    <p:sldId id="306" r:id="rId16"/>
    <p:sldId id="307" r:id="rId17"/>
    <p:sldId id="285" r:id="rId18"/>
    <p:sldId id="286" r:id="rId19"/>
    <p:sldId id="287" r:id="rId20"/>
    <p:sldId id="288" r:id="rId21"/>
    <p:sldId id="298" r:id="rId22"/>
    <p:sldId id="290" r:id="rId23"/>
    <p:sldId id="291" r:id="rId24"/>
    <p:sldId id="292" r:id="rId25"/>
    <p:sldId id="264" r:id="rId26"/>
    <p:sldId id="267" r:id="rId27"/>
    <p:sldId id="268" r:id="rId28"/>
    <p:sldId id="269" r:id="rId29"/>
    <p:sldId id="270" r:id="rId30"/>
    <p:sldId id="271" r:id="rId31"/>
    <p:sldId id="272" r:id="rId32"/>
    <p:sldId id="310" r:id="rId33"/>
    <p:sldId id="308" r:id="rId34"/>
    <p:sldId id="309" r:id="rId35"/>
    <p:sldId id="311" r:id="rId36"/>
    <p:sldId id="312" r:id="rId37"/>
    <p:sldId id="313" r:id="rId38"/>
    <p:sldId id="314" r:id="rId39"/>
    <p:sldId id="315" r:id="rId40"/>
    <p:sldId id="316" r:id="rId41"/>
    <p:sldId id="31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2FD54F8-7533-4839-B1F4-100844E95159}" type="datetimeFigureOut">
              <a:rPr lang="en-IN" smtClean="0"/>
              <a:t>13-08-2018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37520107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D54F8-7533-4839-B1F4-100844E95159}" type="datetimeFigureOut">
              <a:rPr lang="en-IN" smtClean="0"/>
              <a:t>13-08-2018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1073228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D54F8-7533-4839-B1F4-100844E95159}" type="datetimeFigureOut">
              <a:rPr lang="en-IN" smtClean="0"/>
              <a:t>13-08-2018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2184903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2FD54F8-7533-4839-B1F4-100844E95159}" type="datetimeFigureOut">
              <a:rPr lang="en-IN" smtClean="0"/>
              <a:t>13-08-2018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6120605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2FD54F8-7533-4839-B1F4-100844E95159}" type="datetimeFigureOut">
              <a:rPr lang="en-IN" smtClean="0"/>
              <a:t>13-08-2018</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102869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2FD54F8-7533-4839-B1F4-100844E95159}" type="datetimeFigureOut">
              <a:rPr lang="en-IN" smtClean="0"/>
              <a:t>13-08-2018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112460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2FD54F8-7533-4839-B1F4-100844E95159}" type="datetimeFigureOut">
              <a:rPr lang="en-IN" smtClean="0"/>
              <a:t>13-08-2018</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32696173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2FD54F8-7533-4839-B1F4-100844E95159}" type="datetimeFigureOut">
              <a:rPr lang="en-IN" smtClean="0"/>
              <a:t>13-08-2018</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3644690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FD54F8-7533-4839-B1F4-100844E95159}" type="datetimeFigureOut">
              <a:rPr lang="en-IN" smtClean="0"/>
              <a:t>13-08-2018</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2027336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D54F8-7533-4839-B1F4-100844E95159}" type="datetimeFigureOut">
              <a:rPr lang="en-IN" smtClean="0"/>
              <a:t>13-08-2018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1071597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2FD54F8-7533-4839-B1F4-100844E95159}" type="datetimeFigureOut">
              <a:rPr lang="en-IN" smtClean="0"/>
              <a:t>13-08-2018</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40FB8B3-0924-421D-A944-FB1413FB8180}" type="slidenum">
              <a:rPr lang="en-IN" smtClean="0"/>
              <a:t>‹#›</a:t>
            </a:fld>
            <a:endParaRPr lang="en-IN"/>
          </a:p>
        </p:txBody>
      </p:sp>
    </p:spTree>
    <p:extLst>
      <p:ext uri="{BB962C8B-B14F-4D97-AF65-F5344CB8AC3E}">
        <p14:creationId xmlns:p14="http://schemas.microsoft.com/office/powerpoint/2010/main" val="254354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FD54F8-7533-4839-B1F4-100844E95159}" type="datetimeFigureOut">
              <a:rPr lang="en-IN" smtClean="0"/>
              <a:t>13-08-2018</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0FB8B3-0924-421D-A944-FB1413FB8180}" type="slidenum">
              <a:rPr lang="en-IN" smtClean="0"/>
              <a:t>‹#›</a:t>
            </a:fld>
            <a:endParaRPr lang="en-IN"/>
          </a:p>
        </p:txBody>
      </p:sp>
    </p:spTree>
    <p:extLst>
      <p:ext uri="{BB962C8B-B14F-4D97-AF65-F5344CB8AC3E}">
        <p14:creationId xmlns:p14="http://schemas.microsoft.com/office/powerpoint/2010/main" val="535581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CORPUS</a:t>
            </a:r>
            <a:endParaRPr lang="en-IN" dirty="0"/>
          </a:p>
        </p:txBody>
      </p:sp>
      <p:sp>
        <p:nvSpPr>
          <p:cNvPr id="3" name="Subtitle 2"/>
          <p:cNvSpPr>
            <a:spLocks noGrp="1"/>
          </p:cNvSpPr>
          <p:nvPr>
            <p:ph type="subTitle" idx="1"/>
          </p:nvPr>
        </p:nvSpPr>
        <p:spPr/>
        <p:txBody>
          <a:bodyPr>
            <a:normAutofit lnSpcReduction="10000"/>
          </a:bodyPr>
          <a:lstStyle/>
          <a:p>
            <a:r>
              <a:rPr lang="en-IN" dirty="0" smtClean="0"/>
              <a:t>  </a:t>
            </a:r>
          </a:p>
          <a:p>
            <a:endParaRPr lang="en-IN" dirty="0"/>
          </a:p>
          <a:p>
            <a:endParaRPr lang="en-IN" dirty="0" smtClean="0"/>
          </a:p>
          <a:p>
            <a:r>
              <a:rPr lang="en-IN" dirty="0"/>
              <a:t>	</a:t>
            </a:r>
            <a:r>
              <a:rPr lang="en-IN" dirty="0" smtClean="0"/>
              <a:t>							Module 2</a:t>
            </a:r>
            <a:endParaRPr lang="en-IN" dirty="0"/>
          </a:p>
        </p:txBody>
      </p:sp>
    </p:spTree>
    <p:extLst>
      <p:ext uri="{BB962C8B-B14F-4D97-AF65-F5344CB8AC3E}">
        <p14:creationId xmlns:p14="http://schemas.microsoft.com/office/powerpoint/2010/main" val="40406753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smtClean="0"/>
              <a:t>Use of CORPORA</a:t>
            </a:r>
            <a:endParaRPr lang="en-IN" sz="3600" b="1" dirty="0"/>
          </a:p>
        </p:txBody>
      </p:sp>
      <p:sp>
        <p:nvSpPr>
          <p:cNvPr id="3" name="Content Placeholder 2"/>
          <p:cNvSpPr>
            <a:spLocks noGrp="1"/>
          </p:cNvSpPr>
          <p:nvPr>
            <p:ph idx="1"/>
          </p:nvPr>
        </p:nvSpPr>
        <p:spPr/>
        <p:txBody>
          <a:bodyPr/>
          <a:lstStyle/>
          <a:p>
            <a:pPr marL="0" indent="0">
              <a:buClr>
                <a:schemeClr val="tx2"/>
              </a:buClr>
              <a:buSzPct val="105000"/>
              <a:buNone/>
            </a:pPr>
            <a:endParaRPr lang="lt-LT" dirty="0">
              <a:latin typeface="Calibri" pitchFamily="34" charset="0"/>
            </a:endParaRPr>
          </a:p>
          <a:p>
            <a:pPr>
              <a:buClr>
                <a:schemeClr val="tx2"/>
              </a:buClr>
              <a:buSzPct val="105000"/>
            </a:pPr>
            <a:r>
              <a:rPr lang="en-US" dirty="0">
                <a:latin typeface="Calibri" pitchFamily="34" charset="0"/>
              </a:rPr>
              <a:t>Authenticity</a:t>
            </a:r>
          </a:p>
          <a:p>
            <a:pPr>
              <a:buClr>
                <a:schemeClr val="tx2"/>
              </a:buClr>
              <a:buSzPct val="105000"/>
            </a:pPr>
            <a:r>
              <a:rPr lang="en-US" dirty="0">
                <a:latin typeface="Calibri" pitchFamily="34" charset="0"/>
              </a:rPr>
              <a:t>Objectivity</a:t>
            </a:r>
          </a:p>
          <a:p>
            <a:pPr>
              <a:buClr>
                <a:schemeClr val="tx2"/>
              </a:buClr>
              <a:buSzPct val="105000"/>
            </a:pPr>
            <a:r>
              <a:rPr lang="en-US" dirty="0">
                <a:latin typeface="Calibri" pitchFamily="34" charset="0"/>
              </a:rPr>
              <a:t>Verifiability</a:t>
            </a:r>
          </a:p>
          <a:p>
            <a:pPr>
              <a:buClr>
                <a:schemeClr val="tx2"/>
              </a:buClr>
              <a:buSzPct val="105000"/>
            </a:pPr>
            <a:r>
              <a:rPr lang="en-US" dirty="0">
                <a:latin typeface="Calibri" pitchFamily="34" charset="0"/>
              </a:rPr>
              <a:t>Exposure to large amounts of data</a:t>
            </a:r>
          </a:p>
          <a:p>
            <a:pPr>
              <a:buClr>
                <a:schemeClr val="tx2"/>
              </a:buClr>
              <a:buSzPct val="105000"/>
            </a:pPr>
            <a:r>
              <a:rPr lang="en-US" dirty="0">
                <a:latin typeface="Calibri" pitchFamily="34" charset="0"/>
              </a:rPr>
              <a:t>New insights into language </a:t>
            </a:r>
          </a:p>
          <a:p>
            <a:pPr>
              <a:buClr>
                <a:schemeClr val="tx2"/>
              </a:buClr>
              <a:buSzPct val="105000"/>
            </a:pPr>
            <a:r>
              <a:rPr lang="en-US" dirty="0">
                <a:latin typeface="Calibri" pitchFamily="34" charset="0"/>
              </a:rPr>
              <a:t>Enhancement of learner motivation</a:t>
            </a:r>
          </a:p>
        </p:txBody>
      </p:sp>
    </p:spTree>
    <p:extLst>
      <p:ext uri="{BB962C8B-B14F-4D97-AF65-F5344CB8AC3E}">
        <p14:creationId xmlns:p14="http://schemas.microsoft.com/office/powerpoint/2010/main" val="205048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Size of Corpus</a:t>
            </a:r>
            <a:endParaRPr lang="en-IN" dirty="0"/>
          </a:p>
        </p:txBody>
      </p:sp>
      <p:sp>
        <p:nvSpPr>
          <p:cNvPr id="3" name="Content Placeholder 2"/>
          <p:cNvSpPr>
            <a:spLocks noGrp="1"/>
          </p:cNvSpPr>
          <p:nvPr>
            <p:ph idx="1"/>
          </p:nvPr>
        </p:nvSpPr>
        <p:spPr/>
        <p:txBody>
          <a:bodyPr/>
          <a:lstStyle/>
          <a:p>
            <a:r>
              <a:rPr lang="en-IN" dirty="0" smtClean="0"/>
              <a:t>Size of the corpus depends upon the purpose for which the intended as well the number of practical Consideration.</a:t>
            </a:r>
          </a:p>
          <a:p>
            <a:r>
              <a:rPr lang="en-IN" dirty="0" smtClean="0"/>
              <a:t>In 1960 – Processing power and storage capacity was limited</a:t>
            </a:r>
          </a:p>
          <a:p>
            <a:r>
              <a:rPr lang="en-US" dirty="0"/>
              <a:t>O</a:t>
            </a:r>
            <a:r>
              <a:rPr lang="en-US" dirty="0" smtClean="0"/>
              <a:t>ne-million-word </a:t>
            </a:r>
            <a:r>
              <a:rPr lang="en-US" dirty="0"/>
              <a:t>corpus such as the </a:t>
            </a:r>
            <a:r>
              <a:rPr lang="en-US" b="1" dirty="0"/>
              <a:t>Brown </a:t>
            </a:r>
            <a:r>
              <a:rPr lang="en-US" b="1" dirty="0" smtClean="0"/>
              <a:t>corpus</a:t>
            </a:r>
          </a:p>
          <a:p>
            <a:pPr marL="0" indent="0">
              <a:buNone/>
            </a:pPr>
            <a:r>
              <a:rPr lang="en-US" b="1" dirty="0" smtClean="0"/>
              <a:t>Ex:</a:t>
            </a:r>
          </a:p>
          <a:p>
            <a:pPr marL="0" indent="0">
              <a:buNone/>
            </a:pPr>
            <a:r>
              <a:rPr lang="en-US" dirty="0"/>
              <a:t>	</a:t>
            </a:r>
            <a:r>
              <a:rPr lang="en-US" dirty="0" smtClean="0"/>
              <a:t>  </a:t>
            </a:r>
            <a:r>
              <a:rPr lang="en-US" dirty="0"/>
              <a:t>Brown University Standard Corpus of Present-day American English, see </a:t>
            </a:r>
            <a:r>
              <a:rPr lang="en-US" dirty="0" err="1"/>
              <a:t>Kucěra</a:t>
            </a:r>
            <a:r>
              <a:rPr lang="en-US" dirty="0"/>
              <a:t> and Francis 1967) appeared to be as large </a:t>
            </a:r>
            <a:r>
              <a:rPr lang="en-US" dirty="0" smtClean="0"/>
              <a:t>corpus.</a:t>
            </a:r>
            <a:endParaRPr lang="en-IN" dirty="0"/>
          </a:p>
        </p:txBody>
      </p:sp>
    </p:spTree>
    <p:extLst>
      <p:ext uri="{BB962C8B-B14F-4D97-AF65-F5344CB8AC3E}">
        <p14:creationId xmlns:p14="http://schemas.microsoft.com/office/powerpoint/2010/main" val="17308472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Today corpus size</a:t>
            </a:r>
            <a:endParaRPr lang="en-IN" dirty="0"/>
          </a:p>
        </p:txBody>
      </p:sp>
      <p:sp>
        <p:nvSpPr>
          <p:cNvPr id="3" name="Content Placeholder 2"/>
          <p:cNvSpPr>
            <a:spLocks noGrp="1"/>
          </p:cNvSpPr>
          <p:nvPr>
            <p:ph idx="1"/>
          </p:nvPr>
        </p:nvSpPr>
        <p:spPr/>
        <p:txBody>
          <a:bodyPr/>
          <a:lstStyle/>
          <a:p>
            <a:pPr marL="0" indent="0">
              <a:buNone/>
            </a:pPr>
            <a:r>
              <a:rPr lang="en-US" dirty="0" smtClean="0"/>
              <a:t>Giant </a:t>
            </a:r>
            <a:r>
              <a:rPr lang="en-US" dirty="0"/>
              <a:t>corpora like the </a:t>
            </a:r>
            <a:endParaRPr lang="en-US" dirty="0" smtClean="0"/>
          </a:p>
          <a:p>
            <a:pPr marL="0" indent="0">
              <a:buNone/>
            </a:pPr>
            <a:endParaRPr lang="en-US" dirty="0" smtClean="0"/>
          </a:p>
          <a:p>
            <a:pPr>
              <a:buFont typeface="Wingdings" panose="05000000000000000000" pitchFamily="2" charset="2"/>
              <a:buChar char="§"/>
            </a:pPr>
            <a:r>
              <a:rPr lang="en-US" dirty="0" smtClean="0"/>
              <a:t>100-million-word </a:t>
            </a:r>
            <a:r>
              <a:rPr lang="en-US" dirty="0"/>
              <a:t>British National Corpus (BNC, see Aston and </a:t>
            </a:r>
            <a:r>
              <a:rPr lang="en-US" dirty="0" err="1"/>
              <a:t>Burnard</a:t>
            </a:r>
            <a:r>
              <a:rPr lang="en-US" dirty="0"/>
              <a:t> 1998) </a:t>
            </a:r>
            <a:endParaRPr lang="en-US" dirty="0" smtClean="0"/>
          </a:p>
          <a:p>
            <a:pPr>
              <a:buFont typeface="Wingdings" panose="05000000000000000000" pitchFamily="2" charset="2"/>
              <a:buChar char="§"/>
            </a:pPr>
            <a:r>
              <a:rPr lang="en-US" dirty="0" smtClean="0"/>
              <a:t> </a:t>
            </a:r>
            <a:r>
              <a:rPr lang="en-US" dirty="0"/>
              <a:t>524-million-word Bank of English (BoE, Collins 2007) </a:t>
            </a:r>
            <a:endParaRPr lang="en-IN" dirty="0"/>
          </a:p>
        </p:txBody>
      </p:sp>
    </p:spTree>
    <p:extLst>
      <p:ext uri="{BB962C8B-B14F-4D97-AF65-F5344CB8AC3E}">
        <p14:creationId xmlns:p14="http://schemas.microsoft.com/office/powerpoint/2010/main" val="41254525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Corpora</a:t>
            </a:r>
            <a:endParaRPr lang="en-IN" dirty="0"/>
          </a:p>
        </p:txBody>
      </p:sp>
      <p:sp>
        <p:nvSpPr>
          <p:cNvPr id="3" name="Content Placeholder 2"/>
          <p:cNvSpPr>
            <a:spLocks noGrp="1"/>
          </p:cNvSpPr>
          <p:nvPr>
            <p:ph idx="1"/>
          </p:nvPr>
        </p:nvSpPr>
        <p:spPr/>
        <p:txBody>
          <a:bodyPr/>
          <a:lstStyle/>
          <a:p>
            <a:pPr marL="0" indent="0">
              <a:buNone/>
            </a:pPr>
            <a:endParaRPr lang="en-US" dirty="0" smtClean="0"/>
          </a:p>
          <a:p>
            <a:r>
              <a:rPr lang="en-US" dirty="0"/>
              <a:t>E</a:t>
            </a:r>
            <a:r>
              <a:rPr lang="en-US" dirty="0" smtClean="0"/>
              <a:t>asier </a:t>
            </a:r>
            <a:r>
              <a:rPr lang="en-US" dirty="0"/>
              <a:t>to ﬁnd Chinese translations of English news stories than English translations of Chinese literary texts. </a:t>
            </a:r>
            <a:endParaRPr lang="en-US" dirty="0" smtClean="0"/>
          </a:p>
          <a:p>
            <a:r>
              <a:rPr lang="en-US" dirty="0" smtClean="0"/>
              <a:t>OCR </a:t>
            </a:r>
            <a:r>
              <a:rPr lang="en-US" dirty="0"/>
              <a:t>(optical character recognition</a:t>
            </a:r>
            <a:r>
              <a:rPr lang="en-US" dirty="0" smtClean="0"/>
              <a:t>) - </a:t>
            </a:r>
            <a:r>
              <a:rPr lang="en-US" dirty="0"/>
              <a:t>While it is often possible to transfer paper-based texts into electronic form </a:t>
            </a:r>
            <a:r>
              <a:rPr lang="en-US" dirty="0" smtClean="0"/>
              <a:t>using software</a:t>
            </a:r>
          </a:p>
          <a:p>
            <a:r>
              <a:rPr lang="en-US" dirty="0" smtClean="0"/>
              <a:t> Process costs, </a:t>
            </a:r>
            <a:r>
              <a:rPr lang="en-US" dirty="0"/>
              <a:t>time and money and is error-prone</a:t>
            </a:r>
            <a:r>
              <a:rPr lang="en-US" dirty="0" smtClean="0"/>
              <a:t>.</a:t>
            </a:r>
          </a:p>
          <a:p>
            <a:r>
              <a:rPr lang="en-US" dirty="0" smtClean="0"/>
              <a:t> Availability </a:t>
            </a:r>
            <a:r>
              <a:rPr lang="en-US" dirty="0"/>
              <a:t>of machine-readable data is </a:t>
            </a:r>
            <a:r>
              <a:rPr lang="en-US" dirty="0" smtClean="0"/>
              <a:t>often the main limiting factor in corpus creation</a:t>
            </a:r>
            <a:r>
              <a:rPr lang="en-US" dirty="0"/>
              <a:t>. </a:t>
            </a:r>
            <a:endParaRPr lang="en-IN" dirty="0"/>
          </a:p>
        </p:txBody>
      </p:sp>
    </p:spTree>
    <p:extLst>
      <p:ext uri="{BB962C8B-B14F-4D97-AF65-F5344CB8AC3E}">
        <p14:creationId xmlns:p14="http://schemas.microsoft.com/office/powerpoint/2010/main" val="3062048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Features of CORPUS</a:t>
            </a:r>
            <a:endParaRPr lang="en-IN" dirty="0"/>
          </a:p>
        </p:txBody>
      </p:sp>
      <p:sp>
        <p:nvSpPr>
          <p:cNvPr id="3" name="Content Placeholder 2"/>
          <p:cNvSpPr>
            <a:spLocks noGrp="1"/>
          </p:cNvSpPr>
          <p:nvPr>
            <p:ph idx="1"/>
          </p:nvPr>
        </p:nvSpPr>
        <p:spPr/>
        <p:txBody>
          <a:bodyPr/>
          <a:lstStyle/>
          <a:p>
            <a:r>
              <a:rPr lang="en-IN" dirty="0" smtClean="0"/>
              <a:t>Representativeness</a:t>
            </a:r>
          </a:p>
          <a:p>
            <a:r>
              <a:rPr lang="en-IN" dirty="0" smtClean="0"/>
              <a:t>Balance</a:t>
            </a:r>
          </a:p>
          <a:p>
            <a:r>
              <a:rPr lang="en-IN" dirty="0" smtClean="0"/>
              <a:t>Sampling</a:t>
            </a:r>
            <a:endParaRPr lang="en-IN" dirty="0"/>
          </a:p>
        </p:txBody>
      </p:sp>
    </p:spTree>
    <p:extLst>
      <p:ext uri="{BB962C8B-B14F-4D97-AF65-F5344CB8AC3E}">
        <p14:creationId xmlns:p14="http://schemas.microsoft.com/office/powerpoint/2010/main" val="16669501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pPr eaLnBrk="1" hangingPunct="1"/>
            <a:r>
              <a:rPr lang="en-US" altLang="en-US" dirty="0" smtClean="0"/>
              <a:t>Terms and Concepts</a:t>
            </a:r>
          </a:p>
        </p:txBody>
      </p:sp>
      <p:sp>
        <p:nvSpPr>
          <p:cNvPr id="26627" name="Content Placeholder 2"/>
          <p:cNvSpPr>
            <a:spLocks noGrp="1"/>
          </p:cNvSpPr>
          <p:nvPr>
            <p:ph idx="1"/>
          </p:nvPr>
        </p:nvSpPr>
        <p:spPr>
          <a:xfrm>
            <a:off x="1703388" y="1600200"/>
            <a:ext cx="8964612" cy="5068888"/>
          </a:xfrm>
        </p:spPr>
        <p:txBody>
          <a:bodyPr/>
          <a:lstStyle/>
          <a:p>
            <a:pPr eaLnBrk="1" hangingPunct="1"/>
            <a:endParaRPr lang="en-US" altLang="en-US" dirty="0" smtClean="0">
              <a:solidFill>
                <a:srgbClr val="C00000"/>
              </a:solidFill>
            </a:endParaRPr>
          </a:p>
          <a:p>
            <a:pPr eaLnBrk="1" hangingPunct="1"/>
            <a:r>
              <a:rPr lang="en-US" altLang="en-US" dirty="0" smtClean="0">
                <a:solidFill>
                  <a:srgbClr val="C00000"/>
                </a:solidFill>
              </a:rPr>
              <a:t>Distribution - </a:t>
            </a:r>
            <a:r>
              <a:rPr lang="en-US" altLang="en-US" dirty="0" smtClean="0"/>
              <a:t>the full range of environments in which a lexical or grammatical form can occur</a:t>
            </a:r>
          </a:p>
          <a:p>
            <a:pPr eaLnBrk="1" hangingPunct="1"/>
            <a:r>
              <a:rPr lang="en-US" altLang="en-US" dirty="0" smtClean="0">
                <a:solidFill>
                  <a:srgbClr val="C00000"/>
                </a:solidFill>
              </a:rPr>
              <a:t>Population</a:t>
            </a:r>
            <a:r>
              <a:rPr lang="en-US" altLang="en-US" dirty="0" smtClean="0"/>
              <a:t> – the entire set of items from which samples can be drawn</a:t>
            </a:r>
          </a:p>
          <a:p>
            <a:pPr eaLnBrk="1" hangingPunct="1"/>
            <a:r>
              <a:rPr lang="en-US" altLang="en-US" dirty="0" smtClean="0">
                <a:solidFill>
                  <a:srgbClr val="C00000"/>
                </a:solidFill>
              </a:rPr>
              <a:t>Genre</a:t>
            </a:r>
            <a:r>
              <a:rPr lang="en-US" altLang="en-US" dirty="0" smtClean="0"/>
              <a:t> – a type of discourse that occurs in a particular setting that has distinctive patterns of organization and has a particular communicative function</a:t>
            </a:r>
          </a:p>
          <a:p>
            <a:pPr eaLnBrk="1" hangingPunct="1"/>
            <a:endParaRPr lang="en-US" altLang="en-US" dirty="0" smtClean="0"/>
          </a:p>
        </p:txBody>
      </p:sp>
    </p:spTree>
    <p:extLst>
      <p:ext uri="{BB962C8B-B14F-4D97-AF65-F5344CB8AC3E}">
        <p14:creationId xmlns:p14="http://schemas.microsoft.com/office/powerpoint/2010/main" val="5783274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pPr eaLnBrk="1" hangingPunct="1"/>
            <a:r>
              <a:rPr lang="en-US" altLang="en-US" dirty="0" smtClean="0"/>
              <a:t>Terms and Concepts</a:t>
            </a:r>
          </a:p>
        </p:txBody>
      </p:sp>
      <p:sp>
        <p:nvSpPr>
          <p:cNvPr id="27651" name="Content Placeholder 2"/>
          <p:cNvSpPr>
            <a:spLocks noGrp="1"/>
          </p:cNvSpPr>
          <p:nvPr>
            <p:ph idx="1"/>
          </p:nvPr>
        </p:nvSpPr>
        <p:spPr>
          <a:xfrm>
            <a:off x="1524000" y="1412776"/>
            <a:ext cx="9144000" cy="5257800"/>
          </a:xfrm>
        </p:spPr>
        <p:txBody>
          <a:bodyPr/>
          <a:lstStyle/>
          <a:p>
            <a:pPr eaLnBrk="1" hangingPunct="1"/>
            <a:endParaRPr lang="en-US" altLang="en-US" dirty="0" smtClean="0">
              <a:solidFill>
                <a:srgbClr val="C00000"/>
              </a:solidFill>
            </a:endParaRPr>
          </a:p>
          <a:p>
            <a:pPr eaLnBrk="1" hangingPunct="1"/>
            <a:r>
              <a:rPr lang="en-US" altLang="en-US" dirty="0" smtClean="0">
                <a:solidFill>
                  <a:srgbClr val="C00000"/>
                </a:solidFill>
              </a:rPr>
              <a:t>Register</a:t>
            </a:r>
            <a:r>
              <a:rPr lang="en-US" altLang="en-US" dirty="0" smtClean="0"/>
              <a:t> - refers to specific lexical and grammatical choices as made by speakers depending on the situational context, the participants of a conversation and the function of the language in the discourse (cf. Halliday 1989:44).</a:t>
            </a:r>
          </a:p>
          <a:p>
            <a:pPr eaLnBrk="1" hangingPunct="1"/>
            <a:r>
              <a:rPr lang="en-US" altLang="en-US" dirty="0" smtClean="0">
                <a:solidFill>
                  <a:srgbClr val="C00000"/>
                </a:solidFill>
              </a:rPr>
              <a:t>Text type </a:t>
            </a:r>
            <a:r>
              <a:rPr lang="en-US" altLang="en-US" dirty="0" smtClean="0"/>
              <a:t>– a very vague category; it can be used in a very vague way to mean almost anything (</a:t>
            </a:r>
            <a:r>
              <a:rPr lang="en-US" altLang="en-US" i="1" dirty="0" smtClean="0"/>
              <a:t>descriptive, narrative, expository, argumentative</a:t>
            </a:r>
            <a:r>
              <a:rPr lang="en-US" altLang="en-US" dirty="0" smtClean="0"/>
              <a:t>)</a:t>
            </a:r>
          </a:p>
          <a:p>
            <a:pPr eaLnBrk="1" hangingPunct="1"/>
            <a:endParaRPr lang="en-US" altLang="en-US" dirty="0" smtClean="0"/>
          </a:p>
        </p:txBody>
      </p:sp>
    </p:spTree>
    <p:extLst>
      <p:ext uri="{BB962C8B-B14F-4D97-AF65-F5344CB8AC3E}">
        <p14:creationId xmlns:p14="http://schemas.microsoft.com/office/powerpoint/2010/main" val="305716750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pPr eaLnBrk="1" hangingPunct="1"/>
            <a:r>
              <a:rPr lang="en-US" altLang="en-US" i="1" dirty="0" smtClean="0"/>
              <a:t> Introduction - Representativeness</a:t>
            </a:r>
          </a:p>
        </p:txBody>
      </p:sp>
      <p:sp>
        <p:nvSpPr>
          <p:cNvPr id="3075" name="Content Placeholder 2"/>
          <p:cNvSpPr>
            <a:spLocks noGrp="1"/>
          </p:cNvSpPr>
          <p:nvPr>
            <p:ph idx="1"/>
          </p:nvPr>
        </p:nvSpPr>
        <p:spPr/>
        <p:txBody>
          <a:bodyPr>
            <a:normAutofit fontScale="92500" lnSpcReduction="10000"/>
          </a:bodyPr>
          <a:lstStyle/>
          <a:p>
            <a:pPr algn="just" eaLnBrk="1" hangingPunct="1"/>
            <a:r>
              <a:rPr lang="en-US" altLang="en-US" i="1" dirty="0" smtClean="0">
                <a:solidFill>
                  <a:srgbClr val="FF0000"/>
                </a:solidFill>
              </a:rPr>
              <a:t>Representativeness </a:t>
            </a:r>
            <a:r>
              <a:rPr lang="en-US" altLang="en-US" i="1" dirty="0" smtClean="0"/>
              <a:t> </a:t>
            </a:r>
            <a:r>
              <a:rPr lang="en-US" altLang="en-US" dirty="0" smtClean="0"/>
              <a:t>is an essential feature of a corpus; it distinguishes a corpus from an archive (a random collection of texts)</a:t>
            </a:r>
            <a:endParaRPr lang="en-US" altLang="en-US" dirty="0" smtClean="0">
              <a:solidFill>
                <a:srgbClr val="FF0000"/>
              </a:solidFill>
            </a:endParaRPr>
          </a:p>
          <a:p>
            <a:pPr algn="just" eaLnBrk="1" hangingPunct="1"/>
            <a:r>
              <a:rPr lang="en-US" altLang="en-US" i="1" dirty="0" smtClean="0">
                <a:solidFill>
                  <a:srgbClr val="FF0000"/>
                </a:solidFill>
              </a:rPr>
              <a:t>Sampling</a:t>
            </a:r>
            <a:r>
              <a:rPr lang="en-US" altLang="en-US" i="1" dirty="0" smtClean="0"/>
              <a:t> </a:t>
            </a:r>
            <a:r>
              <a:rPr lang="en-US" altLang="en-US" dirty="0" smtClean="0"/>
              <a:t>is unavoidable – it is impossible to analyse every sentence in a language</a:t>
            </a:r>
          </a:p>
          <a:p>
            <a:pPr algn="just" eaLnBrk="1" hangingPunct="1"/>
            <a:r>
              <a:rPr lang="en-US" altLang="en-US" i="1" dirty="0" smtClean="0">
                <a:solidFill>
                  <a:srgbClr val="FF0000"/>
                </a:solidFill>
              </a:rPr>
              <a:t>Representativeness –</a:t>
            </a:r>
            <a:r>
              <a:rPr lang="en-US" altLang="en-US" i="1" dirty="0" smtClean="0"/>
              <a:t> </a:t>
            </a:r>
            <a:r>
              <a:rPr lang="en-US" altLang="en-US" dirty="0" smtClean="0"/>
              <a:t>is ensured by balance and sampling</a:t>
            </a:r>
          </a:p>
          <a:p>
            <a:pPr marL="0" indent="0" algn="just" eaLnBrk="1" hangingPunct="1">
              <a:buNone/>
            </a:pPr>
            <a:endParaRPr lang="en-US" altLang="en-US" dirty="0" smtClean="0"/>
          </a:p>
          <a:p>
            <a:pPr algn="just"/>
            <a:r>
              <a:rPr lang="en-US" altLang="en-US" dirty="0"/>
              <a:t>Leech 1991– </a:t>
            </a:r>
            <a:r>
              <a:rPr lang="en-US" altLang="en-US" i="1" dirty="0">
                <a:solidFill>
                  <a:srgbClr val="C00000"/>
                </a:solidFill>
              </a:rPr>
              <a:t>representativeness refers to </a:t>
            </a:r>
            <a:r>
              <a:rPr lang="en-US" altLang="en-US" dirty="0"/>
              <a:t>what is general to the language variety;  </a:t>
            </a:r>
          </a:p>
          <a:p>
            <a:pPr algn="just"/>
            <a:r>
              <a:rPr lang="en-US" altLang="en-US" dirty="0" err="1"/>
              <a:t>Biber</a:t>
            </a:r>
            <a:r>
              <a:rPr lang="en-US" altLang="en-US" dirty="0"/>
              <a:t> (1993:243) – (how this feature is achieved):</a:t>
            </a:r>
          </a:p>
          <a:p>
            <a:pPr algn="just"/>
            <a:r>
              <a:rPr lang="en-US" altLang="en-US" i="1" dirty="0">
                <a:solidFill>
                  <a:srgbClr val="C00000"/>
                </a:solidFill>
              </a:rPr>
              <a:t>representativeness refers </a:t>
            </a:r>
            <a:r>
              <a:rPr lang="en-US" altLang="en-US" dirty="0"/>
              <a:t>to the extent to which </a:t>
            </a:r>
            <a:r>
              <a:rPr lang="en-US" altLang="en-US" dirty="0">
                <a:solidFill>
                  <a:srgbClr val="C00000"/>
                </a:solidFill>
              </a:rPr>
              <a:t>a sample </a:t>
            </a:r>
            <a:r>
              <a:rPr lang="en-US" altLang="en-US" dirty="0"/>
              <a:t>includes the full range of variability in a </a:t>
            </a:r>
            <a:r>
              <a:rPr lang="en-US" altLang="en-US" dirty="0">
                <a:solidFill>
                  <a:srgbClr val="FF0000"/>
                </a:solidFill>
              </a:rPr>
              <a:t>population</a:t>
            </a:r>
            <a:r>
              <a:rPr lang="en-US" altLang="en-US" dirty="0"/>
              <a:t> (= </a:t>
            </a:r>
            <a:r>
              <a:rPr lang="en-US" altLang="en-US" i="1" dirty="0"/>
              <a:t>language variety)</a:t>
            </a:r>
          </a:p>
          <a:p>
            <a:pPr algn="just" eaLnBrk="1" hangingPunct="1"/>
            <a:endParaRPr lang="en-US" altLang="en-US" dirty="0" smtClean="0"/>
          </a:p>
        </p:txBody>
      </p:sp>
    </p:spTree>
    <p:extLst>
      <p:ext uri="{BB962C8B-B14F-4D97-AF65-F5344CB8AC3E}">
        <p14:creationId xmlns:p14="http://schemas.microsoft.com/office/powerpoint/2010/main" val="6841213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Representativeness</a:t>
            </a:r>
            <a:endParaRPr lang="en-IN" dirty="0"/>
          </a:p>
        </p:txBody>
      </p:sp>
      <p:sp>
        <p:nvSpPr>
          <p:cNvPr id="3" name="Content Placeholder 2"/>
          <p:cNvSpPr>
            <a:spLocks noGrp="1"/>
          </p:cNvSpPr>
          <p:nvPr>
            <p:ph idx="1"/>
          </p:nvPr>
        </p:nvSpPr>
        <p:spPr/>
        <p:txBody>
          <a:bodyPr/>
          <a:lstStyle/>
          <a:p>
            <a:r>
              <a:rPr lang="en-US" altLang="en-US" i="1" dirty="0">
                <a:solidFill>
                  <a:srgbClr val="C00000"/>
                </a:solidFill>
              </a:rPr>
              <a:t>The representativeness</a:t>
            </a:r>
            <a:r>
              <a:rPr lang="en-US" altLang="en-US" i="1" dirty="0"/>
              <a:t> </a:t>
            </a:r>
            <a:r>
              <a:rPr lang="en-US" altLang="en-US" dirty="0"/>
              <a:t>of most corpora is to a great extent determined by two factors</a:t>
            </a:r>
            <a:r>
              <a:rPr lang="en-US" altLang="en-US" dirty="0" smtClean="0"/>
              <a:t>:</a:t>
            </a:r>
          </a:p>
          <a:p>
            <a:endParaRPr lang="en-US" altLang="en-US" dirty="0"/>
          </a:p>
          <a:p>
            <a:pPr lvl="1">
              <a:buFont typeface="Wingdings" panose="05000000000000000000" pitchFamily="2" charset="2"/>
              <a:buChar char="Ø"/>
            </a:pPr>
            <a:r>
              <a:rPr lang="en-US" altLang="en-US" dirty="0"/>
              <a:t>T</a:t>
            </a:r>
            <a:r>
              <a:rPr lang="en-US" altLang="en-US" dirty="0" smtClean="0"/>
              <a:t>he </a:t>
            </a:r>
            <a:r>
              <a:rPr lang="en-US" altLang="en-US" dirty="0"/>
              <a:t>range of genres included in a corpus, i.e.</a:t>
            </a:r>
            <a:r>
              <a:rPr lang="en-US" altLang="en-US" dirty="0">
                <a:solidFill>
                  <a:srgbClr val="C00000"/>
                </a:solidFill>
              </a:rPr>
              <a:t> </a:t>
            </a:r>
            <a:r>
              <a:rPr lang="en-US" altLang="en-US" dirty="0" smtClean="0">
                <a:solidFill>
                  <a:srgbClr val="C00000"/>
                </a:solidFill>
              </a:rPr>
              <a:t>balance</a:t>
            </a:r>
            <a:r>
              <a:rPr lang="en-US" altLang="en-US" dirty="0" smtClean="0"/>
              <a:t> </a:t>
            </a:r>
            <a:r>
              <a:rPr lang="en-US" altLang="en-US" dirty="0"/>
              <a:t>and</a:t>
            </a:r>
          </a:p>
          <a:p>
            <a:pPr lvl="1">
              <a:buFont typeface="Wingdings" panose="05000000000000000000" pitchFamily="2" charset="2"/>
              <a:buChar char="Ø"/>
            </a:pPr>
            <a:r>
              <a:rPr lang="en-US" altLang="en-US" dirty="0"/>
              <a:t>how the text chunks for each genre are selected, i.e. </a:t>
            </a:r>
            <a:r>
              <a:rPr lang="en-US" altLang="en-US" dirty="0">
                <a:solidFill>
                  <a:srgbClr val="C00000"/>
                </a:solidFill>
              </a:rPr>
              <a:t>sampling </a:t>
            </a:r>
            <a:endParaRPr lang="en-US" altLang="en-US" dirty="0" smtClean="0">
              <a:solidFill>
                <a:srgbClr val="C00000"/>
              </a:solidFill>
            </a:endParaRPr>
          </a:p>
          <a:p>
            <a:pPr marL="457200" lvl="1" indent="0">
              <a:buNone/>
            </a:pPr>
            <a:endParaRPr lang="en-US" altLang="en-US" dirty="0" smtClean="0">
              <a:solidFill>
                <a:srgbClr val="C00000"/>
              </a:solidFill>
            </a:endParaRPr>
          </a:p>
          <a:p>
            <a:r>
              <a:rPr lang="en-US" altLang="en-US" dirty="0"/>
              <a:t>A corpus is typically designed to study </a:t>
            </a:r>
            <a:r>
              <a:rPr lang="en-US" altLang="en-US" dirty="0">
                <a:solidFill>
                  <a:srgbClr val="C00000"/>
                </a:solidFill>
              </a:rPr>
              <a:t>distributions, i.e. </a:t>
            </a:r>
          </a:p>
          <a:p>
            <a:pPr marL="0" indent="0">
              <a:buNone/>
            </a:pPr>
            <a:r>
              <a:rPr lang="en-US" altLang="en-US" dirty="0" smtClean="0"/>
              <a:t>	The </a:t>
            </a:r>
            <a:r>
              <a:rPr lang="en-US" altLang="en-US" dirty="0"/>
              <a:t>full range of environments in which a lexical or grammatical form can occur.</a:t>
            </a:r>
          </a:p>
          <a:p>
            <a:pPr marL="0" indent="0">
              <a:buNone/>
            </a:pPr>
            <a:endParaRPr lang="en-US" altLang="en-US" dirty="0"/>
          </a:p>
        </p:txBody>
      </p:sp>
    </p:spTree>
    <p:extLst>
      <p:ext uri="{BB962C8B-B14F-4D97-AF65-F5344CB8AC3E}">
        <p14:creationId xmlns:p14="http://schemas.microsoft.com/office/powerpoint/2010/main" val="16450526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and Specialized Corpora</a:t>
            </a:r>
            <a:endParaRPr lang="en-IN" dirty="0"/>
          </a:p>
        </p:txBody>
      </p:sp>
      <p:sp>
        <p:nvSpPr>
          <p:cNvPr id="3" name="Content Placeholder 2"/>
          <p:cNvSpPr>
            <a:spLocks noGrp="1"/>
          </p:cNvSpPr>
          <p:nvPr>
            <p:ph idx="1"/>
          </p:nvPr>
        </p:nvSpPr>
        <p:spPr/>
        <p:txBody>
          <a:bodyPr/>
          <a:lstStyle/>
          <a:p>
            <a:pPr marL="457200" indent="-457200"/>
            <a:r>
              <a:rPr lang="en-US" altLang="en-US" dirty="0"/>
              <a:t>There are two broad types of corpora in terms of the </a:t>
            </a:r>
            <a:r>
              <a:rPr lang="en-US" altLang="en-US" u="sng" dirty="0"/>
              <a:t>range of text categories </a:t>
            </a:r>
            <a:r>
              <a:rPr lang="en-US" altLang="en-US" dirty="0"/>
              <a:t>represented in the corpus</a:t>
            </a:r>
            <a:r>
              <a:rPr lang="en-US" altLang="en-US" dirty="0">
                <a:solidFill>
                  <a:srgbClr val="FF0000"/>
                </a:solidFill>
              </a:rPr>
              <a:t>: </a:t>
            </a:r>
          </a:p>
          <a:p>
            <a:pPr marL="457200" indent="-457200"/>
            <a:endParaRPr lang="en-US" altLang="en-US" dirty="0">
              <a:solidFill>
                <a:srgbClr val="FF0000"/>
              </a:solidFill>
            </a:endParaRPr>
          </a:p>
          <a:p>
            <a:pPr marL="457200" indent="-457200">
              <a:buFont typeface="Wingdings" panose="05000000000000000000" pitchFamily="2" charset="2"/>
              <a:buChar char="Ø"/>
            </a:pPr>
            <a:r>
              <a:rPr lang="en-US" altLang="en-US" dirty="0">
                <a:solidFill>
                  <a:srgbClr val="FF0000"/>
                </a:solidFill>
              </a:rPr>
              <a:t>General </a:t>
            </a:r>
            <a:r>
              <a:rPr lang="en-US" altLang="en-US" dirty="0"/>
              <a:t>and</a:t>
            </a:r>
          </a:p>
          <a:p>
            <a:pPr marL="457200" indent="-457200">
              <a:buFont typeface="Wingdings" panose="05000000000000000000" pitchFamily="2" charset="2"/>
              <a:buChar char="Ø"/>
            </a:pPr>
            <a:r>
              <a:rPr lang="en-US" altLang="en-US" dirty="0">
                <a:solidFill>
                  <a:srgbClr val="FF0000"/>
                </a:solidFill>
              </a:rPr>
              <a:t>Specialized </a:t>
            </a:r>
            <a:r>
              <a:rPr lang="en-US" altLang="en-US" dirty="0"/>
              <a:t>corpora</a:t>
            </a:r>
            <a:endParaRPr lang="en-US" altLang="en-US" sz="2400" dirty="0"/>
          </a:p>
        </p:txBody>
      </p:sp>
    </p:spTree>
    <p:extLst>
      <p:ext uri="{BB962C8B-B14F-4D97-AF65-F5344CB8AC3E}">
        <p14:creationId xmlns:p14="http://schemas.microsoft.com/office/powerpoint/2010/main" val="33566473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Corpora</a:t>
            </a:r>
            <a:endParaRPr lang="en-IN" dirty="0"/>
          </a:p>
        </p:txBody>
      </p:sp>
      <p:sp>
        <p:nvSpPr>
          <p:cNvPr id="3" name="Content Placeholder 2"/>
          <p:cNvSpPr>
            <a:spLocks noGrp="1"/>
          </p:cNvSpPr>
          <p:nvPr>
            <p:ph idx="1"/>
          </p:nvPr>
        </p:nvSpPr>
        <p:spPr/>
        <p:txBody>
          <a:bodyPr/>
          <a:lstStyle/>
          <a:p>
            <a:pPr marL="0" indent="0">
              <a:buNone/>
            </a:pPr>
            <a:r>
              <a:rPr lang="en-IN" dirty="0" smtClean="0"/>
              <a:t>MXT2006</a:t>
            </a:r>
            <a:endParaRPr lang="en-IN" dirty="0"/>
          </a:p>
          <a:p>
            <a:r>
              <a:rPr lang="en-IN" dirty="0" smtClean="0"/>
              <a:t>Collection of machine readable texts</a:t>
            </a:r>
          </a:p>
          <a:p>
            <a:r>
              <a:rPr lang="en-IN" dirty="0" smtClean="0"/>
              <a:t>Authentic text (Including Transcripts and spoken data)</a:t>
            </a:r>
          </a:p>
          <a:p>
            <a:r>
              <a:rPr lang="en-IN" dirty="0" smtClean="0"/>
              <a:t>Representative of particular language or language variety</a:t>
            </a:r>
          </a:p>
          <a:p>
            <a:pPr marL="0" indent="0">
              <a:buNone/>
            </a:pPr>
            <a:endParaRPr lang="en-IN" dirty="0"/>
          </a:p>
          <a:p>
            <a:pPr marL="0" indent="0">
              <a:buNone/>
            </a:pPr>
            <a:r>
              <a:rPr lang="en-IN" dirty="0" smtClean="0"/>
              <a:t>LEECH 1992</a:t>
            </a:r>
          </a:p>
          <a:p>
            <a:r>
              <a:rPr lang="en-IN" dirty="0" smtClean="0"/>
              <a:t>Corpora generally assembled with particularly purpose in mind. </a:t>
            </a:r>
          </a:p>
          <a:p>
            <a:r>
              <a:rPr lang="en-IN" dirty="0" smtClean="0"/>
              <a:t>Representation of some language or text types</a:t>
            </a:r>
          </a:p>
        </p:txBody>
      </p:sp>
    </p:spTree>
    <p:extLst>
      <p:ext uri="{BB962C8B-B14F-4D97-AF65-F5344CB8AC3E}">
        <p14:creationId xmlns:p14="http://schemas.microsoft.com/office/powerpoint/2010/main" val="6564998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General Corpora</a:t>
            </a:r>
            <a:endParaRPr lang="en-IN" dirty="0"/>
          </a:p>
        </p:txBody>
      </p:sp>
      <p:sp>
        <p:nvSpPr>
          <p:cNvPr id="3" name="Content Placeholder 2"/>
          <p:cNvSpPr>
            <a:spLocks noGrp="1"/>
          </p:cNvSpPr>
          <p:nvPr>
            <p:ph idx="1"/>
          </p:nvPr>
        </p:nvSpPr>
        <p:spPr/>
        <p:txBody>
          <a:bodyPr>
            <a:normAutofit fontScale="92500" lnSpcReduction="10000"/>
          </a:bodyPr>
          <a:lstStyle/>
          <a:p>
            <a:pPr marL="457200" indent="-457200">
              <a:defRPr/>
            </a:pPr>
            <a:r>
              <a:rPr lang="en-US" sz="3200" u="sng" dirty="0">
                <a:solidFill>
                  <a:srgbClr val="C00000"/>
                </a:solidFill>
              </a:rPr>
              <a:t>General corpora</a:t>
            </a:r>
            <a:r>
              <a:rPr lang="en-US" dirty="0"/>
              <a:t> are compiled to answer questions about </a:t>
            </a:r>
          </a:p>
          <a:p>
            <a:pPr marL="457200" indent="-457200">
              <a:defRPr/>
            </a:pPr>
            <a:r>
              <a:rPr lang="en-US" dirty="0"/>
              <a:t>the vocabulary, </a:t>
            </a:r>
          </a:p>
          <a:p>
            <a:pPr marL="457200" indent="-457200">
              <a:defRPr/>
            </a:pPr>
            <a:r>
              <a:rPr lang="en-US" dirty="0"/>
              <a:t>grammar or </a:t>
            </a:r>
          </a:p>
          <a:p>
            <a:pPr marL="457200" indent="-457200">
              <a:defRPr/>
            </a:pPr>
            <a:r>
              <a:rPr lang="en-US" dirty="0"/>
              <a:t>discourse structure of the language, </a:t>
            </a:r>
          </a:p>
          <a:p>
            <a:pPr marL="457200" indent="-457200">
              <a:defRPr/>
            </a:pPr>
            <a:r>
              <a:rPr lang="en-US" dirty="0"/>
              <a:t>i.e. it provides </a:t>
            </a:r>
            <a:r>
              <a:rPr lang="en-US" i="1" u="sng" dirty="0"/>
              <a:t>an overall description of a language </a:t>
            </a:r>
            <a:r>
              <a:rPr lang="en-US" dirty="0"/>
              <a:t>(e.g. the BNC that represents modern British English as a whole)</a:t>
            </a:r>
          </a:p>
          <a:p>
            <a:pPr marL="457200" indent="-457200">
              <a:defRPr/>
            </a:pPr>
            <a:r>
              <a:rPr lang="en-US" i="1" dirty="0">
                <a:solidFill>
                  <a:srgbClr val="C00000"/>
                </a:solidFill>
              </a:rPr>
              <a:t>Representativeness </a:t>
            </a:r>
            <a:r>
              <a:rPr lang="en-US" dirty="0"/>
              <a:t>of a general corpus is measured </a:t>
            </a:r>
            <a:r>
              <a:rPr lang="en-US" u="sng" dirty="0"/>
              <a:t>by a range of genres included</a:t>
            </a:r>
            <a:r>
              <a:rPr lang="en-US" dirty="0"/>
              <a:t>.</a:t>
            </a:r>
          </a:p>
          <a:p>
            <a:pPr marL="457200" indent="-457200">
              <a:defRPr/>
            </a:pPr>
            <a:r>
              <a:rPr lang="en-US" dirty="0"/>
              <a:t>It is designed to be </a:t>
            </a:r>
            <a:r>
              <a:rPr lang="en-US" dirty="0">
                <a:solidFill>
                  <a:srgbClr val="C00000"/>
                </a:solidFill>
              </a:rPr>
              <a:t>balanced</a:t>
            </a:r>
            <a:r>
              <a:rPr lang="en-US" b="1" dirty="0"/>
              <a:t> </a:t>
            </a:r>
            <a:r>
              <a:rPr lang="en-US" dirty="0"/>
              <a:t>by containing texts from different genres and </a:t>
            </a:r>
            <a:r>
              <a:rPr lang="en-US" u="sng" dirty="0"/>
              <a:t>domains of use</a:t>
            </a:r>
            <a:r>
              <a:rPr lang="en-US" dirty="0"/>
              <a:t> including spoken and written, private and public.</a:t>
            </a:r>
          </a:p>
          <a:p>
            <a:pPr marL="514350" indent="-514350">
              <a:defRPr/>
            </a:pPr>
            <a:endParaRPr lang="en-US" dirty="0"/>
          </a:p>
          <a:p>
            <a:pPr marL="514350" indent="-514350">
              <a:buNone/>
              <a:defRPr/>
            </a:pPr>
            <a:endParaRPr lang="en-US" dirty="0"/>
          </a:p>
        </p:txBody>
      </p:sp>
    </p:spTree>
    <p:extLst>
      <p:ext uri="{BB962C8B-B14F-4D97-AF65-F5344CB8AC3E}">
        <p14:creationId xmlns:p14="http://schemas.microsoft.com/office/powerpoint/2010/main" val="33732996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Specialized Corpora</a:t>
            </a:r>
            <a:endParaRPr lang="en-IN" dirty="0"/>
          </a:p>
        </p:txBody>
      </p:sp>
      <p:sp>
        <p:nvSpPr>
          <p:cNvPr id="3" name="Content Placeholder 2"/>
          <p:cNvSpPr>
            <a:spLocks noGrp="1"/>
          </p:cNvSpPr>
          <p:nvPr>
            <p:ph idx="1"/>
          </p:nvPr>
        </p:nvSpPr>
        <p:spPr/>
        <p:txBody>
          <a:bodyPr/>
          <a:lstStyle/>
          <a:p>
            <a:r>
              <a:rPr lang="en-US" altLang="en-US" sz="3200" i="1" dirty="0">
                <a:solidFill>
                  <a:srgbClr val="C00000"/>
                </a:solidFill>
              </a:rPr>
              <a:t>Specialized corpora </a:t>
            </a:r>
            <a:r>
              <a:rPr lang="en-US" altLang="en-US" sz="3200" dirty="0"/>
              <a:t>tend to be </a:t>
            </a:r>
          </a:p>
          <a:p>
            <a:pPr>
              <a:buFont typeface="Wingdings" panose="05000000000000000000" pitchFamily="2" charset="2"/>
              <a:buChar char="Ø"/>
            </a:pPr>
            <a:r>
              <a:rPr lang="en-US" altLang="en-US" dirty="0"/>
              <a:t>domain (e.g. medicine or law) or</a:t>
            </a:r>
          </a:p>
          <a:p>
            <a:pPr>
              <a:buFont typeface="Wingdings" panose="05000000000000000000" pitchFamily="2" charset="2"/>
              <a:buChar char="Ø"/>
            </a:pPr>
            <a:r>
              <a:rPr lang="en-US" altLang="en-US" dirty="0"/>
              <a:t>genre (e.g. newspaper text or academic prose) </a:t>
            </a:r>
            <a:r>
              <a:rPr lang="en-US" altLang="en-US" dirty="0">
                <a:solidFill>
                  <a:srgbClr val="C00000"/>
                </a:solidFill>
              </a:rPr>
              <a:t>specific</a:t>
            </a:r>
            <a:r>
              <a:rPr lang="en-US" altLang="en-US" dirty="0"/>
              <a:t>.</a:t>
            </a:r>
          </a:p>
          <a:p>
            <a:pPr>
              <a:buFont typeface="Wingdings" panose="05000000000000000000" pitchFamily="2" charset="2"/>
              <a:buChar char="Ø"/>
            </a:pPr>
            <a:r>
              <a:rPr lang="en-US" altLang="en-US" i="1" dirty="0">
                <a:solidFill>
                  <a:srgbClr val="C00000"/>
                </a:solidFill>
              </a:rPr>
              <a:t>Specialized corpora </a:t>
            </a:r>
            <a:r>
              <a:rPr lang="en-US" altLang="en-US" dirty="0"/>
              <a:t>are designed with </a:t>
            </a:r>
            <a:r>
              <a:rPr lang="en-US" altLang="en-US" u="sng" dirty="0"/>
              <a:t>particular research projects in mind</a:t>
            </a:r>
            <a:r>
              <a:rPr lang="en-US" altLang="en-US" dirty="0"/>
              <a:t>, e.g. </a:t>
            </a:r>
            <a:r>
              <a:rPr lang="en-US" altLang="en-US" b="1" dirty="0"/>
              <a:t>training</a:t>
            </a:r>
            <a:r>
              <a:rPr lang="en-US" altLang="en-US" dirty="0"/>
              <a:t> corpora, </a:t>
            </a:r>
            <a:r>
              <a:rPr lang="en-US" altLang="en-US" b="1" dirty="0"/>
              <a:t>dialect, regional, non-standard</a:t>
            </a:r>
            <a:r>
              <a:rPr lang="en-US" altLang="en-US" dirty="0"/>
              <a:t> and </a:t>
            </a:r>
            <a:r>
              <a:rPr lang="en-US" altLang="en-US" b="1" dirty="0"/>
              <a:t>learners’ </a:t>
            </a:r>
            <a:r>
              <a:rPr lang="en-US" altLang="en-US" dirty="0"/>
              <a:t>corpora</a:t>
            </a:r>
            <a:r>
              <a:rPr lang="en-US" altLang="en-US" dirty="0" smtClean="0"/>
              <a:t>.</a:t>
            </a:r>
          </a:p>
          <a:p>
            <a:r>
              <a:rPr lang="en-US" altLang="en-US" i="1" dirty="0">
                <a:solidFill>
                  <a:srgbClr val="C00000"/>
                </a:solidFill>
              </a:rPr>
              <a:t>Representativeness of a</a:t>
            </a:r>
            <a:r>
              <a:rPr lang="en-US" altLang="en-US" dirty="0"/>
              <a:t> specialized corpus, at the lexical level at least, is measured by the degree of</a:t>
            </a:r>
          </a:p>
          <a:p>
            <a:pPr>
              <a:buFont typeface="Wingdings" panose="05000000000000000000" pitchFamily="2" charset="2"/>
              <a:buChar char="Ø"/>
            </a:pPr>
            <a:r>
              <a:rPr lang="en-US" altLang="en-US" dirty="0">
                <a:solidFill>
                  <a:srgbClr val="FF0000"/>
                </a:solidFill>
              </a:rPr>
              <a:t>‘closure’ or ‘saturation</a:t>
            </a:r>
            <a:r>
              <a:rPr lang="en-US" altLang="en-US" dirty="0"/>
              <a:t>’ of the corpus</a:t>
            </a:r>
            <a:r>
              <a:rPr lang="en-US" altLang="en-US" sz="2000" dirty="0"/>
              <a:t>.</a:t>
            </a:r>
          </a:p>
          <a:p>
            <a:pPr>
              <a:buFont typeface="Wingdings" panose="05000000000000000000" pitchFamily="2" charset="2"/>
              <a:buChar char="Ø"/>
            </a:pPr>
            <a:endParaRPr lang="en-US" altLang="en-US" dirty="0"/>
          </a:p>
          <a:p>
            <a:pPr>
              <a:buFont typeface="Wingdings" panose="05000000000000000000" pitchFamily="2" charset="2"/>
              <a:buChar char="Ø"/>
            </a:pPr>
            <a:endParaRPr lang="en-US" altLang="en-US" dirty="0"/>
          </a:p>
          <a:p>
            <a:endParaRPr lang="en-IN" dirty="0"/>
          </a:p>
        </p:txBody>
      </p:sp>
    </p:spTree>
    <p:extLst>
      <p:ext uri="{BB962C8B-B14F-4D97-AF65-F5344CB8AC3E}">
        <p14:creationId xmlns:p14="http://schemas.microsoft.com/office/powerpoint/2010/main" val="36106601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2. Balance</a:t>
            </a:r>
            <a:endParaRPr lang="en-IN" dirty="0"/>
          </a:p>
        </p:txBody>
      </p:sp>
      <p:sp>
        <p:nvSpPr>
          <p:cNvPr id="3" name="Content Placeholder 2"/>
          <p:cNvSpPr>
            <a:spLocks noGrp="1"/>
          </p:cNvSpPr>
          <p:nvPr>
            <p:ph idx="1"/>
          </p:nvPr>
        </p:nvSpPr>
        <p:spPr/>
        <p:txBody>
          <a:bodyPr/>
          <a:lstStyle/>
          <a:p>
            <a:r>
              <a:rPr lang="en-US" altLang="en-US" i="1" dirty="0">
                <a:solidFill>
                  <a:srgbClr val="C00000"/>
                </a:solidFill>
              </a:rPr>
              <a:t>Representativeness of a</a:t>
            </a:r>
            <a:r>
              <a:rPr lang="en-US" altLang="en-US" dirty="0"/>
              <a:t> corpus, especially general, depends on the range of text categories included in the corpus.</a:t>
            </a:r>
          </a:p>
          <a:p>
            <a:r>
              <a:rPr lang="en-US" altLang="en-US" dirty="0"/>
              <a:t>The acceptable balance is determined by its intended uses.</a:t>
            </a:r>
          </a:p>
          <a:p>
            <a:r>
              <a:rPr lang="en-US" altLang="en-US" i="1" dirty="0">
                <a:solidFill>
                  <a:srgbClr val="C00000"/>
                </a:solidFill>
              </a:rPr>
              <a:t>The British National Corpus, </a:t>
            </a:r>
            <a:r>
              <a:rPr lang="en-US" altLang="en-US" i="1" dirty="0"/>
              <a:t>e.g., </a:t>
            </a:r>
            <a:r>
              <a:rPr lang="en-US" altLang="en-US" dirty="0"/>
              <a:t>was designed to be representative of British English as a whole and not just as one particular genre, subject field or register.</a:t>
            </a:r>
            <a:endParaRPr lang="en-US" altLang="en-US" i="1" dirty="0">
              <a:solidFill>
                <a:srgbClr val="C00000"/>
              </a:solidFill>
            </a:endParaRPr>
          </a:p>
          <a:p>
            <a:endParaRPr lang="en-US" altLang="en-US" dirty="0"/>
          </a:p>
        </p:txBody>
      </p:sp>
    </p:spTree>
    <p:extLst>
      <p:ext uri="{BB962C8B-B14F-4D97-AF65-F5344CB8AC3E}">
        <p14:creationId xmlns:p14="http://schemas.microsoft.com/office/powerpoint/2010/main" val="21173093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3. Sampling</a:t>
            </a:r>
            <a:endParaRPr lang="en-IN" dirty="0"/>
          </a:p>
        </p:txBody>
      </p:sp>
      <p:sp>
        <p:nvSpPr>
          <p:cNvPr id="3" name="Content Placeholder 2"/>
          <p:cNvSpPr>
            <a:spLocks noGrp="1"/>
          </p:cNvSpPr>
          <p:nvPr>
            <p:ph idx="1"/>
          </p:nvPr>
        </p:nvSpPr>
        <p:spPr/>
        <p:txBody>
          <a:bodyPr/>
          <a:lstStyle/>
          <a:p>
            <a:r>
              <a:rPr lang="en-US" altLang="en-US" i="1" dirty="0"/>
              <a:t>Corpus </a:t>
            </a:r>
            <a:r>
              <a:rPr lang="en-US" altLang="en-US" i="1" dirty="0">
                <a:solidFill>
                  <a:srgbClr val="C00000"/>
                </a:solidFill>
              </a:rPr>
              <a:t>representativeness</a:t>
            </a:r>
            <a:r>
              <a:rPr lang="en-US" altLang="en-US" dirty="0">
                <a:solidFill>
                  <a:srgbClr val="C00000"/>
                </a:solidFill>
              </a:rPr>
              <a:t> </a:t>
            </a:r>
            <a:r>
              <a:rPr lang="en-US" altLang="en-US" dirty="0"/>
              <a:t>and </a:t>
            </a:r>
            <a:r>
              <a:rPr lang="en-US" altLang="en-US" dirty="0">
                <a:solidFill>
                  <a:srgbClr val="C00000"/>
                </a:solidFill>
              </a:rPr>
              <a:t>balance </a:t>
            </a:r>
            <a:r>
              <a:rPr lang="en-US" altLang="en-US" dirty="0"/>
              <a:t>are closely associated with </a:t>
            </a:r>
            <a:r>
              <a:rPr lang="en-US" altLang="en-US" dirty="0">
                <a:solidFill>
                  <a:srgbClr val="C00000"/>
                </a:solidFill>
              </a:rPr>
              <a:t>sampling.</a:t>
            </a:r>
          </a:p>
          <a:p>
            <a:r>
              <a:rPr lang="en-US" altLang="en-US" dirty="0"/>
              <a:t> Because we cannot exhaustively describe natural language, we need to sample it in order to achieve a </a:t>
            </a:r>
            <a:r>
              <a:rPr lang="en-US" altLang="en-US" i="1" dirty="0">
                <a:solidFill>
                  <a:srgbClr val="C00000"/>
                </a:solidFill>
              </a:rPr>
              <a:t>balance</a:t>
            </a:r>
            <a:r>
              <a:rPr lang="en-US" altLang="en-US" dirty="0"/>
              <a:t> and </a:t>
            </a:r>
            <a:r>
              <a:rPr lang="en-US" altLang="en-US" i="1" dirty="0">
                <a:solidFill>
                  <a:srgbClr val="C00000"/>
                </a:solidFill>
              </a:rPr>
              <a:t>representativeness </a:t>
            </a:r>
            <a:r>
              <a:rPr lang="en-US" altLang="en-US" dirty="0"/>
              <a:t>which match our research questions.</a:t>
            </a:r>
          </a:p>
          <a:p>
            <a:r>
              <a:rPr lang="en-US" altLang="en-US" dirty="0"/>
              <a:t>A </a:t>
            </a:r>
            <a:r>
              <a:rPr lang="en-US" altLang="en-US" dirty="0">
                <a:solidFill>
                  <a:srgbClr val="C00000"/>
                </a:solidFill>
              </a:rPr>
              <a:t>sample</a:t>
            </a:r>
            <a:r>
              <a:rPr lang="en-US" altLang="en-US" dirty="0"/>
              <a:t> is assumed to be representative </a:t>
            </a:r>
          </a:p>
          <a:p>
            <a:r>
              <a:rPr lang="en-US" altLang="en-US" dirty="0"/>
              <a:t>if what we find for the sample </a:t>
            </a:r>
          </a:p>
          <a:p>
            <a:r>
              <a:rPr lang="en-US" altLang="en-US" u="sng" dirty="0"/>
              <a:t>also holds for the general </a:t>
            </a:r>
            <a:r>
              <a:rPr lang="en-US" altLang="en-US" u="sng" dirty="0">
                <a:solidFill>
                  <a:srgbClr val="C00000"/>
                </a:solidFill>
              </a:rPr>
              <a:t>population </a:t>
            </a:r>
            <a:r>
              <a:rPr lang="en-US" altLang="en-US" dirty="0"/>
              <a:t>(= the entire set of items from which samples can be drawn)</a:t>
            </a:r>
            <a:endParaRPr lang="lt-LT" altLang="en-US" dirty="0">
              <a:solidFill>
                <a:srgbClr val="C00000"/>
              </a:solidFill>
            </a:endParaRPr>
          </a:p>
          <a:p>
            <a:endParaRPr lang="lt-LT" altLang="en-US" dirty="0">
              <a:solidFill>
                <a:srgbClr val="C00000"/>
              </a:solidFill>
            </a:endParaRPr>
          </a:p>
        </p:txBody>
      </p:sp>
    </p:spTree>
    <p:extLst>
      <p:ext uri="{BB962C8B-B14F-4D97-AF65-F5344CB8AC3E}">
        <p14:creationId xmlns:p14="http://schemas.microsoft.com/office/powerpoint/2010/main" val="329328642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0" y="274638"/>
            <a:ext cx="9144000" cy="1143000"/>
          </a:xfrm>
        </p:spPr>
        <p:txBody>
          <a:bodyPr/>
          <a:lstStyle/>
          <a:p>
            <a:r>
              <a:rPr lang="en-US" altLang="en-US" i="1" dirty="0" smtClean="0"/>
              <a:t>Sampling Techniques</a:t>
            </a:r>
            <a:endParaRPr lang="lt-LT" altLang="en-US" i="1" dirty="0" smtClean="0"/>
          </a:p>
        </p:txBody>
      </p:sp>
      <p:sp>
        <p:nvSpPr>
          <p:cNvPr id="22531" name="Content Placeholder 2"/>
          <p:cNvSpPr>
            <a:spLocks noGrp="1"/>
          </p:cNvSpPr>
          <p:nvPr>
            <p:ph idx="1"/>
          </p:nvPr>
        </p:nvSpPr>
        <p:spPr>
          <a:xfrm>
            <a:off x="1524000" y="1600200"/>
            <a:ext cx="9144000" cy="4997450"/>
          </a:xfrm>
        </p:spPr>
        <p:txBody>
          <a:bodyPr>
            <a:normAutofit/>
          </a:bodyPr>
          <a:lstStyle/>
          <a:p>
            <a:pPr algn="just"/>
            <a:r>
              <a:rPr lang="en-US" altLang="en-US" dirty="0"/>
              <a:t>A basic sampling method is </a:t>
            </a:r>
            <a:r>
              <a:rPr lang="en-US" altLang="en-US" i="1" dirty="0">
                <a:solidFill>
                  <a:srgbClr val="C00000"/>
                </a:solidFill>
              </a:rPr>
              <a:t>simple random sampling .</a:t>
            </a:r>
            <a:endParaRPr lang="en-US" altLang="en-US" dirty="0"/>
          </a:p>
          <a:p>
            <a:pPr algn="just"/>
            <a:r>
              <a:rPr lang="en-US" altLang="en-US" dirty="0"/>
              <a:t>All sample units are numbered and random numbers are chosen.</a:t>
            </a:r>
          </a:p>
          <a:p>
            <a:pPr algn="just"/>
            <a:r>
              <a:rPr lang="en-US" altLang="en-US" i="1" dirty="0">
                <a:solidFill>
                  <a:srgbClr val="C00000"/>
                </a:solidFill>
              </a:rPr>
              <a:t>Simple random sampling </a:t>
            </a:r>
            <a:r>
              <a:rPr lang="en-US" altLang="en-US" dirty="0"/>
              <a:t>may generate a sample that does not include relatively rare items, even though they can be of interest to researchers.</a:t>
            </a:r>
          </a:p>
        </p:txBody>
      </p:sp>
    </p:spTree>
    <p:extLst>
      <p:ext uri="{BB962C8B-B14F-4D97-AF65-F5344CB8AC3E}">
        <p14:creationId xmlns:p14="http://schemas.microsoft.com/office/powerpoint/2010/main" val="314065301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b="1" dirty="0"/>
              <a:t>Modes of </a:t>
            </a:r>
            <a:r>
              <a:rPr lang="en-IN" sz="3600" b="1" dirty="0" smtClean="0"/>
              <a:t>Communication - </a:t>
            </a:r>
            <a:r>
              <a:rPr lang="en-IN" sz="3600" b="1" dirty="0"/>
              <a:t>Writing and </a:t>
            </a:r>
            <a:r>
              <a:rPr lang="en-IN" sz="3600" b="1" dirty="0" smtClean="0"/>
              <a:t>Speech</a:t>
            </a:r>
            <a:endParaRPr lang="en-IN" sz="3600" dirty="0"/>
          </a:p>
        </p:txBody>
      </p:sp>
      <p:sp>
        <p:nvSpPr>
          <p:cNvPr id="3" name="Content Placeholder 2"/>
          <p:cNvSpPr>
            <a:spLocks noGrp="1"/>
          </p:cNvSpPr>
          <p:nvPr>
            <p:ph idx="1"/>
          </p:nvPr>
        </p:nvSpPr>
        <p:spPr/>
        <p:txBody>
          <a:bodyPr>
            <a:normAutofit/>
          </a:bodyPr>
          <a:lstStyle/>
          <a:p>
            <a:pPr algn="just"/>
            <a:r>
              <a:rPr lang="en-US" b="1" dirty="0" smtClean="0"/>
              <a:t>Corpora</a:t>
            </a:r>
            <a:r>
              <a:rPr lang="en-US" dirty="0"/>
              <a:t> may encode language produced in any </a:t>
            </a:r>
            <a:r>
              <a:rPr lang="en-US" dirty="0" smtClean="0"/>
              <a:t>mode</a:t>
            </a:r>
          </a:p>
          <a:p>
            <a:pPr marL="0" indent="0" algn="just">
              <a:buNone/>
            </a:pPr>
            <a:r>
              <a:rPr lang="en-US" dirty="0" smtClean="0"/>
              <a:t>For example:</a:t>
            </a:r>
            <a:endParaRPr lang="en-US" dirty="0"/>
          </a:p>
          <a:p>
            <a:pPr lvl="2" algn="just"/>
            <a:r>
              <a:rPr lang="en-US" dirty="0" smtClean="0"/>
              <a:t>corpora </a:t>
            </a:r>
            <a:r>
              <a:rPr lang="en-US" dirty="0"/>
              <a:t>of spoken </a:t>
            </a:r>
            <a:r>
              <a:rPr lang="en-US" dirty="0" smtClean="0"/>
              <a:t>language</a:t>
            </a:r>
          </a:p>
          <a:p>
            <a:pPr lvl="2" algn="just"/>
            <a:r>
              <a:rPr lang="en-US" dirty="0" smtClean="0"/>
              <a:t>corpora </a:t>
            </a:r>
            <a:r>
              <a:rPr lang="en-US" dirty="0"/>
              <a:t>of written </a:t>
            </a:r>
            <a:r>
              <a:rPr lang="en-US" dirty="0" smtClean="0"/>
              <a:t>language and </a:t>
            </a:r>
            <a:endParaRPr lang="en-US" dirty="0"/>
          </a:p>
          <a:p>
            <a:pPr lvl="2" algn="just"/>
            <a:r>
              <a:rPr lang="en-US" dirty="0" smtClean="0"/>
              <a:t>written </a:t>
            </a:r>
            <a:r>
              <a:rPr lang="en-US" dirty="0"/>
              <a:t>form of a language (</a:t>
            </a:r>
            <a:r>
              <a:rPr lang="en-US" dirty="0" smtClean="0"/>
              <a:t>usually </a:t>
            </a:r>
            <a:r>
              <a:rPr lang="en-US" dirty="0"/>
              <a:t>present the smallest </a:t>
            </a:r>
            <a:r>
              <a:rPr lang="en-US" dirty="0" smtClean="0"/>
              <a:t>	technical </a:t>
            </a:r>
            <a:r>
              <a:rPr lang="en-US" dirty="0"/>
              <a:t>challenge to </a:t>
            </a:r>
            <a:r>
              <a:rPr lang="en-US" dirty="0" smtClean="0"/>
              <a:t>construct.)</a:t>
            </a:r>
          </a:p>
          <a:p>
            <a:pPr algn="just"/>
            <a:r>
              <a:rPr lang="en-US" dirty="0"/>
              <a:t>Unicode allows computers to reliably store, exchange and display textual material in nearly all of the writing systems of the world, both current and </a:t>
            </a:r>
            <a:r>
              <a:rPr lang="en-US" dirty="0" smtClean="0"/>
              <a:t>extinct</a:t>
            </a:r>
            <a:endParaRPr lang="en-IN" b="1" dirty="0" smtClean="0"/>
          </a:p>
        </p:txBody>
      </p:sp>
    </p:spTree>
    <p:extLst>
      <p:ext uri="{BB962C8B-B14F-4D97-AF65-F5344CB8AC3E}">
        <p14:creationId xmlns:p14="http://schemas.microsoft.com/office/powerpoint/2010/main" val="61613535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t>Modes of Communication </a:t>
            </a:r>
            <a:r>
              <a:rPr lang="en-IN" sz="3200" b="1" dirty="0" smtClean="0"/>
              <a:t>- Concordance</a:t>
            </a:r>
            <a:r>
              <a:rPr lang="en-IN" sz="3200" dirty="0"/>
              <a:t/>
            </a:r>
            <a:br>
              <a:rPr lang="en-IN" sz="3200" dirty="0"/>
            </a:br>
            <a:endParaRPr lang="en-IN" sz="3200" dirty="0"/>
          </a:p>
        </p:txBody>
      </p:sp>
      <p:sp>
        <p:nvSpPr>
          <p:cNvPr id="3" name="Content Placeholder 2"/>
          <p:cNvSpPr>
            <a:spLocks noGrp="1"/>
          </p:cNvSpPr>
          <p:nvPr>
            <p:ph idx="1"/>
          </p:nvPr>
        </p:nvSpPr>
        <p:spPr>
          <a:xfrm>
            <a:off x="1141413" y="1695694"/>
            <a:ext cx="9905999" cy="4795257"/>
          </a:xfrm>
        </p:spPr>
        <p:txBody>
          <a:bodyPr>
            <a:normAutofit/>
          </a:bodyPr>
          <a:lstStyle/>
          <a:p>
            <a:pPr algn="just"/>
            <a:r>
              <a:rPr lang="en-US" sz="2800" i="1" dirty="0" smtClean="0"/>
              <a:t>Concordance</a:t>
            </a:r>
            <a:r>
              <a:rPr lang="en-US" sz="2800" dirty="0"/>
              <a:t> is a core tool in corpus linguistics and it simply means using corpus software to find every occurrence of a particular word or </a:t>
            </a:r>
            <a:r>
              <a:rPr lang="en-US" sz="2800" dirty="0" smtClean="0"/>
              <a:t>phrase. </a:t>
            </a:r>
          </a:p>
          <a:p>
            <a:pPr algn="just"/>
            <a:r>
              <a:rPr lang="en-US" sz="2800" dirty="0"/>
              <a:t>With a computer, we can now search millions of words in </a:t>
            </a:r>
            <a:r>
              <a:rPr lang="en-US" sz="2800" dirty="0" smtClean="0"/>
              <a:t>seconds.</a:t>
            </a:r>
          </a:p>
          <a:p>
            <a:pPr algn="just"/>
            <a:r>
              <a:rPr lang="en-US" sz="2800" dirty="0"/>
              <a:t>Each occurrence found (or hit) is displayed with a </a:t>
            </a:r>
            <a:r>
              <a:rPr lang="en-US" sz="2800" dirty="0" smtClean="0"/>
              <a:t>certain </a:t>
            </a:r>
            <a:r>
              <a:rPr lang="en-US" sz="2800" dirty="0"/>
              <a:t>amount of context, the text preceding and following it. The most commonly used concordance type is KWIC </a:t>
            </a:r>
            <a:r>
              <a:rPr lang="en-US" sz="2800" dirty="0" smtClean="0"/>
              <a:t>which's </a:t>
            </a:r>
            <a:r>
              <a:rPr lang="en-US" sz="2800" dirty="0"/>
              <a:t>stands for Key Word In Context</a:t>
            </a:r>
            <a:r>
              <a:rPr lang="en-US" sz="2800" dirty="0" smtClean="0"/>
              <a:t>.</a:t>
            </a:r>
          </a:p>
          <a:p>
            <a:pPr algn="just"/>
            <a:r>
              <a:rPr lang="en-US" sz="2800" dirty="0"/>
              <a:t>It shows one hit per line of screen or print-out with principal search feature (or focus) highlighted in the </a:t>
            </a:r>
            <a:r>
              <a:rPr lang="en-US" sz="2800" dirty="0" err="1"/>
              <a:t>centre</a:t>
            </a:r>
            <a:r>
              <a:rPr lang="en-US" sz="2800" dirty="0"/>
              <a:t>.</a:t>
            </a:r>
            <a:endParaRPr lang="en-US" sz="2800" dirty="0" smtClean="0"/>
          </a:p>
          <a:p>
            <a:pPr marL="0" indent="0" algn="just">
              <a:buNone/>
            </a:pPr>
            <a:endParaRPr lang="en-US" sz="2800" dirty="0" smtClean="0"/>
          </a:p>
        </p:txBody>
      </p:sp>
    </p:spTree>
    <p:extLst>
      <p:ext uri="{BB962C8B-B14F-4D97-AF65-F5344CB8AC3E}">
        <p14:creationId xmlns:p14="http://schemas.microsoft.com/office/powerpoint/2010/main" val="12401031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734096"/>
            <a:ext cx="9905999" cy="5057105"/>
          </a:xfrm>
        </p:spPr>
        <p:txBody>
          <a:bodyPr/>
          <a:lstStyle/>
          <a:p>
            <a:pPr marL="0" indent="0" algn="ctr">
              <a:buNone/>
            </a:pPr>
            <a:r>
              <a:rPr lang="en-US" sz="3600" dirty="0" smtClean="0"/>
              <a:t>Frequency Counts</a:t>
            </a:r>
          </a:p>
          <a:p>
            <a:pPr marL="0" indent="0" algn="just">
              <a:buNone/>
            </a:pPr>
            <a:endParaRPr lang="en-US" b="1" dirty="0"/>
          </a:p>
          <a:p>
            <a:pPr algn="just"/>
            <a:r>
              <a:rPr lang="en-US" dirty="0"/>
              <a:t>Frequency Counts the number of hits. </a:t>
            </a:r>
            <a:endParaRPr lang="en-US" dirty="0" smtClean="0"/>
          </a:p>
          <a:p>
            <a:pPr algn="just"/>
            <a:r>
              <a:rPr lang="en-US" dirty="0" smtClean="0"/>
              <a:t>Frequency </a:t>
            </a:r>
            <a:r>
              <a:rPr lang="en-US" dirty="0"/>
              <a:t>counts require finding all the </a:t>
            </a:r>
            <a:r>
              <a:rPr lang="en-US" dirty="0" smtClean="0"/>
              <a:t>occurrences </a:t>
            </a:r>
            <a:r>
              <a:rPr lang="en-US" dirty="0"/>
              <a:t>of a particular feature in the corpus. So it is implicit in </a:t>
            </a:r>
            <a:r>
              <a:rPr lang="en-US" dirty="0" smtClean="0"/>
              <a:t>concordance.</a:t>
            </a:r>
          </a:p>
          <a:p>
            <a:pPr algn="just"/>
            <a:r>
              <a:rPr lang="en-US" dirty="0" smtClean="0"/>
              <a:t>Software </a:t>
            </a:r>
            <a:r>
              <a:rPr lang="en-US" dirty="0"/>
              <a:t>is used for this purpose. Frequency counts can be explained statistically.</a:t>
            </a:r>
            <a:endParaRPr lang="en-IN" dirty="0"/>
          </a:p>
        </p:txBody>
      </p:sp>
    </p:spTree>
    <p:extLst>
      <p:ext uri="{BB962C8B-B14F-4D97-AF65-F5344CB8AC3E}">
        <p14:creationId xmlns:p14="http://schemas.microsoft.com/office/powerpoint/2010/main" val="103103845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IN" b="1" dirty="0"/>
              <a:t>Advantages of Corpus Linguistics</a:t>
            </a:r>
            <a:endParaRPr lang="en-IN" dirty="0"/>
          </a:p>
        </p:txBody>
      </p:sp>
      <p:sp>
        <p:nvSpPr>
          <p:cNvPr id="3" name="Content Placeholder 2"/>
          <p:cNvSpPr>
            <a:spLocks noGrp="1"/>
          </p:cNvSpPr>
          <p:nvPr>
            <p:ph idx="1"/>
          </p:nvPr>
        </p:nvSpPr>
        <p:spPr>
          <a:xfrm>
            <a:off x="1141412" y="1244934"/>
            <a:ext cx="9905999" cy="4769499"/>
          </a:xfrm>
        </p:spPr>
        <p:txBody>
          <a:bodyPr>
            <a:noAutofit/>
          </a:bodyPr>
          <a:lstStyle/>
          <a:p>
            <a:pPr algn="just"/>
            <a:endParaRPr lang="en-US" sz="2600" dirty="0" smtClean="0"/>
          </a:p>
          <a:p>
            <a:pPr algn="just"/>
            <a:r>
              <a:rPr lang="en-US" sz="2600" dirty="0" smtClean="0"/>
              <a:t>Corpus </a:t>
            </a:r>
            <a:r>
              <a:rPr lang="en-US" sz="2600" dirty="0"/>
              <a:t>data can easily be verified by other researchers and researchers can share the same data instead of always compiling their </a:t>
            </a:r>
            <a:r>
              <a:rPr lang="en-US" sz="2600" dirty="0" smtClean="0"/>
              <a:t>own.</a:t>
            </a:r>
          </a:p>
          <a:p>
            <a:pPr algn="just"/>
            <a:r>
              <a:rPr lang="en-US" sz="2600" dirty="0"/>
              <a:t>Corpus data provide the frequency of occurrence of linguistic items</a:t>
            </a:r>
            <a:r>
              <a:rPr lang="en-US" sz="2600" dirty="0" smtClean="0"/>
              <a:t>.</a:t>
            </a:r>
          </a:p>
          <a:p>
            <a:pPr algn="just"/>
            <a:r>
              <a:rPr lang="en-US" sz="2600" dirty="0"/>
              <a:t>Corpus data do not only provide illustrative examples, but are a theoretical resource</a:t>
            </a:r>
            <a:r>
              <a:rPr lang="en-US" sz="2600" dirty="0" smtClean="0"/>
              <a:t>.</a:t>
            </a:r>
          </a:p>
          <a:p>
            <a:pPr algn="just"/>
            <a:r>
              <a:rPr lang="en-US" sz="2600" dirty="0"/>
              <a:t>Corpus data give essential information for a number of applied areas, like language teaching and language technology (machine translation, speech synthesis etc.).</a:t>
            </a:r>
            <a:endParaRPr lang="en-IN" sz="2600" dirty="0"/>
          </a:p>
        </p:txBody>
      </p:sp>
    </p:spTree>
    <p:extLst>
      <p:ext uri="{BB962C8B-B14F-4D97-AF65-F5344CB8AC3E}">
        <p14:creationId xmlns:p14="http://schemas.microsoft.com/office/powerpoint/2010/main" val="80274553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0"/>
            <a:ext cx="9905998" cy="1478570"/>
          </a:xfrm>
        </p:spPr>
        <p:txBody>
          <a:bodyPr/>
          <a:lstStyle/>
          <a:p>
            <a:r>
              <a:rPr lang="en-IN" b="1" dirty="0" smtClean="0"/>
              <a:t>Applications of CORPUS</a:t>
            </a:r>
            <a:endParaRPr lang="en-IN" b="1" dirty="0"/>
          </a:p>
        </p:txBody>
      </p:sp>
      <p:sp>
        <p:nvSpPr>
          <p:cNvPr id="3" name="Content Placeholder 2"/>
          <p:cNvSpPr>
            <a:spLocks noGrp="1"/>
          </p:cNvSpPr>
          <p:nvPr>
            <p:ph idx="1"/>
          </p:nvPr>
        </p:nvSpPr>
        <p:spPr>
          <a:xfrm>
            <a:off x="1141411" y="1478570"/>
            <a:ext cx="9905999" cy="4368438"/>
          </a:xfrm>
        </p:spPr>
        <p:txBody>
          <a:bodyPr>
            <a:noAutofit/>
          </a:bodyPr>
          <a:lstStyle/>
          <a:p>
            <a:pPr algn="just"/>
            <a:r>
              <a:rPr lang="en-US" dirty="0"/>
              <a:t>Corpora are used in the development of NLP </a:t>
            </a:r>
            <a:r>
              <a:rPr lang="en-US" dirty="0" smtClean="0"/>
              <a:t>tools for statistical </a:t>
            </a:r>
            <a:r>
              <a:rPr lang="en-US" dirty="0"/>
              <a:t>analysis and hypothesis testing, checking </a:t>
            </a:r>
            <a:endParaRPr lang="en-US" dirty="0" smtClean="0"/>
          </a:p>
          <a:p>
            <a:pPr algn="just"/>
            <a:r>
              <a:rPr lang="en-US" dirty="0" smtClean="0"/>
              <a:t>Spell-checking and recognition.</a:t>
            </a:r>
          </a:p>
          <a:p>
            <a:pPr algn="just"/>
            <a:r>
              <a:rPr lang="en-US" dirty="0" smtClean="0"/>
              <a:t>Grammar-checking.</a:t>
            </a:r>
          </a:p>
          <a:p>
            <a:pPr algn="just"/>
            <a:r>
              <a:rPr lang="en-US" dirty="0"/>
              <a:t>T</a:t>
            </a:r>
            <a:r>
              <a:rPr lang="en-US" dirty="0" smtClean="0"/>
              <a:t>ext-to-speech </a:t>
            </a:r>
            <a:r>
              <a:rPr lang="en-US" dirty="0"/>
              <a:t>and speech-to-text </a:t>
            </a:r>
            <a:r>
              <a:rPr lang="en-US" dirty="0" smtClean="0"/>
              <a:t>synthesis</a:t>
            </a:r>
            <a:r>
              <a:rPr lang="en-US" dirty="0"/>
              <a:t>.</a:t>
            </a:r>
            <a:endParaRPr lang="en-US" dirty="0" smtClean="0"/>
          </a:p>
          <a:p>
            <a:pPr algn="just"/>
            <a:r>
              <a:rPr lang="en-US" dirty="0" smtClean="0"/>
              <a:t>Automatic </a:t>
            </a:r>
            <a:r>
              <a:rPr lang="en-US" dirty="0"/>
              <a:t>abstraction and </a:t>
            </a:r>
            <a:r>
              <a:rPr lang="en-US" dirty="0" smtClean="0"/>
              <a:t>indexing</a:t>
            </a:r>
            <a:r>
              <a:rPr lang="en-US" dirty="0"/>
              <a:t>.</a:t>
            </a:r>
            <a:endParaRPr lang="en-US" dirty="0" smtClean="0"/>
          </a:p>
          <a:p>
            <a:pPr algn="just"/>
            <a:r>
              <a:rPr lang="en-US" dirty="0"/>
              <a:t>I</a:t>
            </a:r>
            <a:r>
              <a:rPr lang="en-US" dirty="0" smtClean="0"/>
              <a:t>nformation </a:t>
            </a:r>
            <a:r>
              <a:rPr lang="en-US" dirty="0"/>
              <a:t>retrieval and machine translation</a:t>
            </a:r>
            <a:r>
              <a:rPr lang="en-US" dirty="0" smtClean="0"/>
              <a:t>.</a:t>
            </a:r>
          </a:p>
          <a:p>
            <a:pPr algn="just"/>
            <a:r>
              <a:rPr lang="en-US" dirty="0" smtClean="0"/>
              <a:t>Corpora </a:t>
            </a:r>
            <a:r>
              <a:rPr lang="en-US" dirty="0"/>
              <a:t>also used for creation of new dictionaries and grammars for learners.</a:t>
            </a:r>
            <a:endParaRPr lang="en-IN" dirty="0"/>
          </a:p>
        </p:txBody>
      </p:sp>
    </p:spTree>
    <p:extLst>
      <p:ext uri="{BB962C8B-B14F-4D97-AF65-F5344CB8AC3E}">
        <p14:creationId xmlns:p14="http://schemas.microsoft.com/office/powerpoint/2010/main" val="208156699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0"/>
            <a:ext cx="9905998" cy="1478570"/>
          </a:xfrm>
        </p:spPr>
        <p:txBody>
          <a:bodyPr/>
          <a:lstStyle/>
          <a:p>
            <a:r>
              <a:rPr lang="en-IN" b="1" dirty="0" smtClean="0"/>
              <a:t>Corpus and Corpora</a:t>
            </a:r>
            <a:endParaRPr lang="en-IN" b="1" dirty="0"/>
          </a:p>
        </p:txBody>
      </p:sp>
      <p:sp>
        <p:nvSpPr>
          <p:cNvPr id="3" name="Content Placeholder 2"/>
          <p:cNvSpPr>
            <a:spLocks noGrp="1"/>
          </p:cNvSpPr>
          <p:nvPr>
            <p:ph idx="1"/>
          </p:nvPr>
        </p:nvSpPr>
        <p:spPr>
          <a:xfrm>
            <a:off x="1141413" y="1478569"/>
            <a:ext cx="9905998" cy="4844957"/>
          </a:xfrm>
        </p:spPr>
        <p:txBody>
          <a:bodyPr>
            <a:noAutofit/>
          </a:bodyPr>
          <a:lstStyle/>
          <a:p>
            <a:pPr algn="just">
              <a:lnSpc>
                <a:spcPct val="100000"/>
              </a:lnSpc>
            </a:pPr>
            <a:r>
              <a:rPr lang="en-US" sz="2400" dirty="0"/>
              <a:t>The word "corpus", derived from the Latin word meaning </a:t>
            </a:r>
            <a:r>
              <a:rPr lang="en-US" sz="2400" dirty="0" smtClean="0"/>
              <a:t>“body”.</a:t>
            </a:r>
          </a:p>
          <a:p>
            <a:pPr algn="just">
              <a:lnSpc>
                <a:spcPct val="100000"/>
              </a:lnSpc>
            </a:pPr>
            <a:r>
              <a:rPr lang="en-US" sz="2400" dirty="0"/>
              <a:t>It refers to any spoken form, or collection of written texts, especially the entire works of a particular author or a body of writing on a particular subject.</a:t>
            </a:r>
            <a:endParaRPr lang="en-US" sz="2400" dirty="0" smtClean="0"/>
          </a:p>
          <a:p>
            <a:pPr algn="just">
              <a:lnSpc>
                <a:spcPct val="100000"/>
              </a:lnSpc>
            </a:pPr>
            <a:r>
              <a:rPr lang="en-US" sz="2400" dirty="0" smtClean="0"/>
              <a:t>In modern </a:t>
            </a:r>
            <a:r>
              <a:rPr lang="en-US" sz="2400" dirty="0"/>
              <a:t>Linguistics this term is used to refer to large collections of texts which </a:t>
            </a:r>
            <a:r>
              <a:rPr lang="en-US" sz="2400" dirty="0" smtClean="0"/>
              <a:t>are </a:t>
            </a:r>
            <a:r>
              <a:rPr lang="en-US" sz="2400" dirty="0"/>
              <a:t>presented in machine readable </a:t>
            </a:r>
            <a:r>
              <a:rPr lang="en-US" sz="2400" dirty="0" smtClean="0"/>
              <a:t>form. </a:t>
            </a:r>
          </a:p>
          <a:p>
            <a:pPr algn="just">
              <a:lnSpc>
                <a:spcPct val="100000"/>
              </a:lnSpc>
            </a:pPr>
            <a:r>
              <a:rPr lang="en-US" sz="2400" dirty="0" smtClean="0"/>
              <a:t>Modern </a:t>
            </a:r>
            <a:r>
              <a:rPr lang="en-US" sz="2400" dirty="0"/>
              <a:t>corpus will generally have the following characteristics</a:t>
            </a:r>
            <a:r>
              <a:rPr lang="en-US" sz="2400" dirty="0" smtClean="0"/>
              <a:t>:</a:t>
            </a:r>
            <a:endParaRPr lang="en-US" sz="2400" dirty="0"/>
          </a:p>
          <a:p>
            <a:pPr lvl="1" algn="just">
              <a:lnSpc>
                <a:spcPct val="100000"/>
              </a:lnSpc>
              <a:buFont typeface="Wingdings" panose="05000000000000000000" pitchFamily="2" charset="2"/>
              <a:buChar char="§"/>
            </a:pPr>
            <a:r>
              <a:rPr lang="en-US" dirty="0"/>
              <a:t>Texts are stored electronically. Databases can usually be accessed online.</a:t>
            </a:r>
          </a:p>
          <a:p>
            <a:pPr lvl="1" algn="just">
              <a:lnSpc>
                <a:spcPct val="100000"/>
              </a:lnSpc>
              <a:buFont typeface="Wingdings" panose="05000000000000000000" pitchFamily="2" charset="2"/>
              <a:buChar char="§"/>
            </a:pPr>
            <a:r>
              <a:rPr lang="en-US" dirty="0"/>
              <a:t>Corpora can be very large</a:t>
            </a:r>
            <a:r>
              <a:rPr lang="en-US" dirty="0" smtClean="0"/>
              <a:t>.</a:t>
            </a:r>
            <a:endParaRPr lang="en-IN" dirty="0"/>
          </a:p>
          <a:p>
            <a:pPr lvl="1" algn="just"/>
            <a:endParaRPr lang="en-IN" sz="1800" dirty="0" smtClean="0"/>
          </a:p>
          <a:p>
            <a:pPr lvl="1" algn="just"/>
            <a:endParaRPr lang="en-IN" sz="1800" dirty="0"/>
          </a:p>
          <a:p>
            <a:pPr marL="457200" lvl="1" indent="0" algn="ctr">
              <a:buNone/>
            </a:pPr>
            <a:r>
              <a:rPr lang="en-IN" sz="2000" b="1" dirty="0">
                <a:solidFill>
                  <a:srgbClr val="FF0000"/>
                </a:solidFill>
              </a:rPr>
              <a:t>CORPORA</a:t>
            </a:r>
            <a:r>
              <a:rPr lang="en-IN" sz="2000" dirty="0">
                <a:solidFill>
                  <a:srgbClr val="FF0000"/>
                </a:solidFill>
              </a:rPr>
              <a:t>  - </a:t>
            </a:r>
            <a:r>
              <a:rPr lang="en-IN" sz="2000" dirty="0" smtClean="0">
                <a:solidFill>
                  <a:srgbClr val="FF0000"/>
                </a:solidFill>
              </a:rPr>
              <a:t>Plural </a:t>
            </a:r>
            <a:r>
              <a:rPr lang="en-IN" sz="2000" dirty="0">
                <a:solidFill>
                  <a:srgbClr val="FF0000"/>
                </a:solidFill>
              </a:rPr>
              <a:t>of </a:t>
            </a:r>
            <a:r>
              <a:rPr lang="en-IN" sz="2000" dirty="0" smtClean="0">
                <a:solidFill>
                  <a:srgbClr val="FF0000"/>
                </a:solidFill>
              </a:rPr>
              <a:t>CORPUS</a:t>
            </a:r>
            <a:endParaRPr lang="en-IN" sz="2000" dirty="0">
              <a:solidFill>
                <a:srgbClr val="FF0000"/>
              </a:solidFill>
            </a:endParaRPr>
          </a:p>
          <a:p>
            <a:pPr marL="457200" lvl="1" indent="0" algn="just">
              <a:buNone/>
            </a:pPr>
            <a:endParaRPr lang="en-IN" sz="1800" dirty="0"/>
          </a:p>
        </p:txBody>
      </p:sp>
    </p:spTree>
    <p:extLst>
      <p:ext uri="{BB962C8B-B14F-4D97-AF65-F5344CB8AC3E}">
        <p14:creationId xmlns:p14="http://schemas.microsoft.com/office/powerpoint/2010/main" val="2410658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2" y="-38636"/>
            <a:ext cx="9905998" cy="1478570"/>
          </a:xfrm>
        </p:spPr>
        <p:txBody>
          <a:bodyPr/>
          <a:lstStyle/>
          <a:p>
            <a:r>
              <a:rPr lang="en-IN" b="1" dirty="0"/>
              <a:t>Applications of Corpus-Based Research</a:t>
            </a:r>
            <a:endParaRPr lang="en-IN" dirty="0"/>
          </a:p>
        </p:txBody>
      </p:sp>
      <p:sp>
        <p:nvSpPr>
          <p:cNvPr id="3" name="Content Placeholder 2"/>
          <p:cNvSpPr>
            <a:spLocks noGrp="1"/>
          </p:cNvSpPr>
          <p:nvPr>
            <p:ph idx="1"/>
          </p:nvPr>
        </p:nvSpPr>
        <p:spPr>
          <a:xfrm>
            <a:off x="1141411" y="1478570"/>
            <a:ext cx="9905999" cy="3541714"/>
          </a:xfrm>
        </p:spPr>
        <p:txBody>
          <a:bodyPr>
            <a:normAutofit fontScale="92500"/>
          </a:bodyPr>
          <a:lstStyle/>
          <a:p>
            <a:pPr marL="0" indent="0" algn="just">
              <a:buNone/>
            </a:pPr>
            <a:endParaRPr lang="en-US" dirty="0" smtClean="0"/>
          </a:p>
          <a:p>
            <a:pPr marL="0" indent="0" algn="just">
              <a:buNone/>
            </a:pPr>
            <a:r>
              <a:rPr lang="en-US" dirty="0" smtClean="0"/>
              <a:t>Lexicography (</a:t>
            </a:r>
            <a:r>
              <a:rPr lang="en-US" dirty="0"/>
              <a:t>process of writing, editing, and/or compiling a </a:t>
            </a:r>
            <a:r>
              <a:rPr lang="en-US" dirty="0" smtClean="0"/>
              <a:t>dictionary)</a:t>
            </a:r>
            <a:endParaRPr lang="en-US" dirty="0"/>
          </a:p>
          <a:p>
            <a:pPr algn="just"/>
            <a:r>
              <a:rPr lang="en-US" dirty="0"/>
              <a:t>Corpus-derived frequency lists and, more especially, concordances are </a:t>
            </a:r>
            <a:r>
              <a:rPr lang="en-US" dirty="0" smtClean="0"/>
              <a:t>establishing themselves </a:t>
            </a:r>
            <a:r>
              <a:rPr lang="en-US" dirty="0"/>
              <a:t>as basic tools for the </a:t>
            </a:r>
            <a:r>
              <a:rPr lang="en-US" dirty="0" smtClean="0"/>
              <a:t>lexicographer(</a:t>
            </a:r>
            <a:r>
              <a:rPr lang="en-IN" dirty="0"/>
              <a:t>author or </a:t>
            </a:r>
            <a:r>
              <a:rPr lang="en-IN" dirty="0" smtClean="0"/>
              <a:t>editor)</a:t>
            </a:r>
            <a:r>
              <a:rPr lang="en-US" dirty="0" smtClean="0"/>
              <a:t>.</a:t>
            </a:r>
          </a:p>
          <a:p>
            <a:pPr marL="0" indent="0" algn="just">
              <a:buNone/>
            </a:pPr>
            <a:r>
              <a:rPr lang="en-US" i="1" dirty="0" smtClean="0"/>
              <a:t>Language Teaching</a:t>
            </a:r>
          </a:p>
          <a:p>
            <a:pPr algn="just"/>
            <a:r>
              <a:rPr lang="en-US" dirty="0" smtClean="0"/>
              <a:t>The </a:t>
            </a:r>
            <a:r>
              <a:rPr lang="en-US" dirty="0"/>
              <a:t>use of concordances as language-learning tools is currently a major interest in computer-assisted language </a:t>
            </a:r>
            <a:r>
              <a:rPr lang="en-US" dirty="0" smtClean="0"/>
              <a:t>learning.</a:t>
            </a:r>
          </a:p>
          <a:p>
            <a:endParaRPr lang="en-IN" dirty="0"/>
          </a:p>
        </p:txBody>
      </p:sp>
    </p:spTree>
    <p:extLst>
      <p:ext uri="{BB962C8B-B14F-4D97-AF65-F5344CB8AC3E}">
        <p14:creationId xmlns:p14="http://schemas.microsoft.com/office/powerpoint/2010/main" val="17968779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Corpora Analysis</a:t>
            </a:r>
          </a:p>
        </p:txBody>
      </p:sp>
      <p:sp>
        <p:nvSpPr>
          <p:cNvPr id="3" name="Content Placeholder 2"/>
          <p:cNvSpPr>
            <a:spLocks noGrp="1"/>
          </p:cNvSpPr>
          <p:nvPr>
            <p:ph idx="1"/>
          </p:nvPr>
        </p:nvSpPr>
        <p:spPr/>
        <p:txBody>
          <a:bodyPr/>
          <a:lstStyle/>
          <a:p>
            <a:r>
              <a:rPr lang="en-IN" dirty="0" smtClean="0"/>
              <a:t>Using NLTK tool with Brown corpus </a:t>
            </a:r>
            <a:endParaRPr lang="en-IN" dirty="0"/>
          </a:p>
        </p:txBody>
      </p:sp>
    </p:spTree>
    <p:extLst>
      <p:ext uri="{BB962C8B-B14F-4D97-AF65-F5344CB8AC3E}">
        <p14:creationId xmlns:p14="http://schemas.microsoft.com/office/powerpoint/2010/main" val="23648492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ctr"/>
            <a:endParaRPr lang="en-IN" sz="3600" dirty="0" smtClean="0"/>
          </a:p>
          <a:p>
            <a:pPr algn="ctr"/>
            <a:endParaRPr lang="en-IN" sz="3600" dirty="0"/>
          </a:p>
          <a:p>
            <a:pPr algn="ctr"/>
            <a:endParaRPr lang="en-IN" sz="3600" dirty="0" smtClean="0"/>
          </a:p>
          <a:p>
            <a:pPr marL="0" indent="0" algn="ctr">
              <a:buNone/>
            </a:pPr>
            <a:r>
              <a:rPr lang="en-IN" sz="3600" dirty="0" smtClean="0"/>
              <a:t>CORPUS Mark-up and Annotation</a:t>
            </a:r>
            <a:endParaRPr lang="en-IN" sz="3600" dirty="0"/>
          </a:p>
        </p:txBody>
      </p:sp>
    </p:spTree>
    <p:extLst>
      <p:ext uri="{BB962C8B-B14F-4D97-AF65-F5344CB8AC3E}">
        <p14:creationId xmlns:p14="http://schemas.microsoft.com/office/powerpoint/2010/main" val="11518643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CORPUS Mark-up and Annotation</a:t>
            </a:r>
            <a:endParaRPr lang="en-IN" dirty="0"/>
          </a:p>
        </p:txBody>
      </p:sp>
      <p:sp>
        <p:nvSpPr>
          <p:cNvPr id="3" name="Content Placeholder 2"/>
          <p:cNvSpPr>
            <a:spLocks noGrp="1"/>
          </p:cNvSpPr>
          <p:nvPr>
            <p:ph idx="1"/>
          </p:nvPr>
        </p:nvSpPr>
        <p:spPr/>
        <p:txBody>
          <a:bodyPr/>
          <a:lstStyle/>
          <a:p>
            <a:r>
              <a:rPr lang="en-US" altLang="en-US" dirty="0" smtClean="0">
                <a:ea typeface="ＭＳ Ｐゴシック" panose="020B0600070205080204" pitchFamily="34" charset="-128"/>
              </a:rPr>
              <a:t>The </a:t>
            </a:r>
            <a:r>
              <a:rPr lang="en-US" altLang="en-US" dirty="0">
                <a:ea typeface="ＭＳ Ｐゴシック" panose="020B0600070205080204" pitchFamily="34" charset="-128"/>
              </a:rPr>
              <a:t>practice of adding interpretative linguistic information to a corpus’ (Leech 2005)</a:t>
            </a:r>
          </a:p>
          <a:p>
            <a:pPr lvl="1"/>
            <a:endParaRPr lang="en-US" altLang="en-US" dirty="0">
              <a:ea typeface="ＭＳ Ｐゴシック" panose="020B0600070205080204" pitchFamily="34" charset="-128"/>
            </a:endParaRPr>
          </a:p>
          <a:p>
            <a:pPr lvl="1"/>
            <a:r>
              <a:rPr lang="en-US" altLang="en-US" dirty="0">
                <a:ea typeface="ＭＳ Ｐゴシック" panose="020B0600070205080204" pitchFamily="34" charset="-128"/>
              </a:rPr>
              <a:t>interpretative</a:t>
            </a:r>
          </a:p>
          <a:p>
            <a:pPr lvl="1"/>
            <a:r>
              <a:rPr lang="en-US" altLang="en-US" dirty="0">
                <a:ea typeface="ＭＳ Ｐゴシック" panose="020B0600070205080204" pitchFamily="34" charset="-128"/>
              </a:rPr>
              <a:t>linguistic</a:t>
            </a:r>
          </a:p>
          <a:p>
            <a:pPr lvl="1"/>
            <a:r>
              <a:rPr lang="en-US" altLang="en-US" dirty="0">
                <a:ea typeface="ＭＳ Ｐゴシック" panose="020B0600070205080204" pitchFamily="34" charset="-128"/>
              </a:rPr>
              <a:t>results in -&gt; </a:t>
            </a:r>
            <a:r>
              <a:rPr lang="en-US" altLang="en-US" sz="3200" b="1" dirty="0">
                <a:ea typeface="ＭＳ Ｐゴシック" panose="020B0600070205080204" pitchFamily="34" charset="-128"/>
              </a:rPr>
              <a:t>value-added corpus</a:t>
            </a:r>
          </a:p>
        </p:txBody>
      </p:sp>
    </p:spTree>
    <p:extLst>
      <p:ext uri="{BB962C8B-B14F-4D97-AF65-F5344CB8AC3E}">
        <p14:creationId xmlns:p14="http://schemas.microsoft.com/office/powerpoint/2010/main" val="13294338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we need mark-up and Annotation?</a:t>
            </a:r>
            <a:endParaRPr lang="en-IN"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Introduce the concepts of corpus mark-up and annotation</a:t>
            </a:r>
          </a:p>
          <a:p>
            <a:r>
              <a:rPr lang="en-US" altLang="en-US" dirty="0">
                <a:ea typeface="ＭＳ Ｐゴシック" panose="020B0600070205080204" pitchFamily="34" charset="-128"/>
              </a:rPr>
              <a:t>Consider why we would want to add extra non-textual information to corpus texts</a:t>
            </a:r>
          </a:p>
          <a:p>
            <a:r>
              <a:rPr lang="en-US" altLang="en-US" dirty="0">
                <a:ea typeface="ＭＳ Ｐゴシック" panose="020B0600070205080204" pitchFamily="34" charset="-128"/>
              </a:rPr>
              <a:t>Use a </a:t>
            </a:r>
            <a:r>
              <a:rPr lang="en-US" altLang="en-US" dirty="0" err="1">
                <a:ea typeface="ＭＳ Ｐゴシック" panose="020B0600070205080204" pitchFamily="34" charset="-128"/>
              </a:rPr>
              <a:t>pos</a:t>
            </a:r>
            <a:r>
              <a:rPr lang="en-US" altLang="en-US" dirty="0">
                <a:ea typeface="ＭＳ Ｐゴシック" panose="020B0600070205080204" pitchFamily="34" charset="-128"/>
              </a:rPr>
              <a:t>-tagger and tagged text</a:t>
            </a:r>
          </a:p>
        </p:txBody>
      </p:sp>
    </p:spTree>
    <p:extLst>
      <p:ext uri="{BB962C8B-B14F-4D97-AF65-F5344CB8AC3E}">
        <p14:creationId xmlns:p14="http://schemas.microsoft.com/office/powerpoint/2010/main" val="3003490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Terminology</a:t>
            </a:r>
            <a:endParaRPr lang="en-IN" dirty="0"/>
          </a:p>
        </p:txBody>
      </p:sp>
      <p:sp>
        <p:nvSpPr>
          <p:cNvPr id="3" name="Content Placeholder 2"/>
          <p:cNvSpPr>
            <a:spLocks noGrp="1"/>
          </p:cNvSpPr>
          <p:nvPr>
            <p:ph idx="1"/>
          </p:nvPr>
        </p:nvSpPr>
        <p:spPr/>
        <p:txBody>
          <a:bodyPr>
            <a:normAutofit lnSpcReduction="10000"/>
          </a:bodyPr>
          <a:lstStyle/>
          <a:p>
            <a:r>
              <a:rPr lang="en-US" altLang="en-US" dirty="0">
                <a:ea typeface="ＭＳ Ｐゴシック" panose="020B0600070205080204" pitchFamily="34" charset="-128"/>
              </a:rPr>
              <a:t>Corpus Markup </a:t>
            </a:r>
          </a:p>
          <a:p>
            <a:pPr lvl="1"/>
            <a:r>
              <a:rPr lang="en-US" altLang="en-US" sz="2000" dirty="0">
                <a:ea typeface="ＭＳ Ｐゴシック" panose="020B0600070205080204" pitchFamily="34" charset="-128"/>
              </a:rPr>
              <a:t>processing/formatting information</a:t>
            </a:r>
          </a:p>
          <a:p>
            <a:pPr lvl="1"/>
            <a:r>
              <a:rPr lang="en-US" altLang="en-US" sz="2000" dirty="0">
                <a:ea typeface="ＭＳ Ｐゴシック" panose="020B0600070205080204" pitchFamily="34" charset="-128"/>
              </a:rPr>
              <a:t>metadata/text classifications</a:t>
            </a:r>
          </a:p>
          <a:p>
            <a:pPr lvl="1"/>
            <a:r>
              <a:rPr lang="en-US" altLang="en-US" sz="2000" dirty="0">
                <a:ea typeface="ＭＳ Ｐゴシック" panose="020B0600070205080204" pitchFamily="34" charset="-128"/>
              </a:rPr>
              <a:t>structural representation</a:t>
            </a:r>
          </a:p>
          <a:p>
            <a:r>
              <a:rPr lang="en-US" altLang="en-US" dirty="0">
                <a:ea typeface="ＭＳ Ｐゴシック" panose="020B0600070205080204" pitchFamily="34" charset="-128"/>
              </a:rPr>
              <a:t>Tagging</a:t>
            </a:r>
          </a:p>
          <a:p>
            <a:pPr lvl="1"/>
            <a:r>
              <a:rPr lang="en-US" altLang="en-US" sz="2000" dirty="0">
                <a:ea typeface="ＭＳ Ｐゴシック" panose="020B0600070205080204" pitchFamily="34" charset="-128"/>
              </a:rPr>
              <a:t>(usually) inline addition of category to word(s)</a:t>
            </a:r>
          </a:p>
          <a:p>
            <a:r>
              <a:rPr lang="en-US" altLang="en-US" dirty="0">
                <a:ea typeface="ＭＳ Ｐゴシック" panose="020B0600070205080204" pitchFamily="34" charset="-128"/>
              </a:rPr>
              <a:t>Parsing</a:t>
            </a:r>
          </a:p>
          <a:p>
            <a:pPr lvl="1"/>
            <a:r>
              <a:rPr lang="en-US" altLang="en-US" sz="2000" dirty="0">
                <a:ea typeface="ＭＳ Ｐゴシック" panose="020B0600070205080204" pitchFamily="34" charset="-128"/>
              </a:rPr>
              <a:t>higher-level, multiword units (constituents)</a:t>
            </a:r>
          </a:p>
          <a:p>
            <a:pPr lvl="1"/>
            <a:r>
              <a:rPr lang="en-US" altLang="en-US" sz="2000" dirty="0">
                <a:ea typeface="ＭＳ Ｐゴシック" panose="020B0600070205080204" pitchFamily="34" charset="-128"/>
              </a:rPr>
              <a:t>chunking/shallow vs. full syntactical parsing</a:t>
            </a:r>
          </a:p>
          <a:p>
            <a:pPr lvl="1"/>
            <a:r>
              <a:rPr lang="en-US" altLang="en-US" sz="2000" dirty="0">
                <a:ea typeface="ＭＳ Ｐゴシック" panose="020B0600070205080204" pitchFamily="34" charset="-128"/>
              </a:rPr>
              <a:t>needn’t just be syntactical analysis</a:t>
            </a:r>
          </a:p>
          <a:p>
            <a:r>
              <a:rPr lang="en-US" altLang="en-US" dirty="0">
                <a:ea typeface="ＭＳ Ｐゴシック" panose="020B0600070205080204" pitchFamily="34" charset="-128"/>
              </a:rPr>
              <a:t>XML </a:t>
            </a:r>
          </a:p>
          <a:p>
            <a:pPr lvl="1"/>
            <a:r>
              <a:rPr lang="en-US" altLang="en-US" sz="2000" dirty="0" err="1">
                <a:ea typeface="ＭＳ Ｐゴシック" panose="020B0600070205080204" pitchFamily="34" charset="-128"/>
              </a:rPr>
              <a:t>eXtensible</a:t>
            </a:r>
            <a:r>
              <a:rPr lang="en-US" altLang="en-US" sz="2000" dirty="0">
                <a:ea typeface="ＭＳ Ｐゴシック" panose="020B0600070205080204" pitchFamily="34" charset="-128"/>
              </a:rPr>
              <a:t> Markup Language</a:t>
            </a:r>
          </a:p>
        </p:txBody>
      </p:sp>
    </p:spTree>
    <p:extLst>
      <p:ext uri="{BB962C8B-B14F-4D97-AF65-F5344CB8AC3E}">
        <p14:creationId xmlns:p14="http://schemas.microsoft.com/office/powerpoint/2010/main" val="14585067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annotate?</a:t>
            </a:r>
            <a:endParaRPr lang="en-IN" dirty="0"/>
          </a:p>
        </p:txBody>
      </p:sp>
      <p:sp>
        <p:nvSpPr>
          <p:cNvPr id="3" name="Content Placeholder 2"/>
          <p:cNvSpPr>
            <a:spLocks noGrp="1"/>
          </p:cNvSpPr>
          <p:nvPr>
            <p:ph idx="1"/>
          </p:nvPr>
        </p:nvSpPr>
        <p:spPr/>
        <p:txBody>
          <a:bodyPr/>
          <a:lstStyle/>
          <a:p>
            <a:pPr marL="609600" indent="-609600">
              <a:buFontTx/>
              <a:buAutoNum type="arabicPeriod"/>
            </a:pPr>
            <a:r>
              <a:rPr lang="en-US" altLang="en-US" dirty="0">
                <a:ea typeface="ＭＳ Ｐゴシック" panose="020B0600070205080204" pitchFamily="34" charset="-128"/>
              </a:rPr>
              <a:t>Manual examination of corpus</a:t>
            </a:r>
          </a:p>
          <a:p>
            <a:pPr marL="609600" indent="-609600">
              <a:buFontTx/>
              <a:buAutoNum type="arabicPeriod"/>
            </a:pPr>
            <a:r>
              <a:rPr lang="en-US" altLang="en-US" dirty="0">
                <a:ea typeface="ＭＳ Ｐゴシック" panose="020B0600070205080204" pitchFamily="34" charset="-128"/>
              </a:rPr>
              <a:t>Automatic analysis of corpus</a:t>
            </a:r>
          </a:p>
          <a:p>
            <a:pPr marL="609600" indent="-609600">
              <a:buFontTx/>
              <a:buAutoNum type="arabicPeriod"/>
            </a:pPr>
            <a:r>
              <a:rPr lang="en-US" altLang="en-US" dirty="0">
                <a:ea typeface="ＭＳ Ｐゴシック" panose="020B0600070205080204" pitchFamily="34" charset="-128"/>
              </a:rPr>
              <a:t>Reusability of annotations</a:t>
            </a:r>
          </a:p>
          <a:p>
            <a:pPr marL="609600" indent="-609600">
              <a:buFontTx/>
              <a:buAutoNum type="arabicPeriod"/>
            </a:pPr>
            <a:r>
              <a:rPr lang="en-US" altLang="en-US" dirty="0" smtClean="0">
                <a:ea typeface="ＭＳ Ｐゴシック" panose="020B0600070205080204" pitchFamily="34" charset="-128"/>
              </a:rPr>
              <a:t>Multi-functionality</a:t>
            </a:r>
            <a:endParaRPr lang="en-US" altLang="en-US" dirty="0">
              <a:ea typeface="ＭＳ Ｐゴシック" panose="020B0600070205080204" pitchFamily="34" charset="-128"/>
            </a:endParaRPr>
          </a:p>
          <a:p>
            <a:pPr marL="609600" indent="-609600">
              <a:buFontTx/>
              <a:buAutoNum type="arabicPeriod"/>
            </a:pPr>
            <a:r>
              <a:rPr lang="en-US" altLang="en-US" dirty="0">
                <a:ea typeface="ＭＳ Ｐゴシック" panose="020B0600070205080204" pitchFamily="34" charset="-128"/>
              </a:rPr>
              <a:t>Objective record </a:t>
            </a:r>
            <a:r>
              <a:rPr lang="en-US" altLang="en-US" dirty="0" smtClean="0">
                <a:ea typeface="ＭＳ Ｐゴシック" panose="020B0600070205080204" pitchFamily="34" charset="-128"/>
              </a:rPr>
              <a:t>of analysis</a:t>
            </a:r>
            <a:endParaRPr lang="en-US" altLang="en-US" dirty="0">
              <a:ea typeface="ＭＳ Ｐゴシック" panose="020B0600070205080204" pitchFamily="34" charset="-128"/>
            </a:endParaRPr>
          </a:p>
          <a:p>
            <a:pPr marL="609600" indent="-609600">
              <a:buFontTx/>
              <a:buAutoNum type="arabicPeriod"/>
            </a:pPr>
            <a:r>
              <a:rPr lang="en-US" altLang="en-US" dirty="0">
                <a:ea typeface="ＭＳ Ｐゴシック" panose="020B0600070205080204" pitchFamily="34" charset="-128"/>
              </a:rPr>
              <a:t>Annotation process </a:t>
            </a:r>
            <a:r>
              <a:rPr lang="en-US" altLang="en-US" b="1" u="sng" dirty="0">
                <a:ea typeface="ＭＳ Ｐゴシック" panose="020B0600070205080204" pitchFamily="34" charset="-128"/>
              </a:rPr>
              <a:t>is</a:t>
            </a:r>
            <a:r>
              <a:rPr lang="en-US" altLang="en-US" dirty="0">
                <a:ea typeface="ＭＳ Ｐゴシック" panose="020B0600070205080204" pitchFamily="34" charset="-128"/>
              </a:rPr>
              <a:t> corpus analysis</a:t>
            </a:r>
          </a:p>
        </p:txBody>
      </p:sp>
    </p:spTree>
    <p:extLst>
      <p:ext uri="{BB962C8B-B14F-4D97-AF65-F5344CB8AC3E}">
        <p14:creationId xmlns:p14="http://schemas.microsoft.com/office/powerpoint/2010/main" val="106947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Corpus-Annotation</a:t>
            </a:r>
            <a:endParaRPr lang="en-IN" dirty="0"/>
          </a:p>
        </p:txBody>
      </p:sp>
      <p:sp>
        <p:nvSpPr>
          <p:cNvPr id="3" name="Content Placeholder 2"/>
          <p:cNvSpPr>
            <a:spLocks noGrp="1"/>
          </p:cNvSpPr>
          <p:nvPr>
            <p:ph idx="1"/>
          </p:nvPr>
        </p:nvSpPr>
        <p:spPr/>
        <p:txBody>
          <a:bodyPr/>
          <a:lstStyle/>
          <a:p>
            <a:r>
              <a:rPr lang="en-US" altLang="en-US" dirty="0">
                <a:ea typeface="ＭＳ Ｐゴシック" panose="020B0600070205080204" pitchFamily="34" charset="-128"/>
              </a:rPr>
              <a:t>Part-of-speech (POS)</a:t>
            </a:r>
          </a:p>
          <a:p>
            <a:r>
              <a:rPr lang="en-US" altLang="en-US" dirty="0">
                <a:ea typeface="ＭＳ Ｐゴシック" panose="020B0600070205080204" pitchFamily="34" charset="-128"/>
              </a:rPr>
              <a:t>Lemmatization</a:t>
            </a:r>
          </a:p>
          <a:p>
            <a:r>
              <a:rPr lang="en-US" altLang="en-US" dirty="0">
                <a:ea typeface="ＭＳ Ｐゴシック" panose="020B0600070205080204" pitchFamily="34" charset="-128"/>
              </a:rPr>
              <a:t>Syntactical (parsing)</a:t>
            </a:r>
          </a:p>
          <a:p>
            <a:r>
              <a:rPr lang="en-US" altLang="en-US" dirty="0">
                <a:ea typeface="ＭＳ Ｐゴシック" panose="020B0600070205080204" pitchFamily="34" charset="-128"/>
              </a:rPr>
              <a:t>Semantic (domain classifications)</a:t>
            </a:r>
          </a:p>
          <a:p>
            <a:r>
              <a:rPr lang="en-US" altLang="en-US" dirty="0" err="1">
                <a:ea typeface="ＭＳ Ｐゴシック" panose="020B0600070205080204" pitchFamily="34" charset="-128"/>
              </a:rPr>
              <a:t>Coreference</a:t>
            </a:r>
            <a:r>
              <a:rPr lang="en-US" altLang="en-US" dirty="0">
                <a:ea typeface="ＭＳ Ｐゴシック" panose="020B0600070205080204" pitchFamily="34" charset="-128"/>
              </a:rPr>
              <a:t> (Discourse)</a:t>
            </a:r>
          </a:p>
          <a:p>
            <a:r>
              <a:rPr lang="en-US" altLang="en-US" dirty="0">
                <a:ea typeface="ＭＳ Ｐゴシック" panose="020B0600070205080204" pitchFamily="34" charset="-128"/>
              </a:rPr>
              <a:t>Pragmatic (Speech acts – dialogue)</a:t>
            </a:r>
          </a:p>
          <a:p>
            <a:r>
              <a:rPr lang="en-US" altLang="en-US" dirty="0">
                <a:ea typeface="ＭＳ Ｐゴシック" panose="020B0600070205080204" pitchFamily="34" charset="-128"/>
              </a:rPr>
              <a:t>Stylistic</a:t>
            </a:r>
          </a:p>
          <a:p>
            <a:r>
              <a:rPr lang="en-US" altLang="en-US" dirty="0">
                <a:ea typeface="ＭＳ Ｐゴシック" panose="020B0600070205080204" pitchFamily="34" charset="-128"/>
              </a:rPr>
              <a:t>Research specific (ad hoc)</a:t>
            </a:r>
          </a:p>
          <a:p>
            <a:endParaRPr lang="en-US" altLang="en-US" dirty="0">
              <a:ea typeface="ＭＳ Ｐゴシック" panose="020B0600070205080204" pitchFamily="34" charset="-128"/>
            </a:endParaRPr>
          </a:p>
        </p:txBody>
      </p:sp>
    </p:spTree>
    <p:extLst>
      <p:ext uri="{BB962C8B-B14F-4D97-AF65-F5344CB8AC3E}">
        <p14:creationId xmlns:p14="http://schemas.microsoft.com/office/powerpoint/2010/main" val="18851438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CORPUS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dirty="0"/>
              <a:t>A text corpus can be classified into various categories by the source of the content, metadata, the presence of multimedia or its relation to other corpora. </a:t>
            </a:r>
            <a:endParaRPr lang="en-US" dirty="0" smtClean="0"/>
          </a:p>
          <a:p>
            <a:pPr>
              <a:buFont typeface="Wingdings" panose="05000000000000000000" pitchFamily="2" charset="2"/>
              <a:buChar char="§"/>
            </a:pPr>
            <a:r>
              <a:rPr lang="en-US" dirty="0" smtClean="0"/>
              <a:t>The </a:t>
            </a:r>
            <a:r>
              <a:rPr lang="en-US" dirty="0"/>
              <a:t>same corpus can fall into more than one category if it fulfils the criteria for more </a:t>
            </a:r>
            <a:r>
              <a:rPr lang="en-US" dirty="0" smtClean="0"/>
              <a:t>categories.</a:t>
            </a:r>
            <a:endParaRPr lang="en-IN" dirty="0" smtClean="0"/>
          </a:p>
          <a:p>
            <a:r>
              <a:rPr lang="en-IN" dirty="0"/>
              <a:t>Monolingual </a:t>
            </a:r>
            <a:r>
              <a:rPr lang="en-IN" dirty="0" smtClean="0"/>
              <a:t>Corpus</a:t>
            </a:r>
          </a:p>
          <a:p>
            <a:r>
              <a:rPr lang="en-IN" dirty="0" smtClean="0"/>
              <a:t>Parallel Corpus</a:t>
            </a:r>
          </a:p>
          <a:p>
            <a:r>
              <a:rPr lang="en-IN" dirty="0" smtClean="0"/>
              <a:t>Multimodal corpus</a:t>
            </a:r>
            <a:endParaRPr lang="en-IN" dirty="0" smtClean="0"/>
          </a:p>
          <a:p>
            <a:pPr marL="0" indent="0">
              <a:buNone/>
            </a:pPr>
            <a:endParaRPr lang="en-IN" dirty="0"/>
          </a:p>
        </p:txBody>
      </p:sp>
    </p:spTree>
    <p:extLst>
      <p:ext uri="{BB962C8B-B14F-4D97-AF65-F5344CB8AC3E}">
        <p14:creationId xmlns:p14="http://schemas.microsoft.com/office/powerpoint/2010/main" val="20119852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Monolingual Corpus</a:t>
            </a:r>
            <a:endParaRPr lang="en-IN" dirty="0"/>
          </a:p>
        </p:txBody>
      </p:sp>
      <p:sp>
        <p:nvSpPr>
          <p:cNvPr id="3" name="Content Placeholder 2"/>
          <p:cNvSpPr>
            <a:spLocks noGrp="1"/>
          </p:cNvSpPr>
          <p:nvPr>
            <p:ph idx="1"/>
          </p:nvPr>
        </p:nvSpPr>
        <p:spPr/>
        <p:txBody>
          <a:bodyPr/>
          <a:lstStyle/>
          <a:p>
            <a:r>
              <a:rPr lang="en-US" dirty="0"/>
              <a:t>Monolingual corpus is the most frequent type of corpus</a:t>
            </a:r>
            <a:r>
              <a:rPr lang="en-US" dirty="0" smtClean="0"/>
              <a:t>.</a:t>
            </a:r>
          </a:p>
          <a:p>
            <a:r>
              <a:rPr lang="en-US" dirty="0" smtClean="0"/>
              <a:t> </a:t>
            </a:r>
            <a:r>
              <a:rPr lang="en-US" dirty="0"/>
              <a:t>It contains texts in one language only</a:t>
            </a:r>
            <a:r>
              <a:rPr lang="en-US" dirty="0" smtClean="0"/>
              <a:t>.</a:t>
            </a:r>
          </a:p>
          <a:p>
            <a:r>
              <a:rPr lang="en-US" dirty="0" smtClean="0"/>
              <a:t> </a:t>
            </a:r>
            <a:r>
              <a:rPr lang="en-US" dirty="0"/>
              <a:t>The corpus is usually tagged for parts of speech and is used by a wide range of users for various tasks from highly practical </a:t>
            </a:r>
            <a:r>
              <a:rPr lang="en-US" dirty="0" smtClean="0"/>
              <a:t>ones.</a:t>
            </a:r>
          </a:p>
          <a:p>
            <a:pPr lvl="1"/>
            <a:r>
              <a:rPr lang="en-US" dirty="0" smtClean="0"/>
              <a:t> </a:t>
            </a:r>
            <a:r>
              <a:rPr lang="en-US" dirty="0"/>
              <a:t>e.g. checking the correct usage of a word or looking up the most natural word combinations, to scientific use, </a:t>
            </a:r>
            <a:endParaRPr lang="en-US" dirty="0" smtClean="0"/>
          </a:p>
          <a:p>
            <a:pPr lvl="1"/>
            <a:r>
              <a:rPr lang="en-US" dirty="0" smtClean="0"/>
              <a:t>e.g</a:t>
            </a:r>
            <a:r>
              <a:rPr lang="en-US" dirty="0"/>
              <a:t>. identifying frequent patterns or new trends in language. Sketch Engine contains hundreds of monolingual corpora in dozens of languages.</a:t>
            </a:r>
            <a:endParaRPr lang="en-IN" dirty="0"/>
          </a:p>
        </p:txBody>
      </p:sp>
    </p:spTree>
    <p:extLst>
      <p:ext uri="{BB962C8B-B14F-4D97-AF65-F5344CB8AC3E}">
        <p14:creationId xmlns:p14="http://schemas.microsoft.com/office/powerpoint/2010/main" val="4294478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English Corpus</a:t>
            </a:r>
            <a:endParaRPr lang="en-IN" dirty="0"/>
          </a:p>
        </p:txBody>
      </p:sp>
      <p:sp>
        <p:nvSpPr>
          <p:cNvPr id="3" name="Content Placeholder 2"/>
          <p:cNvSpPr>
            <a:spLocks noGrp="1"/>
          </p:cNvSpPr>
          <p:nvPr>
            <p:ph idx="1"/>
          </p:nvPr>
        </p:nvSpPr>
        <p:spPr/>
        <p:txBody>
          <a:bodyPr>
            <a:normAutofit/>
          </a:bodyPr>
          <a:lstStyle/>
          <a:p>
            <a:pPr marL="0" indent="0">
              <a:buNone/>
            </a:pPr>
            <a:r>
              <a:rPr lang="en-US" dirty="0" smtClean="0"/>
              <a:t>Corpora </a:t>
            </a:r>
            <a:r>
              <a:rPr lang="en-US" dirty="0"/>
              <a:t>can be </a:t>
            </a:r>
            <a:r>
              <a:rPr lang="en-US" b="1" dirty="0"/>
              <a:t>very large</a:t>
            </a:r>
            <a:r>
              <a:rPr lang="en-US" dirty="0"/>
              <a:t>. The World English Corpus (mentioned above), which was used to compile the Macmillan English Dictionary for example, contains over 200 million words</a:t>
            </a:r>
            <a:r>
              <a:rPr lang="en-US" dirty="0" smtClean="0"/>
              <a:t>.</a:t>
            </a:r>
          </a:p>
          <a:p>
            <a:pPr marL="0" indent="0">
              <a:buNone/>
            </a:pPr>
            <a:endParaRPr lang="en-US" dirty="0" smtClean="0"/>
          </a:p>
          <a:p>
            <a:r>
              <a:rPr lang="en-IN" dirty="0"/>
              <a:t>Study of language for a broad sense</a:t>
            </a:r>
          </a:p>
          <a:p>
            <a:r>
              <a:rPr lang="en-IN" dirty="0"/>
              <a:t>To test existing linguistic theory and hypothesis</a:t>
            </a:r>
          </a:p>
          <a:p>
            <a:r>
              <a:rPr lang="en-IN" dirty="0"/>
              <a:t>To generate and verify the new linguistic hypothesis</a:t>
            </a:r>
          </a:p>
          <a:p>
            <a:r>
              <a:rPr lang="en-IN" dirty="0"/>
              <a:t>Provide textual evidence in text based humanities and social science subjects.</a:t>
            </a:r>
          </a:p>
          <a:p>
            <a:endParaRPr lang="en-US" dirty="0"/>
          </a:p>
          <a:p>
            <a:endParaRPr lang="en-IN" dirty="0"/>
          </a:p>
        </p:txBody>
      </p:sp>
    </p:spTree>
    <p:extLst>
      <p:ext uri="{BB962C8B-B14F-4D97-AF65-F5344CB8AC3E}">
        <p14:creationId xmlns:p14="http://schemas.microsoft.com/office/powerpoint/2010/main" val="40775730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Parallel Corpus</a:t>
            </a:r>
            <a:endParaRPr lang="en-IN" dirty="0"/>
          </a:p>
        </p:txBody>
      </p:sp>
      <p:sp>
        <p:nvSpPr>
          <p:cNvPr id="3" name="Content Placeholder 2"/>
          <p:cNvSpPr>
            <a:spLocks noGrp="1"/>
          </p:cNvSpPr>
          <p:nvPr>
            <p:ph idx="1"/>
          </p:nvPr>
        </p:nvSpPr>
        <p:spPr/>
        <p:txBody>
          <a:bodyPr/>
          <a:lstStyle/>
          <a:p>
            <a:r>
              <a:rPr lang="en-US" dirty="0"/>
              <a:t>A parallel corpus consists of two monolingual corpora</a:t>
            </a:r>
            <a:r>
              <a:rPr lang="en-US" dirty="0" smtClean="0"/>
              <a:t>.</a:t>
            </a:r>
          </a:p>
          <a:p>
            <a:r>
              <a:rPr lang="en-US" dirty="0" smtClean="0"/>
              <a:t> One </a:t>
            </a:r>
            <a:r>
              <a:rPr lang="en-US" dirty="0"/>
              <a:t>corpus is the translation of the other. </a:t>
            </a:r>
            <a:endParaRPr lang="en-US" dirty="0" smtClean="0"/>
          </a:p>
          <a:p>
            <a:pPr lvl="1"/>
            <a:r>
              <a:rPr lang="en-US" dirty="0" smtClean="0"/>
              <a:t>For </a:t>
            </a:r>
            <a:r>
              <a:rPr lang="en-US" dirty="0"/>
              <a:t>example, a novel and its translation or  a translation memory of a CAT tool could be used to build a parallel corpus. Both languages need to be aligned, i.e. corresponding segments, usually sentences or paragraphs, need to be matched. The user can then search for all examples of a word or phrase in one language and the results will be displayed together with the corresponding sentences in the other language. The user can then observe how the search word or phrase is translated.</a:t>
            </a:r>
            <a:endParaRPr lang="en-IN" dirty="0"/>
          </a:p>
        </p:txBody>
      </p:sp>
    </p:spTree>
    <p:extLst>
      <p:ext uri="{BB962C8B-B14F-4D97-AF65-F5344CB8AC3E}">
        <p14:creationId xmlns:p14="http://schemas.microsoft.com/office/powerpoint/2010/main" val="2436925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Multimodal</a:t>
            </a:r>
            <a:endParaRPr lang="en-IN" dirty="0"/>
          </a:p>
        </p:txBody>
      </p:sp>
      <p:sp>
        <p:nvSpPr>
          <p:cNvPr id="3" name="Content Placeholder 2"/>
          <p:cNvSpPr>
            <a:spLocks noGrp="1"/>
          </p:cNvSpPr>
          <p:nvPr>
            <p:ph idx="1"/>
          </p:nvPr>
        </p:nvSpPr>
        <p:spPr/>
        <p:txBody>
          <a:bodyPr/>
          <a:lstStyle/>
          <a:p>
            <a:r>
              <a:rPr lang="en-IN" dirty="0" smtClean="0"/>
              <a:t>Spoken and Written</a:t>
            </a:r>
          </a:p>
          <a:p>
            <a:r>
              <a:rPr lang="en-IN" dirty="0" err="1" smtClean="0"/>
              <a:t>Markups</a:t>
            </a:r>
            <a:r>
              <a:rPr lang="en-IN" dirty="0" smtClean="0"/>
              <a:t> might not be sufficient</a:t>
            </a:r>
          </a:p>
          <a:p>
            <a:r>
              <a:rPr lang="en-IN" dirty="0" smtClean="0"/>
              <a:t>Need Transcripts</a:t>
            </a:r>
          </a:p>
          <a:p>
            <a:pPr lvl="1"/>
            <a:r>
              <a:rPr lang="en-IN" dirty="0" smtClean="0"/>
              <a:t>How good are the transcripts?</a:t>
            </a:r>
          </a:p>
          <a:p>
            <a:pPr lvl="1"/>
            <a:r>
              <a:rPr lang="en-IN" dirty="0" smtClean="0"/>
              <a:t>Identify a domain and present the PROS and CONS</a:t>
            </a:r>
          </a:p>
          <a:p>
            <a:r>
              <a:rPr lang="en-IN" dirty="0" smtClean="0"/>
              <a:t>Multimodal concordances - infancy</a:t>
            </a:r>
            <a:endParaRPr lang="en-IN" dirty="0"/>
          </a:p>
        </p:txBody>
      </p:sp>
    </p:spTree>
    <p:extLst>
      <p:ext uri="{BB962C8B-B14F-4D97-AF65-F5344CB8AC3E}">
        <p14:creationId xmlns:p14="http://schemas.microsoft.com/office/powerpoint/2010/main" val="1252490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Notable English language corpora include the following</a:t>
            </a:r>
            <a:r>
              <a:rPr lang="en-US" sz="3600" dirty="0" smtClean="0"/>
              <a:t>:</a:t>
            </a:r>
            <a:endParaRPr lang="en-IN" sz="3600" dirty="0"/>
          </a:p>
        </p:txBody>
      </p:sp>
      <p:sp>
        <p:nvSpPr>
          <p:cNvPr id="3" name="Content Placeholder 2"/>
          <p:cNvSpPr>
            <a:spLocks noGrp="1"/>
          </p:cNvSpPr>
          <p:nvPr>
            <p:ph idx="1"/>
          </p:nvPr>
        </p:nvSpPr>
        <p:spPr/>
        <p:txBody>
          <a:bodyPr>
            <a:normAutofit/>
          </a:bodyPr>
          <a:lstStyle/>
          <a:p>
            <a:endParaRPr lang="en-US" sz="2400" dirty="0" smtClean="0"/>
          </a:p>
          <a:p>
            <a:r>
              <a:rPr lang="en-US" sz="2400" dirty="0" smtClean="0"/>
              <a:t>The </a:t>
            </a:r>
            <a:r>
              <a:rPr lang="en-US" sz="2400" dirty="0"/>
              <a:t>American National Corpus (ANC</a:t>
            </a:r>
            <a:r>
              <a:rPr lang="en-US" sz="2400" dirty="0" smtClean="0"/>
              <a:t>)</a:t>
            </a:r>
            <a:endParaRPr lang="en-US" sz="2400" dirty="0"/>
          </a:p>
          <a:p>
            <a:r>
              <a:rPr lang="en-US" sz="2400" dirty="0"/>
              <a:t>British National Corpus (BNC)</a:t>
            </a:r>
          </a:p>
          <a:p>
            <a:r>
              <a:rPr lang="en-US" sz="2400" dirty="0"/>
              <a:t>The Corpus of Contemporary American English (COCA)</a:t>
            </a:r>
          </a:p>
          <a:p>
            <a:r>
              <a:rPr lang="en-US" sz="2400" dirty="0"/>
              <a:t>The International Corpus of English (ICE)</a:t>
            </a:r>
            <a:endParaRPr lang="en-IN" sz="2400" dirty="0"/>
          </a:p>
        </p:txBody>
      </p:sp>
    </p:spTree>
    <p:extLst>
      <p:ext uri="{BB962C8B-B14F-4D97-AF65-F5344CB8AC3E}">
        <p14:creationId xmlns:p14="http://schemas.microsoft.com/office/powerpoint/2010/main" val="10977752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DIY Corpus (Do-It-Yourself)</a:t>
            </a:r>
            <a:endParaRPr lang="en-IN" dirty="0"/>
          </a:p>
        </p:txBody>
      </p:sp>
      <p:sp>
        <p:nvSpPr>
          <p:cNvPr id="3" name="Content Placeholder 2"/>
          <p:cNvSpPr>
            <a:spLocks noGrp="1"/>
          </p:cNvSpPr>
          <p:nvPr>
            <p:ph idx="1"/>
          </p:nvPr>
        </p:nvSpPr>
        <p:spPr/>
        <p:txBody>
          <a:bodyPr/>
          <a:lstStyle/>
          <a:p>
            <a:pPr marL="0" indent="0">
              <a:buNone/>
            </a:pPr>
            <a:r>
              <a:rPr lang="en-US" dirty="0" smtClean="0"/>
              <a:t>1. Compare </a:t>
            </a:r>
            <a:r>
              <a:rPr lang="en-US" dirty="0"/>
              <a:t>British English and American </a:t>
            </a:r>
            <a:r>
              <a:rPr lang="en-US" dirty="0" smtClean="0"/>
              <a:t>English</a:t>
            </a:r>
            <a:r>
              <a:rPr lang="en-US" dirty="0"/>
              <a:t> </a:t>
            </a:r>
          </a:p>
          <a:p>
            <a:pPr marL="0" indent="0">
              <a:buNone/>
            </a:pPr>
            <a:r>
              <a:rPr lang="en-US" dirty="0" smtClean="0"/>
              <a:t>	 Need </a:t>
            </a:r>
            <a:r>
              <a:rPr lang="en-US" dirty="0"/>
              <a:t>to collect spoken and/or written data produced by native speakers of the two regional varieties of </a:t>
            </a:r>
            <a:r>
              <a:rPr lang="en-US" dirty="0" smtClean="0"/>
              <a:t>English.</a:t>
            </a:r>
          </a:p>
          <a:p>
            <a:pPr marL="0" indent="0">
              <a:buNone/>
            </a:pPr>
            <a:endParaRPr lang="en-US" dirty="0"/>
          </a:p>
          <a:p>
            <a:pPr marL="0" indent="0">
              <a:buNone/>
            </a:pPr>
            <a:r>
              <a:rPr lang="en-US" dirty="0" smtClean="0"/>
              <a:t>2. How </a:t>
            </a:r>
            <a:r>
              <a:rPr lang="en-US" dirty="0"/>
              <a:t>Chinese </a:t>
            </a:r>
            <a:r>
              <a:rPr lang="en-US" dirty="0" smtClean="0"/>
              <a:t>speakers acquire French as a second language</a:t>
            </a:r>
          </a:p>
          <a:p>
            <a:pPr marL="0" indent="0">
              <a:buNone/>
            </a:pPr>
            <a:r>
              <a:rPr lang="en-US" dirty="0"/>
              <a:t>	</a:t>
            </a:r>
            <a:r>
              <a:rPr lang="en-US" dirty="0" smtClean="0"/>
              <a:t>Need to collect the French data from the Chinese learner corpus.</a:t>
            </a:r>
          </a:p>
        </p:txBody>
      </p:sp>
    </p:spTree>
    <p:extLst>
      <p:ext uri="{BB962C8B-B14F-4D97-AF65-F5344CB8AC3E}">
        <p14:creationId xmlns:p14="http://schemas.microsoft.com/office/powerpoint/2010/main" val="147066843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Scope of CORPUS </a:t>
            </a:r>
            <a:endParaRPr lang="en-IN" dirty="0"/>
          </a:p>
        </p:txBody>
      </p:sp>
      <p:sp>
        <p:nvSpPr>
          <p:cNvPr id="3" name="Content Placeholder 2"/>
          <p:cNvSpPr>
            <a:spLocks noGrp="1"/>
          </p:cNvSpPr>
          <p:nvPr>
            <p:ph idx="1"/>
          </p:nvPr>
        </p:nvSpPr>
        <p:spPr/>
        <p:txBody>
          <a:bodyPr/>
          <a:lstStyle/>
          <a:p>
            <a:pPr>
              <a:buClr>
                <a:schemeClr val="tx2"/>
              </a:buClr>
              <a:buSzPct val="105000"/>
            </a:pPr>
            <a:r>
              <a:rPr lang="en-US" dirty="0">
                <a:latin typeface="Calibri" pitchFamily="34" charset="0"/>
              </a:rPr>
              <a:t>Corpus makers or compilers.</a:t>
            </a:r>
          </a:p>
          <a:p>
            <a:pPr>
              <a:buClr>
                <a:schemeClr val="tx2"/>
              </a:buClr>
              <a:buSzPct val="105000"/>
            </a:pPr>
            <a:r>
              <a:rPr lang="en-US" dirty="0">
                <a:latin typeface="Calibri" pitchFamily="34" charset="0"/>
              </a:rPr>
              <a:t>Developers of tools for the analysis of corpora.</a:t>
            </a:r>
          </a:p>
          <a:p>
            <a:pPr>
              <a:buClr>
                <a:schemeClr val="tx2"/>
              </a:buClr>
              <a:buSzPct val="105000"/>
            </a:pPr>
            <a:r>
              <a:rPr lang="en-US" dirty="0">
                <a:latin typeface="Calibri" pitchFamily="34" charset="0"/>
              </a:rPr>
              <a:t>Descriptive linguists.</a:t>
            </a:r>
          </a:p>
          <a:p>
            <a:pPr>
              <a:buClr>
                <a:schemeClr val="tx2"/>
              </a:buClr>
              <a:buSzPct val="105000"/>
            </a:pPr>
            <a:r>
              <a:rPr lang="en-US" dirty="0">
                <a:latin typeface="Calibri" pitchFamily="34" charset="0"/>
              </a:rPr>
              <a:t>Exploiters of corpus-based linguistic descriptions for use in a variety of applications such as </a:t>
            </a:r>
            <a:endParaRPr lang="en-US" dirty="0" smtClean="0">
              <a:latin typeface="Calibri" pitchFamily="34" charset="0"/>
            </a:endParaRPr>
          </a:p>
          <a:p>
            <a:pPr marL="0" indent="0">
              <a:buClr>
                <a:schemeClr val="tx2"/>
              </a:buClr>
              <a:buSzPct val="105000"/>
              <a:buNone/>
            </a:pPr>
            <a:r>
              <a:rPr lang="en-US" dirty="0">
                <a:latin typeface="Calibri" pitchFamily="34" charset="0"/>
              </a:rPr>
              <a:t>	</a:t>
            </a:r>
            <a:r>
              <a:rPr lang="en-US" dirty="0" smtClean="0">
                <a:latin typeface="Calibri" pitchFamily="34" charset="0"/>
              </a:rPr>
              <a:t>1. Language </a:t>
            </a:r>
            <a:r>
              <a:rPr lang="en-US" dirty="0">
                <a:latin typeface="Calibri" pitchFamily="34" charset="0"/>
              </a:rPr>
              <a:t>learning and </a:t>
            </a:r>
            <a:r>
              <a:rPr lang="en-US" dirty="0" smtClean="0">
                <a:latin typeface="Calibri" pitchFamily="34" charset="0"/>
              </a:rPr>
              <a:t>teaching</a:t>
            </a:r>
          </a:p>
          <a:p>
            <a:pPr marL="0" indent="0">
              <a:buClr>
                <a:schemeClr val="tx2"/>
              </a:buClr>
              <a:buSzPct val="105000"/>
              <a:buNone/>
            </a:pPr>
            <a:r>
              <a:rPr lang="en-US" dirty="0">
                <a:latin typeface="Calibri" pitchFamily="34" charset="0"/>
              </a:rPr>
              <a:t>	</a:t>
            </a:r>
            <a:r>
              <a:rPr lang="en-US" dirty="0" smtClean="0">
                <a:latin typeface="Calibri" pitchFamily="34" charset="0"/>
              </a:rPr>
              <a:t>2. Natural </a:t>
            </a:r>
            <a:r>
              <a:rPr lang="en-US" dirty="0">
                <a:latin typeface="Calibri" pitchFamily="34" charset="0"/>
              </a:rPr>
              <a:t>language processing by </a:t>
            </a:r>
            <a:r>
              <a:rPr lang="en-US" dirty="0" smtClean="0">
                <a:latin typeface="Calibri" pitchFamily="34" charset="0"/>
              </a:rPr>
              <a:t>machine</a:t>
            </a:r>
          </a:p>
          <a:p>
            <a:pPr marL="0" indent="0">
              <a:buClr>
                <a:schemeClr val="tx2"/>
              </a:buClr>
              <a:buSzPct val="105000"/>
              <a:buNone/>
            </a:pPr>
            <a:r>
              <a:rPr lang="en-US" dirty="0">
                <a:latin typeface="Calibri" pitchFamily="34" charset="0"/>
              </a:rPr>
              <a:t>	</a:t>
            </a:r>
            <a:r>
              <a:rPr lang="en-US" dirty="0" smtClean="0">
                <a:latin typeface="Calibri" pitchFamily="34" charset="0"/>
              </a:rPr>
              <a:t>3. speech </a:t>
            </a:r>
            <a:r>
              <a:rPr lang="en-US" dirty="0">
                <a:latin typeface="Calibri" pitchFamily="34" charset="0"/>
              </a:rPr>
              <a:t>recognition and translation. </a:t>
            </a:r>
          </a:p>
          <a:p>
            <a:endParaRPr lang="en-IN" dirty="0"/>
          </a:p>
        </p:txBody>
      </p:sp>
    </p:spTree>
    <p:extLst>
      <p:ext uri="{BB962C8B-B14F-4D97-AF65-F5344CB8AC3E}">
        <p14:creationId xmlns:p14="http://schemas.microsoft.com/office/powerpoint/2010/main" val="13772956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CORPORA</a:t>
            </a:r>
            <a:endParaRPr lang="en-IN" dirty="0"/>
          </a:p>
        </p:txBody>
      </p:sp>
      <p:sp>
        <p:nvSpPr>
          <p:cNvPr id="3" name="Content Placeholder 2"/>
          <p:cNvSpPr>
            <a:spLocks noGrp="1"/>
          </p:cNvSpPr>
          <p:nvPr>
            <p:ph idx="1"/>
          </p:nvPr>
        </p:nvSpPr>
        <p:spPr/>
        <p:txBody>
          <a:bodyPr>
            <a:normAutofit lnSpcReduction="10000"/>
          </a:bodyPr>
          <a:lstStyle/>
          <a:p>
            <a:pPr marL="0" indent="0" algn="just">
              <a:buNone/>
            </a:pPr>
            <a:r>
              <a:rPr lang="en-US" dirty="0" smtClean="0"/>
              <a:t>The </a:t>
            </a:r>
            <a:r>
              <a:rPr lang="en-US" dirty="0"/>
              <a:t>character of a corpus is determined by the type of texts that constitute it</a:t>
            </a:r>
            <a:r>
              <a:rPr lang="en-US" dirty="0" smtClean="0"/>
              <a:t>.</a:t>
            </a:r>
            <a:r>
              <a:rPr lang="en-US" dirty="0"/>
              <a:t> </a:t>
            </a:r>
            <a:endParaRPr lang="en-US" dirty="0" smtClean="0"/>
          </a:p>
          <a:p>
            <a:pPr algn="just"/>
            <a:r>
              <a:rPr lang="en-US" dirty="0" smtClean="0"/>
              <a:t>Books</a:t>
            </a:r>
            <a:endParaRPr lang="en-US" dirty="0"/>
          </a:p>
          <a:p>
            <a:pPr algn="just"/>
            <a:r>
              <a:rPr lang="en-US" dirty="0"/>
              <a:t>Magazines</a:t>
            </a:r>
          </a:p>
          <a:p>
            <a:pPr algn="just"/>
            <a:r>
              <a:rPr lang="en-US" dirty="0"/>
              <a:t>Newspapers</a:t>
            </a:r>
          </a:p>
          <a:p>
            <a:pPr algn="just"/>
            <a:r>
              <a:rPr lang="en-US" dirty="0"/>
              <a:t>Emails</a:t>
            </a:r>
          </a:p>
          <a:p>
            <a:pPr algn="just"/>
            <a:r>
              <a:rPr lang="en-US" dirty="0"/>
              <a:t>Television</a:t>
            </a:r>
          </a:p>
          <a:p>
            <a:pPr algn="just"/>
            <a:r>
              <a:rPr lang="en-US" dirty="0"/>
              <a:t>Radio</a:t>
            </a:r>
          </a:p>
          <a:p>
            <a:pPr algn="just"/>
            <a:r>
              <a:rPr lang="en-US" dirty="0"/>
              <a:t>Conversations</a:t>
            </a:r>
          </a:p>
          <a:p>
            <a:pPr algn="just"/>
            <a:endParaRPr lang="en-IN" dirty="0"/>
          </a:p>
        </p:txBody>
      </p:sp>
    </p:spTree>
    <p:extLst>
      <p:ext uri="{BB962C8B-B14F-4D97-AF65-F5344CB8AC3E}">
        <p14:creationId xmlns:p14="http://schemas.microsoft.com/office/powerpoint/2010/main" val="42785833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Which is not Corpus?</a:t>
            </a:r>
            <a:endParaRPr lang="en-IN" dirty="0"/>
          </a:p>
        </p:txBody>
      </p:sp>
      <p:sp>
        <p:nvSpPr>
          <p:cNvPr id="3" name="Content Placeholder 2"/>
          <p:cNvSpPr>
            <a:spLocks noGrp="1"/>
          </p:cNvSpPr>
          <p:nvPr>
            <p:ph idx="1"/>
          </p:nvPr>
        </p:nvSpPr>
        <p:spPr/>
        <p:txBody>
          <a:bodyPr/>
          <a:lstStyle/>
          <a:p>
            <a:r>
              <a:rPr lang="en-IN" dirty="0" smtClean="0"/>
              <a:t>List of words</a:t>
            </a:r>
          </a:p>
          <a:p>
            <a:r>
              <a:rPr lang="en-IN" dirty="0" smtClean="0"/>
              <a:t>Text archive</a:t>
            </a:r>
          </a:p>
          <a:p>
            <a:r>
              <a:rPr lang="en-IN" dirty="0" smtClean="0"/>
              <a:t>Collection of citations</a:t>
            </a:r>
          </a:p>
          <a:p>
            <a:r>
              <a:rPr lang="en-IN" dirty="0" smtClean="0"/>
              <a:t>Collection of Quotations</a:t>
            </a:r>
          </a:p>
          <a:p>
            <a:r>
              <a:rPr lang="en-IN" dirty="0" smtClean="0"/>
              <a:t>Text</a:t>
            </a:r>
          </a:p>
          <a:p>
            <a:r>
              <a:rPr lang="en-IN" dirty="0" smtClean="0"/>
              <a:t>Web</a:t>
            </a:r>
            <a:endParaRPr lang="en-IN" dirty="0"/>
          </a:p>
        </p:txBody>
      </p:sp>
    </p:spTree>
    <p:extLst>
      <p:ext uri="{BB962C8B-B14F-4D97-AF65-F5344CB8AC3E}">
        <p14:creationId xmlns:p14="http://schemas.microsoft.com/office/powerpoint/2010/main" val="30162157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1519</Words>
  <Application>Microsoft Office PowerPoint</Application>
  <PresentationFormat>Widescreen</PresentationFormat>
  <Paragraphs>261</Paragraphs>
  <Slides>41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ＭＳ Ｐゴシック</vt:lpstr>
      <vt:lpstr>Arial</vt:lpstr>
      <vt:lpstr>Calibri</vt:lpstr>
      <vt:lpstr>Calibri Light</vt:lpstr>
      <vt:lpstr>Wingdings</vt:lpstr>
      <vt:lpstr>Office Theme</vt:lpstr>
      <vt:lpstr>CORPUS</vt:lpstr>
      <vt:lpstr>Corpora</vt:lpstr>
      <vt:lpstr>Corpus and Corpora</vt:lpstr>
      <vt:lpstr>English Corpus</vt:lpstr>
      <vt:lpstr>Notable English language corpora include the following:</vt:lpstr>
      <vt:lpstr>DIY Corpus (Do-It-Yourself)</vt:lpstr>
      <vt:lpstr>Scope of CORPUS </vt:lpstr>
      <vt:lpstr>Types of CORPORA</vt:lpstr>
      <vt:lpstr>Which is not Corpus?</vt:lpstr>
      <vt:lpstr>Use of CORPORA</vt:lpstr>
      <vt:lpstr>Size of Corpus</vt:lpstr>
      <vt:lpstr>Today corpus size</vt:lpstr>
      <vt:lpstr>Parallel Corpora</vt:lpstr>
      <vt:lpstr>Features of CORPUS</vt:lpstr>
      <vt:lpstr>Terms and Concepts</vt:lpstr>
      <vt:lpstr>Terms and Concepts</vt:lpstr>
      <vt:lpstr> Introduction - Representativeness</vt:lpstr>
      <vt:lpstr>Representativeness</vt:lpstr>
      <vt:lpstr>General and Specialized Corpora</vt:lpstr>
      <vt:lpstr>General Corpora</vt:lpstr>
      <vt:lpstr>Specialized Corpora</vt:lpstr>
      <vt:lpstr>2. Balance</vt:lpstr>
      <vt:lpstr>3. Sampling</vt:lpstr>
      <vt:lpstr>Sampling Techniques</vt:lpstr>
      <vt:lpstr>Modes of Communication - Writing and Speech</vt:lpstr>
      <vt:lpstr>Modes of Communication - Concordance </vt:lpstr>
      <vt:lpstr>PowerPoint Presentation</vt:lpstr>
      <vt:lpstr>Advantages of Corpus Linguistics</vt:lpstr>
      <vt:lpstr>Applications of CORPUS</vt:lpstr>
      <vt:lpstr>Applications of Corpus-Based Research</vt:lpstr>
      <vt:lpstr>Corpora Analysis</vt:lpstr>
      <vt:lpstr>PowerPoint Presentation</vt:lpstr>
      <vt:lpstr>CORPUS Mark-up and Annotation</vt:lpstr>
      <vt:lpstr>Why we need mark-up and Annotation?</vt:lpstr>
      <vt:lpstr>Terminology</vt:lpstr>
      <vt:lpstr>Why annotate?</vt:lpstr>
      <vt:lpstr>Types of Corpus-Annotation</vt:lpstr>
      <vt:lpstr>Types of CORPUS</vt:lpstr>
      <vt:lpstr>Monolingual Corpus</vt:lpstr>
      <vt:lpstr>Parallel Corpus</vt:lpstr>
      <vt:lpstr>Multimodal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CORPUS</dc:title>
  <dc:creator>Admin</dc:creator>
  <cp:lastModifiedBy>Admin</cp:lastModifiedBy>
  <cp:revision>88</cp:revision>
  <dcterms:created xsi:type="dcterms:W3CDTF">2018-08-02T11:31:12Z</dcterms:created>
  <dcterms:modified xsi:type="dcterms:W3CDTF">2018-08-13T05:21:22Z</dcterms:modified>
</cp:coreProperties>
</file>