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70" r:id="rId10"/>
    <p:sldId id="267" r:id="rId11"/>
    <p:sldId id="268" r:id="rId12"/>
    <p:sldId id="269" r:id="rId13"/>
    <p:sldId id="271" r:id="rId14"/>
    <p:sldId id="272" r:id="rId15"/>
    <p:sldId id="273" r:id="rId16"/>
    <p:sldId id="274" r:id="rId17"/>
    <p:sldId id="275" r:id="rId18"/>
    <p:sldId id="276" r:id="rId19"/>
    <p:sldId id="277"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47EEC-3D71-41E8-B037-BF73E1D29E41}" type="datetimeFigureOut">
              <a:rPr lang="en-US" smtClean="0"/>
              <a:pPr/>
              <a:t>7/23/2024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2615A0-9EF2-4128-A6D2-7BA2C7DEFD9E}" type="slidenum">
              <a:rPr lang="en-US" smtClean="0"/>
              <a:pPr/>
              <a:t>‹#›</a:t>
            </a:fld>
            <a:endParaRPr lang="en-US"/>
          </a:p>
        </p:txBody>
      </p:sp>
    </p:spTree>
    <p:extLst>
      <p:ext uri="{BB962C8B-B14F-4D97-AF65-F5344CB8AC3E}">
        <p14:creationId xmlns:p14="http://schemas.microsoft.com/office/powerpoint/2010/main" val="46574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D79E50E-E7C9-498E-8308-16F6D3D09827}" type="datetimeFigureOut">
              <a:rPr lang="en-US" smtClean="0"/>
              <a:pPr/>
              <a:t>7/23/2024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B43AB81-5FBE-4C45-865F-A26591585BC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79E50E-E7C9-498E-8308-16F6D3D09827}"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3AB81-5FBE-4C45-865F-A26591585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79E50E-E7C9-498E-8308-16F6D3D09827}"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3AB81-5FBE-4C45-865F-A26591585BC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79E50E-E7C9-498E-8308-16F6D3D09827}"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3AB81-5FBE-4C45-865F-A26591585BC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D79E50E-E7C9-498E-8308-16F6D3D09827}" type="datetimeFigureOut">
              <a:rPr lang="en-US" smtClean="0"/>
              <a:pPr/>
              <a:t>7/23/2024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B43AB81-5FBE-4C45-865F-A26591585BC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79E50E-E7C9-498E-8308-16F6D3D09827}"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AB81-5FBE-4C45-865F-A26591585BC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79E50E-E7C9-498E-8308-16F6D3D09827}" type="datetimeFigureOut">
              <a:rPr lang="en-US" smtClean="0"/>
              <a:pPr/>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3AB81-5FBE-4C45-865F-A26591585BC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79E50E-E7C9-498E-8308-16F6D3D09827}" type="datetimeFigureOut">
              <a:rPr lang="en-US" smtClean="0"/>
              <a:pPr/>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3AB81-5FBE-4C45-865F-A26591585BC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9E50E-E7C9-498E-8308-16F6D3D09827}" type="datetimeFigureOut">
              <a:rPr lang="en-US" smtClean="0"/>
              <a:pPr/>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3AB81-5FBE-4C45-865F-A26591585BC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79E50E-E7C9-498E-8308-16F6D3D09827}"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AB81-5FBE-4C45-865F-A26591585BC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79E50E-E7C9-498E-8308-16F6D3D09827}"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AB81-5FBE-4C45-865F-A26591585BC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D79E50E-E7C9-498E-8308-16F6D3D09827}" type="datetimeFigureOut">
              <a:rPr lang="en-US" smtClean="0"/>
              <a:pPr/>
              <a:t>7/23/2024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B43AB81-5FBE-4C45-865F-A26591585BC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ucrel.lancs.ac.uk/claws7tag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Corpus and Corpus Analysis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Prof. K </a:t>
            </a:r>
            <a:r>
              <a:rPr lang="en-US" dirty="0" err="1" smtClean="0"/>
              <a:t>Saravanakumar</a:t>
            </a:r>
            <a:endParaRPr lang="en-US" dirty="0" smtClean="0"/>
          </a:p>
          <a:p>
            <a:r>
              <a:rPr lang="en-US" dirty="0" err="1" smtClean="0"/>
              <a:t>Asso</a:t>
            </a:r>
            <a:r>
              <a:rPr lang="en-US" smtClean="0"/>
              <a:t> Prof, SCOPE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76200"/>
            <a:ext cx="7620000" cy="990600"/>
          </a:xfrm>
        </p:spPr>
        <p:txBody>
          <a:bodyPr>
            <a:normAutofit fontScale="90000"/>
          </a:bodyPr>
          <a:lstStyle/>
          <a:p>
            <a:pPr eaLnBrk="1" hangingPunct="1"/>
            <a:r>
              <a:rPr lang="en-US" dirty="0" smtClean="0"/>
              <a:t>What is Corpus Markup and Annotation?</a:t>
            </a:r>
          </a:p>
        </p:txBody>
      </p:sp>
      <p:sp>
        <p:nvSpPr>
          <p:cNvPr id="5123" name="Rectangle 3"/>
          <p:cNvSpPr>
            <a:spLocks noGrp="1" noChangeArrowheads="1"/>
          </p:cNvSpPr>
          <p:nvPr>
            <p:ph type="body" idx="1"/>
          </p:nvPr>
        </p:nvSpPr>
        <p:spPr>
          <a:xfrm>
            <a:off x="685800" y="1295400"/>
            <a:ext cx="7696200" cy="4572000"/>
          </a:xfrm>
        </p:spPr>
        <p:txBody>
          <a:bodyPr>
            <a:normAutofit lnSpcReduction="10000"/>
          </a:bodyPr>
          <a:lstStyle/>
          <a:p>
            <a:pPr>
              <a:lnSpc>
                <a:spcPct val="90000"/>
              </a:lnSpc>
            </a:pPr>
            <a:r>
              <a:rPr lang="en-US" dirty="0" smtClean="0"/>
              <a:t>Markup - </a:t>
            </a:r>
            <a:r>
              <a:rPr lang="en-US" sz="2700" dirty="0" smtClean="0">
                <a:ea typeface="ＭＳ Ｐゴシック" pitchFamily="-65" charset="-128"/>
              </a:rPr>
              <a:t>processing/formatting information, metadata/text classifications, structural representation</a:t>
            </a:r>
            <a:endParaRPr lang="en-US" dirty="0" smtClean="0"/>
          </a:p>
          <a:p>
            <a:pPr eaLnBrk="1" hangingPunct="1"/>
            <a:r>
              <a:rPr lang="en-US" dirty="0" smtClean="0"/>
              <a:t>Annotation - ‘the practice of adding interpretative linguistic information to a corpus’ (Leech 2005)</a:t>
            </a:r>
          </a:p>
          <a:p>
            <a:pPr lvl="1" eaLnBrk="1" hangingPunct="1"/>
            <a:endParaRPr lang="en-US" dirty="0" smtClean="0">
              <a:ea typeface="ＭＳ Ｐゴシック" pitchFamily="-65" charset="-128"/>
            </a:endParaRPr>
          </a:p>
          <a:p>
            <a:pPr lvl="1" eaLnBrk="1" hangingPunct="1"/>
            <a:r>
              <a:rPr lang="en-US" dirty="0" smtClean="0">
                <a:ea typeface="ＭＳ Ｐゴシック" pitchFamily="-65" charset="-128"/>
              </a:rPr>
              <a:t>Interpretative linguistic results </a:t>
            </a:r>
            <a:r>
              <a:rPr lang="en-US" dirty="0" smtClean="0">
                <a:ea typeface="ＭＳ Ｐゴシック" pitchFamily="-65" charset="-128"/>
              </a:rPr>
              <a:t>in </a:t>
            </a:r>
            <a:r>
              <a:rPr lang="en-US" sz="3200" b="1" dirty="0" smtClean="0">
                <a:ea typeface="ＭＳ Ｐゴシック" pitchFamily="-65" charset="-128"/>
              </a:rPr>
              <a:t>value-added corpus</a:t>
            </a:r>
          </a:p>
          <a:p>
            <a:pPr lvl="1"/>
            <a:r>
              <a:rPr lang="en-US" sz="2200" b="1" dirty="0" smtClean="0">
                <a:ea typeface="ＭＳ Ｐゴシック" pitchFamily="-65" charset="-128"/>
              </a:rPr>
              <a:t>Example:</a:t>
            </a:r>
          </a:p>
          <a:p>
            <a:pPr lvl="2"/>
            <a:r>
              <a:rPr lang="en-US" sz="1900" b="1" dirty="0" smtClean="0">
                <a:ea typeface="ＭＳ Ｐゴシック" pitchFamily="-65" charset="-128"/>
              </a:rPr>
              <a:t>present_NN1 (singular common noun)</a:t>
            </a:r>
            <a:br>
              <a:rPr lang="en-US" sz="1900" b="1" dirty="0" smtClean="0">
                <a:ea typeface="ＭＳ Ｐゴシック" pitchFamily="-65" charset="-128"/>
              </a:rPr>
            </a:br>
            <a:r>
              <a:rPr lang="en-US" sz="1900" b="1" dirty="0" err="1" smtClean="0">
                <a:ea typeface="ＭＳ Ｐゴシック" pitchFamily="-65" charset="-128"/>
              </a:rPr>
              <a:t>present_VVB</a:t>
            </a:r>
            <a:r>
              <a:rPr lang="en-US" sz="1900" b="1" dirty="0" smtClean="0">
                <a:ea typeface="ＭＳ Ｐゴシック" pitchFamily="-65" charset="-128"/>
              </a:rPr>
              <a:t> (base form of a lexical verb)</a:t>
            </a:r>
            <a:br>
              <a:rPr lang="en-US" sz="1900" b="1" dirty="0" smtClean="0">
                <a:ea typeface="ＭＳ Ｐゴシック" pitchFamily="-65" charset="-128"/>
              </a:rPr>
            </a:br>
            <a:r>
              <a:rPr lang="en-US" sz="1900" b="1" dirty="0" err="1" smtClean="0">
                <a:ea typeface="ＭＳ Ｐゴシック" pitchFamily="-65" charset="-128"/>
              </a:rPr>
              <a:t>present_JJ</a:t>
            </a:r>
            <a:r>
              <a:rPr lang="en-US" sz="1900" b="1" dirty="0" smtClean="0">
                <a:ea typeface="ＭＳ Ｐゴシック" pitchFamily="-65" charset="-128"/>
              </a:rPr>
              <a:t> (general adjective)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2400"/>
            <a:ext cx="6870700" cy="914400"/>
          </a:xfrm>
        </p:spPr>
        <p:txBody>
          <a:bodyPr/>
          <a:lstStyle/>
          <a:p>
            <a:pPr eaLnBrk="1" hangingPunct="1"/>
            <a:r>
              <a:rPr lang="en-US" dirty="0" smtClean="0"/>
              <a:t>Why Annotate? </a:t>
            </a:r>
          </a:p>
        </p:txBody>
      </p:sp>
      <p:sp>
        <p:nvSpPr>
          <p:cNvPr id="7171" name="Rectangle 3"/>
          <p:cNvSpPr>
            <a:spLocks noGrp="1" noChangeArrowheads="1"/>
          </p:cNvSpPr>
          <p:nvPr>
            <p:ph type="body" idx="1"/>
          </p:nvPr>
        </p:nvSpPr>
        <p:spPr>
          <a:xfrm>
            <a:off x="685800" y="1219200"/>
            <a:ext cx="7924800" cy="4495800"/>
          </a:xfrm>
        </p:spPr>
        <p:txBody>
          <a:bodyPr/>
          <a:lstStyle/>
          <a:p>
            <a:pPr marL="609600" indent="-609600" eaLnBrk="1" hangingPunct="1">
              <a:lnSpc>
                <a:spcPct val="90000"/>
              </a:lnSpc>
              <a:buFontTx/>
              <a:buAutoNum type="arabicPeriod"/>
            </a:pPr>
            <a:r>
              <a:rPr lang="en-US" dirty="0" smtClean="0"/>
              <a:t>Manual examination of corpus</a:t>
            </a:r>
          </a:p>
          <a:p>
            <a:pPr marL="609600" indent="-609600" eaLnBrk="1" hangingPunct="1">
              <a:lnSpc>
                <a:spcPct val="90000"/>
              </a:lnSpc>
              <a:buFontTx/>
              <a:buAutoNum type="arabicPeriod"/>
            </a:pPr>
            <a:r>
              <a:rPr lang="en-US" dirty="0" smtClean="0"/>
              <a:t>Automatic analysis of corpus</a:t>
            </a:r>
          </a:p>
          <a:p>
            <a:pPr marL="609600" indent="-609600" eaLnBrk="1" hangingPunct="1">
              <a:lnSpc>
                <a:spcPct val="90000"/>
              </a:lnSpc>
              <a:buFontTx/>
              <a:buAutoNum type="arabicPeriod"/>
            </a:pPr>
            <a:r>
              <a:rPr lang="en-US" dirty="0" smtClean="0"/>
              <a:t>Reusability of annotations</a:t>
            </a:r>
          </a:p>
          <a:p>
            <a:pPr marL="609600" indent="-609600" eaLnBrk="1" hangingPunct="1">
              <a:lnSpc>
                <a:spcPct val="90000"/>
              </a:lnSpc>
              <a:buFontTx/>
              <a:buAutoNum type="arabicPeriod"/>
            </a:pPr>
            <a:r>
              <a:rPr lang="en-US" dirty="0" smtClean="0"/>
              <a:t>Multi-functionality</a:t>
            </a:r>
          </a:p>
          <a:p>
            <a:pPr marL="609600" indent="-609600" eaLnBrk="1" hangingPunct="1">
              <a:lnSpc>
                <a:spcPct val="90000"/>
              </a:lnSpc>
              <a:buFontTx/>
              <a:buAutoNum type="arabicPeriod"/>
            </a:pPr>
            <a:endParaRPr lang="en-US" dirty="0" smtClean="0"/>
          </a:p>
          <a:p>
            <a:pPr marL="609600" indent="-609600" eaLnBrk="1" hangingPunct="1">
              <a:lnSpc>
                <a:spcPct val="90000"/>
              </a:lnSpc>
              <a:buFontTx/>
              <a:buAutoNum type="arabicPeriod"/>
            </a:pPr>
            <a:r>
              <a:rPr lang="en-US" dirty="0" smtClean="0"/>
              <a:t>Objective record of analysis</a:t>
            </a:r>
          </a:p>
          <a:p>
            <a:pPr marL="609600" indent="-609600" eaLnBrk="1" hangingPunct="1">
              <a:lnSpc>
                <a:spcPct val="90000"/>
              </a:lnSpc>
              <a:buFontTx/>
              <a:buAutoNum type="arabicPeriod"/>
            </a:pPr>
            <a:endParaRPr lang="en-US" dirty="0" smtClean="0"/>
          </a:p>
          <a:p>
            <a:pPr marL="609600" indent="-609600" eaLnBrk="1" hangingPunct="1">
              <a:lnSpc>
                <a:spcPct val="90000"/>
              </a:lnSpc>
              <a:buFontTx/>
              <a:buAutoNum type="arabicPeriod"/>
            </a:pPr>
            <a:r>
              <a:rPr lang="en-US" dirty="0" smtClean="0"/>
              <a:t>Annotation process </a:t>
            </a:r>
            <a:r>
              <a:rPr lang="en-US" b="1" u="sng" dirty="0" smtClean="0"/>
              <a:t>is</a:t>
            </a:r>
            <a:r>
              <a:rPr lang="en-US" dirty="0" smtClean="0"/>
              <a:t> corpus analysis</a:t>
            </a:r>
          </a:p>
        </p:txBody>
      </p:sp>
      <p:sp>
        <p:nvSpPr>
          <p:cNvPr id="7172" name="Text Box 4"/>
          <p:cNvSpPr txBox="1">
            <a:spLocks noChangeArrowheads="1"/>
          </p:cNvSpPr>
          <p:nvPr/>
        </p:nvSpPr>
        <p:spPr bwMode="auto">
          <a:xfrm>
            <a:off x="5867400" y="2971800"/>
            <a:ext cx="1981200" cy="396875"/>
          </a:xfrm>
          <a:prstGeom prst="rect">
            <a:avLst/>
          </a:prstGeom>
          <a:noFill/>
          <a:ln w="9525">
            <a:noFill/>
            <a:miter lim="800000"/>
            <a:headEnd/>
            <a:tailEnd/>
          </a:ln>
        </p:spPr>
        <p:txBody>
          <a:bodyPr>
            <a:spAutoFit/>
          </a:bodyPr>
          <a:lstStyle/>
          <a:p>
            <a:pPr>
              <a:spcBef>
                <a:spcPct val="50000"/>
              </a:spcBef>
            </a:pPr>
            <a:r>
              <a:rPr lang="en-US" sz="2000" u="sng" dirty="0"/>
              <a:t>Leech 2005</a:t>
            </a:r>
          </a:p>
        </p:txBody>
      </p:sp>
      <p:sp>
        <p:nvSpPr>
          <p:cNvPr id="7173" name="Text Box 5"/>
          <p:cNvSpPr txBox="1">
            <a:spLocks noChangeArrowheads="1"/>
          </p:cNvSpPr>
          <p:nvPr/>
        </p:nvSpPr>
        <p:spPr bwMode="auto">
          <a:xfrm>
            <a:off x="5943600" y="4800600"/>
            <a:ext cx="1981200" cy="396875"/>
          </a:xfrm>
          <a:prstGeom prst="rect">
            <a:avLst/>
          </a:prstGeom>
          <a:noFill/>
          <a:ln w="9525">
            <a:noFill/>
            <a:miter lim="800000"/>
            <a:headEnd/>
            <a:tailEnd/>
          </a:ln>
        </p:spPr>
        <p:txBody>
          <a:bodyPr>
            <a:spAutoFit/>
          </a:bodyPr>
          <a:lstStyle/>
          <a:p>
            <a:pPr>
              <a:spcBef>
                <a:spcPct val="50000"/>
              </a:spcBef>
            </a:pPr>
            <a:r>
              <a:rPr lang="en-US" sz="2000" u="sng"/>
              <a:t>O’Donnell 1999</a:t>
            </a:r>
          </a:p>
        </p:txBody>
      </p:sp>
      <p:sp>
        <p:nvSpPr>
          <p:cNvPr id="7174" name="Text Box 6"/>
          <p:cNvSpPr txBox="1">
            <a:spLocks noChangeArrowheads="1"/>
          </p:cNvSpPr>
          <p:nvPr/>
        </p:nvSpPr>
        <p:spPr bwMode="auto">
          <a:xfrm>
            <a:off x="5867400" y="3717925"/>
            <a:ext cx="1981200" cy="396875"/>
          </a:xfrm>
          <a:prstGeom prst="rect">
            <a:avLst/>
          </a:prstGeom>
          <a:noFill/>
          <a:ln w="9525">
            <a:noFill/>
            <a:miter lim="800000"/>
            <a:headEnd/>
            <a:tailEnd/>
          </a:ln>
        </p:spPr>
        <p:txBody>
          <a:bodyPr>
            <a:spAutoFit/>
          </a:bodyPr>
          <a:lstStyle/>
          <a:p>
            <a:pPr>
              <a:spcBef>
                <a:spcPct val="50000"/>
              </a:spcBef>
            </a:pPr>
            <a:r>
              <a:rPr lang="en-US" sz="2000" u="sng" dirty="0" err="1"/>
              <a:t>McEnery</a:t>
            </a:r>
            <a:r>
              <a:rPr lang="en-US" sz="2000" u="sng" dirty="0"/>
              <a:t> 2003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6870700" cy="914400"/>
          </a:xfrm>
        </p:spPr>
        <p:txBody>
          <a:bodyPr>
            <a:normAutofit fontScale="90000"/>
          </a:bodyPr>
          <a:lstStyle/>
          <a:p>
            <a:pPr eaLnBrk="1" hangingPunct="1"/>
            <a:r>
              <a:rPr lang="en-US" sz="4000" smtClean="0"/>
              <a:t>Types of Corpus Annotation</a:t>
            </a:r>
          </a:p>
        </p:txBody>
      </p:sp>
      <p:sp>
        <p:nvSpPr>
          <p:cNvPr id="8195" name="Rectangle 3"/>
          <p:cNvSpPr>
            <a:spLocks noGrp="1" noChangeArrowheads="1"/>
          </p:cNvSpPr>
          <p:nvPr>
            <p:ph type="body" idx="1"/>
          </p:nvPr>
        </p:nvSpPr>
        <p:spPr>
          <a:xfrm>
            <a:off x="685800" y="1295400"/>
            <a:ext cx="7696200" cy="4191000"/>
          </a:xfrm>
        </p:spPr>
        <p:txBody>
          <a:bodyPr>
            <a:normAutofit lnSpcReduction="10000"/>
          </a:bodyPr>
          <a:lstStyle/>
          <a:p>
            <a:pPr eaLnBrk="1" hangingPunct="1"/>
            <a:r>
              <a:rPr lang="en-US" sz="2800" dirty="0" smtClean="0"/>
              <a:t>Part-of-speech (POS)</a:t>
            </a:r>
          </a:p>
          <a:p>
            <a:pPr eaLnBrk="1" hangingPunct="1"/>
            <a:r>
              <a:rPr lang="en-US" sz="2800" dirty="0" smtClean="0"/>
              <a:t>Phonetic </a:t>
            </a:r>
          </a:p>
          <a:p>
            <a:pPr eaLnBrk="1" hangingPunct="1"/>
            <a:r>
              <a:rPr lang="en-US" sz="2800" dirty="0" smtClean="0"/>
              <a:t>Lexical</a:t>
            </a:r>
          </a:p>
          <a:p>
            <a:pPr eaLnBrk="1" hangingPunct="1"/>
            <a:r>
              <a:rPr lang="en-US" sz="2800" dirty="0" smtClean="0"/>
              <a:t>Syntactical (parsing)</a:t>
            </a:r>
          </a:p>
          <a:p>
            <a:pPr eaLnBrk="1" hangingPunct="1"/>
            <a:r>
              <a:rPr lang="en-US" sz="2800" dirty="0" smtClean="0"/>
              <a:t>Semantic (domain classifications)</a:t>
            </a:r>
          </a:p>
          <a:p>
            <a:pPr eaLnBrk="1" hangingPunct="1"/>
            <a:r>
              <a:rPr lang="en-US" sz="2800" dirty="0" err="1" smtClean="0"/>
              <a:t>Coreference</a:t>
            </a:r>
            <a:r>
              <a:rPr lang="en-US" sz="2800" dirty="0" smtClean="0"/>
              <a:t> (Discourse)</a:t>
            </a:r>
          </a:p>
          <a:p>
            <a:pPr eaLnBrk="1" hangingPunct="1"/>
            <a:r>
              <a:rPr lang="en-US" sz="2800" dirty="0" smtClean="0"/>
              <a:t>Pragmatic (Speech acts – dialogue)</a:t>
            </a:r>
          </a:p>
          <a:p>
            <a:pPr eaLnBrk="1" hangingPunct="1"/>
            <a:r>
              <a:rPr lang="en-US" sz="2800" dirty="0" smtClean="0"/>
              <a:t>Stylistic</a:t>
            </a:r>
          </a:p>
          <a:p>
            <a:pPr eaLnBrk="1" hangingPunct="1"/>
            <a:r>
              <a:rPr lang="en-US" sz="2800" dirty="0" smtClean="0"/>
              <a:t>Research specific (ad hoc)</a:t>
            </a:r>
          </a:p>
          <a:p>
            <a:pPr eaLnBrk="1" hangingPunct="1"/>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6870700" cy="914400"/>
          </a:xfrm>
        </p:spPr>
        <p:txBody>
          <a:bodyPr/>
          <a:lstStyle/>
          <a:p>
            <a:pPr eaLnBrk="1" hangingPunct="1"/>
            <a:r>
              <a:rPr lang="en-US" dirty="0" smtClean="0"/>
              <a:t>POS Tagging: Claws C5</a:t>
            </a:r>
          </a:p>
        </p:txBody>
      </p:sp>
      <p:sp>
        <p:nvSpPr>
          <p:cNvPr id="9219" name="Rectangle 3"/>
          <p:cNvSpPr>
            <a:spLocks noGrp="1" noChangeArrowheads="1"/>
          </p:cNvSpPr>
          <p:nvPr>
            <p:ph type="body" idx="1"/>
          </p:nvPr>
        </p:nvSpPr>
        <p:spPr/>
        <p:txBody>
          <a:bodyPr>
            <a:normAutofit/>
          </a:bodyPr>
          <a:lstStyle/>
          <a:p>
            <a:pPr algn="just" eaLnBrk="1" hangingPunct="1">
              <a:buFontTx/>
              <a:buNone/>
            </a:pPr>
            <a:r>
              <a:rPr lang="en-US" sz="3200" dirty="0" smtClean="0"/>
              <a:t>Corpus_NN</a:t>
            </a:r>
            <a:r>
              <a:rPr lang="en-US" sz="3200" dirty="0" smtClean="0">
                <a:latin typeface="Times New Roman" pitchFamily="18" charset="0"/>
                <a:cs typeface="Times New Roman" pitchFamily="18" charset="0"/>
              </a:rPr>
              <a:t>1</a:t>
            </a:r>
            <a:r>
              <a:rPr lang="en-US" sz="3200" dirty="0" smtClean="0"/>
              <a:t> annotation_NN</a:t>
            </a:r>
            <a:r>
              <a:rPr lang="en-US" sz="3200" dirty="0" smtClean="0">
                <a:latin typeface="Times New Roman" pitchFamily="18" charset="0"/>
                <a:cs typeface="Times New Roman" pitchFamily="18" charset="0"/>
              </a:rPr>
              <a:t>1</a:t>
            </a:r>
            <a:r>
              <a:rPr lang="en-US" sz="3200" dirty="0" smtClean="0"/>
              <a:t> </a:t>
            </a:r>
            <a:r>
              <a:rPr lang="en-US" sz="3200" dirty="0" err="1" smtClean="0"/>
              <a:t>is_VBZ</a:t>
            </a:r>
            <a:endParaRPr lang="en-US" sz="3200" dirty="0" smtClean="0"/>
          </a:p>
          <a:p>
            <a:pPr algn="just" eaLnBrk="1" hangingPunct="1">
              <a:buFontTx/>
              <a:buNone/>
            </a:pPr>
            <a:r>
              <a:rPr lang="en-US" sz="3200" dirty="0" smtClean="0"/>
              <a:t>the_AT0 practice_NN</a:t>
            </a:r>
            <a:r>
              <a:rPr lang="en-US" sz="3200" dirty="0" smtClean="0">
                <a:latin typeface="Times New Roman" pitchFamily="18" charset="0"/>
                <a:cs typeface="Times New Roman" pitchFamily="18" charset="0"/>
              </a:rPr>
              <a:t>1</a:t>
            </a:r>
            <a:r>
              <a:rPr lang="en-US" sz="3200" dirty="0" smtClean="0"/>
              <a:t> </a:t>
            </a:r>
            <a:r>
              <a:rPr lang="en-US" sz="3200" dirty="0" err="1" smtClean="0"/>
              <a:t>of_PRF</a:t>
            </a:r>
            <a:r>
              <a:rPr lang="en-US" sz="3200" dirty="0" smtClean="0"/>
              <a:t> </a:t>
            </a:r>
            <a:r>
              <a:rPr lang="en-US" sz="3200" dirty="0" err="1" smtClean="0"/>
              <a:t>adding_VVG</a:t>
            </a:r>
            <a:endParaRPr lang="en-US" sz="3200" dirty="0" smtClean="0"/>
          </a:p>
          <a:p>
            <a:pPr algn="just" eaLnBrk="1" hangingPunct="1">
              <a:buFontTx/>
              <a:buNone/>
            </a:pPr>
            <a:r>
              <a:rPr lang="en-US" sz="3200" dirty="0" smtClean="0"/>
              <a:t>interpretative_AJ0 linguistic_AJ0</a:t>
            </a:r>
          </a:p>
          <a:p>
            <a:pPr algn="just" eaLnBrk="1" hangingPunct="1">
              <a:buFontTx/>
              <a:buNone/>
            </a:pPr>
            <a:r>
              <a:rPr lang="en-US" sz="3200" dirty="0" smtClean="0"/>
              <a:t>information_NN</a:t>
            </a:r>
            <a:r>
              <a:rPr lang="en-US" sz="3200" dirty="0" smtClean="0">
                <a:latin typeface="Times New Roman" pitchFamily="18" charset="0"/>
                <a:cs typeface="Times New Roman" pitchFamily="18" charset="0"/>
              </a:rPr>
              <a:t>1</a:t>
            </a:r>
            <a:r>
              <a:rPr lang="en-US" sz="3200" dirty="0" smtClean="0"/>
              <a:t> </a:t>
            </a:r>
            <a:r>
              <a:rPr lang="en-US" sz="3200" dirty="0" err="1" smtClean="0"/>
              <a:t>to_PRP</a:t>
            </a:r>
            <a:r>
              <a:rPr lang="en-US" sz="3200" dirty="0" smtClean="0"/>
              <a:t> a_AT0 corpus_NN</a:t>
            </a:r>
            <a:r>
              <a:rPr lang="en-US" sz="3200" dirty="0" smtClean="0">
                <a:latin typeface="Times New Roman" pitchFamily="18" charset="0"/>
                <a:cs typeface="Times New Roman" pitchFamily="18" charset="0"/>
              </a:rPr>
              <a:t>1</a:t>
            </a:r>
          </a:p>
          <a:p>
            <a:pPr algn="just" eaLnBrk="1" hangingPunct="1">
              <a:buFontTx/>
              <a:buNone/>
            </a:pPr>
            <a:r>
              <a:rPr lang="en-US" sz="3200" dirty="0" smtClean="0"/>
              <a:t>._. </a:t>
            </a:r>
          </a:p>
        </p:txBody>
      </p:sp>
      <p:sp>
        <p:nvSpPr>
          <p:cNvPr id="9220" name="Text Box 4"/>
          <p:cNvSpPr txBox="1">
            <a:spLocks noChangeArrowheads="1"/>
          </p:cNvSpPr>
          <p:nvPr/>
        </p:nvSpPr>
        <p:spPr bwMode="auto">
          <a:xfrm>
            <a:off x="2667000" y="3810000"/>
            <a:ext cx="4114800" cy="2446824"/>
          </a:xfrm>
          <a:prstGeom prst="rect">
            <a:avLst/>
          </a:prstGeom>
          <a:noFill/>
          <a:ln w="9525">
            <a:noFill/>
            <a:miter lim="800000"/>
            <a:headEnd/>
            <a:tailEnd/>
          </a:ln>
        </p:spPr>
        <p:txBody>
          <a:bodyPr wrap="square">
            <a:spAutoFit/>
          </a:bodyPr>
          <a:lstStyle/>
          <a:p>
            <a:pPr>
              <a:spcBef>
                <a:spcPct val="50000"/>
              </a:spcBef>
            </a:pPr>
            <a:r>
              <a:rPr lang="en-US" dirty="0"/>
              <a:t>NN</a:t>
            </a:r>
            <a:r>
              <a:rPr lang="en-US" dirty="0">
                <a:latin typeface="Times New Roman" pitchFamily="18" charset="0"/>
                <a:cs typeface="Times New Roman" pitchFamily="18" charset="0"/>
              </a:rPr>
              <a:t>1</a:t>
            </a:r>
            <a:r>
              <a:rPr lang="en-US" dirty="0"/>
              <a:t> singular noun	</a:t>
            </a:r>
            <a:r>
              <a:rPr lang="en-US" dirty="0" smtClean="0"/>
              <a:t>,</a:t>
            </a:r>
          </a:p>
          <a:p>
            <a:pPr>
              <a:spcBef>
                <a:spcPct val="50000"/>
              </a:spcBef>
            </a:pPr>
            <a:r>
              <a:rPr lang="en-US" dirty="0" smtClean="0"/>
              <a:t>AJ0 </a:t>
            </a:r>
            <a:r>
              <a:rPr lang="en-US" dirty="0"/>
              <a:t>adjective (unmarked) </a:t>
            </a:r>
          </a:p>
          <a:p>
            <a:pPr>
              <a:spcBef>
                <a:spcPct val="50000"/>
              </a:spcBef>
            </a:pPr>
            <a:r>
              <a:rPr lang="en-US" dirty="0"/>
              <a:t>VBZ -s form of the verb "BE“	</a:t>
            </a:r>
            <a:endParaRPr lang="en-US" dirty="0" smtClean="0"/>
          </a:p>
          <a:p>
            <a:pPr>
              <a:spcBef>
                <a:spcPct val="50000"/>
              </a:spcBef>
            </a:pPr>
            <a:r>
              <a:rPr lang="en-US" dirty="0" smtClean="0"/>
              <a:t>PRF </a:t>
            </a:r>
            <a:r>
              <a:rPr lang="en-US" dirty="0"/>
              <a:t>the preposition OF</a:t>
            </a:r>
          </a:p>
          <a:p>
            <a:pPr>
              <a:spcBef>
                <a:spcPct val="50000"/>
              </a:spcBef>
            </a:pPr>
            <a:r>
              <a:rPr lang="en-US" dirty="0"/>
              <a:t>VVG -</a:t>
            </a:r>
            <a:r>
              <a:rPr lang="en-US" dirty="0" err="1"/>
              <a:t>ing</a:t>
            </a:r>
            <a:r>
              <a:rPr lang="en-US" dirty="0"/>
              <a:t> form of lexical verb	</a:t>
            </a:r>
            <a:endParaRPr lang="en-US" dirty="0" smtClean="0"/>
          </a:p>
          <a:p>
            <a:pPr>
              <a:spcBef>
                <a:spcPct val="50000"/>
              </a:spcBef>
            </a:pPr>
            <a:r>
              <a:rPr lang="en-US" dirty="0" smtClean="0"/>
              <a:t>AT0 </a:t>
            </a:r>
            <a:r>
              <a:rPr lang="en-US" dirty="0"/>
              <a:t>article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6870700" cy="914400"/>
          </a:xfrm>
        </p:spPr>
        <p:txBody>
          <a:bodyPr/>
          <a:lstStyle/>
          <a:p>
            <a:pPr eaLnBrk="1" hangingPunct="1"/>
            <a:r>
              <a:rPr lang="en-US" dirty="0" smtClean="0"/>
              <a:t>POS Tagging: Claws C7</a:t>
            </a:r>
          </a:p>
        </p:txBody>
      </p:sp>
      <p:sp>
        <p:nvSpPr>
          <p:cNvPr id="10243" name="Rectangle 3"/>
          <p:cNvSpPr>
            <a:spLocks noGrp="1" noChangeArrowheads="1"/>
          </p:cNvSpPr>
          <p:nvPr>
            <p:ph type="body" idx="1"/>
          </p:nvPr>
        </p:nvSpPr>
        <p:spPr/>
        <p:txBody>
          <a:bodyPr/>
          <a:lstStyle/>
          <a:p>
            <a:pPr eaLnBrk="1" hangingPunct="1">
              <a:buFontTx/>
              <a:buNone/>
            </a:pPr>
            <a:r>
              <a:rPr lang="en-US" dirty="0" smtClean="0"/>
              <a:t>Corpus_NN1 annotation_NN1 </a:t>
            </a:r>
            <a:r>
              <a:rPr lang="en-US" dirty="0" err="1" smtClean="0"/>
              <a:t>is_VBZ</a:t>
            </a:r>
            <a:endParaRPr lang="en-US" dirty="0" smtClean="0"/>
          </a:p>
          <a:p>
            <a:pPr eaLnBrk="1" hangingPunct="1">
              <a:buFontTx/>
              <a:buNone/>
            </a:pPr>
            <a:r>
              <a:rPr lang="en-US" dirty="0" err="1" smtClean="0"/>
              <a:t>the_AT</a:t>
            </a:r>
            <a:r>
              <a:rPr lang="en-US" dirty="0" smtClean="0"/>
              <a:t> practice_NN1 </a:t>
            </a:r>
            <a:r>
              <a:rPr lang="en-US" dirty="0" err="1" smtClean="0"/>
              <a:t>of_IO</a:t>
            </a:r>
            <a:endParaRPr lang="en-US" dirty="0" smtClean="0"/>
          </a:p>
          <a:p>
            <a:pPr eaLnBrk="1" hangingPunct="1">
              <a:buFontTx/>
              <a:buNone/>
            </a:pPr>
            <a:r>
              <a:rPr lang="en-US" dirty="0" err="1" smtClean="0"/>
              <a:t>adding_VVG</a:t>
            </a:r>
            <a:r>
              <a:rPr lang="en-US" dirty="0" smtClean="0"/>
              <a:t> </a:t>
            </a:r>
            <a:r>
              <a:rPr lang="en-US" dirty="0" err="1" smtClean="0"/>
              <a:t>interpretative_JJ</a:t>
            </a:r>
            <a:endParaRPr lang="en-US" dirty="0" smtClean="0"/>
          </a:p>
          <a:p>
            <a:pPr eaLnBrk="1" hangingPunct="1">
              <a:buFontTx/>
              <a:buNone/>
            </a:pPr>
            <a:r>
              <a:rPr lang="en-US" dirty="0" err="1" smtClean="0"/>
              <a:t>linguistic_JJ</a:t>
            </a:r>
            <a:r>
              <a:rPr lang="en-US" dirty="0" smtClean="0"/>
              <a:t> information_NN1 </a:t>
            </a:r>
          </a:p>
          <a:p>
            <a:pPr eaLnBrk="1" hangingPunct="1">
              <a:buFontTx/>
              <a:buNone/>
            </a:pPr>
            <a:r>
              <a:rPr lang="en-US" dirty="0" err="1" smtClean="0"/>
              <a:t>to_II</a:t>
            </a:r>
            <a:r>
              <a:rPr lang="en-US" dirty="0" smtClean="0"/>
              <a:t> a_AT1 corpus_NN1 ._. </a:t>
            </a:r>
          </a:p>
          <a:p>
            <a:pPr eaLnBrk="1" hangingPunct="1">
              <a:buFontTx/>
              <a:buNone/>
            </a:pPr>
            <a:endParaRPr lang="en-US" dirty="0"/>
          </a:p>
          <a:p>
            <a:pPr>
              <a:buNone/>
            </a:pPr>
            <a:r>
              <a:rPr lang="en-US">
                <a:hlinkClick r:id="rId2"/>
              </a:rPr>
              <a:t>http://</a:t>
            </a:r>
            <a:r>
              <a:rPr lang="en-US" smtClean="0">
                <a:hlinkClick r:id="rId2"/>
              </a:rPr>
              <a:t>ucrel.lancs.ac.uk/claws7tags.html</a:t>
            </a:r>
            <a:endParaRPr lang="en-US" smtClean="0"/>
          </a:p>
          <a:p>
            <a:pP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6870700" cy="838200"/>
          </a:xfrm>
        </p:spPr>
        <p:txBody>
          <a:bodyPr/>
          <a:lstStyle/>
          <a:p>
            <a:pPr eaLnBrk="1" hangingPunct="1"/>
            <a:r>
              <a:rPr lang="en-US" dirty="0" smtClean="0"/>
              <a:t>Parsing: Chunking</a:t>
            </a:r>
          </a:p>
        </p:txBody>
      </p:sp>
      <p:sp>
        <p:nvSpPr>
          <p:cNvPr id="12291" name="Rectangle 3"/>
          <p:cNvSpPr>
            <a:spLocks noGrp="1" noChangeArrowheads="1"/>
          </p:cNvSpPr>
          <p:nvPr>
            <p:ph type="body" idx="1"/>
          </p:nvPr>
        </p:nvSpPr>
        <p:spPr>
          <a:xfrm>
            <a:off x="228600" y="1447800"/>
            <a:ext cx="8686800" cy="4572000"/>
          </a:xfrm>
        </p:spPr>
        <p:txBody>
          <a:bodyPr/>
          <a:lstStyle/>
          <a:p>
            <a:pPr eaLnBrk="1" hangingPunct="1">
              <a:buFontTx/>
              <a:buNone/>
            </a:pPr>
            <a:r>
              <a:rPr lang="en-US" dirty="0" smtClean="0">
                <a:solidFill>
                  <a:schemeClr val="tx2"/>
                </a:solidFill>
              </a:rPr>
              <a:t>	[NP </a:t>
            </a:r>
            <a:r>
              <a:rPr lang="en-US" sz="2800" dirty="0" smtClean="0">
                <a:solidFill>
                  <a:schemeClr val="tx2"/>
                </a:solidFill>
              </a:rPr>
              <a:t>(NN Corpus) (NN annotation)</a:t>
            </a:r>
            <a:r>
              <a:rPr lang="en-US" dirty="0" smtClean="0">
                <a:solidFill>
                  <a:schemeClr val="tx2"/>
                </a:solidFill>
              </a:rPr>
              <a:t> ] </a:t>
            </a:r>
          </a:p>
          <a:p>
            <a:pPr eaLnBrk="1" hangingPunct="1">
              <a:buFontTx/>
              <a:buNone/>
            </a:pPr>
            <a:r>
              <a:rPr lang="en-US" dirty="0" smtClean="0"/>
              <a:t>	</a:t>
            </a:r>
            <a:r>
              <a:rPr lang="en-US" sz="2800" dirty="0" smtClean="0"/>
              <a:t>(VBZ is)</a:t>
            </a:r>
            <a:r>
              <a:rPr lang="en-US" dirty="0" smtClean="0"/>
              <a:t>  </a:t>
            </a:r>
          </a:p>
          <a:p>
            <a:pPr eaLnBrk="1" hangingPunct="1">
              <a:buFontTx/>
              <a:buNone/>
            </a:pPr>
            <a:r>
              <a:rPr lang="en-US" dirty="0" smtClean="0"/>
              <a:t>	</a:t>
            </a:r>
            <a:r>
              <a:rPr lang="en-US" dirty="0" smtClean="0">
                <a:solidFill>
                  <a:schemeClr val="tx2"/>
                </a:solidFill>
              </a:rPr>
              <a:t>[NP </a:t>
            </a:r>
            <a:r>
              <a:rPr lang="en-US" sz="2800" dirty="0" smtClean="0">
                <a:solidFill>
                  <a:schemeClr val="tx2"/>
                </a:solidFill>
              </a:rPr>
              <a:t>(DT the) (NN practice)</a:t>
            </a:r>
            <a:r>
              <a:rPr lang="en-US" dirty="0" smtClean="0">
                <a:solidFill>
                  <a:schemeClr val="tx2"/>
                </a:solidFill>
              </a:rPr>
              <a:t> ]</a:t>
            </a:r>
            <a:r>
              <a:rPr lang="en-US" dirty="0" smtClean="0"/>
              <a:t> </a:t>
            </a:r>
          </a:p>
          <a:p>
            <a:pPr eaLnBrk="1" hangingPunct="1">
              <a:buFontTx/>
              <a:buNone/>
            </a:pPr>
            <a:r>
              <a:rPr lang="en-US" dirty="0" smtClean="0"/>
              <a:t>	</a:t>
            </a:r>
            <a:r>
              <a:rPr lang="en-US" sz="2800" dirty="0" smtClean="0"/>
              <a:t>(IN of) (VBG adding)</a:t>
            </a:r>
            <a:r>
              <a:rPr lang="en-US" dirty="0" smtClean="0"/>
              <a:t> </a:t>
            </a:r>
          </a:p>
          <a:p>
            <a:pPr eaLnBrk="1" hangingPunct="1">
              <a:buFontTx/>
              <a:buNone/>
            </a:pPr>
            <a:r>
              <a:rPr lang="en-US" dirty="0" smtClean="0"/>
              <a:t>	</a:t>
            </a:r>
            <a:r>
              <a:rPr lang="en-US" dirty="0" smtClean="0">
                <a:solidFill>
                  <a:schemeClr val="tx2"/>
                </a:solidFill>
              </a:rPr>
              <a:t>[NP </a:t>
            </a:r>
            <a:r>
              <a:rPr lang="en-US" sz="2800" dirty="0" smtClean="0">
                <a:solidFill>
                  <a:schemeClr val="tx2"/>
                </a:solidFill>
              </a:rPr>
              <a:t>(JJ interpretative) (JJ linguistic) (NN information)</a:t>
            </a:r>
            <a:r>
              <a:rPr lang="en-US" dirty="0" smtClean="0">
                <a:solidFill>
                  <a:schemeClr val="tx2"/>
                </a:solidFill>
              </a:rPr>
              <a:t> ] </a:t>
            </a:r>
          </a:p>
          <a:p>
            <a:pPr eaLnBrk="1" hangingPunct="1">
              <a:buFontTx/>
              <a:buNone/>
            </a:pPr>
            <a:r>
              <a:rPr lang="en-US" dirty="0" smtClean="0"/>
              <a:t>	</a:t>
            </a:r>
            <a:r>
              <a:rPr lang="en-US" dirty="0" smtClean="0">
                <a:solidFill>
                  <a:schemeClr val="tx2"/>
                </a:solidFill>
              </a:rPr>
              <a:t>[PP </a:t>
            </a:r>
            <a:r>
              <a:rPr lang="en-US" sz="2800" dirty="0" smtClean="0">
                <a:solidFill>
                  <a:schemeClr val="tx2"/>
                </a:solidFill>
              </a:rPr>
              <a:t>(TO </a:t>
            </a:r>
            <a:r>
              <a:rPr lang="en-US" sz="2800" dirty="0" err="1" smtClean="0">
                <a:solidFill>
                  <a:schemeClr val="tx2"/>
                </a:solidFill>
              </a:rPr>
              <a:t>to</a:t>
            </a:r>
            <a:r>
              <a:rPr lang="en-US" sz="2800" dirty="0" smtClean="0">
                <a:solidFill>
                  <a:schemeClr val="tx2"/>
                </a:solidFill>
              </a:rPr>
              <a:t>) [NP (DT a) (NN corpus)</a:t>
            </a:r>
            <a:r>
              <a:rPr lang="en-US" dirty="0" smtClean="0">
                <a:solidFill>
                  <a:schemeClr val="tx2"/>
                </a:solidFill>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6870700" cy="914400"/>
          </a:xfrm>
        </p:spPr>
        <p:txBody>
          <a:bodyPr/>
          <a:lstStyle/>
          <a:p>
            <a:pPr eaLnBrk="1" hangingPunct="1"/>
            <a:r>
              <a:rPr lang="en-US" smtClean="0"/>
              <a:t>Parsing</a:t>
            </a:r>
          </a:p>
        </p:txBody>
      </p:sp>
      <p:sp>
        <p:nvSpPr>
          <p:cNvPr id="13315" name="Rectangle 3"/>
          <p:cNvSpPr>
            <a:spLocks noGrp="1" noChangeArrowheads="1"/>
          </p:cNvSpPr>
          <p:nvPr>
            <p:ph type="body" idx="1"/>
          </p:nvPr>
        </p:nvSpPr>
        <p:spPr>
          <a:xfrm>
            <a:off x="1447800" y="1295400"/>
            <a:ext cx="6934200" cy="5029200"/>
          </a:xfrm>
        </p:spPr>
        <p:txBody>
          <a:bodyPr>
            <a:normAutofit lnSpcReduction="10000"/>
          </a:bodyPr>
          <a:lstStyle/>
          <a:p>
            <a:pPr eaLnBrk="1" hangingPunct="1">
              <a:lnSpc>
                <a:spcPct val="80000"/>
              </a:lnSpc>
              <a:buFontTx/>
              <a:buNone/>
            </a:pPr>
            <a:r>
              <a:rPr lang="en-US" sz="2400" smtClean="0"/>
              <a:t>(S </a:t>
            </a:r>
          </a:p>
          <a:p>
            <a:pPr eaLnBrk="1" hangingPunct="1">
              <a:lnSpc>
                <a:spcPct val="80000"/>
              </a:lnSpc>
              <a:buFontTx/>
              <a:buNone/>
            </a:pPr>
            <a:r>
              <a:rPr lang="en-US" sz="2400" smtClean="0"/>
              <a:t>	(NP Corpus annotation)</a:t>
            </a:r>
          </a:p>
          <a:p>
            <a:pPr eaLnBrk="1" hangingPunct="1">
              <a:lnSpc>
                <a:spcPct val="80000"/>
              </a:lnSpc>
              <a:buFontTx/>
              <a:buNone/>
            </a:pPr>
            <a:r>
              <a:rPr lang="en-US" sz="2400" smtClean="0"/>
              <a:t>   	(VP is</a:t>
            </a:r>
          </a:p>
          <a:p>
            <a:pPr eaLnBrk="1" hangingPunct="1">
              <a:lnSpc>
                <a:spcPct val="80000"/>
              </a:lnSpc>
              <a:buFontTx/>
              <a:buNone/>
            </a:pPr>
            <a:r>
              <a:rPr lang="en-US" sz="2400" smtClean="0"/>
              <a:t>       (NP </a:t>
            </a:r>
          </a:p>
          <a:p>
            <a:pPr eaLnBrk="1" hangingPunct="1">
              <a:lnSpc>
                <a:spcPct val="80000"/>
              </a:lnSpc>
              <a:buFontTx/>
              <a:buNone/>
            </a:pPr>
            <a:r>
              <a:rPr lang="en-US" sz="2400" smtClean="0"/>
              <a:t>		(NP the practice)</a:t>
            </a:r>
          </a:p>
          <a:p>
            <a:pPr eaLnBrk="1" hangingPunct="1">
              <a:lnSpc>
                <a:spcPct val="80000"/>
              </a:lnSpc>
              <a:buFontTx/>
              <a:buNone/>
            </a:pPr>
            <a:r>
              <a:rPr lang="en-US" sz="2400" smtClean="0"/>
              <a:t>           	(PP of</a:t>
            </a:r>
          </a:p>
          <a:p>
            <a:pPr eaLnBrk="1" hangingPunct="1">
              <a:lnSpc>
                <a:spcPct val="80000"/>
              </a:lnSpc>
              <a:buFontTx/>
              <a:buNone/>
            </a:pPr>
            <a:r>
              <a:rPr lang="en-US" sz="2400" smtClean="0"/>
              <a:t>               (S (VP adding</a:t>
            </a:r>
          </a:p>
          <a:p>
            <a:pPr eaLnBrk="1" hangingPunct="1">
              <a:lnSpc>
                <a:spcPct val="80000"/>
              </a:lnSpc>
              <a:buFontTx/>
              <a:buNone/>
            </a:pPr>
            <a:r>
              <a:rPr lang="en-US" sz="2400" smtClean="0"/>
              <a:t>                      (NP interpretative linguistic information)</a:t>
            </a:r>
          </a:p>
          <a:p>
            <a:pPr eaLnBrk="1" hangingPunct="1">
              <a:lnSpc>
                <a:spcPct val="80000"/>
              </a:lnSpc>
              <a:buFontTx/>
              <a:buNone/>
            </a:pPr>
            <a:r>
              <a:rPr lang="en-US" sz="2400" smtClean="0"/>
              <a:t>                      (PP to (NP a corpus))</a:t>
            </a:r>
          </a:p>
          <a:p>
            <a:pPr eaLnBrk="1" hangingPunct="1">
              <a:lnSpc>
                <a:spcPct val="80000"/>
              </a:lnSpc>
              <a:buFontTx/>
              <a:buNone/>
            </a:pPr>
            <a:r>
              <a:rPr lang="en-US" sz="2400" smtClean="0"/>
              <a:t>		    ))</a:t>
            </a:r>
          </a:p>
          <a:p>
            <a:pPr eaLnBrk="1" hangingPunct="1">
              <a:lnSpc>
                <a:spcPct val="80000"/>
              </a:lnSpc>
              <a:buFontTx/>
              <a:buNone/>
            </a:pPr>
            <a:r>
              <a:rPr lang="en-US" sz="2400" smtClean="0"/>
              <a:t>		)</a:t>
            </a:r>
          </a:p>
          <a:p>
            <a:pPr eaLnBrk="1" hangingPunct="1">
              <a:lnSpc>
                <a:spcPct val="80000"/>
              </a:lnSpc>
              <a:buFontTx/>
              <a:buNone/>
            </a:pPr>
            <a:r>
              <a:rPr lang="en-US" sz="2400" smtClean="0"/>
              <a:t>	   )</a:t>
            </a:r>
          </a:p>
          <a:p>
            <a:pPr eaLnBrk="1" hangingPunct="1">
              <a:lnSpc>
                <a:spcPct val="80000"/>
              </a:lnSpc>
              <a:buFontTx/>
              <a:buNone/>
            </a:pPr>
            <a:r>
              <a:rPr lang="en-US" sz="2400" smtClean="0"/>
              <a:t>	)</a:t>
            </a:r>
          </a:p>
          <a:p>
            <a:pPr eaLnBrk="1" hangingPunct="1">
              <a:lnSpc>
                <a:spcPct val="80000"/>
              </a:lnSpc>
              <a:buFontTx/>
              <a:buNone/>
            </a:pPr>
            <a:r>
              <a:rPr lang="en-US" sz="240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52400"/>
            <a:ext cx="6870700" cy="914400"/>
          </a:xfrm>
        </p:spPr>
        <p:txBody>
          <a:bodyPr/>
          <a:lstStyle/>
          <a:p>
            <a:pPr eaLnBrk="1" hangingPunct="1"/>
            <a:r>
              <a:rPr lang="en-US" smtClean="0"/>
              <a:t>Semantic Annotation</a:t>
            </a:r>
          </a:p>
        </p:txBody>
      </p:sp>
      <p:sp>
        <p:nvSpPr>
          <p:cNvPr id="14339" name="Rectangle 3"/>
          <p:cNvSpPr>
            <a:spLocks noGrp="1" noChangeArrowheads="1"/>
          </p:cNvSpPr>
          <p:nvPr>
            <p:ph type="body" idx="1"/>
          </p:nvPr>
        </p:nvSpPr>
        <p:spPr>
          <a:xfrm>
            <a:off x="685800" y="1219200"/>
            <a:ext cx="7696200" cy="4267200"/>
          </a:xfrm>
        </p:spPr>
        <p:txBody>
          <a:bodyPr/>
          <a:lstStyle/>
          <a:p>
            <a:pPr eaLnBrk="1" hangingPunct="1">
              <a:lnSpc>
                <a:spcPct val="90000"/>
              </a:lnSpc>
            </a:pPr>
            <a:r>
              <a:rPr lang="en-US" dirty="0" smtClean="0"/>
              <a:t>Each word given code from thesaurus-style dictionary</a:t>
            </a:r>
          </a:p>
          <a:p>
            <a:pPr eaLnBrk="1" hangingPunct="1">
              <a:lnSpc>
                <a:spcPct val="90000"/>
              </a:lnSpc>
            </a:pPr>
            <a:r>
              <a:rPr lang="en-US" dirty="0" smtClean="0"/>
              <a:t>Also called </a:t>
            </a:r>
            <a:r>
              <a:rPr lang="en-US" i="1" dirty="0" smtClean="0"/>
              <a:t>Word Sense Tagging</a:t>
            </a:r>
          </a:p>
          <a:p>
            <a:pPr eaLnBrk="1" hangingPunct="1">
              <a:lnSpc>
                <a:spcPct val="90000"/>
              </a:lnSpc>
            </a:pPr>
            <a:r>
              <a:rPr lang="en-US" dirty="0" smtClean="0"/>
              <a:t>Example</a:t>
            </a:r>
          </a:p>
          <a:p>
            <a:pPr lvl="1" eaLnBrk="1" hangingPunct="1">
              <a:lnSpc>
                <a:spcPct val="90000"/>
              </a:lnSpc>
            </a:pPr>
            <a:r>
              <a:rPr lang="en-US" dirty="0" err="1" smtClean="0">
                <a:ea typeface="ＭＳ Ｐゴシック" pitchFamily="-65" charset="-128"/>
              </a:rPr>
              <a:t>WordNet</a:t>
            </a:r>
            <a:r>
              <a:rPr lang="en-US" dirty="0" smtClean="0">
                <a:ea typeface="ＭＳ Ｐゴシック" pitchFamily="-65" charset="-128"/>
              </a:rPr>
              <a:t> </a:t>
            </a:r>
          </a:p>
          <a:p>
            <a:pPr eaLnBrk="1" hangingPunct="1">
              <a:lnSpc>
                <a:spcPct val="90000"/>
              </a:lnSpc>
              <a:buFontTx/>
              <a:buNone/>
            </a:pPr>
            <a:r>
              <a:rPr lang="en-US" sz="2400" dirty="0" smtClean="0"/>
              <a:t>		[</a:t>
            </a:r>
            <a:r>
              <a:rPr lang="en-US" sz="2400" dirty="0" smtClean="0">
                <a:hlinkClick r:id="rId2"/>
              </a:rPr>
              <a:t>http://wordnet.princeton.edu/]</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6870700" cy="685800"/>
          </a:xfrm>
        </p:spPr>
        <p:txBody>
          <a:bodyPr>
            <a:normAutofit fontScale="90000"/>
          </a:bodyPr>
          <a:lstStyle/>
          <a:p>
            <a:pPr eaLnBrk="1" hangingPunct="1"/>
            <a:r>
              <a:rPr lang="en-US" sz="4000" smtClean="0"/>
              <a:t>Semantic Annotation</a:t>
            </a:r>
          </a:p>
        </p:txBody>
      </p:sp>
      <p:sp>
        <p:nvSpPr>
          <p:cNvPr id="15363" name="Rectangle 3"/>
          <p:cNvSpPr>
            <a:spLocks noGrp="1" noChangeArrowheads="1"/>
          </p:cNvSpPr>
          <p:nvPr>
            <p:ph type="body" idx="1"/>
          </p:nvPr>
        </p:nvSpPr>
        <p:spPr>
          <a:xfrm>
            <a:off x="457200" y="1219200"/>
            <a:ext cx="7696200" cy="4800600"/>
          </a:xfrm>
        </p:spPr>
        <p:txBody>
          <a:bodyPr/>
          <a:lstStyle/>
          <a:p>
            <a:pPr eaLnBrk="1" hangingPunct="1">
              <a:lnSpc>
                <a:spcPct val="80000"/>
              </a:lnSpc>
            </a:pPr>
            <a:r>
              <a:rPr lang="en-US" sz="1600" b="1" dirty="0" smtClean="0"/>
              <a:t>The noun move has 5 senses (first 5 from tagged texts)</a:t>
            </a:r>
          </a:p>
          <a:p>
            <a:pPr eaLnBrk="1" hangingPunct="1">
              <a:lnSpc>
                <a:spcPct val="80000"/>
              </a:lnSpc>
              <a:buFontTx/>
              <a:buNone/>
            </a:pPr>
            <a:r>
              <a:rPr lang="en-US" sz="1600" dirty="0" smtClean="0"/>
              <a:t>                                           </a:t>
            </a:r>
          </a:p>
          <a:p>
            <a:pPr eaLnBrk="1" hangingPunct="1">
              <a:lnSpc>
                <a:spcPct val="80000"/>
              </a:lnSpc>
            </a:pPr>
            <a:r>
              <a:rPr lang="en-US" sz="1600" dirty="0" smtClean="0"/>
              <a:t>1. (377) move -- (the act of deciding to do something; "he didn't make a move to help"; "his first move was to hire a lawyer")</a:t>
            </a:r>
          </a:p>
          <a:p>
            <a:pPr eaLnBrk="1" hangingPunct="1">
              <a:lnSpc>
                <a:spcPct val="80000"/>
              </a:lnSpc>
              <a:buFontTx/>
              <a:buNone/>
            </a:pPr>
            <a:endParaRPr lang="en-US" sz="1600" dirty="0" smtClean="0"/>
          </a:p>
          <a:p>
            <a:pPr eaLnBrk="1" hangingPunct="1">
              <a:lnSpc>
                <a:spcPct val="80000"/>
              </a:lnSpc>
            </a:pPr>
            <a:r>
              <a:rPr lang="en-US" sz="1600" dirty="0" smtClean="0"/>
              <a:t>2. (70) move, relocation -- (the act of changing your residence or place of business; "they say that three moves equal one fire")</a:t>
            </a:r>
          </a:p>
          <a:p>
            <a:pPr eaLnBrk="1" hangingPunct="1">
              <a:lnSpc>
                <a:spcPct val="80000"/>
              </a:lnSpc>
            </a:pPr>
            <a:endParaRPr lang="en-US" sz="1600" dirty="0" smtClean="0"/>
          </a:p>
          <a:p>
            <a:pPr eaLnBrk="1" hangingPunct="1">
              <a:lnSpc>
                <a:spcPct val="80000"/>
              </a:lnSpc>
            </a:pPr>
            <a:r>
              <a:rPr lang="en-US" sz="1600" dirty="0" smtClean="0"/>
              <a:t>3. (57) motion, movement, move, motility -- (a change of position that does not entail a change of location; "the reflex motion of his eyebrows revealed his surprise"; "movement is a sign of life"; "an impatient move of his hand"; "gastrointestinal motility")</a:t>
            </a:r>
          </a:p>
          <a:p>
            <a:pPr eaLnBrk="1" hangingPunct="1">
              <a:lnSpc>
                <a:spcPct val="80000"/>
              </a:lnSpc>
            </a:pPr>
            <a:endParaRPr lang="en-US" sz="1600" dirty="0" smtClean="0"/>
          </a:p>
          <a:p>
            <a:pPr eaLnBrk="1" hangingPunct="1">
              <a:lnSpc>
                <a:spcPct val="80000"/>
              </a:lnSpc>
            </a:pPr>
            <a:r>
              <a:rPr lang="en-US" sz="1600" dirty="0" smtClean="0"/>
              <a:t>4. (30) motion, movement, move -- (the act of changing location from one place to another; "police controlled the motion of the crowd"; "the movement of people from the farms to the cities"; "his move put him directly in my path")</a:t>
            </a:r>
          </a:p>
          <a:p>
            <a:pPr eaLnBrk="1" hangingPunct="1">
              <a:lnSpc>
                <a:spcPct val="80000"/>
              </a:lnSpc>
            </a:pPr>
            <a:endParaRPr lang="en-US" sz="1600" dirty="0" smtClean="0"/>
          </a:p>
          <a:p>
            <a:pPr eaLnBrk="1" hangingPunct="1">
              <a:lnSpc>
                <a:spcPct val="80000"/>
              </a:lnSpc>
            </a:pPr>
            <a:r>
              <a:rPr lang="en-US" sz="1600" dirty="0" smtClean="0"/>
              <a:t>5. (5) move -- ((game) a player's turn to take some action permitted by the rules of the game)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6870700" cy="685800"/>
          </a:xfrm>
        </p:spPr>
        <p:txBody>
          <a:bodyPr>
            <a:normAutofit fontScale="90000"/>
          </a:bodyPr>
          <a:lstStyle/>
          <a:p>
            <a:pPr eaLnBrk="1" hangingPunct="1"/>
            <a:r>
              <a:rPr lang="en-US" sz="4000" dirty="0" smtClean="0"/>
              <a:t>Semantic Annotation</a:t>
            </a:r>
          </a:p>
        </p:txBody>
      </p:sp>
      <p:sp>
        <p:nvSpPr>
          <p:cNvPr id="16387" name="Rectangle 3"/>
          <p:cNvSpPr>
            <a:spLocks noGrp="1" noChangeArrowheads="1"/>
          </p:cNvSpPr>
          <p:nvPr>
            <p:ph type="body" idx="1"/>
          </p:nvPr>
        </p:nvSpPr>
        <p:spPr>
          <a:xfrm>
            <a:off x="457200" y="1066800"/>
            <a:ext cx="7696200" cy="4800600"/>
          </a:xfrm>
        </p:spPr>
        <p:txBody>
          <a:bodyPr/>
          <a:lstStyle/>
          <a:p>
            <a:pPr eaLnBrk="1" hangingPunct="1">
              <a:lnSpc>
                <a:spcPct val="80000"/>
              </a:lnSpc>
            </a:pPr>
            <a:endParaRPr lang="en-US" sz="1800" b="1" dirty="0" smtClean="0"/>
          </a:p>
          <a:p>
            <a:pPr eaLnBrk="1" hangingPunct="1">
              <a:lnSpc>
                <a:spcPct val="80000"/>
              </a:lnSpc>
            </a:pPr>
            <a:r>
              <a:rPr lang="en-US" sz="1800" b="1" dirty="0" smtClean="0"/>
              <a:t>The verb move has 16 senses (first 13 from tagged texts)</a:t>
            </a:r>
          </a:p>
          <a:p>
            <a:pPr eaLnBrk="1" hangingPunct="1">
              <a:lnSpc>
                <a:spcPct val="80000"/>
              </a:lnSpc>
              <a:buFontTx/>
              <a:buNone/>
            </a:pPr>
            <a:r>
              <a:rPr lang="en-US" sz="1600" dirty="0" smtClean="0"/>
              <a:t>                                         </a:t>
            </a:r>
          </a:p>
          <a:p>
            <a:pPr eaLnBrk="1" hangingPunct="1">
              <a:lnSpc>
                <a:spcPct val="80000"/>
              </a:lnSpc>
            </a:pPr>
            <a:r>
              <a:rPr lang="en-US" sz="1600" dirty="0" smtClean="0"/>
              <a:t>1. (130) travel, go, </a:t>
            </a:r>
            <a:r>
              <a:rPr lang="en-US" sz="1600" b="1" dirty="0" smtClean="0"/>
              <a:t>move</a:t>
            </a:r>
            <a:r>
              <a:rPr lang="en-US" sz="1600" dirty="0" smtClean="0"/>
              <a:t>, </a:t>
            </a:r>
            <a:r>
              <a:rPr lang="en-US" sz="1600" dirty="0" err="1" smtClean="0"/>
              <a:t>locomote</a:t>
            </a:r>
            <a:r>
              <a:rPr lang="en-US" sz="1600" dirty="0" smtClean="0"/>
              <a:t> -- (change location; move, travel, or proceed; "How fast does your new car go?"; "We travelled from Rome to Naples by bus"; "The policemen went from door to door looking for the suspect"; "The soldiers moved towards the city in an attempt to take it before night fell")</a:t>
            </a:r>
          </a:p>
          <a:p>
            <a:pPr eaLnBrk="1" hangingPunct="1">
              <a:lnSpc>
                <a:spcPct val="80000"/>
              </a:lnSpc>
            </a:pPr>
            <a:endParaRPr lang="en-US" sz="1600" dirty="0" smtClean="0"/>
          </a:p>
          <a:p>
            <a:pPr eaLnBrk="1" hangingPunct="1">
              <a:lnSpc>
                <a:spcPct val="80000"/>
              </a:lnSpc>
            </a:pPr>
            <a:r>
              <a:rPr lang="en-US" sz="1600" dirty="0" smtClean="0"/>
              <a:t>2. (60) </a:t>
            </a:r>
            <a:r>
              <a:rPr lang="en-US" sz="1600" b="1" dirty="0" smtClean="0"/>
              <a:t>move</a:t>
            </a:r>
            <a:r>
              <a:rPr lang="en-US" sz="1600" dirty="0" smtClean="0"/>
              <a:t>, displace -- (cause to move, both in a concrete and in an abstract sense; "Move those boxes into the corner, please"; "I'm moving my money to another bank"; "The director moved more responsibilities onto his new assistant")</a:t>
            </a:r>
          </a:p>
          <a:p>
            <a:pPr eaLnBrk="1" hangingPunct="1">
              <a:lnSpc>
                <a:spcPct val="80000"/>
              </a:lnSpc>
            </a:pPr>
            <a:endParaRPr lang="en-US" sz="1600" dirty="0" smtClean="0"/>
          </a:p>
          <a:p>
            <a:pPr eaLnBrk="1" hangingPunct="1">
              <a:lnSpc>
                <a:spcPct val="80000"/>
              </a:lnSpc>
            </a:pPr>
            <a:r>
              <a:rPr lang="en-US" sz="1600" dirty="0" smtClean="0"/>
              <a:t>3. (52) </a:t>
            </a:r>
            <a:r>
              <a:rPr lang="en-US" sz="1600" b="1" dirty="0" smtClean="0"/>
              <a:t>move</a:t>
            </a:r>
            <a:r>
              <a:rPr lang="en-US" sz="1600" dirty="0" smtClean="0"/>
              <a:t> -- (move so as to change position, perform a </a:t>
            </a:r>
            <a:r>
              <a:rPr lang="en-US" sz="1600" dirty="0" err="1" smtClean="0"/>
              <a:t>nontranslational</a:t>
            </a:r>
            <a:r>
              <a:rPr lang="en-US" sz="1600" dirty="0" smtClean="0"/>
              <a:t> motion; "He moved his hand slightly to the right")</a:t>
            </a:r>
          </a:p>
          <a:p>
            <a:pPr eaLnBrk="1" hangingPunct="1">
              <a:lnSpc>
                <a:spcPct val="80000"/>
              </a:lnSpc>
            </a:pPr>
            <a:endParaRPr lang="en-US" sz="1600" dirty="0" smtClean="0"/>
          </a:p>
          <a:p>
            <a:pPr eaLnBrk="1" hangingPunct="1">
              <a:lnSpc>
                <a:spcPct val="80000"/>
              </a:lnSpc>
            </a:pPr>
            <a:r>
              <a:rPr lang="en-US" sz="1600" dirty="0" smtClean="0"/>
              <a:t>4. (20) </a:t>
            </a:r>
            <a:r>
              <a:rPr lang="en-US" sz="1600" b="1" dirty="0" smtClean="0"/>
              <a:t>move</a:t>
            </a:r>
            <a:r>
              <a:rPr lang="en-US" sz="1600" dirty="0" smtClean="0"/>
              <a:t> -- (change residence, affiliation, or place of employment; "We moved from Idaho to Nebraska"; "The basketball player moved from one team to another")</a:t>
            </a:r>
          </a:p>
          <a:p>
            <a:pPr lvl="4" eaLnBrk="1" hangingPunct="1">
              <a:lnSpc>
                <a:spcPct val="80000"/>
              </a:lnSpc>
              <a:buFontTx/>
              <a:buNone/>
            </a:pPr>
            <a:endParaRPr lang="en-US" sz="1800" dirty="0" smtClean="0">
              <a:ea typeface="ＭＳ Ｐゴシック" pitchFamily="-65"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922337"/>
          </a:xfrm>
        </p:spPr>
        <p:txBody>
          <a:bodyPr/>
          <a:lstStyle/>
          <a:p>
            <a:pPr eaLnBrk="1" hangingPunct="1"/>
            <a:r>
              <a:rPr lang="en-GB" smtClean="0"/>
              <a:t>What is a corpus?</a:t>
            </a:r>
          </a:p>
        </p:txBody>
      </p:sp>
      <p:sp>
        <p:nvSpPr>
          <p:cNvPr id="13315" name="Rectangle 3"/>
          <p:cNvSpPr>
            <a:spLocks noGrp="1" noChangeArrowheads="1"/>
          </p:cNvSpPr>
          <p:nvPr>
            <p:ph sz="quarter" idx="1"/>
          </p:nvPr>
        </p:nvSpPr>
        <p:spPr>
          <a:xfrm>
            <a:off x="457200" y="1268413"/>
            <a:ext cx="8229600" cy="4968875"/>
          </a:xfrm>
        </p:spPr>
        <p:txBody>
          <a:bodyPr>
            <a:normAutofit/>
          </a:bodyPr>
          <a:lstStyle/>
          <a:p>
            <a:pPr eaLnBrk="1" hangingPunct="1">
              <a:lnSpc>
                <a:spcPct val="80000"/>
              </a:lnSpc>
            </a:pPr>
            <a:r>
              <a:rPr lang="en-GB" sz="2800" dirty="0" smtClean="0"/>
              <a:t>The word </a:t>
            </a:r>
            <a:r>
              <a:rPr lang="en-GB" sz="2800" i="1" dirty="0" smtClean="0"/>
              <a:t>corpus</a:t>
            </a:r>
            <a:r>
              <a:rPr lang="en-GB" sz="2800" dirty="0" smtClean="0"/>
              <a:t> comes from Latin (“body”) and the plural is </a:t>
            </a:r>
            <a:r>
              <a:rPr lang="en-GB" sz="2800" i="1" dirty="0" smtClean="0"/>
              <a:t>corpora</a:t>
            </a:r>
          </a:p>
          <a:p>
            <a:pPr eaLnBrk="1" hangingPunct="1">
              <a:lnSpc>
                <a:spcPct val="80000"/>
              </a:lnSpc>
            </a:pPr>
            <a:r>
              <a:rPr lang="en-GB" sz="2800" dirty="0" smtClean="0"/>
              <a:t>A corpus is a body of </a:t>
            </a:r>
            <a:r>
              <a:rPr lang="en-GB" sz="2800" dirty="0" smtClean="0">
                <a:solidFill>
                  <a:schemeClr val="hlink"/>
                </a:solidFill>
              </a:rPr>
              <a:t>naturally occurring language</a:t>
            </a:r>
          </a:p>
          <a:p>
            <a:pPr lvl="1" eaLnBrk="1" hangingPunct="1">
              <a:lnSpc>
                <a:spcPct val="80000"/>
              </a:lnSpc>
            </a:pPr>
            <a:r>
              <a:rPr lang="en-GB" altLang="zh-CN" sz="2400" dirty="0" smtClean="0">
                <a:ea typeface="SimSun" pitchFamily="2" charset="-122"/>
              </a:rPr>
              <a:t>…but rarely a random collection of text</a:t>
            </a:r>
          </a:p>
          <a:p>
            <a:pPr lvl="1" eaLnBrk="1" hangingPunct="1">
              <a:lnSpc>
                <a:spcPct val="80000"/>
              </a:lnSpc>
            </a:pPr>
            <a:r>
              <a:rPr lang="en-GB" altLang="zh-CN" sz="2400" dirty="0" smtClean="0">
                <a:ea typeface="SimSun" pitchFamily="2" charset="-122"/>
              </a:rPr>
              <a:t>Corpora “are generally assembled </a:t>
            </a:r>
            <a:r>
              <a:rPr lang="en-GB" altLang="zh-CN" sz="2400" dirty="0" smtClean="0">
                <a:solidFill>
                  <a:srgbClr val="0000FF"/>
                </a:solidFill>
                <a:ea typeface="SimSun" pitchFamily="2" charset="-122"/>
              </a:rPr>
              <a:t>with particular purposes in mind</a:t>
            </a:r>
            <a:r>
              <a:rPr lang="en-GB" altLang="zh-CN" sz="2400" dirty="0" smtClean="0">
                <a:ea typeface="SimSun" pitchFamily="2" charset="-122"/>
              </a:rPr>
              <a:t>, and are often assembled to be (informally speaking) </a:t>
            </a:r>
            <a:r>
              <a:rPr lang="en-GB" altLang="zh-CN" sz="2400" i="1" dirty="0" smtClean="0">
                <a:solidFill>
                  <a:srgbClr val="0000FF"/>
                </a:solidFill>
                <a:ea typeface="SimSun" pitchFamily="2" charset="-122"/>
              </a:rPr>
              <a:t>representative</a:t>
            </a:r>
            <a:r>
              <a:rPr lang="en-GB" altLang="zh-CN" sz="2400" dirty="0" smtClean="0">
                <a:solidFill>
                  <a:srgbClr val="0000FF"/>
                </a:solidFill>
                <a:ea typeface="SimSun" pitchFamily="2" charset="-122"/>
              </a:rPr>
              <a:t> </a:t>
            </a:r>
            <a:r>
              <a:rPr lang="en-GB" altLang="zh-CN" sz="2400" dirty="0" smtClean="0">
                <a:ea typeface="SimSun" pitchFamily="2" charset="-122"/>
              </a:rPr>
              <a:t>of some language or text type.” (Leech 1992)</a:t>
            </a:r>
          </a:p>
          <a:p>
            <a:pPr eaLnBrk="1" hangingPunct="1">
              <a:lnSpc>
                <a:spcPct val="80000"/>
              </a:lnSpc>
            </a:pPr>
            <a:r>
              <a:rPr lang="en-GB" altLang="zh-CN" sz="2800" dirty="0" smtClean="0">
                <a:ea typeface="SimSun" pitchFamily="2" charset="-122"/>
              </a:rPr>
              <a:t>“A corpus is a collection of (1) </a:t>
            </a:r>
            <a:r>
              <a:rPr lang="en-GB" altLang="zh-CN" sz="2800" i="1" dirty="0" smtClean="0">
                <a:solidFill>
                  <a:schemeClr val="hlink"/>
                </a:solidFill>
                <a:ea typeface="SimSun" pitchFamily="2" charset="-122"/>
              </a:rPr>
              <a:t>machine-readable</a:t>
            </a:r>
            <a:r>
              <a:rPr lang="en-GB" altLang="zh-CN" sz="2800" dirty="0" smtClean="0">
                <a:solidFill>
                  <a:schemeClr val="hlink"/>
                </a:solidFill>
                <a:ea typeface="SimSun" pitchFamily="2" charset="-122"/>
              </a:rPr>
              <a:t> </a:t>
            </a:r>
            <a:r>
              <a:rPr lang="en-GB" altLang="zh-CN" sz="2800" dirty="0" smtClean="0">
                <a:ea typeface="SimSun" pitchFamily="2" charset="-122"/>
              </a:rPr>
              <a:t>(2)</a:t>
            </a:r>
            <a:r>
              <a:rPr lang="en-GB" altLang="zh-CN" sz="2800" dirty="0" smtClean="0">
                <a:solidFill>
                  <a:schemeClr val="hlink"/>
                </a:solidFill>
                <a:ea typeface="SimSun" pitchFamily="2" charset="-122"/>
              </a:rPr>
              <a:t> </a:t>
            </a:r>
            <a:r>
              <a:rPr lang="en-GB" altLang="zh-CN" sz="2800" i="1" dirty="0" smtClean="0">
                <a:solidFill>
                  <a:schemeClr val="hlink"/>
                </a:solidFill>
                <a:ea typeface="SimSun" pitchFamily="2" charset="-122"/>
              </a:rPr>
              <a:t>authentic</a:t>
            </a:r>
            <a:r>
              <a:rPr lang="en-GB" altLang="zh-CN" sz="2800" dirty="0" smtClean="0">
                <a:ea typeface="SimSun" pitchFamily="2" charset="-122"/>
              </a:rPr>
              <a:t> texts (including transcripts of spoken data) which is (3) </a:t>
            </a:r>
            <a:r>
              <a:rPr lang="en-GB" altLang="zh-CN" sz="2800" i="1" dirty="0" smtClean="0">
                <a:solidFill>
                  <a:schemeClr val="hlink"/>
                </a:solidFill>
                <a:ea typeface="SimSun" pitchFamily="2" charset="-122"/>
              </a:rPr>
              <a:t>sampled</a:t>
            </a:r>
            <a:r>
              <a:rPr lang="en-GB" altLang="zh-CN" sz="2800" dirty="0" smtClean="0">
                <a:ea typeface="SimSun" pitchFamily="2" charset="-122"/>
              </a:rPr>
              <a:t> to be (4) </a:t>
            </a:r>
            <a:r>
              <a:rPr lang="en-GB" altLang="zh-CN" sz="2800" i="1" dirty="0" smtClean="0">
                <a:solidFill>
                  <a:schemeClr val="hlink"/>
                </a:solidFill>
                <a:ea typeface="SimSun" pitchFamily="2" charset="-122"/>
              </a:rPr>
              <a:t>representative</a:t>
            </a:r>
            <a:r>
              <a:rPr lang="en-GB" altLang="zh-CN" sz="2800" dirty="0" smtClean="0">
                <a:ea typeface="SimSun" pitchFamily="2" charset="-122"/>
              </a:rPr>
              <a:t> of a particular language or language variety.” (MXT 2006: 5)</a:t>
            </a:r>
          </a:p>
          <a:p>
            <a:pPr eaLnBrk="1" hangingPunct="1">
              <a:lnSpc>
                <a:spcPct val="80000"/>
              </a:lnSpc>
            </a:pPr>
            <a:endParaRPr lang="en-GB"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Developing Linguistic Corpora: a Guide to Good Practice Adding Linguistic Annotation, Geoffrey Leech, Lancaster University</a:t>
            </a:r>
          </a:p>
          <a:p>
            <a:r>
              <a:rPr lang="en-US" dirty="0" smtClean="0"/>
              <a:t>Link : https://ota.ox.ac.uk/documents/creating/dlc/chapter2.htm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993775"/>
          </a:xfrm>
        </p:spPr>
        <p:txBody>
          <a:bodyPr/>
          <a:lstStyle/>
          <a:p>
            <a:pPr eaLnBrk="1" hangingPunct="1"/>
            <a:r>
              <a:rPr lang="en-GB" smtClean="0"/>
              <a:t>What is not a corpus?</a:t>
            </a:r>
          </a:p>
        </p:txBody>
      </p:sp>
      <p:sp>
        <p:nvSpPr>
          <p:cNvPr id="14339" name="Rectangle 3"/>
          <p:cNvSpPr>
            <a:spLocks noGrp="1" noChangeArrowheads="1"/>
          </p:cNvSpPr>
          <p:nvPr>
            <p:ph sz="quarter" idx="1"/>
          </p:nvPr>
        </p:nvSpPr>
        <p:spPr>
          <a:xfrm>
            <a:off x="457200" y="1341438"/>
            <a:ext cx="8229600" cy="4784725"/>
          </a:xfrm>
        </p:spPr>
        <p:txBody>
          <a:bodyPr/>
          <a:lstStyle/>
          <a:p>
            <a:pPr eaLnBrk="1" hangingPunct="1">
              <a:lnSpc>
                <a:spcPct val="80000"/>
              </a:lnSpc>
            </a:pPr>
            <a:r>
              <a:rPr lang="en-GB" sz="2000" smtClean="0"/>
              <a:t>A </a:t>
            </a:r>
            <a:r>
              <a:rPr lang="en-GB" sz="2000" b="1" smtClean="0">
                <a:solidFill>
                  <a:srgbClr val="FF0000"/>
                </a:solidFill>
              </a:rPr>
              <a:t>list of words</a:t>
            </a:r>
            <a:r>
              <a:rPr lang="en-GB" sz="2000" smtClean="0"/>
              <a:t> is not a corpus</a:t>
            </a:r>
          </a:p>
          <a:p>
            <a:pPr lvl="1" eaLnBrk="1" hangingPunct="1">
              <a:lnSpc>
                <a:spcPct val="80000"/>
              </a:lnSpc>
            </a:pPr>
            <a:r>
              <a:rPr lang="en-GB" sz="1800" smtClean="0"/>
              <a:t>Building blocks of language</a:t>
            </a:r>
          </a:p>
          <a:p>
            <a:pPr eaLnBrk="1" hangingPunct="1">
              <a:lnSpc>
                <a:spcPct val="80000"/>
              </a:lnSpc>
            </a:pPr>
            <a:r>
              <a:rPr lang="en-GB" sz="2000" smtClean="0"/>
              <a:t>A text </a:t>
            </a:r>
            <a:r>
              <a:rPr lang="en-GB" sz="2000" b="1" smtClean="0">
                <a:solidFill>
                  <a:srgbClr val="FF0000"/>
                </a:solidFill>
              </a:rPr>
              <a:t>archive</a:t>
            </a:r>
            <a:r>
              <a:rPr lang="en-GB" sz="2000" smtClean="0"/>
              <a:t> is not a corpus</a:t>
            </a:r>
          </a:p>
          <a:p>
            <a:pPr lvl="1" eaLnBrk="1" hangingPunct="1">
              <a:lnSpc>
                <a:spcPct val="80000"/>
              </a:lnSpc>
            </a:pPr>
            <a:r>
              <a:rPr lang="en-GB" sz="1800" smtClean="0"/>
              <a:t>A random collection of texts</a:t>
            </a:r>
          </a:p>
          <a:p>
            <a:pPr eaLnBrk="1" hangingPunct="1">
              <a:lnSpc>
                <a:spcPct val="80000"/>
              </a:lnSpc>
            </a:pPr>
            <a:r>
              <a:rPr lang="en-GB" sz="2000" smtClean="0"/>
              <a:t>A collection of </a:t>
            </a:r>
            <a:r>
              <a:rPr lang="en-GB" sz="2000" b="1" smtClean="0">
                <a:solidFill>
                  <a:srgbClr val="FF0000"/>
                </a:solidFill>
              </a:rPr>
              <a:t>citations</a:t>
            </a:r>
            <a:r>
              <a:rPr lang="en-GB" sz="2000" smtClean="0"/>
              <a:t> is not a corpus</a:t>
            </a:r>
          </a:p>
          <a:p>
            <a:pPr lvl="1" eaLnBrk="1" hangingPunct="1">
              <a:lnSpc>
                <a:spcPct val="80000"/>
              </a:lnSpc>
            </a:pPr>
            <a:r>
              <a:rPr lang="en-GB" sz="1800" smtClean="0"/>
              <a:t>A short quotation which contains a word or phrase that is the reason for its selection</a:t>
            </a:r>
          </a:p>
          <a:p>
            <a:pPr eaLnBrk="1" hangingPunct="1">
              <a:lnSpc>
                <a:spcPct val="80000"/>
              </a:lnSpc>
            </a:pPr>
            <a:r>
              <a:rPr lang="en-GB" sz="2000" smtClean="0"/>
              <a:t>A collection of </a:t>
            </a:r>
            <a:r>
              <a:rPr lang="en-GB" sz="2000" b="1" smtClean="0">
                <a:solidFill>
                  <a:srgbClr val="FF0000"/>
                </a:solidFill>
              </a:rPr>
              <a:t>quotations</a:t>
            </a:r>
            <a:r>
              <a:rPr lang="en-GB" sz="2000" smtClean="0"/>
              <a:t> is not a corpus</a:t>
            </a:r>
          </a:p>
          <a:p>
            <a:pPr lvl="1" eaLnBrk="1" hangingPunct="1">
              <a:lnSpc>
                <a:spcPct val="80000"/>
              </a:lnSpc>
            </a:pPr>
            <a:r>
              <a:rPr lang="en-GB" sz="1800" smtClean="0"/>
              <a:t>A short selection from a text chosen on internal criteria by human beings</a:t>
            </a:r>
          </a:p>
          <a:p>
            <a:pPr eaLnBrk="1" hangingPunct="1">
              <a:lnSpc>
                <a:spcPct val="80000"/>
              </a:lnSpc>
            </a:pPr>
            <a:r>
              <a:rPr lang="en-GB" sz="2000" smtClean="0"/>
              <a:t>A </a:t>
            </a:r>
            <a:r>
              <a:rPr lang="en-GB" sz="2000" b="1" smtClean="0">
                <a:solidFill>
                  <a:srgbClr val="FF0000"/>
                </a:solidFill>
              </a:rPr>
              <a:t>text</a:t>
            </a:r>
            <a:r>
              <a:rPr lang="en-GB" sz="2000" smtClean="0"/>
              <a:t> is not a corpus</a:t>
            </a:r>
          </a:p>
          <a:p>
            <a:pPr lvl="1" eaLnBrk="1" hangingPunct="1">
              <a:lnSpc>
                <a:spcPct val="80000"/>
              </a:lnSpc>
            </a:pPr>
            <a:r>
              <a:rPr lang="en-GB" sz="1800" smtClean="0"/>
              <a:t>Intending to be read in different ways</a:t>
            </a:r>
          </a:p>
          <a:p>
            <a:pPr eaLnBrk="1" hangingPunct="1">
              <a:lnSpc>
                <a:spcPct val="80000"/>
              </a:lnSpc>
            </a:pPr>
            <a:r>
              <a:rPr lang="en-GB" sz="2000" smtClean="0"/>
              <a:t>The </a:t>
            </a:r>
            <a:r>
              <a:rPr lang="en-GB" sz="2000" b="1" smtClean="0">
                <a:solidFill>
                  <a:srgbClr val="FF0000"/>
                </a:solidFill>
              </a:rPr>
              <a:t>Web</a:t>
            </a:r>
            <a:r>
              <a:rPr lang="en-GB" sz="2000" smtClean="0"/>
              <a:t> is not a corpus</a:t>
            </a:r>
          </a:p>
          <a:p>
            <a:pPr lvl="1" eaLnBrk="1" hangingPunct="1">
              <a:lnSpc>
                <a:spcPct val="80000"/>
              </a:lnSpc>
            </a:pPr>
            <a:r>
              <a:rPr lang="en-GB" sz="1800" smtClean="0"/>
              <a:t>Its dimensions unknown, constantly changing, not designed from a linguistic perspective</a:t>
            </a:r>
          </a:p>
          <a:p>
            <a:pPr eaLnBrk="1" hangingPunct="1">
              <a:lnSpc>
                <a:spcPct val="80000"/>
              </a:lnSpc>
              <a:buFontTx/>
              <a:buNone/>
            </a:pPr>
            <a:endParaRPr lang="en-GB" sz="2000" smtClean="0"/>
          </a:p>
          <a:p>
            <a:pPr eaLnBrk="1" hangingPunct="1">
              <a:lnSpc>
                <a:spcPct val="80000"/>
              </a:lnSpc>
              <a:buFontTx/>
              <a:buNone/>
            </a:pPr>
            <a:r>
              <a:rPr lang="en-GB" sz="2000" smtClean="0"/>
              <a:t>							Sinclair (2005)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What is a corpus for?</a:t>
            </a:r>
          </a:p>
        </p:txBody>
      </p:sp>
      <p:sp>
        <p:nvSpPr>
          <p:cNvPr id="15363" name="Rectangle 3"/>
          <p:cNvSpPr>
            <a:spLocks noGrp="1" noChangeArrowheads="1"/>
          </p:cNvSpPr>
          <p:nvPr>
            <p:ph sz="quarter" idx="1"/>
          </p:nvPr>
        </p:nvSpPr>
        <p:spPr>
          <a:xfrm>
            <a:off x="457200" y="1484313"/>
            <a:ext cx="8229600" cy="4897437"/>
          </a:xfrm>
        </p:spPr>
        <p:txBody>
          <a:bodyPr/>
          <a:lstStyle/>
          <a:p>
            <a:pPr eaLnBrk="1" hangingPunct="1"/>
            <a:r>
              <a:rPr lang="en-GB" smtClean="0"/>
              <a:t>A corpus is made for the study of language in a broad sense</a:t>
            </a:r>
          </a:p>
          <a:p>
            <a:pPr lvl="1" eaLnBrk="1" hangingPunct="1"/>
            <a:r>
              <a:rPr lang="en-GB" sz="2600" smtClean="0"/>
              <a:t>To test existing linguistic theory and hypotheses</a:t>
            </a:r>
          </a:p>
          <a:p>
            <a:pPr lvl="1" eaLnBrk="1" hangingPunct="1"/>
            <a:r>
              <a:rPr lang="en-GB" sz="2600" smtClean="0"/>
              <a:t>To generate and verify new linguistic hypotheses</a:t>
            </a:r>
          </a:p>
          <a:p>
            <a:pPr lvl="1" eaLnBrk="1" hangingPunct="1"/>
            <a:r>
              <a:rPr lang="en-GB" sz="2600" smtClean="0"/>
              <a:t>Beyond linguistics, to provide textual evidence in text-based humanities and social sciences subjects</a:t>
            </a:r>
          </a:p>
          <a:p>
            <a:pPr eaLnBrk="1" hangingPunct="1"/>
            <a:r>
              <a:rPr lang="en-GB" smtClean="0"/>
              <a:t>The purpose is reflected in a well-designed corpus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Why use corpora?</a:t>
            </a:r>
          </a:p>
        </p:txBody>
      </p:sp>
      <p:sp>
        <p:nvSpPr>
          <p:cNvPr id="16387" name="Rectangle 3"/>
          <p:cNvSpPr>
            <a:spLocks noGrp="1" noChangeArrowheads="1"/>
          </p:cNvSpPr>
          <p:nvPr>
            <p:ph sz="quarter" idx="1"/>
          </p:nvPr>
        </p:nvSpPr>
        <p:spPr/>
        <p:txBody>
          <a:bodyPr/>
          <a:lstStyle/>
          <a:p>
            <a:pPr eaLnBrk="1" hangingPunct="1">
              <a:lnSpc>
                <a:spcPct val="90000"/>
              </a:lnSpc>
            </a:pPr>
            <a:r>
              <a:rPr lang="en-GB" sz="2800" smtClean="0"/>
              <a:t>Even expert speakers have only a partial knowledge of a language</a:t>
            </a:r>
          </a:p>
          <a:p>
            <a:pPr lvl="1" eaLnBrk="1" hangingPunct="1">
              <a:lnSpc>
                <a:spcPct val="90000"/>
              </a:lnSpc>
            </a:pPr>
            <a:r>
              <a:rPr lang="en-GB" sz="2400" b="1" smtClean="0"/>
              <a:t>A corpus can be more comprehensive and balanced</a:t>
            </a:r>
          </a:p>
          <a:p>
            <a:pPr eaLnBrk="1" hangingPunct="1">
              <a:lnSpc>
                <a:spcPct val="90000"/>
              </a:lnSpc>
            </a:pPr>
            <a:r>
              <a:rPr lang="en-GB" sz="2800" smtClean="0"/>
              <a:t>Even expert speakers tend to notice the unusual and think of what is possible</a:t>
            </a:r>
          </a:p>
          <a:p>
            <a:pPr lvl="1" eaLnBrk="1" hangingPunct="1">
              <a:lnSpc>
                <a:spcPct val="90000"/>
              </a:lnSpc>
            </a:pPr>
            <a:r>
              <a:rPr lang="en-GB" sz="2400" b="1" smtClean="0"/>
              <a:t>A corpus can show us what is common and typical</a:t>
            </a:r>
            <a:endParaRPr lang="en-GB" sz="2400" smtClean="0"/>
          </a:p>
          <a:p>
            <a:pPr eaLnBrk="1" hangingPunct="1">
              <a:lnSpc>
                <a:spcPct val="90000"/>
              </a:lnSpc>
            </a:pPr>
            <a:r>
              <a:rPr lang="en-GB" sz="2800" smtClean="0"/>
              <a:t>Even expert speakers cannot quantify their knowledge of language</a:t>
            </a:r>
          </a:p>
          <a:p>
            <a:pPr lvl="1" eaLnBrk="1" hangingPunct="1">
              <a:lnSpc>
                <a:spcPct val="90000"/>
              </a:lnSpc>
            </a:pPr>
            <a:r>
              <a:rPr lang="en-GB" sz="2400" b="1" smtClean="0"/>
              <a:t>A corpus can readily give us accurate statistics</a:t>
            </a:r>
            <a:endParaRPr lang="en-GB"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Why use corpora?</a:t>
            </a:r>
          </a:p>
        </p:txBody>
      </p:sp>
      <p:sp>
        <p:nvSpPr>
          <p:cNvPr id="17411" name="Rectangle 3"/>
          <p:cNvSpPr>
            <a:spLocks noGrp="1" noChangeArrowheads="1"/>
          </p:cNvSpPr>
          <p:nvPr>
            <p:ph sz="quarter" idx="1"/>
          </p:nvPr>
        </p:nvSpPr>
        <p:spPr/>
        <p:txBody>
          <a:bodyPr/>
          <a:lstStyle/>
          <a:p>
            <a:pPr eaLnBrk="1" hangingPunct="1">
              <a:lnSpc>
                <a:spcPct val="80000"/>
              </a:lnSpc>
            </a:pPr>
            <a:r>
              <a:rPr lang="en-GB" sz="2800" smtClean="0"/>
              <a:t>Even expert speakers cannot remember everything they know</a:t>
            </a:r>
          </a:p>
          <a:p>
            <a:pPr lvl="1" eaLnBrk="1" hangingPunct="1">
              <a:lnSpc>
                <a:spcPct val="80000"/>
              </a:lnSpc>
            </a:pPr>
            <a:r>
              <a:rPr lang="en-GB" sz="2400" b="1" smtClean="0"/>
              <a:t>A corpus can store and recall all the information that has been stored in it</a:t>
            </a:r>
          </a:p>
          <a:p>
            <a:pPr eaLnBrk="1" hangingPunct="1">
              <a:lnSpc>
                <a:spcPct val="80000"/>
              </a:lnSpc>
            </a:pPr>
            <a:r>
              <a:rPr lang="en-GB" sz="2800" smtClean="0"/>
              <a:t>Even experts speakers cannot make up natural examples</a:t>
            </a:r>
          </a:p>
          <a:p>
            <a:pPr lvl="1" eaLnBrk="1" hangingPunct="1">
              <a:lnSpc>
                <a:spcPct val="80000"/>
              </a:lnSpc>
            </a:pPr>
            <a:r>
              <a:rPr lang="en-GB" sz="2400" b="1" smtClean="0"/>
              <a:t>A corpus can provide us with a vast number of examples in real communication context</a:t>
            </a:r>
          </a:p>
          <a:p>
            <a:pPr eaLnBrk="1" hangingPunct="1">
              <a:lnSpc>
                <a:spcPct val="80000"/>
              </a:lnSpc>
            </a:pPr>
            <a:r>
              <a:rPr lang="en-GB" sz="2800" smtClean="0"/>
              <a:t>Even expert speakers have prejudices and preferences and every language has cultural connotations and underlying ideology</a:t>
            </a:r>
          </a:p>
          <a:p>
            <a:pPr lvl="1" eaLnBrk="1" hangingPunct="1">
              <a:lnSpc>
                <a:spcPct val="80000"/>
              </a:lnSpc>
            </a:pPr>
            <a:r>
              <a:rPr lang="en-GB" sz="2400" b="1" smtClean="0"/>
              <a:t>A corpus can give you more objective evidence</a:t>
            </a:r>
            <a:endParaRPr lang="en-GB"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Why use corpora?</a:t>
            </a:r>
          </a:p>
        </p:txBody>
      </p:sp>
      <p:sp>
        <p:nvSpPr>
          <p:cNvPr id="18435" name="Rectangle 3"/>
          <p:cNvSpPr>
            <a:spLocks noGrp="1" noChangeArrowheads="1"/>
          </p:cNvSpPr>
          <p:nvPr>
            <p:ph sz="quarter" idx="1"/>
          </p:nvPr>
        </p:nvSpPr>
        <p:spPr/>
        <p:txBody>
          <a:bodyPr/>
          <a:lstStyle/>
          <a:p>
            <a:pPr eaLnBrk="1" hangingPunct="1">
              <a:lnSpc>
                <a:spcPct val="80000"/>
              </a:lnSpc>
            </a:pPr>
            <a:r>
              <a:rPr lang="en-GB" sz="2800" smtClean="0"/>
              <a:t>Even expert speakers are not always available to be consulted</a:t>
            </a:r>
          </a:p>
          <a:p>
            <a:pPr lvl="1" eaLnBrk="1" hangingPunct="1">
              <a:lnSpc>
                <a:spcPct val="80000"/>
              </a:lnSpc>
            </a:pPr>
            <a:r>
              <a:rPr lang="en-GB" sz="2400" b="1" smtClean="0"/>
              <a:t>A corpus can be made permanently accessible to all</a:t>
            </a:r>
          </a:p>
          <a:p>
            <a:pPr eaLnBrk="1" hangingPunct="1">
              <a:lnSpc>
                <a:spcPct val="80000"/>
              </a:lnSpc>
            </a:pPr>
            <a:r>
              <a:rPr lang="en-GB" sz="2800" smtClean="0"/>
              <a:t>Even expert speakers cannot keep up with language change</a:t>
            </a:r>
          </a:p>
          <a:p>
            <a:pPr lvl="1" eaLnBrk="1" hangingPunct="1">
              <a:lnSpc>
                <a:spcPct val="80000"/>
              </a:lnSpc>
            </a:pPr>
            <a:r>
              <a:rPr lang="en-GB" sz="2400" b="1" smtClean="0"/>
              <a:t>A constantly updated corpus can reflect even recent changes in the language</a:t>
            </a:r>
          </a:p>
          <a:p>
            <a:pPr eaLnBrk="1" hangingPunct="1">
              <a:lnSpc>
                <a:spcPct val="80000"/>
              </a:lnSpc>
            </a:pPr>
            <a:r>
              <a:rPr lang="en-GB" sz="2800" smtClean="0"/>
              <a:t>Even expert speakers lack authority: they can be challenged by other expert speakers</a:t>
            </a:r>
          </a:p>
          <a:p>
            <a:pPr lvl="1" eaLnBrk="1" hangingPunct="1">
              <a:lnSpc>
                <a:spcPct val="80000"/>
              </a:lnSpc>
            </a:pPr>
            <a:r>
              <a:rPr lang="en-GB" sz="2400" b="1" smtClean="0"/>
              <a:t>A corpus can encompass the actual language use of many expert speakers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Benefits of corpus data</a:t>
            </a:r>
          </a:p>
        </p:txBody>
      </p:sp>
      <p:sp>
        <p:nvSpPr>
          <p:cNvPr id="21507" name="Rectangle 3"/>
          <p:cNvSpPr>
            <a:spLocks noGrp="1" noChangeArrowheads="1"/>
          </p:cNvSpPr>
          <p:nvPr>
            <p:ph sz="quarter" idx="1"/>
          </p:nvPr>
        </p:nvSpPr>
        <p:spPr>
          <a:xfrm>
            <a:off x="457200" y="1268413"/>
            <a:ext cx="8229600" cy="4857750"/>
          </a:xfrm>
        </p:spPr>
        <p:txBody>
          <a:bodyPr/>
          <a:lstStyle/>
          <a:p>
            <a:pPr eaLnBrk="1" hangingPunct="1">
              <a:lnSpc>
                <a:spcPct val="80000"/>
              </a:lnSpc>
            </a:pPr>
            <a:r>
              <a:rPr lang="en-US" sz="2400" smtClean="0"/>
              <a:t>Corpus data is more reliable</a:t>
            </a:r>
          </a:p>
          <a:p>
            <a:pPr lvl="1" eaLnBrk="1" hangingPunct="1">
              <a:lnSpc>
                <a:spcPct val="80000"/>
              </a:lnSpc>
            </a:pPr>
            <a:r>
              <a:rPr lang="en-US" sz="2000" smtClean="0"/>
              <a:t>A corpus pools together linguistic intuitions of a range of language speakers, which offsets the potential biases in intuitions of individual speakers</a:t>
            </a:r>
            <a:endParaRPr lang="en-GB" sz="2000" smtClean="0"/>
          </a:p>
          <a:p>
            <a:pPr eaLnBrk="1" hangingPunct="1">
              <a:lnSpc>
                <a:spcPct val="80000"/>
              </a:lnSpc>
            </a:pPr>
            <a:r>
              <a:rPr lang="en-US" sz="2400" smtClean="0"/>
              <a:t>Corpus data is more natural</a:t>
            </a:r>
          </a:p>
          <a:p>
            <a:pPr lvl="1" eaLnBrk="1" hangingPunct="1">
              <a:lnSpc>
                <a:spcPct val="80000"/>
              </a:lnSpc>
            </a:pPr>
            <a:r>
              <a:rPr lang="en-US" sz="2000" smtClean="0"/>
              <a:t>It is used in real communications instead of being invented specifically for linguistic analysis</a:t>
            </a:r>
          </a:p>
          <a:p>
            <a:pPr eaLnBrk="1" hangingPunct="1">
              <a:lnSpc>
                <a:spcPct val="80000"/>
              </a:lnSpc>
            </a:pPr>
            <a:r>
              <a:rPr lang="en-GB" sz="2400" smtClean="0"/>
              <a:t>Corpus data is contextualized</a:t>
            </a:r>
          </a:p>
          <a:p>
            <a:pPr lvl="1" eaLnBrk="1" hangingPunct="1">
              <a:lnSpc>
                <a:spcPct val="80000"/>
              </a:lnSpc>
            </a:pPr>
            <a:r>
              <a:rPr lang="en-US" sz="2000" smtClean="0"/>
              <a:t>Attested language use which has already occurred in real linguistic context</a:t>
            </a:r>
            <a:endParaRPr lang="en-GB" sz="2000" smtClean="0"/>
          </a:p>
          <a:p>
            <a:pPr eaLnBrk="1" hangingPunct="1">
              <a:lnSpc>
                <a:spcPct val="80000"/>
              </a:lnSpc>
            </a:pPr>
            <a:r>
              <a:rPr lang="en-GB" sz="2400" smtClean="0"/>
              <a:t>Corpus data is quantitative</a:t>
            </a:r>
          </a:p>
          <a:p>
            <a:pPr lvl="1" eaLnBrk="1" hangingPunct="1">
              <a:lnSpc>
                <a:spcPct val="80000"/>
              </a:lnSpc>
            </a:pPr>
            <a:r>
              <a:rPr lang="en-US" sz="2000" smtClean="0"/>
              <a:t>Corpora can provide frequencies and statistics readily</a:t>
            </a:r>
          </a:p>
          <a:p>
            <a:pPr eaLnBrk="1" hangingPunct="1">
              <a:lnSpc>
                <a:spcPct val="80000"/>
              </a:lnSpc>
            </a:pPr>
            <a:r>
              <a:rPr lang="en-US" sz="2400" smtClean="0"/>
              <a:t>Corpus data can find differences that intuitions alone cannot perceive</a:t>
            </a:r>
          </a:p>
          <a:p>
            <a:pPr lvl="1" eaLnBrk="1" hangingPunct="1">
              <a:lnSpc>
                <a:spcPct val="80000"/>
              </a:lnSpc>
            </a:pPr>
            <a:r>
              <a:rPr lang="en-GB" sz="2000" smtClean="0"/>
              <a:t>E.g. synonyms </a:t>
            </a:r>
            <a:r>
              <a:rPr lang="en-GB" sz="2000" i="1" smtClean="0"/>
              <a:t>totally, absolutely, utterly, completely, entirely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corpora</a:t>
            </a:r>
            <a:endParaRPr lang="en-US" dirty="0"/>
          </a:p>
        </p:txBody>
      </p:sp>
      <p:sp>
        <p:nvSpPr>
          <p:cNvPr id="3" name="Content Placeholder 2"/>
          <p:cNvSpPr>
            <a:spLocks noGrp="1"/>
          </p:cNvSpPr>
          <p:nvPr>
            <p:ph sz="quarter" idx="1"/>
          </p:nvPr>
        </p:nvSpPr>
        <p:spPr/>
        <p:txBody>
          <a:bodyPr>
            <a:normAutofit fontScale="92500"/>
          </a:bodyPr>
          <a:lstStyle/>
          <a:p>
            <a:r>
              <a:rPr lang="en-US" dirty="0" smtClean="0"/>
              <a:t>Brown corpus</a:t>
            </a:r>
          </a:p>
          <a:p>
            <a:pPr lvl="1"/>
            <a:r>
              <a:rPr lang="en-US" dirty="0" smtClean="0"/>
              <a:t>general corpus in the field of corpus linguistics. It contains 500 samples of English-language text, totaling roughly one million words, compiled from works published in the United States in 1961</a:t>
            </a:r>
          </a:p>
          <a:p>
            <a:r>
              <a:rPr lang="en-US" dirty="0" smtClean="0"/>
              <a:t>Lancaster-Oslo-Bergen (LOB) Corpus </a:t>
            </a:r>
          </a:p>
          <a:p>
            <a:pPr lvl="1"/>
            <a:r>
              <a:rPr lang="en-US" dirty="0" smtClean="0"/>
              <a:t>consists of one million words of British English texts from 1961. The texts for the corpus were sampled from 15 different text categories. Each text is just over 2,000 words long and the number of texts in each category varies</a:t>
            </a:r>
          </a:p>
          <a:p>
            <a:r>
              <a:rPr lang="en-US" dirty="0" smtClean="0"/>
              <a:t>British National Corpus (BNC)</a:t>
            </a:r>
          </a:p>
          <a:p>
            <a:pPr lvl="1"/>
            <a:r>
              <a:rPr lang="en-US" dirty="0" smtClean="0"/>
              <a:t>100-million-word text corpus of samples of written and spoken English from a wide range of sources. The corpus covers British English of the late 20th century from a wide variety of genres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154</TotalTime>
  <Words>1356</Words>
  <Application>Microsoft Office PowerPoint</Application>
  <PresentationFormat>On-screen Show (4:3)</PresentationFormat>
  <Paragraphs>171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SimSun</vt:lpstr>
      <vt:lpstr>Bookman Old Style</vt:lpstr>
      <vt:lpstr>Calibri</vt:lpstr>
      <vt:lpstr>Gill Sans MT</vt:lpstr>
      <vt:lpstr>Times New Roman</vt:lpstr>
      <vt:lpstr>Wingdings</vt:lpstr>
      <vt:lpstr>Wingdings 3</vt:lpstr>
      <vt:lpstr>Origin</vt:lpstr>
      <vt:lpstr>Corpus and Corpus Analysis</vt:lpstr>
      <vt:lpstr>What is a corpus?</vt:lpstr>
      <vt:lpstr>What is not a corpus?</vt:lpstr>
      <vt:lpstr>What is a corpus for?</vt:lpstr>
      <vt:lpstr>Why use corpora?</vt:lpstr>
      <vt:lpstr>Why use corpora?</vt:lpstr>
      <vt:lpstr>Why use corpora?</vt:lpstr>
      <vt:lpstr>Benefits of corpus data</vt:lpstr>
      <vt:lpstr>Some corpora</vt:lpstr>
      <vt:lpstr>What is Corpus Markup and Annotation?</vt:lpstr>
      <vt:lpstr>Why Annotate? </vt:lpstr>
      <vt:lpstr>Types of Corpus Annotation</vt:lpstr>
      <vt:lpstr>POS Tagging: Claws C5</vt:lpstr>
      <vt:lpstr>POS Tagging: Claws C7</vt:lpstr>
      <vt:lpstr>Parsing: Chunking</vt:lpstr>
      <vt:lpstr>Parsing</vt:lpstr>
      <vt:lpstr>Semantic Annotation</vt:lpstr>
      <vt:lpstr>Semantic Annotation</vt:lpstr>
      <vt:lpstr>Semantic Annotation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Corpus</dc:title>
  <dc:creator>VIT-Laptop</dc:creator>
  <cp:lastModifiedBy>SARAVANA KUMAR</cp:lastModifiedBy>
  <cp:revision>49</cp:revision>
  <dcterms:created xsi:type="dcterms:W3CDTF">2019-08-14T11:45:55Z</dcterms:created>
  <dcterms:modified xsi:type="dcterms:W3CDTF">2024-07-23T06:42:26Z</dcterms:modified>
</cp:coreProperties>
</file>