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7"/>
  </p:notesMasterIdLst>
  <p:handoutMasterIdLst>
    <p:handoutMasterId r:id="rId58"/>
  </p:handoutMasterIdLst>
  <p:sldIdLst>
    <p:sldId id="452" r:id="rId2"/>
    <p:sldId id="463" r:id="rId3"/>
    <p:sldId id="464" r:id="rId4"/>
    <p:sldId id="405" r:id="rId5"/>
    <p:sldId id="406" r:id="rId6"/>
    <p:sldId id="442" r:id="rId7"/>
    <p:sldId id="444" r:id="rId8"/>
    <p:sldId id="408" r:id="rId9"/>
    <p:sldId id="409" r:id="rId10"/>
    <p:sldId id="411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12" r:id="rId19"/>
    <p:sldId id="413" r:id="rId20"/>
    <p:sldId id="415" r:id="rId21"/>
    <p:sldId id="451" r:id="rId22"/>
    <p:sldId id="416" r:id="rId23"/>
    <p:sldId id="417" r:id="rId24"/>
    <p:sldId id="419" r:id="rId25"/>
    <p:sldId id="420" r:id="rId26"/>
    <p:sldId id="421" r:id="rId27"/>
    <p:sldId id="458" r:id="rId28"/>
    <p:sldId id="459" r:id="rId29"/>
    <p:sldId id="460" r:id="rId30"/>
    <p:sldId id="461" r:id="rId31"/>
    <p:sldId id="422" r:id="rId32"/>
    <p:sldId id="423" r:id="rId33"/>
    <p:sldId id="424" r:id="rId34"/>
    <p:sldId id="425" r:id="rId35"/>
    <p:sldId id="426" r:id="rId36"/>
    <p:sldId id="427" r:id="rId37"/>
    <p:sldId id="453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50" r:id="rId46"/>
    <p:sldId id="462" r:id="rId47"/>
    <p:sldId id="435" r:id="rId48"/>
    <p:sldId id="454" r:id="rId49"/>
    <p:sldId id="457" r:id="rId50"/>
    <p:sldId id="437" r:id="rId51"/>
    <p:sldId id="438" r:id="rId52"/>
    <p:sldId id="439" r:id="rId53"/>
    <p:sldId id="440" r:id="rId54"/>
    <p:sldId id="456" r:id="rId55"/>
    <p:sldId id="455" r:id="rId5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85" d="100"/>
          <a:sy n="85" d="100"/>
        </p:scale>
        <p:origin x="-70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23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24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26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34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35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36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42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47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50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51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52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10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</a:t>
            </a:r>
            <a:r>
              <a:rPr lang="en-US" smtClean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</a:t>
            </a:r>
            <a:r>
              <a:rPr lang="en-US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200" smtClean="0">
                <a:solidFill>
                  <a:schemeClr val="bg2"/>
                </a:solidFill>
              </a:rPr>
              <a:t>Regular Expressions and Automata 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4F3515BB-3177-48C6-BE15-79AAF2F18C0F}" type="slidenum">
              <a:rPr kumimoji="0" lang="zh-TW" altLang="en-US" sz="1200">
                <a:solidFill>
                  <a:schemeClr val="bg2"/>
                </a:solidFill>
              </a:rPr>
              <a:pPr/>
              <a:t>11</a:t>
            </a:fld>
            <a:endParaRPr kumimoji="0" lang="en-US" altLang="zh-TW" sz="1200">
              <a:solidFill>
                <a:schemeClr val="bg2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2.1 Regular Expressions</a:t>
            </a:r>
            <a:br>
              <a:rPr lang="en-US" altLang="zh-TW" sz="3200" smtClean="0"/>
            </a:br>
            <a:r>
              <a:rPr lang="en-US" altLang="zh-TW" sz="2400" smtClean="0"/>
              <a:t>A Simple Example</a:t>
            </a:r>
            <a:endParaRPr lang="zh-TW" altLang="en-US" sz="2400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329804"/>
          </a:xfrm>
        </p:spPr>
        <p:txBody>
          <a:bodyPr/>
          <a:lstStyle/>
          <a:p>
            <a:pPr eaLnBrk="1" hangingPunct="1"/>
            <a:r>
              <a:rPr lang="en-US" altLang="zh-TW" smtClean="0"/>
              <a:t>To find the English article </a:t>
            </a:r>
            <a:r>
              <a:rPr lang="en-US" altLang="zh-TW" i="1" smtClean="0"/>
              <a:t>the</a:t>
            </a:r>
            <a:endParaRPr lang="en-US" altLang="zh-TW" smtClean="0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1112839" y="1810941"/>
            <a:ext cx="873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/the/</a:t>
            </a: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1135063" y="2188369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/[tT]he/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1116013" y="2620566"/>
            <a:ext cx="1838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/\b[tT]he\b/</a:t>
            </a:r>
          </a:p>
        </p:txBody>
      </p:sp>
      <p:sp>
        <p:nvSpPr>
          <p:cNvPr id="67593" name="Text Box 7"/>
          <p:cNvSpPr txBox="1">
            <a:spLocks noChangeArrowheads="1"/>
          </p:cNvSpPr>
          <p:nvPr/>
        </p:nvSpPr>
        <p:spPr bwMode="auto">
          <a:xfrm>
            <a:off x="1116013" y="3052763"/>
            <a:ext cx="37689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/[^a-zA-Z][tT]he[^a-zA-Z]/</a:t>
            </a:r>
          </a:p>
        </p:txBody>
      </p:sp>
      <p:sp>
        <p:nvSpPr>
          <p:cNvPr id="67594" name="Text Box 8"/>
          <p:cNvSpPr txBox="1">
            <a:spLocks noChangeArrowheads="1"/>
          </p:cNvSpPr>
          <p:nvPr/>
        </p:nvSpPr>
        <p:spPr bwMode="auto">
          <a:xfrm>
            <a:off x="1116013" y="3593307"/>
            <a:ext cx="4044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/^|[^a-zA-Z][tT]he[^a-zA-Z]/</a:t>
            </a:r>
          </a:p>
        </p:txBody>
      </p:sp>
    </p:spTree>
    <p:extLst>
      <p:ext uri="{BB962C8B-B14F-4D97-AF65-F5344CB8AC3E}">
        <p14:creationId xmlns:p14="http://schemas.microsoft.com/office/powerpoint/2010/main" val="412647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200" smtClean="0">
                <a:solidFill>
                  <a:schemeClr val="bg2"/>
                </a:solidFill>
              </a:rPr>
              <a:t>Regular Expressions and Automata 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E9945D39-7B4E-4264-95D3-255423EE4128}" type="slidenum">
              <a:rPr kumimoji="0" lang="zh-TW" altLang="en-US" sz="1200">
                <a:solidFill>
                  <a:schemeClr val="bg2"/>
                </a:solidFill>
              </a:rPr>
              <a:pPr/>
              <a:t>12</a:t>
            </a:fld>
            <a:endParaRPr kumimoji="0" lang="en-US" altLang="zh-TW" sz="1200">
              <a:solidFill>
                <a:schemeClr val="bg2"/>
              </a:solidFill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2.1 Regular Expressions</a:t>
            </a:r>
            <a:br>
              <a:rPr lang="en-US" altLang="zh-TW" sz="3200" smtClean="0"/>
            </a:br>
            <a:r>
              <a:rPr lang="en-US" altLang="zh-TW" sz="2400" smtClean="0"/>
              <a:t>A More Complex Example</a:t>
            </a:r>
            <a:endParaRPr lang="zh-TW" altLang="en-US" sz="2400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437085"/>
            <a:ext cx="8062913" cy="329803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latin typeface="Arial" charset="0"/>
              </a:rPr>
              <a:t>“</a:t>
            </a:r>
            <a:r>
              <a:rPr lang="en-US" altLang="zh-TW" sz="1800" smtClean="0"/>
              <a:t>any PC with more than </a:t>
            </a:r>
            <a:r>
              <a:rPr lang="en-US" altLang="zh-TW" sz="1800" b="1" i="1" smtClean="0">
                <a:solidFill>
                  <a:srgbClr val="FF3300"/>
                </a:solidFill>
              </a:rPr>
              <a:t>500 MHz</a:t>
            </a:r>
            <a:r>
              <a:rPr lang="en-US" altLang="zh-TW" sz="1800" smtClean="0"/>
              <a:t> and </a:t>
            </a:r>
            <a:r>
              <a:rPr lang="en-US" altLang="zh-TW" sz="1800" b="1" i="1" smtClean="0">
                <a:solidFill>
                  <a:srgbClr val="FF3300"/>
                </a:solidFill>
              </a:rPr>
              <a:t>32 Gb</a:t>
            </a:r>
            <a:r>
              <a:rPr lang="en-US" altLang="zh-TW" sz="1800" smtClean="0"/>
              <a:t> of disk space for less than </a:t>
            </a:r>
            <a:r>
              <a:rPr lang="en-US" altLang="zh-TW" sz="1800" b="1" i="1" smtClean="0">
                <a:solidFill>
                  <a:srgbClr val="FF3300"/>
                </a:solidFill>
              </a:rPr>
              <a:t>$1000</a:t>
            </a:r>
            <a:r>
              <a:rPr lang="en-US" altLang="zh-TW" sz="1800" i="1" smtClean="0">
                <a:latin typeface="Arial" charset="0"/>
              </a:rPr>
              <a:t>”</a:t>
            </a:r>
            <a:endParaRPr lang="en-US" altLang="zh-TW" sz="1800" smtClean="0"/>
          </a:p>
        </p:txBody>
      </p:sp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1112839" y="1810941"/>
            <a:ext cx="142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/$[0-9]+/</a:t>
            </a:r>
          </a:p>
        </p:txBody>
      </p:sp>
      <p:sp>
        <p:nvSpPr>
          <p:cNvPr id="68615" name="Text Box 9"/>
          <p:cNvSpPr txBox="1">
            <a:spLocks noChangeArrowheads="1"/>
          </p:cNvSpPr>
          <p:nvPr/>
        </p:nvSpPr>
        <p:spPr bwMode="auto">
          <a:xfrm>
            <a:off x="1116014" y="2188369"/>
            <a:ext cx="3079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/$[0-9]+\.[0-9][0-9]/</a:t>
            </a:r>
          </a:p>
        </p:txBody>
      </p:sp>
      <p:sp>
        <p:nvSpPr>
          <p:cNvPr id="68616" name="Text Box 10"/>
          <p:cNvSpPr txBox="1">
            <a:spLocks noChangeArrowheads="1"/>
          </p:cNvSpPr>
          <p:nvPr/>
        </p:nvSpPr>
        <p:spPr bwMode="auto">
          <a:xfrm>
            <a:off x="1116013" y="2566988"/>
            <a:ext cx="4044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/\b$[0-9]+(\.[0-9][0-9])?\b/</a:t>
            </a:r>
          </a:p>
        </p:txBody>
      </p:sp>
      <p:sp>
        <p:nvSpPr>
          <p:cNvPr id="68617" name="Text Box 11"/>
          <p:cNvSpPr txBox="1">
            <a:spLocks noChangeArrowheads="1"/>
          </p:cNvSpPr>
          <p:nvPr/>
        </p:nvSpPr>
        <p:spPr bwMode="auto">
          <a:xfrm>
            <a:off x="1116014" y="2950369"/>
            <a:ext cx="6939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/\b[0-9]+ *(MHz|[Mm]egahertz|GHz|[Gg]igahertz)\b/</a:t>
            </a:r>
          </a:p>
        </p:txBody>
      </p:sp>
      <p:sp>
        <p:nvSpPr>
          <p:cNvPr id="68618" name="Text Box 12"/>
          <p:cNvSpPr txBox="1">
            <a:spLocks noChangeArrowheads="1"/>
          </p:cNvSpPr>
          <p:nvPr/>
        </p:nvSpPr>
        <p:spPr bwMode="auto">
          <a:xfrm>
            <a:off x="1116013" y="3323035"/>
            <a:ext cx="45961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/\b[0-9]+ *(Mb|[Mm]egabytes?)\b/</a:t>
            </a:r>
          </a:p>
        </p:txBody>
      </p:sp>
      <p:sp>
        <p:nvSpPr>
          <p:cNvPr id="68619" name="Text Box 13"/>
          <p:cNvSpPr txBox="1">
            <a:spLocks noChangeArrowheads="1"/>
          </p:cNvSpPr>
          <p:nvPr/>
        </p:nvSpPr>
        <p:spPr bwMode="auto">
          <a:xfrm>
            <a:off x="1116013" y="3706416"/>
            <a:ext cx="5974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/\b[0-9](\.[0-9]+)? *(Gb|[Gg]igabytes?)\b/</a:t>
            </a:r>
          </a:p>
        </p:txBody>
      </p:sp>
      <p:sp>
        <p:nvSpPr>
          <p:cNvPr id="68620" name="Text Box 14"/>
          <p:cNvSpPr txBox="1">
            <a:spLocks noChangeArrowheads="1"/>
          </p:cNvSpPr>
          <p:nvPr/>
        </p:nvSpPr>
        <p:spPr bwMode="auto">
          <a:xfrm>
            <a:off x="1116013" y="4079082"/>
            <a:ext cx="7215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/\b(Win95|Win98|WinNT|Windows *(NT|95|98|2000)?)\b/</a:t>
            </a:r>
          </a:p>
        </p:txBody>
      </p:sp>
      <p:sp>
        <p:nvSpPr>
          <p:cNvPr id="68621" name="Text Box 15"/>
          <p:cNvSpPr txBox="1">
            <a:spLocks noChangeArrowheads="1"/>
          </p:cNvSpPr>
          <p:nvPr/>
        </p:nvSpPr>
        <p:spPr bwMode="auto">
          <a:xfrm>
            <a:off x="1116014" y="4456510"/>
            <a:ext cx="39068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/\b(Mac|Macintosh|Apple)\b/</a:t>
            </a:r>
          </a:p>
        </p:txBody>
      </p:sp>
    </p:spTree>
    <p:extLst>
      <p:ext uri="{BB962C8B-B14F-4D97-AF65-F5344CB8AC3E}">
        <p14:creationId xmlns:p14="http://schemas.microsoft.com/office/powerpoint/2010/main" val="250050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200" smtClean="0">
                <a:solidFill>
                  <a:schemeClr val="bg2"/>
                </a:solidFill>
              </a:rPr>
              <a:t>Regular Expressions and Automata 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9368EBC-75BC-4194-887A-989FAB3D8883}" type="slidenum">
              <a:rPr kumimoji="0" lang="zh-TW" altLang="en-US" sz="1200">
                <a:solidFill>
                  <a:schemeClr val="bg2"/>
                </a:solidFill>
              </a:rPr>
              <a:pPr/>
              <a:t>13</a:t>
            </a:fld>
            <a:endParaRPr kumimoji="0" lang="en-US" altLang="zh-TW" sz="1200">
              <a:solidFill>
                <a:schemeClr val="bg2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2.1 Regular Expressions</a:t>
            </a:r>
            <a:br>
              <a:rPr lang="en-US" altLang="zh-TW" sz="3200" smtClean="0"/>
            </a:br>
            <a:r>
              <a:rPr lang="en-US" altLang="zh-TW" sz="2400" smtClean="0"/>
              <a:t>Advanced Operators</a:t>
            </a:r>
            <a:endParaRPr lang="zh-TW" altLang="en-US" sz="2400" smtClean="0"/>
          </a:p>
        </p:txBody>
      </p:sp>
      <p:pic>
        <p:nvPicPr>
          <p:cNvPr id="6963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9" y="2055019"/>
            <a:ext cx="6408737" cy="1409700"/>
          </a:xfrm>
          <a:noFill/>
        </p:spPr>
      </p:pic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2324101" y="1671638"/>
            <a:ext cx="4086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Aliases for common sets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02787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200" smtClean="0">
                <a:solidFill>
                  <a:schemeClr val="bg2"/>
                </a:solidFill>
              </a:rPr>
              <a:t>Regular Expressions and Automata 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43CF073-25BD-403D-9876-971D7D3FE9C6}" type="slidenum">
              <a:rPr kumimoji="0" lang="zh-TW" altLang="en-US" sz="1200">
                <a:solidFill>
                  <a:schemeClr val="bg2"/>
                </a:solidFill>
              </a:rPr>
              <a:pPr/>
              <a:t>14</a:t>
            </a:fld>
            <a:endParaRPr kumimoji="0" lang="en-US" altLang="zh-TW" sz="1200">
              <a:solidFill>
                <a:schemeClr val="bg2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2.1 Regular Expressions</a:t>
            </a:r>
            <a:br>
              <a:rPr lang="en-US" altLang="zh-TW" sz="3200" smtClean="0"/>
            </a:br>
            <a:r>
              <a:rPr lang="en-US" altLang="zh-TW" sz="2400" smtClean="0"/>
              <a:t>Advanced Operators</a:t>
            </a:r>
            <a:endParaRPr lang="zh-TW" altLang="en-US" sz="2400" smtClean="0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2324100" y="1671638"/>
            <a:ext cx="4493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Regular expression operators for counting</a:t>
            </a:r>
          </a:p>
        </p:txBody>
      </p:sp>
      <p:pic>
        <p:nvPicPr>
          <p:cNvPr id="7066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9" y="2085975"/>
            <a:ext cx="6840537" cy="1501379"/>
          </a:xfrm>
          <a:noFill/>
        </p:spPr>
      </p:pic>
    </p:spTree>
    <p:extLst>
      <p:ext uri="{BB962C8B-B14F-4D97-AF65-F5344CB8AC3E}">
        <p14:creationId xmlns:p14="http://schemas.microsoft.com/office/powerpoint/2010/main" val="66628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200" smtClean="0">
                <a:solidFill>
                  <a:schemeClr val="bg2"/>
                </a:solidFill>
              </a:rPr>
              <a:t>Regular Expressions and Automata 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EC8A92FA-E074-47F1-85D5-1A3BC823B8AF}" type="slidenum">
              <a:rPr kumimoji="0" lang="zh-TW" altLang="en-US" sz="1200">
                <a:solidFill>
                  <a:schemeClr val="bg2"/>
                </a:solidFill>
              </a:rPr>
              <a:pPr/>
              <a:t>15</a:t>
            </a:fld>
            <a:endParaRPr kumimoji="0" lang="en-US" altLang="zh-TW" sz="1200">
              <a:solidFill>
                <a:schemeClr val="bg2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2.1 Regular Expressions</a:t>
            </a:r>
            <a:br>
              <a:rPr lang="en-US" altLang="zh-TW" sz="3200" smtClean="0"/>
            </a:br>
            <a:r>
              <a:rPr lang="en-US" altLang="zh-TW" sz="2400" smtClean="0"/>
              <a:t>Advanced Operators</a:t>
            </a:r>
            <a:endParaRPr lang="zh-TW" altLang="en-US" sz="2400" smtClean="0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2324101" y="1671638"/>
            <a:ext cx="4735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Some characters that need to be backslashed</a:t>
            </a:r>
          </a:p>
        </p:txBody>
      </p:sp>
      <p:pic>
        <p:nvPicPr>
          <p:cNvPr id="7168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2193131"/>
            <a:ext cx="6553200" cy="1234679"/>
          </a:xfrm>
          <a:noFill/>
        </p:spPr>
      </p:pic>
    </p:spTree>
    <p:extLst>
      <p:ext uri="{BB962C8B-B14F-4D97-AF65-F5344CB8AC3E}">
        <p14:creationId xmlns:p14="http://schemas.microsoft.com/office/powerpoint/2010/main" val="287927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200" smtClean="0">
                <a:solidFill>
                  <a:schemeClr val="bg2"/>
                </a:solidFill>
              </a:rPr>
              <a:t>Regular Expressions and Automata 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9B52579-356A-4A56-908F-916B7D0C1D17}" type="slidenum">
              <a:rPr kumimoji="0" lang="zh-TW" altLang="en-US" sz="1200">
                <a:solidFill>
                  <a:schemeClr val="bg2"/>
                </a:solidFill>
              </a:rPr>
              <a:pPr/>
              <a:t>16</a:t>
            </a:fld>
            <a:endParaRPr kumimoji="0" lang="en-US" altLang="zh-TW" sz="1200">
              <a:solidFill>
                <a:schemeClr val="bg2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2.1 Regular Expressions</a:t>
            </a:r>
            <a:br>
              <a:rPr lang="en-US" altLang="zh-TW" sz="3200" smtClean="0"/>
            </a:br>
            <a:r>
              <a:rPr lang="en-US" altLang="zh-TW" sz="2400" smtClean="0"/>
              <a:t>Regular Expression Substitution, Memory, and ELIZA</a:t>
            </a:r>
            <a:endParaRPr lang="zh-TW" altLang="en-US" sz="2400" smtClean="0"/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24050"/>
            <a:ext cx="7772400" cy="323850"/>
          </a:xfrm>
        </p:spPr>
        <p:txBody>
          <a:bodyPr/>
          <a:lstStyle/>
          <a:p>
            <a:pPr eaLnBrk="1" hangingPunct="1"/>
            <a:r>
              <a:rPr lang="en-US" altLang="zh-TW" smtClean="0"/>
              <a:t>E.g. </a:t>
            </a:r>
            <a:r>
              <a:rPr lang="en-US" altLang="zh-TW" i="1" smtClean="0"/>
              <a:t>the 35 boxes </a:t>
            </a:r>
            <a:r>
              <a:rPr lang="en-US" altLang="zh-TW" smtClean="0">
                <a:sym typeface="Symbol" pitchFamily="18" charset="2"/>
              </a:rPr>
              <a:t></a:t>
            </a:r>
            <a:r>
              <a:rPr lang="en-US" altLang="zh-TW" i="1" smtClean="0">
                <a:sym typeface="Symbol" pitchFamily="18" charset="2"/>
              </a:rPr>
              <a:t> </a:t>
            </a:r>
            <a:r>
              <a:rPr lang="en-US" altLang="zh-TW" i="1" smtClean="0"/>
              <a:t>the &lt;35&gt; boxes</a:t>
            </a: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993775" y="1629966"/>
            <a:ext cx="2666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s/regexp1/regexp2/</a:t>
            </a:r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993775" y="2243138"/>
            <a:ext cx="2390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s/([0-9]+)/&lt;\1&gt;/</a:t>
            </a:r>
          </a:p>
        </p:txBody>
      </p:sp>
      <p:sp>
        <p:nvSpPr>
          <p:cNvPr id="72712" name="Rectangle 7"/>
          <p:cNvSpPr>
            <a:spLocks noChangeArrowheads="1"/>
          </p:cNvSpPr>
          <p:nvPr/>
        </p:nvSpPr>
        <p:spPr bwMode="auto">
          <a:xfrm>
            <a:off x="684213" y="2518172"/>
            <a:ext cx="7772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000"/>
              <a:t>The following pattern matches </a:t>
            </a:r>
            <a:r>
              <a:rPr lang="en-US" altLang="zh-TW" sz="2000">
                <a:latin typeface="Arial" charset="0"/>
              </a:rPr>
              <a:t>“</a:t>
            </a:r>
            <a:r>
              <a:rPr lang="en-US" altLang="zh-TW" sz="2000" i="1"/>
              <a:t>The bigger they were, the bigger they will be</a:t>
            </a:r>
            <a:r>
              <a:rPr lang="en-US" altLang="zh-TW" sz="2000">
                <a:latin typeface="Arial" charset="0"/>
              </a:rPr>
              <a:t>”</a:t>
            </a:r>
            <a:r>
              <a:rPr lang="en-US" altLang="zh-TW" sz="2000"/>
              <a:t>, not </a:t>
            </a:r>
            <a:r>
              <a:rPr lang="en-US" altLang="zh-TW" sz="2000" i="1">
                <a:latin typeface="Arial" charset="0"/>
              </a:rPr>
              <a:t>“</a:t>
            </a:r>
            <a:r>
              <a:rPr lang="en-US" altLang="zh-TW" sz="2000" i="1"/>
              <a:t>The bigger they were, the faster they will be</a:t>
            </a:r>
            <a:r>
              <a:rPr lang="en-US" altLang="zh-TW" sz="2000" i="1">
                <a:latin typeface="Arial" charset="0"/>
              </a:rPr>
              <a:t>”</a:t>
            </a:r>
            <a:endParaRPr lang="en-US" altLang="zh-TW" sz="2000" i="1"/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992188" y="3052763"/>
            <a:ext cx="6250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/the 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(.*)</a:t>
            </a:r>
            <a:r>
              <a:rPr lang="en-US" altLang="zh-TW" sz="1800">
                <a:latin typeface="Courier New" pitchFamily="49" charset="0"/>
              </a:rPr>
              <a:t>er they were, the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\1</a:t>
            </a:r>
            <a:r>
              <a:rPr lang="en-US" altLang="zh-TW" sz="1800">
                <a:latin typeface="Courier New" pitchFamily="49" charset="0"/>
              </a:rPr>
              <a:t>er they will be/</a:t>
            </a:r>
          </a:p>
        </p:txBody>
      </p:sp>
      <p:sp>
        <p:nvSpPr>
          <p:cNvPr id="72714" name="Rectangle 9"/>
          <p:cNvSpPr>
            <a:spLocks noChangeArrowheads="1"/>
          </p:cNvSpPr>
          <p:nvPr/>
        </p:nvSpPr>
        <p:spPr bwMode="auto">
          <a:xfrm>
            <a:off x="684213" y="3381375"/>
            <a:ext cx="7772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000"/>
              <a:t>The following pattern matches </a:t>
            </a:r>
            <a:r>
              <a:rPr lang="en-US" altLang="zh-TW" sz="2000">
                <a:latin typeface="Arial" charset="0"/>
              </a:rPr>
              <a:t>“</a:t>
            </a:r>
            <a:r>
              <a:rPr lang="en-US" altLang="zh-TW" sz="2000" i="1"/>
              <a:t>The bigger they were, the bigger they were</a:t>
            </a:r>
            <a:r>
              <a:rPr lang="en-US" altLang="zh-TW" sz="2000">
                <a:latin typeface="Arial" charset="0"/>
              </a:rPr>
              <a:t>”</a:t>
            </a:r>
            <a:r>
              <a:rPr lang="en-US" altLang="zh-TW" sz="2000"/>
              <a:t>, not </a:t>
            </a:r>
            <a:r>
              <a:rPr lang="en-US" altLang="zh-TW" sz="2000" i="1">
                <a:latin typeface="Arial" charset="0"/>
              </a:rPr>
              <a:t>“</a:t>
            </a:r>
            <a:r>
              <a:rPr lang="en-US" altLang="zh-TW" sz="2000" i="1"/>
              <a:t>The bigger they were, the bigger they will be</a:t>
            </a:r>
            <a:r>
              <a:rPr lang="en-US" altLang="zh-TW" sz="2000" i="1">
                <a:latin typeface="Arial" charset="0"/>
              </a:rPr>
              <a:t>”</a:t>
            </a:r>
            <a:endParaRPr lang="en-US" altLang="zh-TW" sz="2000" i="1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992189" y="3915966"/>
            <a:ext cx="556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Courier New" pitchFamily="49" charset="0"/>
              </a:rPr>
              <a:t>/the 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(.*)</a:t>
            </a:r>
            <a:r>
              <a:rPr lang="en-US" altLang="zh-TW" sz="1800">
                <a:latin typeface="Courier New" pitchFamily="49" charset="0"/>
              </a:rPr>
              <a:t>er they 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(.*)</a:t>
            </a:r>
            <a:r>
              <a:rPr lang="en-US" altLang="zh-TW" sz="1800">
                <a:latin typeface="Courier New" pitchFamily="49" charset="0"/>
              </a:rPr>
              <a:t>, the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\1</a:t>
            </a:r>
            <a:r>
              <a:rPr lang="en-US" altLang="zh-TW" sz="1800">
                <a:latin typeface="Courier New" pitchFamily="49" charset="0"/>
              </a:rPr>
              <a:t>er they 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\2</a:t>
            </a:r>
            <a:r>
              <a:rPr lang="en-US" altLang="zh-TW" sz="1800">
                <a:latin typeface="Courier New" pitchFamily="49" charset="0"/>
              </a:rPr>
              <a:t>/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4932364" y="4300537"/>
            <a:ext cx="898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i="1"/>
              <a:t>registers</a:t>
            </a: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H="1" flipV="1">
            <a:off x="4859338" y="4137423"/>
            <a:ext cx="504825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V="1">
            <a:off x="5364164" y="4137423"/>
            <a:ext cx="720725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2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200" smtClean="0">
                <a:solidFill>
                  <a:schemeClr val="bg2"/>
                </a:solidFill>
              </a:rPr>
              <a:t>Regular Expressions and Automata 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0DDB052-26A6-4CC6-A874-5349D4B228B9}" type="slidenum">
              <a:rPr kumimoji="0" lang="zh-TW" altLang="en-US" sz="1200">
                <a:solidFill>
                  <a:schemeClr val="bg2"/>
                </a:solidFill>
              </a:rPr>
              <a:pPr/>
              <a:t>17</a:t>
            </a:fld>
            <a:endParaRPr kumimoji="0" lang="en-US" altLang="zh-TW" sz="1200">
              <a:solidFill>
                <a:schemeClr val="bg2"/>
              </a:solidFill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2.1 Regular Expressions</a:t>
            </a:r>
            <a:br>
              <a:rPr lang="en-US" altLang="zh-TW" sz="3200" smtClean="0"/>
            </a:br>
            <a:r>
              <a:rPr lang="en-US" altLang="zh-TW" sz="2400" smtClean="0"/>
              <a:t>Regular Expressions Substitution, Memory, and ELIZA</a:t>
            </a:r>
            <a:endParaRPr lang="zh-TW" altLang="en-US" sz="2400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3507"/>
            <a:ext cx="7772400" cy="75604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Eliza worked by having a cascade of regular expression substitutions that each match some part of the input lines and changed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smtClean="0"/>
              <a:t>my </a:t>
            </a:r>
            <a:r>
              <a:rPr lang="en-US" altLang="zh-TW" smtClean="0">
                <a:sym typeface="Symbol" pitchFamily="18" charset="2"/>
              </a:rPr>
              <a:t> </a:t>
            </a:r>
            <a:r>
              <a:rPr lang="en-US" altLang="zh-TW" i="1" smtClean="0">
                <a:sym typeface="Symbol" pitchFamily="18" charset="2"/>
              </a:rPr>
              <a:t>YOUR, I</a:t>
            </a:r>
            <a:r>
              <a:rPr lang="en-US" altLang="zh-TW" i="1" smtClean="0">
                <a:latin typeface="Arial" charset="0"/>
                <a:sym typeface="Symbol" pitchFamily="18" charset="2"/>
              </a:rPr>
              <a:t>’</a:t>
            </a:r>
            <a:r>
              <a:rPr lang="en-US" altLang="zh-TW" i="1" smtClean="0">
                <a:sym typeface="Symbol" pitchFamily="18" charset="2"/>
              </a:rPr>
              <a:t>m </a:t>
            </a:r>
            <a:r>
              <a:rPr lang="en-US" altLang="zh-TW" smtClean="0">
                <a:sym typeface="Symbol" pitchFamily="18" charset="2"/>
              </a:rPr>
              <a:t> </a:t>
            </a:r>
            <a:r>
              <a:rPr lang="en-US" altLang="zh-TW" i="1" smtClean="0">
                <a:sym typeface="Symbol" pitchFamily="18" charset="2"/>
              </a:rPr>
              <a:t>YOU ARE </a:t>
            </a:r>
            <a:r>
              <a:rPr lang="en-US" altLang="zh-TW" i="1" smtClean="0">
                <a:latin typeface="Arial" charset="0"/>
                <a:sym typeface="Symbol" pitchFamily="18" charset="2"/>
              </a:rPr>
              <a:t>…</a:t>
            </a:r>
            <a:endParaRPr lang="en-US" altLang="zh-TW" i="1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i="1" smtClean="0">
              <a:sym typeface="Symbol" pitchFamily="18" charset="2"/>
            </a:endParaRPr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1138238" y="3057526"/>
            <a:ext cx="516455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/>
              <a:t>User</a:t>
            </a:r>
            <a:r>
              <a:rPr lang="en-US" altLang="zh-TW" sz="1600" baseline="-25000"/>
              <a:t>1</a:t>
            </a:r>
            <a:r>
              <a:rPr lang="en-US" altLang="zh-TW" sz="1600"/>
              <a:t>: Men are all alike.</a:t>
            </a:r>
          </a:p>
          <a:p>
            <a:pPr eaLnBrk="1" hangingPunct="1"/>
            <a:r>
              <a:rPr lang="en-US" altLang="zh-TW" sz="1600"/>
              <a:t>ELIZA</a:t>
            </a:r>
            <a:r>
              <a:rPr lang="en-US" altLang="zh-TW" sz="1600" baseline="-25000"/>
              <a:t>1</a:t>
            </a:r>
            <a:r>
              <a:rPr lang="en-US" altLang="zh-TW" sz="1600"/>
              <a:t>: IN WHAT WAY</a:t>
            </a:r>
          </a:p>
          <a:p>
            <a:pPr eaLnBrk="1" hangingPunct="1"/>
            <a:r>
              <a:rPr lang="en-US" altLang="zh-TW" sz="1600"/>
              <a:t>User</a:t>
            </a:r>
            <a:r>
              <a:rPr lang="en-US" altLang="zh-TW" sz="1600" baseline="-25000"/>
              <a:t>2</a:t>
            </a:r>
            <a:r>
              <a:rPr lang="en-US" altLang="zh-TW" sz="1600"/>
              <a:t>: They</a:t>
            </a:r>
            <a:r>
              <a:rPr lang="en-US" altLang="zh-TW" sz="1600">
                <a:latin typeface="Arial" charset="0"/>
              </a:rPr>
              <a:t>’</a:t>
            </a:r>
            <a:r>
              <a:rPr lang="en-US" altLang="zh-TW" sz="1600"/>
              <a:t>re always bugging us about something or other.</a:t>
            </a:r>
          </a:p>
          <a:p>
            <a:pPr eaLnBrk="1" hangingPunct="1"/>
            <a:r>
              <a:rPr lang="en-US" altLang="zh-TW" sz="1600"/>
              <a:t>ELIZA</a:t>
            </a:r>
            <a:r>
              <a:rPr lang="en-US" altLang="zh-TW" sz="1600" baseline="-25000"/>
              <a:t>2</a:t>
            </a:r>
            <a:r>
              <a:rPr lang="en-US" altLang="zh-TW" sz="1600"/>
              <a:t>: CAN YOU THINK OF A SPECIFIC EXAMPLE</a:t>
            </a:r>
          </a:p>
          <a:p>
            <a:pPr eaLnBrk="1" hangingPunct="1"/>
            <a:r>
              <a:rPr lang="en-US" altLang="zh-TW" sz="1600"/>
              <a:t>User</a:t>
            </a:r>
            <a:r>
              <a:rPr lang="en-US" altLang="zh-TW" sz="1600" baseline="-25000"/>
              <a:t>3</a:t>
            </a:r>
            <a:r>
              <a:rPr lang="en-US" altLang="zh-TW" sz="1600"/>
              <a:t>: Well, my boyfriend made me come here.</a:t>
            </a:r>
          </a:p>
          <a:p>
            <a:pPr eaLnBrk="1" hangingPunct="1"/>
            <a:r>
              <a:rPr lang="en-US" altLang="zh-TW" sz="1600"/>
              <a:t>ELIZA</a:t>
            </a:r>
            <a:r>
              <a:rPr lang="en-US" altLang="zh-TW" sz="1600" baseline="-25000"/>
              <a:t>3</a:t>
            </a:r>
            <a:r>
              <a:rPr lang="en-US" altLang="zh-TW" sz="1600"/>
              <a:t>: YOUR BOYBRIEND MADE YOU COME HERE</a:t>
            </a:r>
          </a:p>
          <a:p>
            <a:pPr eaLnBrk="1" hangingPunct="1"/>
            <a:r>
              <a:rPr lang="en-US" altLang="zh-TW" sz="1600"/>
              <a:t>User</a:t>
            </a:r>
            <a:r>
              <a:rPr lang="en-US" altLang="zh-TW" sz="1600" baseline="-25000"/>
              <a:t>4</a:t>
            </a:r>
            <a:r>
              <a:rPr lang="en-US" altLang="zh-TW" sz="1600"/>
              <a:t>: He says I</a:t>
            </a:r>
            <a:r>
              <a:rPr lang="en-US" altLang="zh-TW" sz="1600">
                <a:latin typeface="Arial" charset="0"/>
              </a:rPr>
              <a:t>’</a:t>
            </a:r>
            <a:r>
              <a:rPr lang="en-US" altLang="zh-TW" sz="1600"/>
              <a:t>m depressed much of the time.</a:t>
            </a:r>
          </a:p>
          <a:p>
            <a:pPr eaLnBrk="1" hangingPunct="1"/>
            <a:r>
              <a:rPr lang="en-US" altLang="zh-TW" sz="1600"/>
              <a:t>ELIZA</a:t>
            </a:r>
            <a:r>
              <a:rPr lang="en-US" altLang="zh-TW" sz="1600" baseline="-25000"/>
              <a:t>4</a:t>
            </a:r>
            <a:r>
              <a:rPr lang="en-US" altLang="zh-TW" sz="1600"/>
              <a:t>: I AM SORRY TO HEAR YOU ARE DEPRESSED</a:t>
            </a:r>
          </a:p>
        </p:txBody>
      </p:sp>
      <p:sp>
        <p:nvSpPr>
          <p:cNvPr id="73735" name="Text Box 5"/>
          <p:cNvSpPr txBox="1">
            <a:spLocks noChangeArrowheads="1"/>
          </p:cNvSpPr>
          <p:nvPr/>
        </p:nvSpPr>
        <p:spPr bwMode="auto">
          <a:xfrm>
            <a:off x="1130301" y="2127647"/>
            <a:ext cx="6843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latin typeface="Courier New" pitchFamily="49" charset="0"/>
              </a:rPr>
              <a:t>s/.* YOU ARE (depressed|sad) .*/I AM SORRY TO HEAR YOU ARE \1/</a:t>
            </a:r>
          </a:p>
        </p:txBody>
      </p:sp>
      <p:sp>
        <p:nvSpPr>
          <p:cNvPr id="73736" name="Text Box 6"/>
          <p:cNvSpPr txBox="1">
            <a:spLocks noChangeArrowheads="1"/>
          </p:cNvSpPr>
          <p:nvPr/>
        </p:nvSpPr>
        <p:spPr bwMode="auto">
          <a:xfrm>
            <a:off x="1130300" y="2343150"/>
            <a:ext cx="6628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latin typeface="Courier New" pitchFamily="49" charset="0"/>
              </a:rPr>
              <a:t>s/.* YOU ARE (depressed|sad) .*/WHY DO YOU THINK YOU ARE \1/</a:t>
            </a:r>
          </a:p>
        </p:txBody>
      </p:sp>
      <p:sp>
        <p:nvSpPr>
          <p:cNvPr id="73737" name="Text Box 7"/>
          <p:cNvSpPr txBox="1">
            <a:spLocks noChangeArrowheads="1"/>
          </p:cNvSpPr>
          <p:nvPr/>
        </p:nvSpPr>
        <p:spPr bwMode="auto">
          <a:xfrm>
            <a:off x="1130300" y="2571750"/>
            <a:ext cx="2762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latin typeface="Courier New" pitchFamily="49" charset="0"/>
              </a:rPr>
              <a:t>s/.* all .*/IN WHAT WAY/</a:t>
            </a:r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1116014" y="2775347"/>
            <a:ext cx="56621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latin typeface="Courier New" pitchFamily="49" charset="0"/>
              </a:rPr>
              <a:t>s/.* always .*/CAN YOU THINK OF A SPECIFIC EXAMPLE/</a:t>
            </a:r>
          </a:p>
        </p:txBody>
      </p:sp>
    </p:spTree>
    <p:extLst>
      <p:ext uri="{BB962C8B-B14F-4D97-AF65-F5344CB8AC3E}">
        <p14:creationId xmlns:p14="http://schemas.microsoft.com/office/powerpoint/2010/main" val="26175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 smtClean="0">
                <a:solidFill>
                  <a:srgbClr val="A50021"/>
                </a:solidFill>
              </a:rPr>
              <a:t>fixing two kinds </a:t>
            </a:r>
            <a:r>
              <a:rPr lang="en-US" sz="2800" dirty="0">
                <a:solidFill>
                  <a:srgbClr val="A50021"/>
                </a:solidFill>
              </a:rPr>
              <a:t>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NLP we are always dealing with these kinds of errors.</a:t>
            </a:r>
          </a:p>
          <a:p>
            <a:r>
              <a:rPr lang="en-US" sz="2800" dirty="0" smtClean="0"/>
              <a:t>Reducing the error rate for an application often involves two antagonistic efforts: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 smtClean="0"/>
              <a:t>(minimizing false positives)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 smtClean="0"/>
              <a:t>(minimizing false negatives).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200" smtClean="0">
                <a:solidFill>
                  <a:schemeClr val="bg2"/>
                </a:solidFill>
              </a:rPr>
              <a:t>Regular Expressions and Automata 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4E07F153-23FF-4E7F-B617-71E4CA885A36}" type="slidenum">
              <a:rPr kumimoji="0" lang="zh-TW" altLang="en-US" sz="1200">
                <a:solidFill>
                  <a:schemeClr val="bg2"/>
                </a:solidFill>
              </a:rPr>
              <a:pPr/>
              <a:t>2</a:t>
            </a:fld>
            <a:endParaRPr kumimoji="0" lang="en-US" altLang="zh-TW" sz="1200">
              <a:solidFill>
                <a:schemeClr val="bg2"/>
              </a:solidFill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2.1 Regular Expressions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 computer science, RE is a language used for specifying text search string.</a:t>
            </a:r>
          </a:p>
          <a:p>
            <a:pPr eaLnBrk="1" hangingPunct="1"/>
            <a:r>
              <a:rPr lang="en-US" altLang="zh-TW" smtClean="0"/>
              <a:t>A </a:t>
            </a:r>
            <a:r>
              <a:rPr lang="en-US" altLang="zh-TW" i="1" smtClean="0"/>
              <a:t>regular expression</a:t>
            </a:r>
            <a:r>
              <a:rPr lang="en-US" altLang="zh-TW" smtClean="0"/>
              <a:t> is a </a:t>
            </a:r>
            <a:r>
              <a:rPr lang="en-US" altLang="zh-TW" i="1" smtClean="0"/>
              <a:t>formula</a:t>
            </a:r>
            <a:r>
              <a:rPr lang="en-US" altLang="zh-TW" smtClean="0"/>
              <a:t> in a </a:t>
            </a:r>
            <a:r>
              <a:rPr lang="en-US" altLang="zh-TW" i="1" smtClean="0"/>
              <a:t>special language</a:t>
            </a:r>
            <a:r>
              <a:rPr lang="en-US" altLang="zh-TW" smtClean="0"/>
              <a:t> that is used for specifying a simple class of </a:t>
            </a:r>
            <a:r>
              <a:rPr lang="en-US" altLang="zh-TW" i="1" smtClean="0"/>
              <a:t>string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smtClean="0"/>
              <a:t>Formally, a regular expression is an algebraic notation for characterizing a set of strings.</a:t>
            </a:r>
          </a:p>
          <a:p>
            <a:pPr eaLnBrk="1" hangingPunct="1"/>
            <a:r>
              <a:rPr lang="en-US" altLang="zh-TW" smtClean="0"/>
              <a:t>RE search requires 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i="1" smtClean="0"/>
              <a:t>pattern</a:t>
            </a:r>
            <a:r>
              <a:rPr lang="en-US" altLang="zh-TW" smtClean="0"/>
              <a:t> that we want to search for, and 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i="1" smtClean="0"/>
              <a:t>corpus</a:t>
            </a:r>
            <a:r>
              <a:rPr lang="en-US" altLang="zh-TW" smtClean="0"/>
              <a:t> of texts to search through. </a:t>
            </a:r>
          </a:p>
        </p:txBody>
      </p:sp>
    </p:spTree>
    <p:extLst>
      <p:ext uri="{BB962C8B-B14F-4D97-AF65-F5344CB8AC3E}">
        <p14:creationId xmlns:p14="http://schemas.microsoft.com/office/powerpoint/2010/main" val="393688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 sentences in running text</a:t>
            </a:r>
            <a:endParaRPr lang="en-US" sz="3200" b="1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 smtClean="0"/>
              <a:t>Fragments, filled pauses</a:t>
            </a:r>
            <a:endParaRPr lang="en-US" sz="2400" dirty="0"/>
          </a:p>
          <a:p>
            <a:r>
              <a:rPr lang="en-US" sz="2800" dirty="0" smtClean="0"/>
              <a:t>Seuss’s </a:t>
            </a:r>
            <a:r>
              <a:rPr lang="en-US" sz="2800" dirty="0" smtClean="0">
                <a:solidFill>
                  <a:srgbClr val="FF0000"/>
                </a:solidFill>
              </a:rPr>
              <a:t>cat </a:t>
            </a:r>
            <a:r>
              <a:rPr lang="en-US" sz="2800" dirty="0" smtClean="0"/>
              <a:t>in the hat is different from other</a:t>
            </a:r>
            <a:r>
              <a:rPr lang="en-US" sz="2800" dirty="0" smtClean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 smtClean="0"/>
              <a:t>Lemma</a:t>
            </a:r>
            <a:r>
              <a:rPr lang="en-US" sz="2400" dirty="0"/>
              <a:t>: </a:t>
            </a:r>
            <a:r>
              <a:rPr lang="en-US" sz="2400" dirty="0" smtClean="0"/>
              <a:t>same </a:t>
            </a:r>
            <a:r>
              <a:rPr lang="en-US" sz="2400" dirty="0"/>
              <a:t>stem, </a:t>
            </a:r>
            <a:r>
              <a:rPr lang="en-US" sz="2400" dirty="0" smtClean="0"/>
              <a:t>part </a:t>
            </a:r>
            <a:r>
              <a:rPr lang="en-US" sz="2400" dirty="0"/>
              <a:t>of speech, </a:t>
            </a:r>
            <a:r>
              <a:rPr lang="en-US" sz="2400" dirty="0" smtClean="0"/>
              <a:t>rough word </a:t>
            </a:r>
            <a:r>
              <a:rPr lang="en-US" sz="2400" dirty="0"/>
              <a:t>sense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</a:t>
            </a:r>
            <a:r>
              <a:rPr lang="en-US" sz="2400" dirty="0" smtClean="0"/>
              <a:t>form</a:t>
            </a:r>
            <a:endParaRPr lang="en-US" sz="24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 smtClean="0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</a:t>
            </a:r>
            <a:r>
              <a:rPr lang="en-US" sz="2200" dirty="0" smtClean="0">
                <a:solidFill>
                  <a:srgbClr val="FF0000"/>
                </a:solidFill>
              </a:rPr>
              <a:t>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tokens (or 14)</a:t>
            </a:r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 smtClean="0"/>
              <a:t>|</a:t>
            </a:r>
            <a:r>
              <a:rPr lang="en-US" sz="1800" i="1" dirty="0" smtClean="0"/>
              <a:t>V</a:t>
            </a:r>
            <a:r>
              <a:rPr lang="en-US" sz="1800" dirty="0" smtClean="0"/>
              <a:t>|</a:t>
            </a:r>
            <a:r>
              <a:rPr lang="en-US" sz="1800" i="1" dirty="0" smtClean="0"/>
              <a:t> </a:t>
            </a:r>
            <a:r>
              <a:rPr lang="en-US" sz="1800" dirty="0" smtClean="0"/>
              <a:t>is the size of the vocabulary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= |V|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Switchboard phone</a:t>
                      </a:r>
                      <a:r>
                        <a:rPr lang="en-US" baseline="0" dirty="0" smtClean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N-grams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Church and Gale (1990)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|V| </a:t>
            </a:r>
            <a:r>
              <a:rPr lang="en-US" dirty="0" smtClean="0">
                <a:latin typeface="Calibri"/>
                <a:cs typeface="Calibri"/>
              </a:rPr>
              <a:t>&gt; </a:t>
            </a:r>
            <a:r>
              <a:rPr lang="en-US" dirty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(N</a:t>
            </a:r>
            <a:r>
              <a:rPr lang="en-US" baseline="30000" dirty="0" smtClean="0">
                <a:latin typeface="Calibri"/>
                <a:cs typeface="Calibri"/>
              </a:rPr>
              <a:t>½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Tokenization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(Inspired by Ken Church’s UNIX for Poets.)</a:t>
            </a:r>
          </a:p>
          <a:p>
            <a:r>
              <a:rPr lang="en-US" dirty="0" smtClean="0"/>
              <a:t>Given a text file, output the word tokens and their frequencies</a:t>
            </a:r>
            <a:endParaRPr lang="en-US" dirty="0"/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smtClean="0">
                <a:latin typeface="Courier"/>
                <a:cs typeface="Courier"/>
              </a:rPr>
              <a:t>    | </a:t>
            </a:r>
            <a:r>
              <a:rPr lang="en-US" sz="2000" dirty="0" smtClean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| </a:t>
            </a:r>
            <a:r>
              <a:rPr lang="en-US" sz="2000" dirty="0" err="1" smtClean="0">
                <a:latin typeface="Courier"/>
                <a:cs typeface="Courier"/>
              </a:rPr>
              <a:t>uniq</a:t>
            </a:r>
            <a:r>
              <a:rPr lang="en-US" sz="2000" dirty="0" smtClean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</a:t>
            </a:r>
            <a:r>
              <a:rPr lang="en-US" sz="1400" dirty="0" smtClean="0">
                <a:latin typeface="Courier"/>
                <a:cs typeface="Courier"/>
              </a:rPr>
              <a:t>ABBOT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1 </a:t>
            </a:r>
            <a:r>
              <a:rPr lang="it-IT" sz="1400" dirty="0" err="1" smtClean="0">
                <a:latin typeface="Courier"/>
                <a:cs typeface="Courier"/>
              </a:rPr>
              <a:t>Abates</a:t>
            </a:r>
            <a:endParaRPr lang="it-IT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 smtClean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step: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THE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</a:t>
            </a:r>
            <a:r>
              <a:rPr lang="fr-FR" sz="1400" dirty="0" smtClean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...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step: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sort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200" smtClean="0">
                <a:solidFill>
                  <a:schemeClr val="bg2"/>
                </a:solidFill>
              </a:rPr>
              <a:t>Regular Expressions and Automata 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69365821-6EFB-49A6-B5D7-48D98CEAFD0B}" type="slidenum">
              <a:rPr kumimoji="0" lang="zh-TW" altLang="en-US" sz="1200">
                <a:solidFill>
                  <a:schemeClr val="bg2"/>
                </a:solidFill>
              </a:rPr>
              <a:pPr/>
              <a:t>3</a:t>
            </a:fld>
            <a:endParaRPr kumimoji="0" lang="en-US" altLang="zh-TW" sz="1200">
              <a:solidFill>
                <a:schemeClr val="bg2"/>
              </a:solidFill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2.1 Regular Expressions</a:t>
            </a:r>
            <a:endParaRPr lang="zh-TW" altLang="en-US" sz="3200" smtClean="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RE search function will search through the corpus returning all texts that contain the pattern.</a:t>
            </a:r>
          </a:p>
          <a:p>
            <a:pPr lvl="1" eaLnBrk="1" hangingPunct="1"/>
            <a:r>
              <a:rPr lang="en-US" altLang="zh-TW" smtClean="0"/>
              <a:t>In a Web search engine, they might be the entire documents or Web pages.</a:t>
            </a:r>
          </a:p>
          <a:p>
            <a:pPr lvl="1" eaLnBrk="1" hangingPunct="1"/>
            <a:r>
              <a:rPr lang="en-US" altLang="zh-TW" smtClean="0"/>
              <a:t>In a word-processor, they might be individual words, or lines of a document. (We take this paradigm.)</a:t>
            </a:r>
          </a:p>
          <a:p>
            <a:pPr lvl="2" eaLnBrk="1" hangingPunct="1"/>
            <a:r>
              <a:rPr lang="en-US" altLang="zh-TW" smtClean="0"/>
              <a:t>E.g., the UNIX </a:t>
            </a:r>
            <a:r>
              <a:rPr lang="en-US" altLang="zh-TW" smtClean="0">
                <a:latin typeface="Courier New" pitchFamily="49" charset="0"/>
              </a:rPr>
              <a:t>grep </a:t>
            </a:r>
            <a:r>
              <a:rPr lang="en-US" altLang="zh-TW" smtClean="0"/>
              <a:t>command</a:t>
            </a:r>
          </a:p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06571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More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 smtClean="0"/>
              <a:t>Merging upper and lower case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 smtClean="0"/>
              <a:t>Sorting the counts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</a:t>
            </a:r>
            <a:r>
              <a:rPr lang="fr-FR" sz="1400" dirty="0" smtClean="0">
                <a:latin typeface="Courier"/>
                <a:cs typeface="Courier"/>
              </a:rPr>
              <a:t>| sort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n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</a:t>
            </a:r>
            <a:r>
              <a:rPr lang="en-US" sz="1600" dirty="0" smtClean="0">
                <a:latin typeface="Courier"/>
                <a:cs typeface="Courier"/>
              </a:rPr>
              <a:t> d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 smtClean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 smtClean="0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 smtClean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</a:t>
            </a:r>
            <a:r>
              <a:rPr lang="en-US" sz="2000" dirty="0" smtClean="0">
                <a:latin typeface="Courier"/>
                <a:cs typeface="Courier"/>
              </a:rPr>
              <a:t>isn’t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What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    Hewlett Packard </a:t>
            </a:r>
            <a:r>
              <a:rPr lang="en-US" sz="2000" dirty="0" smtClean="0">
                <a:cs typeface="Calibri"/>
                <a:sym typeface="Symbol" charset="2"/>
              </a:rPr>
              <a:t>?</a:t>
            </a:r>
            <a:endParaRPr lang="en-US" sz="2000" dirty="0" smtClean="0">
              <a:latin typeface="Courier"/>
              <a:cs typeface="Courier"/>
              <a:sym typeface="Symbol" charset="2"/>
            </a:endParaRPr>
          </a:p>
          <a:p>
            <a:r>
              <a:rPr lang="en-US" sz="2000" dirty="0" smtClean="0">
                <a:latin typeface="Courier"/>
                <a:cs typeface="Courier"/>
                <a:sym typeface="Symbol" charset="2"/>
              </a:rPr>
              <a:t>state-of-the-art     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state of the art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lower-case lowercase lower case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200" dirty="0" smtClean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 smtClean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</a:t>
            </a:r>
            <a:r>
              <a:rPr lang="en-US" sz="2000" dirty="0" smtClean="0">
                <a:sym typeface="Symbol" charset="2"/>
              </a:rPr>
              <a:t>information retrieval needs </a:t>
            </a:r>
            <a:r>
              <a:rPr lang="en-US" sz="2000" b="1" dirty="0">
                <a:sym typeface="Symbol" charset="2"/>
              </a:rPr>
              <a:t>compound </a:t>
            </a:r>
            <a:r>
              <a:rPr lang="en-US" sz="2000" b="1" dirty="0" smtClean="0">
                <a:sym typeface="Symbol" charset="2"/>
              </a:rPr>
              <a:t>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lives 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 smtClean="0"/>
              <a:t>Thecat</a:t>
            </a:r>
            <a:r>
              <a:rPr lang="en-US" sz="2800" dirty="0" err="1"/>
              <a:t>i</a:t>
            </a:r>
            <a:r>
              <a:rPr lang="en-US" sz="2800" dirty="0" err="1" smtClean="0"/>
              <a:t>nthehat</a:t>
            </a:r>
            <a:endParaRPr lang="en-US" sz="2800" dirty="0" smtClean="0"/>
          </a:p>
          <a:p>
            <a:r>
              <a:rPr lang="en-US" sz="2800" dirty="0" err="1" smtClean="0"/>
              <a:t>Thetabledownthere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</a:t>
            </a:r>
            <a:r>
              <a:rPr lang="en-US" sz="2000" dirty="0" smtClean="0"/>
              <a:t>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</a:t>
            </a:r>
            <a:r>
              <a:rPr lang="en-US" sz="2000" dirty="0" smtClean="0"/>
              <a:t>heta bled own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Information Retrieval: </a:t>
            </a:r>
            <a:r>
              <a:rPr lang="en-US" dirty="0">
                <a:sym typeface="Symbol" charset="2"/>
              </a:rPr>
              <a:t>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We implicitly define </a:t>
            </a:r>
            <a:r>
              <a:rPr lang="en-US" dirty="0">
                <a:sym typeface="Symbol" charset="2"/>
              </a:rPr>
              <a:t>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</a:t>
            </a:r>
            <a:r>
              <a:rPr lang="en-US" dirty="0" smtClean="0">
                <a:sym typeface="Symbol" charset="2"/>
              </a:rPr>
              <a:t>deleting </a:t>
            </a:r>
            <a:r>
              <a:rPr lang="en-US" dirty="0">
                <a:sym typeface="Symbol" charset="2"/>
              </a:rPr>
              <a:t>periods in a term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Alternative: asymmetric </a:t>
            </a:r>
            <a:r>
              <a:rPr lang="en-US" dirty="0">
                <a:sym typeface="Symbol" charset="2"/>
              </a:rPr>
              <a:t>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Applications like IR: reduce </a:t>
            </a:r>
            <a:r>
              <a:rPr lang="en-US" sz="2800" dirty="0"/>
              <a:t>all letters to lower case</a:t>
            </a:r>
          </a:p>
          <a:p>
            <a:pPr lvl="1" eaLnBrk="1" hangingPunct="1"/>
            <a:r>
              <a:rPr lang="en-US" sz="2400" dirty="0" smtClean="0"/>
              <a:t>Since users tend to use lower case</a:t>
            </a:r>
          </a:p>
          <a:p>
            <a:pPr lvl="1" eaLnBrk="1" hangingPunct="1"/>
            <a:r>
              <a:rPr lang="en-US" sz="2400" dirty="0" smtClean="0"/>
              <a:t>Possible exception</a:t>
            </a:r>
            <a:r>
              <a:rPr lang="en-US" sz="2400" dirty="0"/>
              <a:t>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sentiment analysis, MT, </a:t>
            </a:r>
            <a:r>
              <a:rPr lang="en-US" sz="2800" dirty="0" smtClean="0"/>
              <a:t>Information </a:t>
            </a:r>
            <a:r>
              <a:rPr lang="en-US" sz="2800" dirty="0"/>
              <a:t>extraction</a:t>
            </a:r>
          </a:p>
          <a:p>
            <a:pPr lvl="1"/>
            <a:r>
              <a:rPr lang="en-US" sz="2400" dirty="0"/>
              <a:t>Case is helpful </a:t>
            </a:r>
            <a:r>
              <a:rPr lang="en-US" sz="2400" dirty="0" smtClean="0"/>
              <a:t>(</a:t>
            </a:r>
            <a:r>
              <a:rPr lang="en-US" sz="2400" b="1" i="1" dirty="0" smtClean="0"/>
              <a:t>US</a:t>
            </a:r>
            <a:r>
              <a:rPr lang="en-US" sz="2400" dirty="0" smtClean="0"/>
              <a:t> versus </a:t>
            </a:r>
            <a:r>
              <a:rPr lang="en-US" sz="2400" b="1" i="1" dirty="0" smtClean="0"/>
              <a:t>us </a:t>
            </a:r>
            <a:r>
              <a:rPr lang="en-US" sz="2400" dirty="0" smtClean="0"/>
              <a:t>is </a:t>
            </a:r>
            <a:r>
              <a:rPr lang="en-US" sz="2400" dirty="0"/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</a:t>
            </a:r>
            <a:r>
              <a:rPr lang="en-US" dirty="0" smtClean="0"/>
              <a:t>inflections or variant </a:t>
            </a:r>
            <a:r>
              <a:rPr lang="en-US" dirty="0"/>
              <a:t>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 smtClean="0"/>
              <a:t>am</a:t>
            </a:r>
            <a:r>
              <a:rPr lang="en-US" sz="2400" i="1" dirty="0"/>
              <a:t>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</a:t>
            </a:r>
            <a:r>
              <a:rPr lang="en-US" dirty="0"/>
              <a:t>headword </a:t>
            </a:r>
            <a:r>
              <a:rPr lang="en-US" dirty="0" smtClean="0"/>
              <a:t>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Spanish </a:t>
            </a:r>
            <a:r>
              <a:rPr lang="en-US" dirty="0" err="1" smtClean="0">
                <a:solidFill>
                  <a:srgbClr val="A50021"/>
                </a:solidFill>
              </a:rPr>
              <a:t>quiero</a:t>
            </a:r>
            <a:r>
              <a:rPr lang="en-US" dirty="0" smtClean="0"/>
              <a:t> </a:t>
            </a:r>
            <a:r>
              <a:rPr lang="en-US" dirty="0"/>
              <a:t>(‘I want’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A50021"/>
                </a:solidFill>
              </a:rPr>
              <a:t>quieres</a:t>
            </a:r>
            <a:r>
              <a:rPr lang="en-US" dirty="0" smtClean="0"/>
              <a:t> </a:t>
            </a:r>
            <a:r>
              <a:rPr lang="en-US" dirty="0"/>
              <a:t>(‘you want’) </a:t>
            </a:r>
            <a:r>
              <a:rPr lang="en-US" dirty="0" smtClean="0"/>
              <a:t>same lemma as </a:t>
            </a:r>
            <a:r>
              <a:rPr lang="en-US" dirty="0" err="1" smtClean="0">
                <a:solidFill>
                  <a:srgbClr val="A50021"/>
                </a:solidFill>
              </a:rPr>
              <a:t>querer</a:t>
            </a:r>
            <a:r>
              <a:rPr lang="en-US" dirty="0" smtClean="0"/>
              <a:t> </a:t>
            </a:r>
            <a:r>
              <a:rPr lang="en-US" dirty="0"/>
              <a:t>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Morphemes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The small meaningful units that make up words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</a:t>
            </a:r>
            <a:r>
              <a:rPr lang="en-US" sz="2400" dirty="0" smtClean="0"/>
              <a:t>meaning-bearing </a:t>
            </a:r>
            <a:r>
              <a:rPr lang="en-US" sz="2400" dirty="0"/>
              <a:t>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</a:t>
            </a:r>
            <a:r>
              <a:rPr lang="en-US" sz="2400" dirty="0" smtClean="0"/>
              <a:t>stems</a:t>
            </a:r>
          </a:p>
          <a:p>
            <a:pPr lvl="2"/>
            <a:r>
              <a:rPr lang="en-US" sz="2400" dirty="0" smtClean="0"/>
              <a:t>Often with grammatical </a:t>
            </a:r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 smtClean="0">
                <a:latin typeface="Courier"/>
                <a:cs typeface="Courier"/>
              </a:rPr>
              <a:t>shakes.txt</a:t>
            </a:r>
            <a:r>
              <a:rPr lang="en-US" sz="1400" dirty="0" smtClean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’</a:t>
            </a:r>
            <a:r>
              <a:rPr lang="en-US" sz="1400" dirty="0" err="1" smtClean="0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</a:t>
            </a:r>
            <a:r>
              <a:rPr lang="en-US" sz="1400" dirty="0" smtClean="0">
                <a:latin typeface="Courier"/>
                <a:cs typeface="Courier"/>
              </a:rPr>
              <a:t>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 smtClean="0">
                <a:latin typeface="Courier"/>
                <a:cs typeface="Courier"/>
              </a:rPr>
              <a:t>tr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 smtClean="0">
                <a:latin typeface="Courier"/>
                <a:cs typeface="Courier"/>
              </a:rPr>
              <a:t>shakes.txt</a:t>
            </a:r>
            <a:r>
              <a:rPr lang="en-US" sz="1350" dirty="0" smtClean="0">
                <a:latin typeface="Courier"/>
                <a:cs typeface="Courier"/>
              </a:rPr>
              <a:t> | </a:t>
            </a:r>
            <a:r>
              <a:rPr lang="en-US" sz="1350" dirty="0" err="1" smtClean="0">
                <a:latin typeface="Courier"/>
                <a:cs typeface="Courier"/>
              </a:rPr>
              <a:t>grep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 smtClean="0">
                <a:latin typeface="Courier"/>
                <a:cs typeface="Courier"/>
              </a:rPr>
              <a:t>].*</a:t>
            </a:r>
            <a:r>
              <a:rPr lang="en-US" sz="1350" dirty="0" err="1" smtClean="0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</a:t>
            </a:r>
            <a:r>
              <a:rPr lang="en-US" sz="1350" dirty="0" smtClean="0">
                <a:latin typeface="Courier"/>
                <a:cs typeface="Courier"/>
              </a:rPr>
              <a:t>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541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152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145 </a:t>
            </a:r>
            <a:r>
              <a:rPr lang="en-US" sz="1200" dirty="0">
                <a:latin typeface="Courier"/>
                <a:cs typeface="Courier"/>
              </a:rPr>
              <a:t>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130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122 </a:t>
            </a:r>
            <a:r>
              <a:rPr lang="en-US" sz="1200" dirty="0">
                <a:latin typeface="Courier"/>
                <a:cs typeface="Courier"/>
              </a:rPr>
              <a:t>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120 </a:t>
            </a:r>
            <a:r>
              <a:rPr lang="en-US" sz="1200" dirty="0">
                <a:latin typeface="Courier"/>
                <a:cs typeface="Courier"/>
              </a:rPr>
              <a:t>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117 </a:t>
            </a:r>
            <a:r>
              <a:rPr lang="en-US" sz="1200" dirty="0">
                <a:latin typeface="Courier"/>
                <a:cs typeface="Courier"/>
              </a:rPr>
              <a:t>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116 </a:t>
            </a:r>
            <a:r>
              <a:rPr lang="en-US" sz="1200" dirty="0">
                <a:latin typeface="Courier"/>
                <a:cs typeface="Courier"/>
              </a:rPr>
              <a:t>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102 going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languages </a:t>
            </a:r>
            <a:r>
              <a:rPr lang="en-US" sz="2800" dirty="0"/>
              <a:t>requires </a:t>
            </a:r>
            <a:r>
              <a:rPr lang="en-US" sz="2800" dirty="0" smtClean="0"/>
              <a:t>complex morpheme segmentation</a:t>
            </a:r>
            <a:endParaRPr lang="en-US" sz="2800" dirty="0"/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000" dirty="0" smtClean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Woodchuck,</a:t>
                      </a:r>
                      <a:r>
                        <a:rPr lang="en-US" baseline="0" dirty="0" smtClean="0"/>
                        <a:t> woodchuck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2122715"/>
                <a:gridCol w="4571999"/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upper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lower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single</a:t>
                      </a:r>
                      <a:r>
                        <a:rPr lang="en-US" sz="1800" baseline="0" dirty="0" smtClean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</a:t>
            </a:r>
            <a:r>
              <a:rPr lang="en-US" dirty="0" smtClean="0"/>
              <a:t>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4.3</a:t>
            </a:r>
            <a:endParaRPr lang="en-US" dirty="0"/>
          </a:p>
          <a:p>
            <a:r>
              <a:rPr lang="en-US" dirty="0" smtClean="0"/>
              <a:t>Build a binary classifier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 smtClean="0"/>
              <a:t>EndOfSentence</a:t>
            </a:r>
            <a:r>
              <a:rPr lang="en-US" dirty="0" smtClean="0"/>
              <a:t>/</a:t>
            </a:r>
            <a:r>
              <a:rPr lang="en-US" dirty="0" err="1" smtClean="0"/>
              <a:t>NotEndOfSentence</a:t>
            </a:r>
            <a:endParaRPr lang="en-US" dirty="0"/>
          </a:p>
          <a:p>
            <a:pPr lvl="1"/>
            <a:r>
              <a:rPr lang="en-US" dirty="0" smtClean="0"/>
              <a:t>Classifiers: hand</a:t>
            </a:r>
            <a:r>
              <a:rPr lang="en-US" dirty="0"/>
              <a:t>-written rules, </a:t>
            </a:r>
            <a:r>
              <a:rPr lang="en-US" dirty="0" smtClean="0"/>
              <a:t>regular </a:t>
            </a:r>
            <a:r>
              <a:rPr lang="en-US" dirty="0"/>
              <a:t>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Case </a:t>
            </a:r>
            <a:r>
              <a:rPr lang="en-US" sz="2800" dirty="0"/>
              <a:t>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</a:t>
            </a:r>
            <a:r>
              <a:rPr lang="en-US" sz="2800" dirty="0" smtClean="0"/>
              <a:t>Number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Length </a:t>
            </a:r>
            <a:r>
              <a:rPr lang="en-US" sz="2400" dirty="0"/>
              <a:t>of word with “.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after “.” occurs at </a:t>
            </a:r>
            <a:r>
              <a:rPr lang="en-US" sz="2400" dirty="0" smtClean="0"/>
              <a:t>beginning-</a:t>
            </a:r>
            <a:r>
              <a:rPr lang="en-US" sz="2400" dirty="0"/>
              <a:t>of-</a:t>
            </a:r>
            <a:r>
              <a:rPr lang="en-US" sz="2400" dirty="0" smtClean="0"/>
              <a:t>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just an if-then-else statement</a:t>
            </a:r>
          </a:p>
          <a:p>
            <a:r>
              <a:rPr lang="en-US" dirty="0" smtClean="0"/>
              <a:t>The interesting research is choosing the features</a:t>
            </a:r>
          </a:p>
          <a:p>
            <a:r>
              <a:rPr lang="en-US" dirty="0" smtClean="0"/>
              <a:t>Setting up the structure is often too hard to do by hand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-building only possible for very simple features, </a:t>
            </a:r>
            <a:r>
              <a:rPr lang="en-US" dirty="0" smtClean="0"/>
              <a:t>domains</a:t>
            </a:r>
          </a:p>
          <a:p>
            <a:pPr lvl="2"/>
            <a:r>
              <a:rPr lang="en-US" dirty="0" smtClean="0"/>
              <a:t>For numeric features, it’s too hard to pick each threshold</a:t>
            </a:r>
            <a:endParaRPr lang="en-US" dirty="0"/>
          </a:p>
          <a:p>
            <a:pPr lvl="1"/>
            <a:r>
              <a:rPr lang="en-US" dirty="0" smtClean="0"/>
              <a:t>Instead, structure usually learned by machine learning from a training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think of the questions in a decision tree</a:t>
            </a:r>
          </a:p>
          <a:p>
            <a:r>
              <a:rPr lang="en-US" sz="2800" dirty="0" smtClean="0"/>
              <a:t>As features that could be exploited by any kind of classifier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Neural Nets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dirty="0" smtClean="0"/>
                        <a:t>upper 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e nor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pattern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carat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 descr="298486873_a36e6534de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79287"/>
            <a:ext cx="3171284" cy="2378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075" y="4544486"/>
            <a:ext cx="1219525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+mn-lt"/>
              </a:rPr>
              <a:t>Photo D. Fletcher</a:t>
            </a:r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 descr="Kleene_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428750"/>
            <a:ext cx="16723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Stephen C </a:t>
            </a:r>
            <a:r>
              <a:rPr lang="en-US" sz="1800" dirty="0" err="1" smtClean="0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*,   </a:t>
            </a:r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+  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14450"/>
            <a:ext cx="7848600" cy="354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10299</TotalTime>
  <Words>2648</Words>
  <Application>Microsoft Office PowerPoint</Application>
  <PresentationFormat>On-screen Show (16:9)</PresentationFormat>
  <Paragraphs>554</Paragraphs>
  <Slides>55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NLP-jurafsky</vt:lpstr>
      <vt:lpstr>Basic Text Processing</vt:lpstr>
      <vt:lpstr>2.1 Regular Expressions</vt:lpstr>
      <vt:lpstr>2.1 Regular Expressions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2.1 Regular Expressions A Simple Example</vt:lpstr>
      <vt:lpstr>2.1 Regular Expressions A More Complex Example</vt:lpstr>
      <vt:lpstr>2.1 Regular Expressions Advanced Operators</vt:lpstr>
      <vt:lpstr>2.1 Regular Expressions Advanced Operators</vt:lpstr>
      <vt:lpstr>2.1 Regular Expressions Advanced Operators</vt:lpstr>
      <vt:lpstr>2.1 Regular Expressions Regular Expression Substitution, Memory, and ELIZA</vt:lpstr>
      <vt:lpstr>2.1 Regular Expressions Regular Expressions Substitution, Memory, and ELIZA</vt:lpstr>
      <vt:lpstr>Errors</vt:lpstr>
      <vt:lpstr>Errors cont.</vt:lpstr>
      <vt:lpstr>Summary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  <vt:lpstr>Basic Text Processing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Admin</cp:lastModifiedBy>
  <cp:revision>140</cp:revision>
  <cp:lastPrinted>2011-11-15T22:45:48Z</cp:lastPrinted>
  <dcterms:created xsi:type="dcterms:W3CDTF">2010-04-19T15:31:24Z</dcterms:created>
  <dcterms:modified xsi:type="dcterms:W3CDTF">2021-08-23T02:29:35Z</dcterms:modified>
</cp:coreProperties>
</file>