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  <p:sldId id="281" r:id="rId25"/>
    <p:sldId id="282" r:id="rId26"/>
    <p:sldId id="278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ED726-D802-4608-B80C-1BCD6A8107D1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91EA8-4336-467E-8CF0-515E07FB75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4D6FAE-BAB2-4B44-B9CF-68A8BE4C6FBA}" type="slidenum">
              <a:rPr lang="en-US"/>
              <a:pPr/>
              <a:t>21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0470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8F872B-19D4-8F46-BECB-09C895BA15F0}" type="slidenum">
              <a:rPr lang="en-US"/>
              <a:pPr/>
              <a:t>27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8404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BA3B1E0-FBEB-494C-B7AB-A55DABF017F3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26CC331-1687-4EFA-8C14-DE8D95C607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B1E0-FBEB-494C-B7AB-A55DABF017F3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C331-1687-4EFA-8C14-DE8D95C607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B1E0-FBEB-494C-B7AB-A55DABF017F3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C331-1687-4EFA-8C14-DE8D95C607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B1E0-FBEB-494C-B7AB-A55DABF017F3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C331-1687-4EFA-8C14-DE8D95C607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6BA3B1E0-FBEB-494C-B7AB-A55DABF017F3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26CC331-1687-4EFA-8C14-DE8D95C607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B1E0-FBEB-494C-B7AB-A55DABF017F3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C331-1687-4EFA-8C14-DE8D95C607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B1E0-FBEB-494C-B7AB-A55DABF017F3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C331-1687-4EFA-8C14-DE8D95C607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B1E0-FBEB-494C-B7AB-A55DABF017F3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C331-1687-4EFA-8C14-DE8D95C607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B1E0-FBEB-494C-B7AB-A55DABF017F3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C331-1687-4EFA-8C14-DE8D95C607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B1E0-FBEB-494C-B7AB-A55DABF017F3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C331-1687-4EFA-8C14-DE8D95C607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B1E0-FBEB-494C-B7AB-A55DABF017F3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C331-1687-4EFA-8C14-DE8D95C607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BA3B1E0-FBEB-494C-B7AB-A55DABF017F3}" type="datetimeFigureOut">
              <a:rPr lang="en-US" smtClean="0"/>
              <a:pPr/>
              <a:t>8/8/2019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26CC331-1687-4EFA-8C14-DE8D95C607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Tokenization and Sentence Segmentation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Prof. </a:t>
            </a:r>
            <a:r>
              <a:rPr lang="en-US" dirty="0" err="1" smtClean="0"/>
              <a:t>Saravanakumar</a:t>
            </a:r>
            <a:r>
              <a:rPr lang="en-US" dirty="0" smtClean="0"/>
              <a:t> K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1.2 Tokenising Multi-Part Words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Compound words are hyphenated (as in English or not as in </a:t>
            </a:r>
            <a:r>
              <a:rPr lang="en-IN" dirty="0" smtClean="0">
                <a:solidFill>
                  <a:srgbClr val="7030A0"/>
                </a:solidFill>
              </a:rPr>
              <a:t>German</a:t>
            </a:r>
            <a:r>
              <a:rPr lang="en-IN" dirty="0" smtClean="0"/>
              <a:t>)</a:t>
            </a:r>
          </a:p>
          <a:p>
            <a:r>
              <a:rPr lang="en-IN" i="1" dirty="0" err="1" smtClean="0">
                <a:solidFill>
                  <a:srgbClr val="7030A0"/>
                </a:solidFill>
              </a:rPr>
              <a:t>Nachkriegszeit</a:t>
            </a:r>
            <a:r>
              <a:rPr lang="en-IN" dirty="0" smtClean="0"/>
              <a:t> (</a:t>
            </a:r>
            <a:r>
              <a:rPr lang="en-IN" dirty="0" err="1" smtClean="0"/>
              <a:t>postwar</a:t>
            </a:r>
            <a:r>
              <a:rPr lang="en-IN" dirty="0" smtClean="0"/>
              <a:t> period); </a:t>
            </a:r>
            <a:r>
              <a:rPr lang="en-IN" i="1" dirty="0" err="1" smtClean="0">
                <a:solidFill>
                  <a:srgbClr val="7030A0"/>
                </a:solidFill>
              </a:rPr>
              <a:t>Nichtraucher</a:t>
            </a:r>
            <a:r>
              <a:rPr lang="en-IN" i="1" dirty="0" smtClean="0">
                <a:solidFill>
                  <a:srgbClr val="7030A0"/>
                </a:solidFill>
              </a:rPr>
              <a:t> </a:t>
            </a:r>
            <a:r>
              <a:rPr lang="en-IN" dirty="0" smtClean="0"/>
              <a:t>(</a:t>
            </a:r>
            <a:r>
              <a:rPr lang="en-IN" dirty="0" err="1" smtClean="0"/>
              <a:t>nonsmoker</a:t>
            </a:r>
            <a:r>
              <a:rPr lang="en-IN" dirty="0" smtClean="0"/>
              <a:t>)</a:t>
            </a:r>
            <a:endParaRPr lang="en-IN" dirty="0"/>
          </a:p>
          <a:p>
            <a:r>
              <a:rPr lang="en-IN" dirty="0" smtClean="0"/>
              <a:t>Single token words -  </a:t>
            </a:r>
            <a:r>
              <a:rPr lang="en-IN" i="1" dirty="0" smtClean="0"/>
              <a:t>end-of-line</a:t>
            </a:r>
          </a:p>
          <a:p>
            <a:r>
              <a:rPr lang="en-IN" dirty="0" smtClean="0"/>
              <a:t>Multi-token words – </a:t>
            </a:r>
            <a:r>
              <a:rPr lang="en-IN" i="1" dirty="0" smtClean="0"/>
              <a:t>Delhi-based</a:t>
            </a:r>
          </a:p>
          <a:p>
            <a:r>
              <a:rPr lang="en-IN" i="1" dirty="0" smtClean="0"/>
              <a:t>Hyphen </a:t>
            </a:r>
            <a:r>
              <a:rPr lang="en-IN" dirty="0" smtClean="0"/>
              <a:t>usage varies greatly</a:t>
            </a:r>
          </a:p>
          <a:p>
            <a:pPr lvl="1"/>
            <a:r>
              <a:rPr lang="en-IN" i="1" dirty="0" smtClean="0"/>
              <a:t>French </a:t>
            </a:r>
            <a:r>
              <a:rPr lang="en-IN" dirty="0"/>
              <a:t>-  </a:t>
            </a:r>
            <a:r>
              <a:rPr lang="en-IN" dirty="0" err="1"/>
              <a:t>va</a:t>
            </a:r>
            <a:r>
              <a:rPr lang="en-IN" dirty="0"/>
              <a:t>-t-</a:t>
            </a:r>
            <a:r>
              <a:rPr lang="en-IN" dirty="0" err="1"/>
              <a:t>il</a:t>
            </a:r>
            <a:r>
              <a:rPr lang="en-IN" dirty="0"/>
              <a:t> (will it?);	</a:t>
            </a:r>
            <a:r>
              <a:rPr lang="en-IN" dirty="0" err="1"/>
              <a:t>c’est</a:t>
            </a:r>
            <a:r>
              <a:rPr lang="en-IN" dirty="0"/>
              <a:t>-à-dire (that is to say</a:t>
            </a:r>
            <a:r>
              <a:rPr lang="en-IN" dirty="0" smtClean="0"/>
              <a:t>)</a:t>
            </a:r>
          </a:p>
          <a:p>
            <a:pPr lvl="1"/>
            <a:r>
              <a:rPr lang="en-IN" i="1" dirty="0" smtClean="0"/>
              <a:t>-contractions should be expanded</a:t>
            </a:r>
          </a:p>
          <a:p>
            <a:r>
              <a:rPr lang="en-IN" i="1" dirty="0" smtClean="0"/>
              <a:t>End of line hyphens to mark continuity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1020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1.3 Tokenising Multi-Word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i="1" dirty="0" smtClean="0"/>
              <a:t>In spite of  	=&gt; Despite (One Word meaning)</a:t>
            </a:r>
          </a:p>
          <a:p>
            <a:r>
              <a:rPr lang="en-IN" i="1" dirty="0" smtClean="0"/>
              <a:t>Loaned words – au pair, de facto =&gt; one word</a:t>
            </a:r>
          </a:p>
          <a:p>
            <a:r>
              <a:rPr lang="en-IN" i="1" dirty="0"/>
              <a:t>Dates : </a:t>
            </a:r>
            <a:r>
              <a:rPr lang="en-IN" i="1" dirty="0">
                <a:solidFill>
                  <a:srgbClr val="0070C0"/>
                </a:solidFill>
              </a:rPr>
              <a:t>November 18, 1989  </a:t>
            </a:r>
            <a:r>
              <a:rPr lang="en-IN" i="1" dirty="0"/>
              <a:t>same as </a:t>
            </a:r>
            <a:r>
              <a:rPr lang="en-IN" i="1" dirty="0">
                <a:solidFill>
                  <a:srgbClr val="0070C0"/>
                </a:solidFill>
              </a:rPr>
              <a:t>Nov. 18, 1989</a:t>
            </a:r>
            <a:r>
              <a:rPr lang="en-IN" i="1" dirty="0" smtClean="0">
                <a:solidFill>
                  <a:srgbClr val="0070C0"/>
                </a:solidFill>
              </a:rPr>
              <a:t>,  </a:t>
            </a:r>
            <a:r>
              <a:rPr lang="en-IN" i="1" dirty="0">
                <a:solidFill>
                  <a:srgbClr val="0070C0"/>
                </a:solidFill>
              </a:rPr>
              <a:t>18 November 1989, 11/18/89 or 18/11/89. </a:t>
            </a:r>
            <a:endParaRPr lang="en-IN" i="1" dirty="0" smtClean="0">
              <a:solidFill>
                <a:srgbClr val="0070C0"/>
              </a:solidFill>
            </a:endParaRPr>
          </a:p>
          <a:p>
            <a:r>
              <a:rPr lang="en-IN" i="1" dirty="0"/>
              <a:t>Numbers are ubiquitous but representations are different!!</a:t>
            </a:r>
          </a:p>
          <a:p>
            <a:pPr lvl="1"/>
            <a:r>
              <a:rPr lang="en-IN" i="1" dirty="0"/>
              <a:t> March 26</a:t>
            </a:r>
          </a:p>
          <a:p>
            <a:pPr lvl="1"/>
            <a:r>
              <a:rPr lang="en-IN" i="1" dirty="0"/>
              <a:t>$3.9 to $4 million</a:t>
            </a:r>
          </a:p>
          <a:p>
            <a:pPr lvl="1"/>
            <a:r>
              <a:rPr lang="en-IN" i="1" dirty="0"/>
              <a:t>Sept. 24 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IN" i="1" dirty="0"/>
              <a:t>SINGLE TOKENS</a:t>
            </a:r>
          </a:p>
          <a:p>
            <a:endParaRPr lang="en-IN" i="1" dirty="0" smtClean="0"/>
          </a:p>
          <a:p>
            <a:r>
              <a:rPr lang="en-IN" b="1" i="1" dirty="0" smtClean="0">
                <a:solidFill>
                  <a:srgbClr val="FF0000"/>
                </a:solidFill>
              </a:rPr>
              <a:t>Tokenising requires the knowledge of number representations</a:t>
            </a:r>
          </a:p>
          <a:p>
            <a:pPr marL="457200" lvl="1" indent="0">
              <a:buNone/>
            </a:pP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xmlns="" val="2948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2 Tokenisation in </a:t>
            </a:r>
            <a:r>
              <a:rPr lang="en-IN" dirty="0" err="1" smtClean="0"/>
              <a:t>Unsegmented</a:t>
            </a:r>
            <a:r>
              <a:rPr lang="en-IN" dirty="0" smtClean="0"/>
              <a:t> 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CJK</a:t>
            </a:r>
          </a:p>
          <a:p>
            <a:r>
              <a:rPr lang="en-IN" dirty="0"/>
              <a:t>Thai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IN" dirty="0"/>
              <a:t>No spaces between words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u="sng" dirty="0" smtClean="0">
                <a:solidFill>
                  <a:srgbClr val="0070C0"/>
                </a:solidFill>
              </a:rPr>
              <a:t>Common Approaches:</a:t>
            </a:r>
          </a:p>
          <a:p>
            <a:r>
              <a:rPr lang="en-IN" dirty="0" smtClean="0"/>
              <a:t>Extensive Word List</a:t>
            </a:r>
          </a:p>
          <a:p>
            <a:r>
              <a:rPr lang="en-IN" dirty="0" smtClean="0"/>
              <a:t>But no widely accepted guideline to DEFINE A WORD!!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55642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28" y="-98899"/>
            <a:ext cx="7886700" cy="1325563"/>
          </a:xfrm>
        </p:spPr>
        <p:txBody>
          <a:bodyPr/>
          <a:lstStyle/>
          <a:p>
            <a:r>
              <a:rPr lang="en-IN" dirty="0" smtClean="0"/>
              <a:t>2 Common Word Segmentation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527" y="1226665"/>
            <a:ext cx="8532410" cy="5815581"/>
          </a:xfrm>
        </p:spPr>
        <p:txBody>
          <a:bodyPr>
            <a:normAutofit/>
          </a:bodyPr>
          <a:lstStyle/>
          <a:p>
            <a:r>
              <a:rPr lang="en-IN" dirty="0" smtClean="0"/>
              <a:t>Each character is a distinct word</a:t>
            </a:r>
          </a:p>
          <a:p>
            <a:r>
              <a:rPr lang="en-IN" dirty="0" smtClean="0"/>
              <a:t>But does not help in  parsing;  POS tagging; text-to-speech system</a:t>
            </a:r>
          </a:p>
          <a:p>
            <a:r>
              <a:rPr lang="en-IN" dirty="0" smtClean="0"/>
              <a:t>Thus hurts performance!!</a:t>
            </a:r>
          </a:p>
          <a:p>
            <a:endParaRPr lang="en-IN" dirty="0"/>
          </a:p>
          <a:p>
            <a:r>
              <a:rPr lang="en-IN" dirty="0" smtClean="0"/>
              <a:t>Greedy Approach – </a:t>
            </a:r>
            <a:r>
              <a:rPr lang="en-IN" i="1" dirty="0" smtClean="0"/>
              <a:t>Maximum Matching Algorithm</a:t>
            </a:r>
          </a:p>
          <a:p>
            <a:pPr lvl="1"/>
            <a:r>
              <a:rPr lang="en-IN" i="1" dirty="0" smtClean="0"/>
              <a:t>Starts with first character</a:t>
            </a:r>
          </a:p>
          <a:p>
            <a:pPr lvl="1"/>
            <a:r>
              <a:rPr lang="en-IN" i="1" dirty="0" smtClean="0"/>
              <a:t>Searches for the </a:t>
            </a:r>
            <a:r>
              <a:rPr lang="en-IN" b="1" i="1" dirty="0" smtClean="0">
                <a:solidFill>
                  <a:srgbClr val="0070C0"/>
                </a:solidFill>
              </a:rPr>
              <a:t>longest</a:t>
            </a:r>
            <a:r>
              <a:rPr lang="en-IN" i="1" dirty="0" smtClean="0"/>
              <a:t> word in list </a:t>
            </a:r>
            <a:r>
              <a:rPr lang="en-IN" b="1" i="1" dirty="0" smtClean="0">
                <a:solidFill>
                  <a:srgbClr val="0070C0"/>
                </a:solidFill>
              </a:rPr>
              <a:t>starting</a:t>
            </a:r>
            <a:r>
              <a:rPr lang="en-IN" i="1" dirty="0" smtClean="0"/>
              <a:t> with this character</a:t>
            </a:r>
          </a:p>
          <a:p>
            <a:pPr lvl="1"/>
            <a:r>
              <a:rPr lang="en-IN" i="1" dirty="0"/>
              <a:t>If match is found,</a:t>
            </a:r>
          </a:p>
          <a:p>
            <a:pPr lvl="2"/>
            <a:r>
              <a:rPr lang="en-IN" i="1" dirty="0"/>
              <a:t> boundary is marked </a:t>
            </a:r>
            <a:endParaRPr lang="en-IN" dirty="0"/>
          </a:p>
          <a:p>
            <a:pPr lvl="1"/>
            <a:r>
              <a:rPr lang="en-IN" i="1" dirty="0" smtClean="0"/>
              <a:t>Else</a:t>
            </a:r>
          </a:p>
          <a:p>
            <a:pPr lvl="2"/>
            <a:r>
              <a:rPr lang="en-IN" i="1" dirty="0" smtClean="0"/>
              <a:t>Character is treated as word</a:t>
            </a:r>
          </a:p>
        </p:txBody>
      </p:sp>
    </p:spTree>
    <p:extLst>
      <p:ext uri="{BB962C8B-B14F-4D97-AF65-F5344CB8AC3E}">
        <p14:creationId xmlns="" xmlns:p14="http://schemas.microsoft.com/office/powerpoint/2010/main" val="105204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2 Common Word Segmentation </a:t>
            </a:r>
            <a:r>
              <a:rPr lang="en-IN" dirty="0" smtClean="0"/>
              <a:t>Algorithm -2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Try applying in English </a:t>
            </a:r>
            <a:r>
              <a:rPr lang="en-IN" dirty="0" smtClean="0">
                <a:sym typeface="Wingdings" panose="05000000000000000000" pitchFamily="2" charset="2"/>
              </a:rPr>
              <a:t></a:t>
            </a:r>
            <a:endParaRPr lang="en-IN" dirty="0" smtClean="0"/>
          </a:p>
          <a:p>
            <a:endParaRPr lang="en-IN" dirty="0"/>
          </a:p>
          <a:p>
            <a:r>
              <a:rPr lang="en-IN" dirty="0" err="1" smtClean="0">
                <a:solidFill>
                  <a:srgbClr val="FF0000"/>
                </a:solidFill>
              </a:rPr>
              <a:t>thetabledownthere</a:t>
            </a:r>
            <a:r>
              <a:rPr lang="en-IN" dirty="0" smtClean="0"/>
              <a:t> – remove space from </a:t>
            </a:r>
            <a:r>
              <a:rPr lang="en-IN" i="1" dirty="0" smtClean="0">
                <a:solidFill>
                  <a:srgbClr val="0070C0"/>
                </a:solidFill>
              </a:rPr>
              <a:t>the table down there</a:t>
            </a:r>
          </a:p>
          <a:p>
            <a:r>
              <a:rPr lang="en-IN" i="1" dirty="0" smtClean="0">
                <a:solidFill>
                  <a:srgbClr val="0070C0"/>
                </a:solidFill>
              </a:rPr>
              <a:t>Greedy algorithm will first find ‘</a:t>
            </a:r>
            <a:r>
              <a:rPr lang="en-IN" i="1" dirty="0" smtClean="0">
                <a:solidFill>
                  <a:srgbClr val="FF0000"/>
                </a:solidFill>
              </a:rPr>
              <a:t>theta</a:t>
            </a:r>
            <a:r>
              <a:rPr lang="en-IN" i="1" dirty="0" smtClean="0">
                <a:solidFill>
                  <a:srgbClr val="0070C0"/>
                </a:solidFill>
              </a:rPr>
              <a:t>’ longest word starting at </a:t>
            </a:r>
            <a:r>
              <a:rPr lang="en-IN" i="1" dirty="0" smtClean="0">
                <a:solidFill>
                  <a:srgbClr val="FF0000"/>
                </a:solidFill>
              </a:rPr>
              <a:t>t</a:t>
            </a:r>
            <a:r>
              <a:rPr lang="en-IN" i="1" dirty="0" smtClean="0">
                <a:solidFill>
                  <a:srgbClr val="0070C0"/>
                </a:solidFill>
              </a:rPr>
              <a:t> in the given sequence</a:t>
            </a:r>
          </a:p>
          <a:p>
            <a:r>
              <a:rPr lang="en-IN" i="1" dirty="0" smtClean="0">
                <a:solidFill>
                  <a:srgbClr val="0070C0"/>
                </a:solidFill>
              </a:rPr>
              <a:t>Continuing in this manner, we will get:</a:t>
            </a:r>
          </a:p>
          <a:p>
            <a:pPr marL="0" indent="0">
              <a:buNone/>
            </a:pPr>
            <a:r>
              <a:rPr lang="en-IN" sz="3200" i="1" dirty="0" smtClean="0">
                <a:solidFill>
                  <a:srgbClr val="7030A0"/>
                </a:solidFill>
              </a:rPr>
              <a:t>			theta bled own there </a:t>
            </a:r>
          </a:p>
          <a:p>
            <a:pPr marL="0" indent="0" algn="ctr">
              <a:buNone/>
            </a:pPr>
            <a:r>
              <a:rPr lang="en-IN" sz="3200" i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  !!!</a:t>
            </a:r>
            <a:endParaRPr lang="en-IN" sz="3600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3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2 Common Word Segmentation Algorithm </a:t>
            </a:r>
            <a:r>
              <a:rPr lang="en-IN" dirty="0" smtClean="0"/>
              <a:t>-3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Variant of Greedy Algorithm:</a:t>
            </a:r>
          </a:p>
          <a:p>
            <a:pPr lvl="1"/>
            <a:r>
              <a:rPr lang="en-IN" dirty="0"/>
              <a:t>Matching proceeds from the end of the string of characters</a:t>
            </a:r>
          </a:p>
          <a:p>
            <a:pPr lvl="1"/>
            <a:r>
              <a:rPr lang="en-IN" dirty="0"/>
              <a:t>With this we will get </a:t>
            </a:r>
            <a:r>
              <a:rPr lang="en-IN" i="1" dirty="0">
                <a:solidFill>
                  <a:srgbClr val="FF0000"/>
                </a:solidFill>
              </a:rPr>
              <a:t>the table down there</a:t>
            </a:r>
            <a:r>
              <a:rPr lang="en-IN" i="1" dirty="0"/>
              <a:t> </a:t>
            </a:r>
            <a:r>
              <a:rPr lang="en-IN" b="1" dirty="0">
                <a:solidFill>
                  <a:srgbClr val="00B050"/>
                </a:solidFill>
              </a:rPr>
              <a:t>correctly</a:t>
            </a:r>
            <a:r>
              <a:rPr lang="en-IN" dirty="0"/>
              <a:t>!!! </a:t>
            </a:r>
            <a:r>
              <a:rPr lang="en-IN" dirty="0">
                <a:sym typeface="Wingdings" panose="05000000000000000000" pitchFamily="2" charset="2"/>
              </a:rPr>
              <a:t>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Forward-Backward Matching</a:t>
            </a:r>
          </a:p>
          <a:p>
            <a:pPr lvl="1"/>
            <a:r>
              <a:rPr lang="en-IN" dirty="0" smtClean="0"/>
              <a:t>Results are compared</a:t>
            </a:r>
          </a:p>
          <a:p>
            <a:pPr lvl="1"/>
            <a:r>
              <a:rPr lang="en-IN" dirty="0" smtClean="0"/>
              <a:t>Optimised Segmentation occurs</a:t>
            </a:r>
          </a:p>
          <a:p>
            <a:pPr lvl="1"/>
            <a:r>
              <a:rPr lang="en-IN" dirty="0" smtClean="0"/>
              <a:t>Language-specific heuristics are used later</a:t>
            </a:r>
          </a:p>
        </p:txBody>
      </p:sp>
    </p:spTree>
    <p:extLst>
      <p:ext uri="{BB962C8B-B14F-4D97-AF65-F5344CB8AC3E}">
        <p14:creationId xmlns="" xmlns:p14="http://schemas.microsoft.com/office/powerpoint/2010/main" val="131206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2.1 Chinese Segmentation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 err="1" smtClean="0"/>
              <a:t>Hanzi</a:t>
            </a:r>
            <a:r>
              <a:rPr lang="en-IN" i="1" dirty="0" smtClean="0"/>
              <a:t> – Several Thousands of Characters</a:t>
            </a:r>
          </a:p>
          <a:p>
            <a:r>
              <a:rPr lang="en-IN" i="1" dirty="0" smtClean="0"/>
              <a:t>Approaches:</a:t>
            </a:r>
          </a:p>
          <a:p>
            <a:pPr lvl="1"/>
            <a:r>
              <a:rPr lang="en-IN" i="1" dirty="0" smtClean="0"/>
              <a:t>Statistical – use mutual information between characters from a corpus</a:t>
            </a:r>
          </a:p>
          <a:p>
            <a:pPr lvl="1"/>
            <a:r>
              <a:rPr lang="en-IN" i="1" dirty="0" smtClean="0"/>
              <a:t>Lexical rule-based – syntax; semantics; morphological rules</a:t>
            </a:r>
          </a:p>
          <a:p>
            <a:pPr lvl="1"/>
            <a:r>
              <a:rPr lang="en-IN" i="1" dirty="0" smtClean="0"/>
              <a:t>Hybrid  - combination; weighted Finite State Transducer to identify dictionary entries</a:t>
            </a:r>
          </a:p>
          <a:p>
            <a:pPr lvl="1"/>
            <a:endParaRPr lang="en-IN" i="1" dirty="0"/>
          </a:p>
        </p:txBody>
      </p:sp>
    </p:spTree>
    <p:extLst>
      <p:ext uri="{BB962C8B-B14F-4D97-AF65-F5344CB8AC3E}">
        <p14:creationId xmlns="" xmlns:p14="http://schemas.microsoft.com/office/powerpoint/2010/main" val="88691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2.2 Japanese Segmentation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032375"/>
          </a:xfrm>
        </p:spPr>
        <p:txBody>
          <a:bodyPr>
            <a:normAutofit/>
          </a:bodyPr>
          <a:lstStyle/>
          <a:p>
            <a:r>
              <a:rPr lang="en-IN" dirty="0" smtClean="0"/>
              <a:t>Alphabetic – Syllabic – Logographic</a:t>
            </a:r>
          </a:p>
          <a:p>
            <a:r>
              <a:rPr lang="en-IN" dirty="0" smtClean="0"/>
              <a:t>Kanji</a:t>
            </a:r>
          </a:p>
          <a:p>
            <a:r>
              <a:rPr lang="en-IN" dirty="0" smtClean="0"/>
              <a:t>Hiragana</a:t>
            </a:r>
          </a:p>
          <a:p>
            <a:r>
              <a:rPr lang="en-IN" dirty="0" smtClean="0"/>
              <a:t>Katakana</a:t>
            </a:r>
          </a:p>
          <a:p>
            <a:r>
              <a:rPr lang="en-IN" dirty="0" err="1" smtClean="0"/>
              <a:t>Romanji</a:t>
            </a:r>
            <a:endParaRPr lang="en-IN" dirty="0" smtClean="0"/>
          </a:p>
          <a:p>
            <a:r>
              <a:rPr lang="en-IN" dirty="0"/>
              <a:t>Challenges:</a:t>
            </a:r>
          </a:p>
          <a:p>
            <a:pPr lvl="1"/>
            <a:r>
              <a:rPr lang="en-IN" dirty="0"/>
              <a:t>Identifying the base</a:t>
            </a:r>
          </a:p>
          <a:p>
            <a:pPr lvl="1"/>
            <a:r>
              <a:rPr lang="en-IN" dirty="0"/>
              <a:t>Mix of writing systems may be used</a:t>
            </a:r>
          </a:p>
          <a:p>
            <a:r>
              <a:rPr lang="en-IN" dirty="0" smtClean="0"/>
              <a:t>Approaches:</a:t>
            </a:r>
          </a:p>
          <a:p>
            <a:pPr lvl="1"/>
            <a:r>
              <a:rPr lang="en-IN" dirty="0" smtClean="0"/>
              <a:t>Statistical techniques of Chinese apply</a:t>
            </a:r>
          </a:p>
        </p:txBody>
      </p:sp>
    </p:spTree>
    <p:extLst>
      <p:ext uri="{BB962C8B-B14F-4D97-AF65-F5344CB8AC3E}">
        <p14:creationId xmlns="" xmlns:p14="http://schemas.microsoft.com/office/powerpoint/2010/main" val="61073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2.3 </a:t>
            </a:r>
            <a:r>
              <a:rPr lang="en-IN" dirty="0" err="1" smtClean="0"/>
              <a:t>Unsegmented</a:t>
            </a:r>
            <a:r>
              <a:rPr lang="en-IN" dirty="0" smtClean="0"/>
              <a:t> Alphabetic - Syllabic 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Thai</a:t>
            </a:r>
          </a:p>
          <a:p>
            <a:r>
              <a:rPr lang="en-IN" dirty="0" smtClean="0"/>
              <a:t>Balinese</a:t>
            </a:r>
          </a:p>
          <a:p>
            <a:r>
              <a:rPr lang="en-IN" dirty="0" smtClean="0"/>
              <a:t>Javanese</a:t>
            </a:r>
          </a:p>
          <a:p>
            <a:r>
              <a:rPr lang="en-IN" dirty="0" smtClean="0"/>
              <a:t>Khmer</a:t>
            </a:r>
          </a:p>
          <a:p>
            <a:r>
              <a:rPr lang="en-IN" dirty="0" smtClean="0"/>
              <a:t>Approaches:</a:t>
            </a:r>
          </a:p>
          <a:p>
            <a:pPr lvl="1"/>
            <a:r>
              <a:rPr lang="en-IN" dirty="0" smtClean="0"/>
              <a:t>Maximum matching</a:t>
            </a:r>
          </a:p>
          <a:p>
            <a:pPr lvl="1"/>
            <a:r>
              <a:rPr lang="en-IN" dirty="0" smtClean="0"/>
              <a:t>Broken to syllables – trained syllable collocation is used</a:t>
            </a:r>
          </a:p>
          <a:p>
            <a:r>
              <a:rPr lang="en-IN" dirty="0" smtClean="0"/>
              <a:t>Features: </a:t>
            </a:r>
          </a:p>
          <a:p>
            <a:pPr lvl="1"/>
            <a:r>
              <a:rPr lang="en-IN" dirty="0" smtClean="0"/>
              <a:t>Fewer characters</a:t>
            </a:r>
          </a:p>
          <a:p>
            <a:pPr lvl="1"/>
            <a:r>
              <a:rPr lang="en-IN" dirty="0" smtClean="0"/>
              <a:t>Longer words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2525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 Sentence Segmentation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Different Punctuation Marks</a:t>
            </a:r>
          </a:p>
          <a:p>
            <a:r>
              <a:rPr lang="en-IN" dirty="0" smtClean="0"/>
              <a:t>Disambiguating all instances of punctuations may help</a:t>
            </a:r>
          </a:p>
          <a:p>
            <a:r>
              <a:rPr lang="en-IN" dirty="0" smtClean="0"/>
              <a:t>Thai – no use of period; but a space ; which can be mixed with carriage return</a:t>
            </a:r>
          </a:p>
          <a:p>
            <a:r>
              <a:rPr lang="en-IN" dirty="0" smtClean="0"/>
              <a:t>Spaces are used in place of commas to mark clauses</a:t>
            </a:r>
          </a:p>
          <a:p>
            <a:r>
              <a:rPr lang="en-IN" dirty="0"/>
              <a:t> </a:t>
            </a:r>
            <a:r>
              <a:rPr lang="en-IN" sz="8000" dirty="0" smtClean="0">
                <a:solidFill>
                  <a:srgbClr val="00B050"/>
                </a:solidFill>
              </a:rPr>
              <a:t>. ! ?</a:t>
            </a:r>
            <a:r>
              <a:rPr lang="en-IN" sz="8000" dirty="0" smtClean="0"/>
              <a:t> </a:t>
            </a:r>
            <a:r>
              <a:rPr lang="en-IN" dirty="0" smtClean="0"/>
              <a:t>Are used to mark sentence boundaries, but they can occur with in a sentence and should be disambiguated</a:t>
            </a:r>
            <a:r>
              <a:rPr lang="en-IN" sz="5400" dirty="0" smtClean="0">
                <a:solidFill>
                  <a:srgbClr val="00B050"/>
                </a:solidFill>
              </a:rPr>
              <a:t>… </a:t>
            </a:r>
            <a:endParaRPr lang="en-IN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274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Tokenization in artificial languages – well studied one</a:t>
            </a:r>
          </a:p>
          <a:p>
            <a:pPr lvl="1"/>
            <a:r>
              <a:rPr lang="en-US" dirty="0" smtClean="0"/>
              <a:t>Why? No structural and lexical ambiguities</a:t>
            </a:r>
          </a:p>
          <a:p>
            <a:r>
              <a:rPr lang="en-US" dirty="0" smtClean="0"/>
              <a:t>Space delimited languages</a:t>
            </a:r>
          </a:p>
          <a:p>
            <a:r>
              <a:rPr lang="en-US" dirty="0" err="1" smtClean="0"/>
              <a:t>Unsegmented</a:t>
            </a:r>
            <a:r>
              <a:rPr lang="en-US" dirty="0" smtClean="0"/>
              <a:t> languages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50021"/>
                </a:solidFill>
                <a:latin typeface="Calibri" charset="0"/>
              </a:rPr>
              <a:t>Sentence Segmentation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Sentences in most written languages are delimited </a:t>
            </a:r>
            <a:r>
              <a:rPr lang="en-US" dirty="0" smtClean="0"/>
              <a:t>by punctuation </a:t>
            </a:r>
            <a:r>
              <a:rPr lang="en-US" dirty="0"/>
              <a:t>marks, yet the specific usage rules </a:t>
            </a:r>
            <a:r>
              <a:rPr lang="en-US" dirty="0" smtClean="0"/>
              <a:t>for punctuation </a:t>
            </a:r>
            <a:r>
              <a:rPr lang="en-US" dirty="0"/>
              <a:t>are not always coherently defined.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49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2333"/>
            <a:ext cx="7467600" cy="990600"/>
          </a:xfrm>
        </p:spPr>
        <p:txBody>
          <a:bodyPr/>
          <a:lstStyle/>
          <a:p>
            <a:r>
              <a:rPr lang="en-US" dirty="0"/>
              <a:t>Sentence Segmentation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032933"/>
            <a:ext cx="8534400" cy="4876800"/>
          </a:xfrm>
        </p:spPr>
        <p:txBody>
          <a:bodyPr/>
          <a:lstStyle/>
          <a:p>
            <a:r>
              <a:rPr lang="en-US" dirty="0" smtClean="0"/>
              <a:t>Sentence delimiters are (!, ?) are relatively </a:t>
            </a:r>
            <a:r>
              <a:rPr lang="en-US" dirty="0"/>
              <a:t>unambiguous</a:t>
            </a:r>
          </a:p>
          <a:p>
            <a:r>
              <a:rPr lang="en-US" dirty="0"/>
              <a:t>Period “.” is quite ambiguous</a:t>
            </a:r>
          </a:p>
          <a:p>
            <a:pPr lvl="1"/>
            <a:r>
              <a:rPr lang="en-US" dirty="0"/>
              <a:t>Sentence </a:t>
            </a:r>
            <a:r>
              <a:rPr lang="en-US" dirty="0" smtClean="0"/>
              <a:t>boundary</a:t>
            </a:r>
          </a:p>
          <a:p>
            <a:pPr lvl="2"/>
            <a:r>
              <a:rPr lang="en-US" dirty="0"/>
              <a:t>In most NLP applications, the only sentence boundary punctuation marks considered </a:t>
            </a:r>
            <a:r>
              <a:rPr lang="en-US" dirty="0" smtClean="0"/>
              <a:t>are the </a:t>
            </a:r>
            <a:r>
              <a:rPr lang="en-US" dirty="0"/>
              <a:t>period, question mark, and exclamation point, and the definition of sentence is limited to the </a:t>
            </a:r>
            <a:r>
              <a:rPr lang="en-US" dirty="0" smtClean="0"/>
              <a:t>text sentence which </a:t>
            </a:r>
            <a:r>
              <a:rPr lang="en-US" dirty="0"/>
              <a:t>begins with a capital letter and ends in a full </a:t>
            </a:r>
            <a:r>
              <a:rPr lang="en-US" dirty="0" smtClean="0"/>
              <a:t>stop.</a:t>
            </a:r>
            <a:endParaRPr lang="en-US" dirty="0"/>
          </a:p>
          <a:p>
            <a:pPr lvl="1"/>
            <a:r>
              <a:rPr lang="en-US" dirty="0"/>
              <a:t>Abbreviations like Inc. or Dr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Numbers like .02% or 4.3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1811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Sentence segmentation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Consider </a:t>
            </a:r>
            <a:r>
              <a:rPr lang="en-IN" dirty="0" smtClean="0"/>
              <a:t>Examples,</a:t>
            </a:r>
            <a:r>
              <a:rPr lang="en-US" dirty="0" smtClean="0"/>
              <a:t> </a:t>
            </a:r>
            <a:r>
              <a:rPr lang="en-US" dirty="0"/>
              <a:t>two English sentences that convey exactly the same meaning; yet, by the traditional definitions,</a:t>
            </a:r>
          </a:p>
          <a:p>
            <a:pPr algn="just"/>
            <a:r>
              <a:rPr lang="en-US" dirty="0"/>
              <a:t>the first would be classified as two sentences, the second as just one. The semicolon in Example </a:t>
            </a:r>
            <a:r>
              <a:rPr lang="en-US" dirty="0" smtClean="0"/>
              <a:t>could likewise </a:t>
            </a:r>
            <a:r>
              <a:rPr lang="en-US" dirty="0"/>
              <a:t>be replaced by a comma or a dash, retain the same meaning, but still </a:t>
            </a:r>
            <a:r>
              <a:rPr lang="en-US" dirty="0" smtClean="0"/>
              <a:t>be considered </a:t>
            </a:r>
            <a:r>
              <a:rPr lang="en-US" dirty="0"/>
              <a:t>a </a:t>
            </a:r>
            <a:r>
              <a:rPr lang="en-US" dirty="0" smtClean="0"/>
              <a:t>single </a:t>
            </a:r>
            <a:r>
              <a:rPr lang="en-IN" dirty="0" smtClean="0"/>
              <a:t>sentence.</a:t>
            </a:r>
          </a:p>
          <a:p>
            <a:pPr lvl="1"/>
            <a:r>
              <a:rPr lang="en-US" i="1" dirty="0"/>
              <a:t>Here is a sentence. Here is another.</a:t>
            </a:r>
          </a:p>
          <a:p>
            <a:pPr lvl="1"/>
            <a:r>
              <a:rPr lang="en-US" i="1" dirty="0" smtClean="0"/>
              <a:t>Here </a:t>
            </a:r>
            <a:r>
              <a:rPr lang="en-US" i="1" dirty="0"/>
              <a:t>is a sentence; here is </a:t>
            </a:r>
            <a:r>
              <a:rPr lang="en-US" i="1" dirty="0" smtClean="0"/>
              <a:t>another.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711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A sentence from Lewis Carroll’s Alice in Wonderland</a:t>
            </a:r>
          </a:p>
          <a:p>
            <a:r>
              <a:rPr lang="en-US" i="1" dirty="0" smtClean="0"/>
              <a:t>There </a:t>
            </a:r>
            <a:r>
              <a:rPr lang="en-US" i="1" dirty="0" smtClean="0"/>
              <a:t>was nothing so VERY remarkable in that; nor did Alice think it so VERY much out </a:t>
            </a:r>
            <a:r>
              <a:rPr lang="en-US" i="1" dirty="0" smtClean="0"/>
              <a:t>of the </a:t>
            </a:r>
            <a:r>
              <a:rPr lang="en-US" i="1" dirty="0" smtClean="0"/>
              <a:t>way to hear the Rabbit say to itself, ‘Oh dear! Oh dear! I shall be late!’ (when she thought </a:t>
            </a:r>
            <a:r>
              <a:rPr lang="en-US" i="1" dirty="0" smtClean="0"/>
              <a:t>it over </a:t>
            </a:r>
            <a:r>
              <a:rPr lang="en-US" i="1" dirty="0" smtClean="0"/>
              <a:t>afterwards, it occurred to her that she ought to have wondered at this, but at the time it </a:t>
            </a:r>
            <a:r>
              <a:rPr lang="en-US" i="1" dirty="0" smtClean="0"/>
              <a:t>all seemed </a:t>
            </a:r>
            <a:r>
              <a:rPr lang="en-US" i="1" dirty="0" smtClean="0"/>
              <a:t>quite natural); but when the Rabbit actually TOOK AWATCHOUT OF ITS WAISTCOATPOCKET</a:t>
            </a:r>
            <a:r>
              <a:rPr lang="en-US" i="1" dirty="0" smtClean="0"/>
              <a:t>, and </a:t>
            </a:r>
            <a:r>
              <a:rPr lang="en-US" i="1" dirty="0" smtClean="0"/>
              <a:t>looked at it, and then hurried on, Alice started to her feet, for it flashed across </a:t>
            </a:r>
            <a:r>
              <a:rPr lang="en-US" i="1" dirty="0" smtClean="0"/>
              <a:t>her mind </a:t>
            </a:r>
            <a:r>
              <a:rPr lang="en-US" i="1" dirty="0" smtClean="0"/>
              <a:t>that she had never before seen a rabbit with either a waistcoat-pocket, or a watch to take </a:t>
            </a:r>
            <a:r>
              <a:rPr lang="en-US" i="1" dirty="0" smtClean="0"/>
              <a:t>out of </a:t>
            </a:r>
            <a:r>
              <a:rPr lang="en-US" i="1" dirty="0" smtClean="0"/>
              <a:t>it, and burning with curiosity, she ran across the field after it, and fortunately was just in time </a:t>
            </a:r>
            <a:r>
              <a:rPr lang="en-US" i="1" dirty="0" smtClean="0"/>
              <a:t>to see </a:t>
            </a:r>
            <a:r>
              <a:rPr lang="en-US" i="1" dirty="0" smtClean="0"/>
              <a:t>it pop down a large rabbit-hole under the hedge</a:t>
            </a:r>
            <a:r>
              <a:rPr lang="en-US" i="1" dirty="0" smtClean="0"/>
              <a:t>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Parsers </a:t>
            </a:r>
            <a:r>
              <a:rPr lang="en-US" dirty="0" smtClean="0">
                <a:solidFill>
                  <a:srgbClr val="00B050"/>
                </a:solidFill>
              </a:rPr>
              <a:t>consistently have difficulty with sentences longer than 15–25 words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Finding from the previous example sentence</a:t>
            </a:r>
          </a:p>
          <a:p>
            <a:pPr lvl="1"/>
            <a:r>
              <a:rPr lang="en-US" dirty="0" smtClean="0"/>
              <a:t>True sentence segmentation can be achieved by integrating the </a:t>
            </a:r>
            <a:r>
              <a:rPr lang="en-US" dirty="0" smtClean="0">
                <a:solidFill>
                  <a:srgbClr val="00B050"/>
                </a:solidFill>
              </a:rPr>
              <a:t>segmentation</a:t>
            </a:r>
            <a:r>
              <a:rPr lang="en-US" dirty="0" smtClean="0"/>
              <a:t> process with </a:t>
            </a:r>
            <a:r>
              <a:rPr lang="en-US" b="1" dirty="0" smtClean="0">
                <a:solidFill>
                  <a:srgbClr val="00B050"/>
                </a:solidFill>
              </a:rPr>
              <a:t>parsing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Still open for research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Sentence segmentation – contribution of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Contextual factors that are helping in disambiguating punctuations;</a:t>
            </a:r>
          </a:p>
          <a:p>
            <a:pPr lvl="1"/>
            <a:r>
              <a:rPr lang="en-US" sz="2500" dirty="0" smtClean="0"/>
              <a:t>Case </a:t>
            </a:r>
            <a:r>
              <a:rPr lang="en-US" sz="2500" dirty="0" smtClean="0"/>
              <a:t>distinctions</a:t>
            </a:r>
          </a:p>
          <a:p>
            <a:pPr lvl="1"/>
            <a:r>
              <a:rPr lang="en-US" sz="2500" dirty="0" smtClean="0"/>
              <a:t>Part </a:t>
            </a:r>
            <a:r>
              <a:rPr lang="en-US" sz="2500" dirty="0" smtClean="0"/>
              <a:t>of </a:t>
            </a:r>
            <a:r>
              <a:rPr lang="en-US" sz="2500" dirty="0" smtClean="0"/>
              <a:t>speech</a:t>
            </a:r>
            <a:endParaRPr lang="en-US" sz="2500" i="1" dirty="0" smtClean="0"/>
          </a:p>
          <a:p>
            <a:pPr lvl="1"/>
            <a:r>
              <a:rPr lang="en-US" sz="2500" dirty="0" err="1" smtClean="0"/>
              <a:t>Wordlength</a:t>
            </a:r>
            <a:endParaRPr lang="en-US" sz="2500" dirty="0" smtClean="0"/>
          </a:p>
          <a:p>
            <a:pPr lvl="1"/>
            <a:r>
              <a:rPr lang="en-US" sz="2500" dirty="0" smtClean="0"/>
              <a:t>Lexical endings</a:t>
            </a:r>
            <a:endParaRPr lang="en-US" sz="2500" dirty="0" smtClean="0"/>
          </a:p>
          <a:p>
            <a:pPr lvl="1"/>
            <a:r>
              <a:rPr lang="en-US" sz="2500" dirty="0" smtClean="0"/>
              <a:t>Prefixes </a:t>
            </a:r>
            <a:r>
              <a:rPr lang="en-US" sz="2500" dirty="0" smtClean="0"/>
              <a:t>and </a:t>
            </a:r>
            <a:r>
              <a:rPr lang="en-US" sz="2500" dirty="0" smtClean="0"/>
              <a:t>suffixes</a:t>
            </a:r>
            <a:endParaRPr lang="en-US" sz="2500" dirty="0" smtClean="0"/>
          </a:p>
          <a:p>
            <a:pPr lvl="1"/>
            <a:r>
              <a:rPr lang="en-US" sz="2500" dirty="0" smtClean="0"/>
              <a:t>Abbreviation classes</a:t>
            </a:r>
            <a:endParaRPr lang="en-US" sz="2500" dirty="0" smtClean="0"/>
          </a:p>
          <a:p>
            <a:pPr lvl="1"/>
            <a:r>
              <a:rPr lang="en-US" sz="2500" dirty="0" smtClean="0"/>
              <a:t>Internal punctuation</a:t>
            </a:r>
            <a:endParaRPr lang="en-US" sz="2500" dirty="0" smtClean="0"/>
          </a:p>
          <a:p>
            <a:pPr lvl="1"/>
            <a:r>
              <a:rPr lang="en-US" sz="2500" dirty="0" smtClean="0"/>
              <a:t>Proper </a:t>
            </a:r>
            <a:r>
              <a:rPr lang="en-US" sz="2500" dirty="0" smtClean="0"/>
              <a:t>nouns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Segmentation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binary classifier</a:t>
            </a:r>
          </a:p>
          <a:p>
            <a:pPr lvl="1"/>
            <a:r>
              <a:rPr lang="en-US" dirty="0"/>
              <a:t>Looks at a “.”</a:t>
            </a:r>
          </a:p>
          <a:p>
            <a:pPr lvl="1"/>
            <a:r>
              <a:rPr lang="en-US" dirty="0"/>
              <a:t>Decides </a:t>
            </a:r>
            <a:r>
              <a:rPr lang="en-US" dirty="0" err="1"/>
              <a:t>EndOfSentence</a:t>
            </a:r>
            <a:r>
              <a:rPr lang="en-US" dirty="0"/>
              <a:t>/</a:t>
            </a:r>
            <a:r>
              <a:rPr lang="en-US" dirty="0" err="1"/>
              <a:t>NotEndOfSentence</a:t>
            </a:r>
            <a:endParaRPr lang="en-US" dirty="0"/>
          </a:p>
          <a:p>
            <a:pPr lvl="1"/>
            <a:r>
              <a:rPr lang="en-US" dirty="0"/>
              <a:t>Classifiers: hand-written rules, regular expressions, or machine-learning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177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77800"/>
            <a:ext cx="7239000" cy="1143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Determining if a word is </a:t>
            </a:r>
            <a:r>
              <a:rPr lang="en-US" dirty="0" smtClean="0"/>
              <a:t>end</a:t>
            </a:r>
            <a:r>
              <a:rPr lang="en-US" dirty="0"/>
              <a:t>-of</a:t>
            </a:r>
            <a:r>
              <a:rPr lang="en-US" dirty="0" smtClean="0"/>
              <a:t>-sentence: </a:t>
            </a:r>
            <a:r>
              <a:rPr lang="en-US" dirty="0"/>
              <a:t>a Decision Tree</a:t>
            </a:r>
          </a:p>
        </p:txBody>
      </p:sp>
      <p:pic>
        <p:nvPicPr>
          <p:cNvPr id="4" name="Picture 3" descr="periodD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1498601"/>
            <a:ext cx="4496062" cy="4944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64472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Tokenization in space delimited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. European languages</a:t>
            </a:r>
          </a:p>
          <a:p>
            <a:r>
              <a:rPr lang="en-US" dirty="0" smtClean="0"/>
              <a:t>Words are separated by whitespace</a:t>
            </a:r>
          </a:p>
          <a:p>
            <a:r>
              <a:rPr lang="en-US" dirty="0" smtClean="0"/>
              <a:t>Yet we have tokenization ambiguity in use of punctuation marks.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sz="2500" dirty="0" smtClean="0"/>
              <a:t>periods, commas, quotation marks, apostrophes, and hyphens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Tokenization in space delimited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– Extracted from Wall Street Journal (1988)</a:t>
            </a:r>
          </a:p>
          <a:p>
            <a:r>
              <a:rPr lang="en-US" i="1" dirty="0" err="1" smtClean="0"/>
              <a:t>Clairson</a:t>
            </a:r>
            <a:r>
              <a:rPr lang="en-US" i="1" dirty="0" smtClean="0"/>
              <a:t> International Corp. said it expects to report a net loss for its second quarter ended March 26 and doesn’t expect to meet analysts’ profit estimates of $3.9 to $4 million, or 76 cents a share to 79 cents a share, for its year ending Sept. 24.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Observation 1 – uses period in three different ways</a:t>
            </a:r>
          </a:p>
          <a:p>
            <a:pPr lvl="1"/>
            <a:r>
              <a:rPr lang="en-US" sz="2500" dirty="0" smtClean="0"/>
              <a:t>within numbers as a decimal point (</a:t>
            </a:r>
            <a:r>
              <a:rPr lang="en-US" sz="2500" i="1" dirty="0" smtClean="0"/>
              <a:t>$3.9), </a:t>
            </a:r>
          </a:p>
          <a:p>
            <a:pPr lvl="1"/>
            <a:r>
              <a:rPr lang="en-US" sz="2500" i="1" dirty="0" smtClean="0"/>
              <a:t>to mark </a:t>
            </a:r>
            <a:r>
              <a:rPr lang="en-US" sz="2800" dirty="0" smtClean="0"/>
              <a:t>abbreviations (</a:t>
            </a:r>
            <a:r>
              <a:rPr lang="en-US" sz="2800" i="1" dirty="0" smtClean="0"/>
              <a:t>Corp. and Sept.), and </a:t>
            </a:r>
          </a:p>
          <a:p>
            <a:pPr lvl="1"/>
            <a:r>
              <a:rPr lang="en-US" sz="2800" i="1" dirty="0" smtClean="0"/>
              <a:t>to mark the end of the sentence</a:t>
            </a:r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Knowledge required</a:t>
            </a:r>
            <a:r>
              <a:rPr lang="en-US" dirty="0" smtClean="0"/>
              <a:t> - </a:t>
            </a:r>
            <a:r>
              <a:rPr lang="en-US" i="1" dirty="0" smtClean="0"/>
              <a:t>The </a:t>
            </a:r>
            <a:r>
              <a:rPr lang="en-US" i="1" dirty="0" err="1" smtClean="0"/>
              <a:t>tokenizer</a:t>
            </a:r>
            <a:r>
              <a:rPr lang="en-US" i="1" dirty="0" smtClean="0"/>
              <a:t> must be aware of the uses of punctuation marks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Tokenization in space delimited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– Extracted from Wall Street Journal (1988)</a:t>
            </a:r>
          </a:p>
          <a:p>
            <a:r>
              <a:rPr lang="en-US" i="1" dirty="0" err="1" smtClean="0"/>
              <a:t>Clairson</a:t>
            </a:r>
            <a:r>
              <a:rPr lang="en-US" i="1" dirty="0" smtClean="0"/>
              <a:t> International Corp. said it expects to report a net loss for its second quarter ended March 26 and doesn’t expect to meet analysts’ profit estimates of $3.9 to $4 million, or 76 cents a share to 79 cents a share, for its year ending Sept. 24.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Observation 2 – uses apostrophes in two different ways</a:t>
            </a:r>
          </a:p>
          <a:p>
            <a:pPr lvl="1"/>
            <a:r>
              <a:rPr lang="en-US" sz="2500" dirty="0" smtClean="0"/>
              <a:t>to denote the possession (analysts’</a:t>
            </a:r>
            <a:r>
              <a:rPr lang="en-US" sz="2500" i="1" dirty="0" smtClean="0"/>
              <a:t>), and</a:t>
            </a:r>
          </a:p>
          <a:p>
            <a:pPr lvl="1"/>
            <a:r>
              <a:rPr lang="en-US" sz="2500" i="1" dirty="0" smtClean="0"/>
              <a:t>to show contractions</a:t>
            </a:r>
            <a:r>
              <a:rPr lang="en-US" sz="2800" dirty="0" smtClean="0"/>
              <a:t> (doesn’t</a:t>
            </a:r>
            <a:r>
              <a:rPr lang="en-US" sz="2800" i="1" dirty="0" smtClean="0"/>
              <a:t>)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Knowledge required</a:t>
            </a:r>
            <a:r>
              <a:rPr lang="en-US" dirty="0" smtClean="0"/>
              <a:t> - </a:t>
            </a:r>
            <a:r>
              <a:rPr lang="en-US" i="1" dirty="0" smtClean="0"/>
              <a:t>The </a:t>
            </a:r>
            <a:r>
              <a:rPr lang="en-US" i="1" dirty="0" err="1" smtClean="0"/>
              <a:t>tokenizer</a:t>
            </a:r>
            <a:r>
              <a:rPr lang="en-US" i="1" dirty="0" smtClean="0"/>
              <a:t> must be aware of the uses of punctuation marks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Tokenization in space delimited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Other observations</a:t>
            </a:r>
          </a:p>
          <a:p>
            <a:r>
              <a:rPr lang="en-IN" dirty="0" smtClean="0"/>
              <a:t>76 cents a share </a:t>
            </a:r>
          </a:p>
          <a:p>
            <a:pPr lvl="1"/>
            <a:r>
              <a:rPr lang="en-IN" dirty="0" smtClean="0"/>
              <a:t>Has four tokens</a:t>
            </a:r>
          </a:p>
          <a:p>
            <a:pPr lvl="1"/>
            <a:r>
              <a:rPr lang="en-IN" dirty="0" smtClean="0"/>
              <a:t>Semantically equal to 76-cents-a-share (hyphenated – orthographically different)</a:t>
            </a:r>
          </a:p>
          <a:p>
            <a:endParaRPr lang="en-IN" dirty="0" smtClean="0"/>
          </a:p>
          <a:p>
            <a:r>
              <a:rPr lang="en-IN" dirty="0" smtClean="0"/>
              <a:t>Other Semantic equivalents:</a:t>
            </a:r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$3.9 to $4 million </a:t>
            </a:r>
            <a:r>
              <a:rPr lang="en-IN" dirty="0" smtClean="0"/>
              <a:t>is same as </a:t>
            </a:r>
            <a:r>
              <a:rPr lang="en-IN" b="1" dirty="0" smtClean="0">
                <a:solidFill>
                  <a:srgbClr val="0070C0"/>
                </a:solidFill>
              </a:rPr>
              <a:t>3.9 to 4 million dollars </a:t>
            </a:r>
            <a:r>
              <a:rPr lang="en-IN" dirty="0" smtClean="0"/>
              <a:t>same as </a:t>
            </a:r>
            <a:r>
              <a:rPr lang="en-IN" b="1" dirty="0" smtClean="0">
                <a:solidFill>
                  <a:srgbClr val="0070C0"/>
                </a:solidFill>
              </a:rPr>
              <a:t>$3,900,000 to $4,000,000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1.1 Tokenizing Punctuation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Punctuation characters are treated as separate tokens – usually</a:t>
            </a:r>
          </a:p>
          <a:p>
            <a:r>
              <a:rPr lang="en-IN" dirty="0" smtClean="0"/>
              <a:t>Sometimes they must be attached to another token</a:t>
            </a:r>
          </a:p>
          <a:p>
            <a:r>
              <a:rPr lang="en-IN" dirty="0" smtClean="0"/>
              <a:t>Varies from language to language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4573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67138"/>
            <a:ext cx="7886700" cy="1325563"/>
          </a:xfrm>
        </p:spPr>
        <p:txBody>
          <a:bodyPr/>
          <a:lstStyle/>
          <a:p>
            <a:pPr algn="ctr"/>
            <a:r>
              <a:rPr lang="en-IN" dirty="0" smtClean="0"/>
              <a:t>1.1 </a:t>
            </a:r>
            <a:r>
              <a:rPr lang="en-IN" dirty="0"/>
              <a:t>Tokenizing </a:t>
            </a:r>
            <a:r>
              <a:rPr lang="en-IN" dirty="0" smtClean="0"/>
              <a:t>Punctuation in English</a:t>
            </a:r>
            <a:br>
              <a:rPr lang="en-IN" dirty="0" smtClean="0"/>
            </a:br>
            <a:r>
              <a:rPr lang="en-IN" i="1" dirty="0" smtClean="0">
                <a:solidFill>
                  <a:srgbClr val="00B0F0"/>
                </a:solidFill>
                <a:latin typeface="Algerian" panose="04020705040A02060702" pitchFamily="82" charset="0"/>
              </a:rPr>
              <a:t>Period</a:t>
            </a:r>
            <a:r>
              <a:rPr lang="en-IN" dirty="0" smtClean="0">
                <a:solidFill>
                  <a:srgbClr val="00B0F0"/>
                </a:solidFill>
              </a:rPr>
              <a:t> 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58425"/>
            <a:ext cx="8194628" cy="529696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Abbreviations</a:t>
            </a:r>
          </a:p>
          <a:p>
            <a:r>
              <a:rPr lang="en-IN" dirty="0" smtClean="0"/>
              <a:t>Single period marks for both abbreviation and Sentence Boundary</a:t>
            </a:r>
          </a:p>
          <a:p>
            <a:r>
              <a:rPr lang="en-IN" dirty="0" smtClean="0"/>
              <a:t>An </a:t>
            </a:r>
            <a:r>
              <a:rPr lang="en-IN" dirty="0"/>
              <a:t>abbreviation can stand for different words – </a:t>
            </a:r>
            <a:r>
              <a:rPr lang="en-IN" sz="2900" b="1" i="1" dirty="0">
                <a:solidFill>
                  <a:srgbClr val="0070C0"/>
                </a:solidFill>
              </a:rPr>
              <a:t>St.</a:t>
            </a:r>
            <a:r>
              <a:rPr lang="en-IN" i="1" dirty="0"/>
              <a:t> </a:t>
            </a:r>
            <a:r>
              <a:rPr lang="en-IN" dirty="0"/>
              <a:t>for </a:t>
            </a:r>
            <a:r>
              <a:rPr lang="en-IN" sz="2900" i="1" dirty="0">
                <a:solidFill>
                  <a:srgbClr val="FF0000"/>
                </a:solidFill>
              </a:rPr>
              <a:t>Saint,</a:t>
            </a:r>
            <a:r>
              <a:rPr lang="en-IN" dirty="0"/>
              <a:t> </a:t>
            </a:r>
            <a:r>
              <a:rPr lang="en-IN" b="1" i="1" dirty="0">
                <a:solidFill>
                  <a:srgbClr val="7030A0"/>
                </a:solidFill>
              </a:rPr>
              <a:t>Street,</a:t>
            </a:r>
            <a:r>
              <a:rPr lang="en-IN" dirty="0"/>
              <a:t> </a:t>
            </a:r>
            <a:r>
              <a:rPr lang="en-IN" dirty="0" smtClean="0"/>
              <a:t>State…</a:t>
            </a:r>
            <a:endParaRPr lang="en-IN" i="1" dirty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(1) </a:t>
            </a:r>
            <a:r>
              <a:rPr lang="en-IN" dirty="0"/>
              <a:t>The contemporary viewer may simply </a:t>
            </a:r>
            <a:r>
              <a:rPr lang="en-IN" dirty="0" smtClean="0"/>
              <a:t>wonder at </a:t>
            </a:r>
            <a:r>
              <a:rPr lang="en-IN" dirty="0"/>
              <a:t>the vast wooded vistas rising up from the Saguenay </a:t>
            </a:r>
            <a:r>
              <a:rPr lang="en-IN" dirty="0" smtClean="0"/>
              <a:t>River and Lac </a:t>
            </a:r>
            <a:r>
              <a:rPr lang="en-IN" sz="3000" i="1" dirty="0" smtClean="0">
                <a:solidFill>
                  <a:srgbClr val="FF0000"/>
                </a:solidFill>
              </a:rPr>
              <a:t>St. </a:t>
            </a:r>
            <a:r>
              <a:rPr lang="en-IN" dirty="0" smtClean="0"/>
              <a:t>Jean, standing in for the </a:t>
            </a:r>
            <a:r>
              <a:rPr lang="en-IN" sz="3000" i="1" dirty="0" smtClean="0">
                <a:solidFill>
                  <a:srgbClr val="FF0000"/>
                </a:solidFill>
              </a:rPr>
              <a:t>St.</a:t>
            </a:r>
            <a:r>
              <a:rPr lang="en-IN" dirty="0" smtClean="0"/>
              <a:t> Lawrence River</a:t>
            </a:r>
            <a:r>
              <a:rPr lang="en-IN" dirty="0"/>
              <a:t>.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(2)The ﬁrm said it plans to sublease its current headquarters at 55 Water </a:t>
            </a:r>
            <a:r>
              <a:rPr lang="en-IN" sz="3000" b="1" i="1" dirty="0" smtClean="0">
                <a:solidFill>
                  <a:srgbClr val="7030A0"/>
                </a:solidFill>
              </a:rPr>
              <a:t>St.</a:t>
            </a:r>
            <a:r>
              <a:rPr lang="en-IN" dirty="0" smtClean="0"/>
              <a:t> A spokesman declined to elaborate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4671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1.1 Tokenizing Punctuation in English</a:t>
            </a:r>
            <a:br>
              <a:rPr lang="en-IN" dirty="0"/>
            </a:br>
            <a:r>
              <a:rPr lang="en-IN" i="1" dirty="0" smtClean="0">
                <a:solidFill>
                  <a:srgbClr val="00B0F0"/>
                </a:solidFill>
                <a:latin typeface="Algerian" panose="04020705040A02060702" pitchFamily="82" charset="0"/>
              </a:rPr>
              <a:t>QUOTATION MARKS &amp; APOSTROPHES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4820835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A major source of tokenization ambiguity</a:t>
            </a:r>
          </a:p>
          <a:p>
            <a:r>
              <a:rPr lang="en-IN" dirty="0" smtClean="0"/>
              <a:t>Indicate quoted passage (Ambiguity: Open or Close)</a:t>
            </a:r>
            <a:endParaRPr lang="en-IN" dirty="0"/>
          </a:p>
          <a:p>
            <a:r>
              <a:rPr lang="en-IN" dirty="0" smtClean="0"/>
              <a:t>Sometimes, </a:t>
            </a:r>
            <a:r>
              <a:rPr lang="en-IN" dirty="0" smtClean="0">
                <a:solidFill>
                  <a:srgbClr val="FF0000"/>
                </a:solidFill>
              </a:rPr>
              <a:t>Single Quote </a:t>
            </a:r>
            <a:r>
              <a:rPr lang="en-IN" dirty="0" smtClean="0"/>
              <a:t>and </a:t>
            </a:r>
            <a:r>
              <a:rPr lang="en-IN" dirty="0" smtClean="0">
                <a:solidFill>
                  <a:srgbClr val="FF0000"/>
                </a:solidFill>
              </a:rPr>
              <a:t>Apostrophe</a:t>
            </a:r>
            <a:r>
              <a:rPr lang="en-IN" dirty="0" smtClean="0"/>
              <a:t> are same!!</a:t>
            </a:r>
            <a:endParaRPr lang="en-IN" dirty="0"/>
          </a:p>
          <a:p>
            <a:r>
              <a:rPr lang="en-IN" dirty="0" smtClean="0"/>
              <a:t>Ambiguities of Apostrophe</a:t>
            </a:r>
          </a:p>
          <a:p>
            <a:pPr lvl="1"/>
            <a:r>
              <a:rPr lang="en-IN" dirty="0" err="1" smtClean="0"/>
              <a:t>Genetive</a:t>
            </a:r>
            <a:r>
              <a:rPr lang="en-IN" dirty="0" smtClean="0"/>
              <a:t> case of noun – </a:t>
            </a:r>
            <a:r>
              <a:rPr lang="en-IN" dirty="0" err="1" smtClean="0"/>
              <a:t>Eg</a:t>
            </a:r>
            <a:r>
              <a:rPr lang="en-IN" dirty="0" smtClean="0"/>
              <a:t>. Peters Kopf or Peter’s Kopf; 	 Peter’s home or Peters home</a:t>
            </a:r>
          </a:p>
          <a:p>
            <a:pPr lvl="1"/>
            <a:r>
              <a:rPr lang="en-IN" dirty="0" smtClean="0"/>
              <a:t>Contractions (</a:t>
            </a:r>
            <a:r>
              <a:rPr lang="en-IN" dirty="0" err="1" smtClean="0"/>
              <a:t>Soln</a:t>
            </a:r>
            <a:r>
              <a:rPr lang="en-IN" dirty="0" smtClean="0"/>
              <a:t>: Expand the word – but, language knowledge is reqd.) - he‘s, she’s, it’s</a:t>
            </a:r>
          </a:p>
          <a:p>
            <a:pPr lvl="1"/>
            <a:r>
              <a:rPr lang="en-IN" dirty="0" smtClean="0"/>
              <a:t>Plural forms :</a:t>
            </a:r>
            <a:endParaRPr lang="en-IN" dirty="0"/>
          </a:p>
          <a:p>
            <a:pPr lvl="2"/>
            <a:r>
              <a:rPr lang="en-IN" dirty="0" smtClean="0"/>
              <a:t>1980’s, ID’s</a:t>
            </a:r>
          </a:p>
          <a:p>
            <a:r>
              <a:rPr lang="en-IN" dirty="0" smtClean="0"/>
              <a:t>In these cases tokenization is </a:t>
            </a:r>
            <a:r>
              <a:rPr lang="en-IN" dirty="0" smtClean="0">
                <a:solidFill>
                  <a:srgbClr val="00B0F0"/>
                </a:solidFill>
              </a:rPr>
              <a:t>context dependent</a:t>
            </a:r>
            <a:r>
              <a:rPr lang="en-IN" dirty="0" smtClean="0"/>
              <a:t> and closely tied to </a:t>
            </a:r>
            <a:r>
              <a:rPr lang="en-IN" dirty="0" smtClean="0">
                <a:solidFill>
                  <a:srgbClr val="00B0F0"/>
                </a:solidFill>
              </a:rPr>
              <a:t>syntactic analysis</a:t>
            </a:r>
          </a:p>
        </p:txBody>
      </p:sp>
    </p:spTree>
    <p:extLst>
      <p:ext uri="{BB962C8B-B14F-4D97-AF65-F5344CB8AC3E}">
        <p14:creationId xmlns:p14="http://schemas.microsoft.com/office/powerpoint/2010/main" xmlns="" val="84686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87</TotalTime>
  <Words>1369</Words>
  <Application>Microsoft Office PowerPoint</Application>
  <PresentationFormat>On-screen Show (4:3)</PresentationFormat>
  <Paragraphs>190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Origin</vt:lpstr>
      <vt:lpstr>Tokenization and Sentence Segmentation</vt:lpstr>
      <vt:lpstr>Tokenization</vt:lpstr>
      <vt:lpstr>Tokenization in space delimited languages</vt:lpstr>
      <vt:lpstr>Tokenization in space delimited languages</vt:lpstr>
      <vt:lpstr>Tokenization in space delimited languages</vt:lpstr>
      <vt:lpstr>Tokenization in space delimited languages</vt:lpstr>
      <vt:lpstr>1.1 Tokenizing Punctuation</vt:lpstr>
      <vt:lpstr>1.1 Tokenizing Punctuation in English Period </vt:lpstr>
      <vt:lpstr>1.1 Tokenizing Punctuation in English QUOTATION MARKS &amp; APOSTROPHES</vt:lpstr>
      <vt:lpstr>1.2 Tokenising Multi-Part Words</vt:lpstr>
      <vt:lpstr>1.3 Tokenising Multi-Word Expressions</vt:lpstr>
      <vt:lpstr>2 Tokenisation in Unsegmented Languages</vt:lpstr>
      <vt:lpstr>2 Common Word Segmentation Algorithm</vt:lpstr>
      <vt:lpstr>2 Common Word Segmentation Algorithm -2</vt:lpstr>
      <vt:lpstr>2 Common Word Segmentation Algorithm -3</vt:lpstr>
      <vt:lpstr>2.1 Chinese Segmentation</vt:lpstr>
      <vt:lpstr>2.2 Japanese Segmentation</vt:lpstr>
      <vt:lpstr>2.3 Unsegmented Alphabetic - Syllabic Languages</vt:lpstr>
      <vt:lpstr>3 Sentence Segmentation</vt:lpstr>
      <vt:lpstr>Sentence Segmentation</vt:lpstr>
      <vt:lpstr>Sentence Segmentation</vt:lpstr>
      <vt:lpstr>Sentence segmentation</vt:lpstr>
      <vt:lpstr>Sentence segmentation</vt:lpstr>
      <vt:lpstr>Sentence segmentation</vt:lpstr>
      <vt:lpstr>Sentence segmentation – contribution of context</vt:lpstr>
      <vt:lpstr>Sentence Segmentation</vt:lpstr>
      <vt:lpstr>Determining if a word is end-of-sentence: a Decision Tree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Tokenization and Sentence Segmentation</dc:title>
  <dc:creator>VIT-Laptop</dc:creator>
  <cp:lastModifiedBy>VIT-Laptop</cp:lastModifiedBy>
  <cp:revision>77</cp:revision>
  <dcterms:created xsi:type="dcterms:W3CDTF">2019-08-06T11:54:13Z</dcterms:created>
  <dcterms:modified xsi:type="dcterms:W3CDTF">2019-08-08T05:24:57Z</dcterms:modified>
</cp:coreProperties>
</file>