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Default Extension="tiff" ContentType="image/tiff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90"/>
  </p:notesMasterIdLst>
  <p:handoutMasterIdLst>
    <p:handoutMasterId r:id="rId91"/>
  </p:handoutMasterIdLst>
  <p:sldIdLst>
    <p:sldId id="384" r:id="rId2"/>
    <p:sldId id="385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5" r:id="rId12"/>
    <p:sldId id="396" r:id="rId13"/>
    <p:sldId id="480" r:id="rId14"/>
    <p:sldId id="447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21" r:id="rId23"/>
    <p:sldId id="422" r:id="rId24"/>
    <p:sldId id="423" r:id="rId25"/>
    <p:sldId id="424" r:id="rId26"/>
    <p:sldId id="425" r:id="rId27"/>
    <p:sldId id="481" r:id="rId28"/>
    <p:sldId id="448" r:id="rId29"/>
    <p:sldId id="426" r:id="rId30"/>
    <p:sldId id="427" r:id="rId31"/>
    <p:sldId id="428" r:id="rId32"/>
    <p:sldId id="434" r:id="rId33"/>
    <p:sldId id="429" r:id="rId34"/>
    <p:sldId id="430" r:id="rId35"/>
    <p:sldId id="431" r:id="rId36"/>
    <p:sldId id="432" r:id="rId37"/>
    <p:sldId id="482" r:id="rId38"/>
    <p:sldId id="449" r:id="rId39"/>
    <p:sldId id="404" r:id="rId40"/>
    <p:sldId id="405" r:id="rId41"/>
    <p:sldId id="406" r:id="rId42"/>
    <p:sldId id="407" r:id="rId43"/>
    <p:sldId id="408" r:id="rId44"/>
    <p:sldId id="410" r:id="rId45"/>
    <p:sldId id="437" r:id="rId46"/>
    <p:sldId id="483" r:id="rId47"/>
    <p:sldId id="450" r:id="rId48"/>
    <p:sldId id="436" r:id="rId49"/>
    <p:sldId id="411" r:id="rId50"/>
    <p:sldId id="409" r:id="rId51"/>
    <p:sldId id="414" r:id="rId52"/>
    <p:sldId id="415" r:id="rId53"/>
    <p:sldId id="416" r:id="rId54"/>
    <p:sldId id="420" r:id="rId55"/>
    <p:sldId id="419" r:id="rId56"/>
    <p:sldId id="484" r:id="rId57"/>
    <p:sldId id="451" r:id="rId58"/>
    <p:sldId id="438" r:id="rId59"/>
    <p:sldId id="444" r:id="rId60"/>
    <p:sldId id="445" r:id="rId61"/>
    <p:sldId id="446" r:id="rId62"/>
    <p:sldId id="476" r:id="rId63"/>
    <p:sldId id="477" r:id="rId64"/>
    <p:sldId id="475" r:id="rId65"/>
    <p:sldId id="478" r:id="rId66"/>
    <p:sldId id="485" r:id="rId67"/>
    <p:sldId id="453" r:id="rId68"/>
    <p:sldId id="454" r:id="rId69"/>
    <p:sldId id="455" r:id="rId70"/>
    <p:sldId id="456" r:id="rId71"/>
    <p:sldId id="457" r:id="rId72"/>
    <p:sldId id="458" r:id="rId73"/>
    <p:sldId id="459" r:id="rId74"/>
    <p:sldId id="460" r:id="rId75"/>
    <p:sldId id="487" r:id="rId76"/>
    <p:sldId id="461" r:id="rId77"/>
    <p:sldId id="462" r:id="rId78"/>
    <p:sldId id="463" r:id="rId79"/>
    <p:sldId id="486" r:id="rId80"/>
    <p:sldId id="471" r:id="rId81"/>
    <p:sldId id="472" r:id="rId82"/>
    <p:sldId id="464" r:id="rId83"/>
    <p:sldId id="465" r:id="rId84"/>
    <p:sldId id="488" r:id="rId85"/>
    <p:sldId id="489" r:id="rId86"/>
    <p:sldId id="466" r:id="rId87"/>
    <p:sldId id="474" r:id="rId88"/>
    <p:sldId id="479" r:id="rId89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6867" autoAdjust="0"/>
  </p:normalViewPr>
  <p:slideViewPr>
    <p:cSldViewPr>
      <p:cViewPr varScale="1">
        <p:scale>
          <a:sx n="84" d="100"/>
          <a:sy n="84" d="100"/>
        </p:scale>
        <p:origin x="-954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1.emf"/><Relationship Id="rId1" Type="http://schemas.openxmlformats.org/officeDocument/2006/relationships/image" Target="../media/image52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1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11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12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13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14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A37D4-2F67-9A41-B61D-68722A521FD4}" type="slidenum">
              <a:rPr lang="en-US"/>
              <a:pPr/>
              <a:t>15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51B35A-A25C-A94E-9FD5-654338FF1842}" type="slidenum">
              <a:rPr lang="en-US"/>
              <a:pPr/>
              <a:t>16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CDB1FB-B553-8842-96AB-B949BC658A96}" type="slidenum">
              <a:rPr lang="en-US"/>
              <a:pPr/>
              <a:t>17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2B866-E83E-5A43-8CC5-7901D97D29F5}" type="slidenum">
              <a:rPr lang="en-US"/>
              <a:pPr/>
              <a:t>18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8F4263-5B2E-CA40-9150-52BFC1C4104E}" type="slidenum">
              <a:rPr lang="en-US"/>
              <a:pPr/>
              <a:t>19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ABB749-D528-AD4D-9574-3C4930FCBF69}" type="slidenum">
              <a:rPr lang="en-US"/>
              <a:pPr/>
              <a:t>20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57E1AA-3B5C-7144-BCE2-DB2BE2D704A0}" type="slidenum">
              <a:rPr lang="en-US"/>
              <a:pPr/>
              <a:t>3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85F8AA-3268-C048-AE98-290B11BD1BCF}" type="slidenum">
              <a:rPr lang="en-US"/>
              <a:pPr/>
              <a:t>21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DA7D60-81B6-1445-80B8-DE5A6AFB51DE}" type="slidenum">
              <a:rPr lang="en-US"/>
              <a:pPr/>
              <a:t>22</a:t>
            </a:fld>
            <a:endParaRPr lang="en-US"/>
          </a:p>
        </p:txBody>
      </p:sp>
      <p:sp>
        <p:nvSpPr>
          <p:cNvPr id="1239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4F729A-4249-1742-AADD-33BB3B70F773}" type="slidenum">
              <a:rPr lang="en-US"/>
              <a:pPr/>
              <a:t>23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859A4C-9875-4B42-BF3D-1C5A14F9F2BD}" type="slidenum">
              <a:rPr lang="en-US"/>
              <a:pPr/>
              <a:t>24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E7A258-057A-1F47-A835-7E9E58AEF94B}" type="slidenum">
              <a:rPr lang="en-US"/>
              <a:pPr/>
              <a:t>25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27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28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E30983-8456-3646-A731-6FFF29DE70A4}" type="slidenum">
              <a:rPr lang="en-US"/>
              <a:pPr/>
              <a:t>29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8AC387-3E46-1143-BAAD-D9B1D56CD6CB}" type="slidenum">
              <a:rPr lang="en-US"/>
              <a:pPr/>
              <a:t>30</a:t>
            </a:fld>
            <a:endParaRPr lang="en-US"/>
          </a:p>
        </p:txBody>
      </p:sp>
      <p:sp>
        <p:nvSpPr>
          <p:cNvPr id="1341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2B776-986B-2545-8075-7FDAA4407823}" type="slidenum">
              <a:rPr lang="en-US"/>
              <a:pPr/>
              <a:t>31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223D22-0F96-2447-8062-54A2324D8AD1}" type="slidenum">
              <a:rPr lang="en-US"/>
              <a:pPr/>
              <a:t>4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3EBD86-0A01-3B4B-B540-6B90BD60E5F2}" type="slidenum">
              <a:rPr lang="en-US"/>
              <a:pPr/>
              <a:t>33</a:t>
            </a:fld>
            <a:endParaRPr lang="en-US"/>
          </a:p>
        </p:txBody>
      </p:sp>
      <p:sp>
        <p:nvSpPr>
          <p:cNvPr id="1382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7E7037-918C-AD43-B18B-F7E97BD73A15}" type="slidenum">
              <a:rPr lang="en-US"/>
              <a:pPr/>
              <a:t>34</a:t>
            </a:fld>
            <a:endParaRPr lang="en-US"/>
          </a:p>
        </p:txBody>
      </p:sp>
      <p:sp>
        <p:nvSpPr>
          <p:cNvPr id="1402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A74BD-9984-AD46-A37E-56B3C0F9FC15}" type="slidenum">
              <a:rPr lang="en-US"/>
              <a:pPr/>
              <a:t>35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73864A-ADC2-1B43-A5CC-41DA2E2D0DBB}" type="slidenum">
              <a:rPr lang="en-US"/>
              <a:pPr/>
              <a:t>36</a:t>
            </a:fld>
            <a:endParaRPr 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37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38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D3ED4E-DB9F-744D-9849-EACE796ACD8F}" type="slidenum">
              <a:rPr lang="en-US"/>
              <a:pPr/>
              <a:t>39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E80086-1B83-2040-8086-B47A972B7777}" type="slidenum">
              <a:rPr lang="en-US"/>
              <a:pPr/>
              <a:t>40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0D5628-1D87-E04A-B86B-0EF3EEC2AD53}" type="slidenum">
              <a:rPr lang="en-US"/>
              <a:pPr/>
              <a:t>41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9AE968-BC95-3747-90B0-3E8B9B166255}" type="slidenum">
              <a:rPr lang="en-US"/>
              <a:pPr/>
              <a:t>42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AAF750-AC54-8649-86DE-2549480B55BA}" type="slidenum">
              <a:rPr lang="en-US"/>
              <a:pPr/>
              <a:t>5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76AF8-D263-4B45-97F7-441DF3B68CF6}" type="slidenum">
              <a:rPr lang="en-US"/>
              <a:pPr/>
              <a:t>43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138486-EADF-6047-899A-01D4ECB9C2CD}" type="slidenum">
              <a:rPr lang="en-US" sz="1200">
                <a:latin typeface="Calibri" charset="0"/>
              </a:rPr>
              <a:pPr eaLnBrk="1" hangingPunct="1"/>
              <a:t>44</a:t>
            </a:fld>
            <a:endParaRPr lang="en-US" sz="1200">
              <a:latin typeface="Calibri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46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47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138486-EADF-6047-899A-01D4ECB9C2CD}" type="slidenum">
              <a:rPr lang="en-US" sz="1200">
                <a:latin typeface="Calibri" charset="0"/>
              </a:rPr>
              <a:pPr eaLnBrk="1" hangingPunct="1"/>
              <a:t>48</a:t>
            </a:fld>
            <a:endParaRPr lang="en-US" sz="1200">
              <a:latin typeface="Calibri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0714BF-B725-3A42-9963-355062504B2E}" type="slidenum">
              <a:rPr lang="en-US"/>
              <a:pPr/>
              <a:t>49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7CB46A-BDA9-BF4B-8B31-B0B558F3313A}" type="slidenum">
              <a:rPr lang="en-US"/>
              <a:pPr/>
              <a:t>50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81DC2A-315A-1A4F-89A0-2FADEFC62277}" type="slidenum">
              <a:rPr lang="en-US" sz="1200">
                <a:latin typeface="Calibri" charset="0"/>
              </a:rPr>
              <a:pPr eaLnBrk="1" hangingPunct="1"/>
              <a:t>51</a:t>
            </a:fld>
            <a:endParaRPr lang="en-US" sz="1200">
              <a:latin typeface="Calibri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0DD158-683E-CA43-8AEA-0C7A6F3C7159}" type="slidenum">
              <a:rPr lang="en-US" sz="1200">
                <a:latin typeface="Calibri" charset="0"/>
              </a:rPr>
              <a:pPr eaLnBrk="1" hangingPunct="1"/>
              <a:t>52</a:t>
            </a:fld>
            <a:endParaRPr lang="en-US" sz="1200">
              <a:latin typeface="Calibri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C26481-6374-7A4A-85A2-FE0A76AD0611}" type="slidenum">
              <a:rPr lang="en-US" sz="1200">
                <a:latin typeface="Calibri" charset="0"/>
              </a:rPr>
              <a:pPr eaLnBrk="1" hangingPunct="1"/>
              <a:t>53</a:t>
            </a:fld>
            <a:endParaRPr lang="en-US" sz="1200">
              <a:latin typeface="Calibri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4D5933-64A4-6347-B6F5-7474C2DA1EC7}" type="slidenum">
              <a:rPr lang="en-US"/>
              <a:pPr/>
              <a:t>6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8DC6ED-55DD-354E-B142-4C651FCA36AE}" type="slidenum">
              <a:rPr lang="en-US" sz="1200">
                <a:latin typeface="Calibri" charset="0"/>
              </a:rPr>
              <a:pPr eaLnBrk="1" hangingPunct="1"/>
              <a:t>54</a:t>
            </a:fld>
            <a:endParaRPr lang="en-US" sz="1200">
              <a:latin typeface="Calibri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sz="2400" dirty="0" smtClean="0">
                <a:latin typeface="Calibri" charset="0"/>
              </a:rPr>
              <a:t>C(want to) went from 608 to 238, 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sz="2400" dirty="0" smtClean="0">
                <a:latin typeface="Calibri" charset="0"/>
              </a:rPr>
              <a:t>P(</a:t>
            </a:r>
            <a:r>
              <a:rPr lang="en-US" sz="2400" dirty="0" err="1" smtClean="0">
                <a:latin typeface="Calibri" charset="0"/>
              </a:rPr>
              <a:t>to|want</a:t>
            </a:r>
            <a:r>
              <a:rPr lang="en-US" sz="2400" dirty="0" smtClean="0">
                <a:latin typeface="Calibri" charset="0"/>
              </a:rPr>
              <a:t>) from .66 to .26!</a:t>
            </a:r>
          </a:p>
          <a:p>
            <a:pPr eaLnBrk="1" hangingPunct="1"/>
            <a:r>
              <a:rPr lang="en-US" sz="2400" dirty="0" smtClean="0">
                <a:latin typeface="Calibri" charset="0"/>
              </a:rPr>
              <a:t>Discount d= c*/c</a:t>
            </a:r>
          </a:p>
          <a:p>
            <a:pPr lvl="1" eaLnBrk="1" hangingPunct="1"/>
            <a:r>
              <a:rPr lang="en-US" sz="2000" dirty="0" smtClean="0">
                <a:latin typeface="Calibri" charset="0"/>
              </a:rPr>
              <a:t>d for “</a:t>
            </a:r>
            <a:r>
              <a:rPr lang="en-US" sz="2000" dirty="0" err="1" smtClean="0">
                <a:latin typeface="Calibri" charset="0"/>
              </a:rPr>
              <a:t>chinese</a:t>
            </a:r>
            <a:r>
              <a:rPr lang="en-US" sz="2000" dirty="0" smtClean="0">
                <a:latin typeface="Calibri" charset="0"/>
              </a:rPr>
              <a:t> food” =.10!!!   A 10x reduction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FC8D75-8A9A-0B40-A7CB-F4679CC4E3D2}" type="slidenum">
              <a:rPr lang="en-US"/>
              <a:pPr/>
              <a:t>55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56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57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84E14E-C2B8-AF4C-A6BB-263B528C3713}" type="slidenum">
              <a:rPr lang="en-US" sz="1200">
                <a:latin typeface="Calibri" charset="0"/>
              </a:rPr>
              <a:pPr eaLnBrk="1" hangingPunct="1"/>
              <a:t>58</a:t>
            </a:fld>
            <a:endParaRPr lang="en-US" sz="1200">
              <a:latin typeface="Calibri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A890B0-808E-6E44-A4DD-EB79892851F2}" type="slidenum">
              <a:rPr lang="en-US"/>
              <a:pPr/>
              <a:t>59</a:t>
            </a:fld>
            <a:endParaRPr lang="en-US"/>
          </a:p>
        </p:txBody>
      </p:sp>
      <p:sp>
        <p:nvSpPr>
          <p:cNvPr id="169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FF4099-E1E8-B44C-964A-D22AD92D9128}" type="slidenum">
              <a:rPr lang="en-US"/>
              <a:pPr/>
              <a:t>61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AA3172-9801-5A43-AD54-7F928A431C2A}" type="slidenum">
              <a:rPr lang="en-US" sz="1200">
                <a:latin typeface="Calibri" charset="0"/>
              </a:rPr>
              <a:pPr eaLnBrk="1" hangingPunct="1"/>
              <a:t>62</a:t>
            </a:fld>
            <a:endParaRPr lang="en-US" sz="1200">
              <a:latin typeface="Calibri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AA3172-9801-5A43-AD54-7F928A431C2A}" type="slidenum">
              <a:rPr lang="en-US" sz="1200">
                <a:latin typeface="Calibri" charset="0"/>
              </a:rPr>
              <a:pPr eaLnBrk="1" hangingPunct="1"/>
              <a:t>65</a:t>
            </a:fld>
            <a:endParaRPr lang="en-US" sz="1200">
              <a:latin typeface="Calibri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66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B5D5E7-7ECC-C547-B760-70A49FF3CCB1}" type="slidenum">
              <a:rPr lang="en-US"/>
              <a:pPr/>
              <a:t>7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67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C4FECA-233E-B44C-B29C-8438238BFB13}" type="slidenum">
              <a:rPr lang="en-US" sz="1200">
                <a:latin typeface="Calibri" charset="0"/>
              </a:rPr>
              <a:pPr eaLnBrk="1" hangingPunct="1"/>
              <a:t>68</a:t>
            </a:fld>
            <a:endParaRPr lang="en-US" sz="1200">
              <a:latin typeface="Calibri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C4FECA-233E-B44C-B29C-8438238BFB13}" type="slidenum">
              <a:rPr lang="en-US" sz="1200">
                <a:latin typeface="Calibri" charset="0"/>
              </a:rPr>
              <a:pPr eaLnBrk="1" hangingPunct="1"/>
              <a:t>69</a:t>
            </a:fld>
            <a:endParaRPr lang="en-US" sz="1200">
              <a:latin typeface="Calibri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C4FECA-233E-B44C-B29C-8438238BFB13}" type="slidenum">
              <a:rPr lang="en-US" sz="1200">
                <a:latin typeface="Calibri" charset="0"/>
              </a:rPr>
              <a:pPr eaLnBrk="1" hangingPunct="1"/>
              <a:t>70</a:t>
            </a:fld>
            <a:endParaRPr lang="en-US" sz="1200">
              <a:latin typeface="Calibri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1445D1-05FB-284C-8FC0-F69AAD5B14BA}" type="slidenum">
              <a:rPr lang="en-US"/>
              <a:pPr/>
              <a:t>71</a:t>
            </a:fld>
            <a:endParaRPr lang="en-US"/>
          </a:p>
        </p:txBody>
      </p:sp>
      <p:sp>
        <p:nvSpPr>
          <p:cNvPr id="1047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47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A2ED13-B02B-E149-AF97-15D662682934}" type="slidenum">
              <a:rPr lang="en-US" sz="1200">
                <a:latin typeface="Calibri" charset="0"/>
              </a:rPr>
              <a:pPr eaLnBrk="1" hangingPunct="1"/>
              <a:t>73</a:t>
            </a:fld>
            <a:endParaRPr lang="en-US" sz="1200">
              <a:latin typeface="Calibri" charset="0"/>
            </a:endParaRPr>
          </a:p>
        </p:txBody>
      </p:sp>
      <p:sp>
        <p:nvSpPr>
          <p:cNvPr id="645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E87F7A-19C8-8945-B258-FD1A65A5052B}" type="slidenum">
              <a:rPr lang="en-US" sz="1200">
                <a:latin typeface="Calibri" charset="0"/>
              </a:rPr>
              <a:pPr eaLnBrk="1" hangingPunct="1"/>
              <a:t>74</a:t>
            </a:fld>
            <a:endParaRPr lang="en-US" sz="1200">
              <a:latin typeface="Calibri" charset="0"/>
            </a:endParaRPr>
          </a:p>
        </p:txBody>
      </p:sp>
      <p:sp>
        <p:nvSpPr>
          <p:cNvPr id="70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DAB6A5-521D-0F49-BC70-367CC15CEA5E}" type="slidenum">
              <a:rPr lang="en-US" sz="1200">
                <a:latin typeface="Calibri" charset="0"/>
              </a:rPr>
              <a:pPr eaLnBrk="1" hangingPunct="1"/>
              <a:t>76</a:t>
            </a:fld>
            <a:endParaRPr lang="en-US" sz="1200">
              <a:latin typeface="Calibri" charset="0"/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5DF87A-54BB-A14D-A024-0A067BA06138}" type="slidenum">
              <a:rPr lang="en-US" sz="1200">
                <a:latin typeface="Calibri" charset="0"/>
              </a:rPr>
              <a:pPr eaLnBrk="1" hangingPunct="1"/>
              <a:t>77</a:t>
            </a:fld>
            <a:endParaRPr lang="en-US" sz="1200">
              <a:latin typeface="Calibri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0A1DCE-B25E-2745-BCC8-DC7B156002CC}" type="slidenum">
              <a:rPr lang="en-US" sz="1200">
                <a:latin typeface="Calibri" charset="0"/>
              </a:rPr>
              <a:pPr eaLnBrk="1" hangingPunct="1"/>
              <a:t>78</a:t>
            </a:fld>
            <a:endParaRPr lang="en-US" sz="1200">
              <a:latin typeface="Calibri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90346-8C42-B949-9ED1-59E585D457E3}" type="slidenum">
              <a:rPr lang="en-US"/>
              <a:pPr/>
              <a:t>8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79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80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0A1DCE-B25E-2745-BCC8-DC7B156002CC}" type="slidenum">
              <a:rPr lang="en-US" sz="1200">
                <a:latin typeface="Calibri" charset="0"/>
              </a:rPr>
              <a:pPr eaLnBrk="1" hangingPunct="1"/>
              <a:t>81</a:t>
            </a:fld>
            <a:endParaRPr lang="en-US" sz="1200">
              <a:latin typeface="Calibri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19D017-F901-9141-9593-12493BACCB70}" type="slidenum">
              <a:rPr lang="en-US" sz="1200">
                <a:latin typeface="Calibri" charset="0"/>
              </a:rPr>
              <a:pPr eaLnBrk="1" hangingPunct="1"/>
              <a:t>83</a:t>
            </a:fld>
            <a:endParaRPr lang="en-US" sz="1200">
              <a:latin typeface="Calibri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19D017-F901-9141-9593-12493BACCB70}" type="slidenum">
              <a:rPr lang="en-US" sz="1200">
                <a:latin typeface="Calibri" charset="0"/>
              </a:rPr>
              <a:pPr eaLnBrk="1" hangingPunct="1"/>
              <a:t>84</a:t>
            </a:fld>
            <a:endParaRPr lang="en-US" sz="1200">
              <a:latin typeface="Calibri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19D017-F901-9141-9593-12493BACCB70}" type="slidenum">
              <a:rPr lang="en-US" sz="1200">
                <a:latin typeface="Calibri" charset="0"/>
              </a:rPr>
              <a:pPr eaLnBrk="1" hangingPunct="1"/>
              <a:t>85</a:t>
            </a:fld>
            <a:endParaRPr lang="en-US" sz="1200">
              <a:latin typeface="Calibri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88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90346-8C42-B949-9ED1-59E585D457E3}" type="slidenum">
              <a:rPr lang="en-US"/>
              <a:pPr/>
              <a:t>9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10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5438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979"/>
            <a:ext cx="73914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6"/>
            <a:ext cx="4040188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631156"/>
            <a:ext cx="4041775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285750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419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ech.sri.com/projects/sril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tif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research.blogspot.com/2006/08/all-our-n-gram-are-belong-to-you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ngrams.googlelabs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8.bin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9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20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27.bin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28.bin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jpeg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29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31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38.bin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40.bin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>
                <a:solidFill>
                  <a:srgbClr val="A50021"/>
                </a:solidFill>
                <a:latin typeface="Calibri" charset="0"/>
              </a:rPr>
              <a:t>Introduction to N-grams</a:t>
            </a:r>
            <a:endParaRPr lang="en-US" sz="3200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xmlns="" val="177616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685800" y="1485900"/>
            <a:ext cx="77724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</p:txBody>
      </p:sp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Simplest case: Unigram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792670"/>
            <a:ext cx="80772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fifth, an, of, futures, the, an, incorporated, a, a, the, inflation, most, dollars, quarter, in, is, mass</a:t>
            </a:r>
          </a:p>
          <a:p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thrift, did, eighty, said, hard, 'm, </a:t>
            </a:r>
            <a:r>
              <a:rPr lang="en-US" sz="2000" dirty="0" err="1" smtClean="0">
                <a:latin typeface="Courier"/>
                <a:cs typeface="Courier"/>
              </a:rPr>
              <a:t>july</a:t>
            </a:r>
            <a:r>
              <a:rPr lang="en-US" sz="2000" dirty="0" smtClean="0">
                <a:latin typeface="Courier"/>
                <a:cs typeface="Courier"/>
              </a:rPr>
              <a:t>, bullish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that, or, limited, 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2247840"/>
            <a:ext cx="6835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Some automatically generated sentences from a unigram model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45319025"/>
              </p:ext>
            </p:extLst>
          </p:nvPr>
        </p:nvGraphicFramePr>
        <p:xfrm>
          <a:off x="1752600" y="1123950"/>
          <a:ext cx="4648200" cy="1047374"/>
        </p:xfrm>
        <a:graphic>
          <a:graphicData uri="http://schemas.openxmlformats.org/presentationml/2006/ole">
            <p:oleObj spid="_x0000_s6255" name="Equation" r:id="rId5" imgW="1572480" imgH="3474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450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762000" y="1257300"/>
            <a:ext cx="7772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r>
              <a:rPr lang="en-US" sz="2400" dirty="0">
                <a:latin typeface="Calibri"/>
                <a:cs typeface="Calibri"/>
              </a:rPr>
              <a:t>Condition on the previous word: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endParaRPr lang="en-US" sz="2400" dirty="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endParaRPr lang="en-US" sz="2400" dirty="0">
              <a:latin typeface="Tahoma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 dirty="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 dirty="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 dirty="0">
              <a:solidFill>
                <a:srgbClr val="5400A8"/>
              </a:solidFill>
              <a:latin typeface="Tahoma" charset="0"/>
            </a:endParaRPr>
          </a:p>
        </p:txBody>
      </p:sp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Bigram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2778026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latin typeface="Courier"/>
                <a:cs typeface="Courier"/>
              </a:rPr>
              <a:t>texaco</a:t>
            </a:r>
            <a:r>
              <a:rPr lang="en-US" sz="1800" dirty="0" smtClean="0">
                <a:latin typeface="Courier"/>
                <a:cs typeface="Courier"/>
              </a:rPr>
              <a:t>, rose, one, in, this, issue, is, pursuing, growth, in, a, boiler, house, said, </a:t>
            </a:r>
            <a:r>
              <a:rPr lang="en-US" sz="1800" dirty="0" err="1" smtClean="0">
                <a:latin typeface="Courier"/>
                <a:cs typeface="Courier"/>
              </a:rPr>
              <a:t>mr.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n-US" sz="1800" dirty="0" err="1" smtClean="0">
                <a:latin typeface="Courier"/>
                <a:cs typeface="Courier"/>
              </a:rPr>
              <a:t>gurria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n-US" sz="1800" dirty="0" err="1" smtClean="0">
                <a:latin typeface="Courier"/>
                <a:cs typeface="Courier"/>
              </a:rPr>
              <a:t>mexico</a:t>
            </a:r>
            <a:r>
              <a:rPr lang="en-US" sz="1800" dirty="0" smtClean="0">
                <a:latin typeface="Courier"/>
                <a:cs typeface="Courier"/>
              </a:rPr>
              <a:t>, 's, motion, control, proposal, without, permission, from, five, hundred, fifty, five, yen</a:t>
            </a:r>
          </a:p>
          <a:p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smtClean="0">
                <a:latin typeface="Courier"/>
                <a:cs typeface="Courier"/>
              </a:rPr>
              <a:t>outside, new, car, parking, lot, of, the, agreement, reached</a:t>
            </a:r>
          </a:p>
          <a:p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smtClean="0">
                <a:latin typeface="Courier"/>
                <a:cs typeface="Courier"/>
              </a:rPr>
              <a:t>this, would, be, a, record, </a:t>
            </a:r>
            <a:r>
              <a:rPr lang="en-US" sz="1800" dirty="0" err="1" smtClean="0">
                <a:latin typeface="Courier"/>
                <a:cs typeface="Courier"/>
              </a:rPr>
              <a:t>november</a:t>
            </a:r>
            <a:endParaRPr lang="en-US" sz="1800" dirty="0">
              <a:latin typeface="Courier"/>
              <a:cs typeface="Courier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2550607"/>
              </p:ext>
            </p:extLst>
          </p:nvPr>
        </p:nvGraphicFramePr>
        <p:xfrm>
          <a:off x="762000" y="1885950"/>
          <a:ext cx="6745287" cy="596543"/>
        </p:xfrm>
        <a:graphic>
          <a:graphicData uri="http://schemas.openxmlformats.org/presentationml/2006/ole">
            <p:oleObj spid="_x0000_s7279" name="Equation" r:id="rId5" imgW="2011320" imgH="16452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592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N-gram models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sz="2800" dirty="0" smtClean="0"/>
              <a:t>We can extend to trigrams, 4-grams, 5-grams</a:t>
            </a:r>
          </a:p>
          <a:p>
            <a:r>
              <a:rPr lang="en-US" sz="2800" dirty="0" smtClean="0"/>
              <a:t>In general this is an insufficient model of language</a:t>
            </a:r>
          </a:p>
          <a:p>
            <a:pPr lvl="1"/>
            <a:r>
              <a:rPr lang="en-US" sz="2400" dirty="0" smtClean="0"/>
              <a:t>because language has </a:t>
            </a:r>
            <a:r>
              <a:rPr lang="en-US" sz="2400" b="1" dirty="0" smtClean="0">
                <a:solidFill>
                  <a:srgbClr val="008000"/>
                </a:solidFill>
              </a:rPr>
              <a:t>long-distance dependencies</a:t>
            </a:r>
            <a:r>
              <a:rPr lang="en-US" sz="2400" dirty="0" smtClean="0"/>
              <a:t>:</a:t>
            </a:r>
          </a:p>
          <a:p>
            <a:pPr marL="457200" lvl="1" indent="0">
              <a:buNone/>
            </a:pPr>
            <a:endParaRPr lang="en-US" sz="800" dirty="0"/>
          </a:p>
          <a:p>
            <a:pPr marL="457200" lvl="1" indent="0">
              <a:buNone/>
            </a:pPr>
            <a:r>
              <a:rPr lang="en-US" sz="2400" dirty="0" smtClean="0"/>
              <a:t>“The computer which I had just put into the machine room on the fifth floor crashed.”</a:t>
            </a:r>
          </a:p>
          <a:p>
            <a:pPr lvl="1"/>
            <a:endParaRPr lang="en-US" sz="800" dirty="0" smtClean="0"/>
          </a:p>
          <a:p>
            <a:r>
              <a:rPr lang="en-US" sz="2800" dirty="0" smtClean="0"/>
              <a:t>But we can often get away with N-gram models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27434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>
                <a:solidFill>
                  <a:srgbClr val="A50021"/>
                </a:solidFill>
                <a:latin typeface="Calibri" charset="0"/>
              </a:rPr>
              <a:t>Introduction to N-grams</a:t>
            </a:r>
            <a:endParaRPr lang="en-US" sz="3200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xmlns="" val="381786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Estimating N-gram Probabilities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xmlns="" val="391742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Estimating bigram probabilities</a:t>
            </a:r>
          </a:p>
        </p:txBody>
      </p:sp>
      <p:sp>
        <p:nvSpPr>
          <p:cNvPr id="7987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The Maximum Likelihood Estimate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12473553"/>
              </p:ext>
            </p:extLst>
          </p:nvPr>
        </p:nvGraphicFramePr>
        <p:xfrm>
          <a:off x="1752600" y="1986333"/>
          <a:ext cx="5410200" cy="1253754"/>
        </p:xfrm>
        <a:graphic>
          <a:graphicData uri="http://schemas.openxmlformats.org/presentationml/2006/ole">
            <p:oleObj spid="_x0000_s8396" name="Equation" r:id="rId4" imgW="1737000" imgH="393120" progId="Equation.3">
              <p:embed/>
            </p:oleObj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0954691"/>
              </p:ext>
            </p:extLst>
          </p:nvPr>
        </p:nvGraphicFramePr>
        <p:xfrm>
          <a:off x="2109964" y="3815133"/>
          <a:ext cx="4587816" cy="1253754"/>
        </p:xfrm>
        <a:graphic>
          <a:graphicData uri="http://schemas.openxmlformats.org/presentationml/2006/ole">
            <p:oleObj spid="_x0000_s8397" name="Equation" r:id="rId5" imgW="1471680" imgH="39312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4269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05978"/>
            <a:ext cx="7391400" cy="689372"/>
          </a:xfrm>
        </p:spPr>
        <p:txBody>
          <a:bodyPr/>
          <a:lstStyle/>
          <a:p>
            <a:pPr eaLnBrk="1" hangingPunct="1"/>
            <a:r>
              <a:rPr lang="en-US" dirty="0"/>
              <a:t>An example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86200" y="1352550"/>
            <a:ext cx="5410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2400" dirty="0">
                <a:latin typeface="Calibri" charset="0"/>
              </a:rPr>
              <a:t>&lt;s&gt; I am Sam &lt;/s&gt;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>
                <a:latin typeface="Calibri" charset="0"/>
              </a:rPr>
              <a:t>&lt;s&gt; Sam I am &lt;/s&gt;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>
                <a:latin typeface="Calibri" charset="0"/>
              </a:rPr>
              <a:t>&lt;s&gt; I do not like green eggs and ham &lt;/s&gt;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</p:txBody>
      </p:sp>
      <p:pic>
        <p:nvPicPr>
          <p:cNvPr id="6" name="Picture 7" descr="sam.tif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295782"/>
            <a:ext cx="8763000" cy="95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53752137"/>
              </p:ext>
            </p:extLst>
          </p:nvPr>
        </p:nvGraphicFramePr>
        <p:xfrm>
          <a:off x="152400" y="1553694"/>
          <a:ext cx="3429000" cy="937073"/>
        </p:xfrm>
        <a:graphic>
          <a:graphicData uri="http://schemas.openxmlformats.org/presentationml/2006/ole">
            <p:oleObj spid="_x0000_s10342" name="Equation" r:id="rId5" imgW="1471680" imgH="39312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8855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19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More examples: </a:t>
            </a:r>
            <a:br>
              <a:rPr lang="en-US" dirty="0"/>
            </a:br>
            <a:r>
              <a:rPr lang="en-US" dirty="0"/>
              <a:t>Berkeley Restaurant Project sentences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686800" cy="3333750"/>
          </a:xfrm>
        </p:spPr>
        <p:txBody>
          <a:bodyPr/>
          <a:lstStyle/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can you tell me about any good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cantonese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restaurants close by</a:t>
            </a: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mid priced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thai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food is what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i’m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looking for</a:t>
            </a: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tell me about chez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panisse</a:t>
            </a:r>
            <a:endParaRPr lang="en-US" sz="2500" dirty="0">
              <a:solidFill>
                <a:srgbClr val="330099"/>
              </a:solidFill>
              <a:latin typeface="Calibri" charset="0"/>
            </a:endParaRP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can you give me a listing of the kinds of food that are available</a:t>
            </a:r>
          </a:p>
          <a:p>
            <a:pPr eaLnBrk="1" hangingPunct="1"/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i’m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looking for a good place to eat breakfast</a:t>
            </a: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when is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caffe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venezia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open during the </a:t>
            </a:r>
            <a:r>
              <a:rPr lang="en-US" sz="2500" dirty="0" smtClean="0">
                <a:solidFill>
                  <a:srgbClr val="330099"/>
                </a:solidFill>
                <a:latin typeface="Calibri" charset="0"/>
              </a:rPr>
              <a:t>day</a:t>
            </a:r>
            <a:endParaRPr lang="en-US" sz="2500" dirty="0">
              <a:solidFill>
                <a:srgbClr val="330099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7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Raw bigram counts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76350"/>
            <a:ext cx="8534400" cy="333375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Out of 9222 sentences</a:t>
            </a:r>
          </a:p>
        </p:txBody>
      </p:sp>
      <p:pic>
        <p:nvPicPr>
          <p:cNvPr id="5" name="Picture 4" descr="berp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755775"/>
            <a:ext cx="9067800" cy="325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5781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Raw bigram probabilities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Normalize by unigrams:</a:t>
            </a:r>
          </a:p>
          <a:p>
            <a:pPr eaLnBrk="1" hangingPunct="1"/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180000"/>
              </a:lnSpc>
            </a:pPr>
            <a:r>
              <a:rPr lang="en-US" sz="2000" dirty="0">
                <a:latin typeface="Calibri" charset="0"/>
              </a:rPr>
              <a:t>Result:</a:t>
            </a:r>
          </a:p>
        </p:txBody>
      </p:sp>
      <p:pic>
        <p:nvPicPr>
          <p:cNvPr id="6" name="Picture 4" descr="berp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635366"/>
            <a:ext cx="7010400" cy="248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berp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1733550"/>
            <a:ext cx="6718300" cy="617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1399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Language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349" y="1352550"/>
            <a:ext cx="8534400" cy="3790950"/>
          </a:xfrm>
        </p:spPr>
        <p:txBody>
          <a:bodyPr/>
          <a:lstStyle/>
          <a:p>
            <a:r>
              <a:rPr lang="en-US" sz="2800" dirty="0"/>
              <a:t>Today’s goal: assign a probability to a sentence</a:t>
            </a:r>
          </a:p>
          <a:p>
            <a:pPr lvl="3"/>
            <a:r>
              <a:rPr lang="en-US" sz="2400" dirty="0" smtClean="0"/>
              <a:t>Machine </a:t>
            </a:r>
            <a:r>
              <a:rPr lang="en-US" sz="2400" dirty="0"/>
              <a:t>Translation:</a:t>
            </a:r>
          </a:p>
          <a:p>
            <a:pPr lvl="4"/>
            <a:r>
              <a:rPr lang="en-US" sz="2000" dirty="0"/>
              <a:t>P</a:t>
            </a:r>
            <a:r>
              <a:rPr lang="en-US" sz="2000" dirty="0" smtClean="0"/>
              <a:t>(</a:t>
            </a:r>
            <a:r>
              <a:rPr lang="en-US" sz="2000" b="1" dirty="0" smtClean="0"/>
              <a:t>high </a:t>
            </a:r>
            <a:r>
              <a:rPr lang="en-US" sz="2000" dirty="0" smtClean="0"/>
              <a:t>winds </a:t>
            </a:r>
            <a:r>
              <a:rPr lang="en-US" sz="2000" dirty="0" err="1" smtClean="0"/>
              <a:t>tonite</a:t>
            </a:r>
            <a:r>
              <a:rPr lang="en-US" sz="2000" dirty="0" smtClean="0"/>
              <a:t>) </a:t>
            </a:r>
            <a:r>
              <a:rPr lang="en-US" sz="2000" dirty="0"/>
              <a:t>&gt; P</a:t>
            </a:r>
            <a:r>
              <a:rPr lang="en-US" sz="2000" dirty="0" smtClean="0"/>
              <a:t>(</a:t>
            </a:r>
            <a:r>
              <a:rPr lang="en-US" sz="2000" b="1" dirty="0" smtClean="0"/>
              <a:t>large</a:t>
            </a:r>
            <a:r>
              <a:rPr lang="en-US" sz="2000" dirty="0" smtClean="0"/>
              <a:t> winds </a:t>
            </a:r>
            <a:r>
              <a:rPr lang="en-US" sz="2000" dirty="0" err="1" smtClean="0"/>
              <a:t>tonite</a:t>
            </a:r>
            <a:r>
              <a:rPr lang="en-US" sz="2000" dirty="0" smtClean="0"/>
              <a:t>)</a:t>
            </a:r>
            <a:endParaRPr lang="en-US" sz="2000" dirty="0"/>
          </a:p>
          <a:p>
            <a:pPr lvl="3"/>
            <a:r>
              <a:rPr lang="en-US" sz="2400" dirty="0" smtClean="0"/>
              <a:t>Spell </a:t>
            </a:r>
            <a:r>
              <a:rPr lang="en-US" sz="2400" dirty="0"/>
              <a:t>Correction</a:t>
            </a:r>
          </a:p>
          <a:p>
            <a:pPr lvl="4"/>
            <a:r>
              <a:rPr lang="en-US" sz="2000" dirty="0"/>
              <a:t>The office is about fifteen </a:t>
            </a:r>
            <a:r>
              <a:rPr lang="en-US" sz="2000" b="1" dirty="0"/>
              <a:t>minuets</a:t>
            </a:r>
            <a:r>
              <a:rPr lang="en-US" sz="2000" dirty="0"/>
              <a:t> from my </a:t>
            </a:r>
            <a:r>
              <a:rPr lang="en-US" sz="2000" dirty="0" smtClean="0"/>
              <a:t>house</a:t>
            </a:r>
          </a:p>
          <a:p>
            <a:pPr lvl="5"/>
            <a:r>
              <a:rPr lang="en-US" sz="1800" dirty="0" smtClean="0"/>
              <a:t>P(about fifteen </a:t>
            </a:r>
            <a:r>
              <a:rPr lang="en-US" sz="1800" b="1" dirty="0" smtClean="0"/>
              <a:t>minutes</a:t>
            </a:r>
            <a:r>
              <a:rPr lang="en-US" sz="1800" dirty="0" smtClean="0"/>
              <a:t> from) &gt; P(about fifteen </a:t>
            </a:r>
            <a:r>
              <a:rPr lang="en-US" sz="1800" b="1" dirty="0" smtClean="0"/>
              <a:t>minuets</a:t>
            </a:r>
            <a:r>
              <a:rPr lang="en-US" sz="1800" dirty="0" smtClean="0"/>
              <a:t> from)</a:t>
            </a:r>
            <a:endParaRPr lang="en-US" sz="2000" dirty="0"/>
          </a:p>
          <a:p>
            <a:pPr lvl="3"/>
            <a:r>
              <a:rPr lang="en-US" sz="2400" dirty="0"/>
              <a:t>Speech Recognition</a:t>
            </a:r>
          </a:p>
          <a:p>
            <a:pPr lvl="4"/>
            <a:r>
              <a:rPr lang="en-US" sz="2000" dirty="0"/>
              <a:t>P(I saw a van) &gt;&gt; P(eyes awe of an</a:t>
            </a:r>
            <a:r>
              <a:rPr lang="en-US" sz="2000" dirty="0" smtClean="0"/>
              <a:t>)</a:t>
            </a:r>
          </a:p>
          <a:p>
            <a:pPr lvl="3"/>
            <a:r>
              <a:rPr lang="en-US" sz="2400" dirty="0" smtClean="0"/>
              <a:t>+ Summarization, question-answering, etc., etc.!!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800350"/>
            <a:ext cx="1021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Why?</a:t>
            </a: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518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Bigram estimates of sentence probabilities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52550"/>
            <a:ext cx="8534400" cy="333375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>
                <a:latin typeface="Calibri" charset="0"/>
              </a:rPr>
              <a:t>P(&lt;s&gt; I want </a:t>
            </a:r>
            <a:r>
              <a:rPr lang="en-US" sz="2800" dirty="0" err="1">
                <a:latin typeface="Calibri" charset="0"/>
              </a:rPr>
              <a:t>english</a:t>
            </a:r>
            <a:r>
              <a:rPr lang="en-US" sz="2800" dirty="0">
                <a:latin typeface="Calibri" charset="0"/>
              </a:rPr>
              <a:t> food &lt;/s&gt;) =</a:t>
            </a:r>
          </a:p>
          <a:p>
            <a:pPr eaLnBrk="1" hangingPunct="1">
              <a:buFont typeface="Wingdings" charset="2"/>
              <a:buNone/>
            </a:pPr>
            <a:r>
              <a:rPr lang="en-US" sz="2800" dirty="0">
                <a:latin typeface="Calibri" charset="0"/>
              </a:rPr>
              <a:t>	P(I|&lt;s&gt;)   </a:t>
            </a:r>
          </a:p>
          <a:p>
            <a:pPr eaLnBrk="1" hangingPunct="1">
              <a:buFont typeface="Wingdings" charset="2"/>
              <a:buNone/>
            </a:pPr>
            <a:r>
              <a:rPr lang="en-US" sz="2800" dirty="0">
                <a:latin typeface="Calibri" charset="0"/>
              </a:rPr>
              <a:t> 	×  P(</a:t>
            </a:r>
            <a:r>
              <a:rPr lang="en-US" sz="2800" dirty="0" err="1">
                <a:latin typeface="Calibri" charset="0"/>
              </a:rPr>
              <a:t>want|I</a:t>
            </a:r>
            <a:r>
              <a:rPr lang="en-US" sz="2800" dirty="0">
                <a:latin typeface="Calibri" charset="0"/>
              </a:rPr>
              <a:t>)  </a:t>
            </a:r>
          </a:p>
          <a:p>
            <a:pPr>
              <a:buNone/>
            </a:pPr>
            <a:r>
              <a:rPr lang="en-US" sz="2800" dirty="0">
                <a:latin typeface="Calibri" charset="0"/>
              </a:rPr>
              <a:t>	×  P(</a:t>
            </a:r>
            <a:r>
              <a:rPr lang="en-US" sz="2800" dirty="0" err="1">
                <a:latin typeface="Calibri" charset="0"/>
              </a:rPr>
              <a:t>english|want</a:t>
            </a:r>
            <a:r>
              <a:rPr lang="en-US" sz="2800" dirty="0">
                <a:latin typeface="Calibri" charset="0"/>
              </a:rPr>
              <a:t>)   </a:t>
            </a:r>
          </a:p>
          <a:p>
            <a:pPr>
              <a:buNone/>
            </a:pPr>
            <a:r>
              <a:rPr lang="en-US" sz="2800" dirty="0">
                <a:latin typeface="Calibri" charset="0"/>
              </a:rPr>
              <a:t>	×  P(</a:t>
            </a:r>
            <a:r>
              <a:rPr lang="en-US" sz="2800" dirty="0" err="1">
                <a:latin typeface="Calibri" charset="0"/>
              </a:rPr>
              <a:t>food|english</a:t>
            </a:r>
            <a:r>
              <a:rPr lang="en-US" sz="2800" dirty="0">
                <a:latin typeface="Calibri" charset="0"/>
              </a:rPr>
              <a:t>)   </a:t>
            </a:r>
          </a:p>
          <a:p>
            <a:pPr>
              <a:buNone/>
            </a:pPr>
            <a:r>
              <a:rPr lang="en-US" sz="2800" dirty="0">
                <a:latin typeface="Calibri" charset="0"/>
              </a:rPr>
              <a:t>	×  P(&lt;/s&gt;|food)</a:t>
            </a:r>
          </a:p>
          <a:p>
            <a:pPr eaLnBrk="1" hangingPunct="1">
              <a:buFont typeface="Wingdings" charset="2"/>
              <a:buNone/>
            </a:pPr>
            <a:r>
              <a:rPr lang="en-US" sz="2800" dirty="0">
                <a:latin typeface="Calibri" charset="0"/>
              </a:rPr>
              <a:t>       =  .000031</a:t>
            </a:r>
          </a:p>
        </p:txBody>
      </p:sp>
    </p:spTree>
    <p:extLst>
      <p:ext uri="{BB962C8B-B14F-4D97-AF65-F5344CB8AC3E}">
        <p14:creationId xmlns:p14="http://schemas.microsoft.com/office/powerpoint/2010/main" xmlns="" val="244477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kinds of knowledge?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P(</a:t>
            </a:r>
            <a:r>
              <a:rPr lang="en-US" sz="2800" dirty="0" err="1">
                <a:latin typeface="Calibri" charset="0"/>
              </a:rPr>
              <a:t>english|want</a:t>
            </a:r>
            <a:r>
              <a:rPr lang="en-US" sz="2800" dirty="0">
                <a:latin typeface="Calibri" charset="0"/>
              </a:rPr>
              <a:t>)  = .0011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</a:t>
            </a:r>
            <a:r>
              <a:rPr lang="en-US" sz="2800" dirty="0" err="1">
                <a:latin typeface="Calibri" charset="0"/>
              </a:rPr>
              <a:t>chinese|want</a:t>
            </a:r>
            <a:r>
              <a:rPr lang="en-US" sz="2800" dirty="0">
                <a:latin typeface="Calibri" charset="0"/>
              </a:rPr>
              <a:t>) =  .0065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</a:t>
            </a:r>
            <a:r>
              <a:rPr lang="en-US" sz="2800" dirty="0" err="1">
                <a:latin typeface="Calibri" charset="0"/>
              </a:rPr>
              <a:t>to|want</a:t>
            </a:r>
            <a:r>
              <a:rPr lang="en-US" sz="2800" dirty="0">
                <a:latin typeface="Calibri" charset="0"/>
              </a:rPr>
              <a:t>) = .66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P(eat | to) = .28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P(food | to) = 0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P(want | spend) = 0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 (</a:t>
            </a:r>
            <a:r>
              <a:rPr lang="en-US" sz="2800" dirty="0" err="1">
                <a:latin typeface="Calibri" charset="0"/>
              </a:rPr>
              <a:t>i</a:t>
            </a:r>
            <a:r>
              <a:rPr lang="en-US" sz="2800" dirty="0">
                <a:latin typeface="Calibri" charset="0"/>
              </a:rPr>
              <a:t> | &lt;s&gt;) = .25</a:t>
            </a:r>
          </a:p>
        </p:txBody>
      </p:sp>
    </p:spTree>
    <p:extLst>
      <p:ext uri="{BB962C8B-B14F-4D97-AF65-F5344CB8AC3E}">
        <p14:creationId xmlns:p14="http://schemas.microsoft.com/office/powerpoint/2010/main" xmlns="" val="420142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Practical Issues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Calibri" charset="0"/>
              </a:rPr>
              <a:t>We do everything in log space</a:t>
            </a:r>
          </a:p>
          <a:p>
            <a:pPr lvl="1" eaLnBrk="1" hangingPunct="1"/>
            <a:r>
              <a:rPr lang="en-US" sz="3200" dirty="0">
                <a:latin typeface="Calibri" charset="0"/>
              </a:rPr>
              <a:t>Avoid underflow</a:t>
            </a:r>
          </a:p>
          <a:p>
            <a:pPr lvl="1" eaLnBrk="1" hangingPunct="1"/>
            <a:r>
              <a:rPr lang="en-US" sz="3200" dirty="0">
                <a:latin typeface="Calibri" charset="0"/>
              </a:rPr>
              <a:t>(also adding is faster than multiplying)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35829793"/>
              </p:ext>
            </p:extLst>
          </p:nvPr>
        </p:nvGraphicFramePr>
        <p:xfrm>
          <a:off x="304801" y="3792217"/>
          <a:ext cx="8610600" cy="567057"/>
        </p:xfrm>
        <a:graphic>
          <a:graphicData uri="http://schemas.openxmlformats.org/presentationml/2006/ole">
            <p:oleObj spid="_x0000_s26714" name="Equation" r:id="rId4" imgW="3263760" imgH="2008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6227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Language Modeling Toolkits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Calibri" charset="0"/>
              </a:rPr>
              <a:t>SRILM</a:t>
            </a:r>
          </a:p>
          <a:p>
            <a:pPr lvl="1" eaLnBrk="1" hangingPunct="1"/>
            <a:r>
              <a:rPr lang="en-US" sz="3200">
                <a:latin typeface="Calibri" charset="0"/>
                <a:hlinkClick r:id="rId3"/>
              </a:rPr>
              <a:t>http://www.speech.sri.com/projects/srilm/</a:t>
            </a:r>
            <a:endParaRPr lang="en-US" sz="3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820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Google N-Gram </a:t>
            </a:r>
            <a:r>
              <a:rPr lang="en-US" dirty="0" smtClean="0"/>
              <a:t>Release, August 2006</a:t>
            </a:r>
            <a:endParaRPr lang="en-US" dirty="0"/>
          </a:p>
        </p:txBody>
      </p:sp>
      <p:pic>
        <p:nvPicPr>
          <p:cNvPr id="2" name="Picture 1" descr="ngram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352550"/>
            <a:ext cx="9144000" cy="1391879"/>
          </a:xfrm>
          <a:prstGeom prst="rect">
            <a:avLst/>
          </a:prstGeom>
        </p:spPr>
      </p:pic>
      <p:pic>
        <p:nvPicPr>
          <p:cNvPr id="3" name="Picture 2" descr="ngram2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650430"/>
            <a:ext cx="9144000" cy="8263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7460" y="298496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31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Google N-Gram Release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incoming 92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incubator 99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independent 794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index 223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indication 72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solidFill>
                  <a:srgbClr val="333333"/>
                </a:solidFill>
                <a:latin typeface="Courier" charset="0"/>
              </a:rPr>
              <a:t>serve </a:t>
            </a: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as the indicator 120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indicators 45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indispensable 111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indispensible 40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individual 234</a:t>
            </a:r>
          </a:p>
        </p:txBody>
      </p:sp>
      <p:sp>
        <p:nvSpPr>
          <p:cNvPr id="129028" name="TextBox 4"/>
          <p:cNvSpPr txBox="1">
            <a:spLocks noChangeArrowheads="1"/>
          </p:cNvSpPr>
          <p:nvPr/>
        </p:nvSpPr>
        <p:spPr bwMode="auto">
          <a:xfrm>
            <a:off x="152400" y="4629150"/>
            <a:ext cx="86642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hlinkClick r:id="rId3"/>
              </a:rPr>
              <a:t>http://googleresearch.blogspot.com/2006/08/all-our-n-gram-are-belong-to-you.html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71394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Google Book N-grams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http://ngrams.googlelabs.com/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817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Estimating N-gram Probabilities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xmlns="" val="152540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Evaluation and Perplexity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xmlns="" val="62166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Evaluation: How good is our model?</a:t>
            </a:r>
            <a:endParaRPr lang="en-US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Does our language model prefer good sentences to bad ones?</a:t>
            </a:r>
          </a:p>
          <a:p>
            <a:pPr lvl="1"/>
            <a:r>
              <a:rPr lang="en-US" dirty="0" smtClean="0"/>
              <a:t>Assign higher probability to “</a:t>
            </a:r>
            <a:r>
              <a:rPr lang="en-US" altLang="ja-JP" dirty="0" smtClean="0"/>
              <a:t>real” or “frequently observed” sentences </a:t>
            </a:r>
          </a:p>
          <a:p>
            <a:pPr lvl="2"/>
            <a:r>
              <a:rPr lang="en-US" altLang="ja-JP" dirty="0" smtClean="0"/>
              <a:t>Than “ungrammatical” or “rarely observed” sentences?</a:t>
            </a:r>
          </a:p>
          <a:p>
            <a:r>
              <a:rPr lang="en-US" dirty="0" smtClean="0"/>
              <a:t>We train parameters of our model on a </a:t>
            </a:r>
            <a:r>
              <a:rPr lang="en-US" b="1" dirty="0" smtClean="0">
                <a:solidFill>
                  <a:srgbClr val="008000"/>
                </a:solidFill>
              </a:rPr>
              <a:t>training 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test the model’s performance on data we haven’t seen.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rgbClr val="008000"/>
                </a:solidFill>
              </a:rPr>
              <a:t>test set </a:t>
            </a:r>
            <a:r>
              <a:rPr lang="en-US" dirty="0" smtClean="0"/>
              <a:t>is an unseen dataset that is different from our training set, totally unused.</a:t>
            </a:r>
          </a:p>
          <a:p>
            <a:pPr lvl="1"/>
            <a:r>
              <a:rPr lang="en-US" dirty="0" smtClean="0"/>
              <a:t>An </a:t>
            </a:r>
            <a:r>
              <a:rPr lang="en-US" b="1" dirty="0" smtClean="0">
                <a:solidFill>
                  <a:srgbClr val="008000"/>
                </a:solidFill>
              </a:rPr>
              <a:t>evaluation metric </a:t>
            </a:r>
            <a:r>
              <a:rPr lang="en-US" dirty="0" smtClean="0"/>
              <a:t>tells us how well our model does on the test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447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Probabilistic Language Modeling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76350"/>
            <a:ext cx="8534400" cy="333375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Goal: compute the probability of a sentence or sequence of words:</a:t>
            </a:r>
          </a:p>
          <a:p>
            <a:pPr lvl="1" eaLnBrk="1" hangingPunct="1">
              <a:buNone/>
            </a:pPr>
            <a:r>
              <a:rPr lang="en-US" sz="2800" dirty="0">
                <a:latin typeface="Calibri" charset="0"/>
              </a:rPr>
              <a:t>     </a:t>
            </a:r>
            <a:r>
              <a:rPr lang="en-US" dirty="0">
                <a:latin typeface="Calibri" charset="0"/>
              </a:rPr>
              <a:t>P(W) = P(w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3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4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…</a:t>
            </a:r>
            <a:r>
              <a:rPr lang="en-US" dirty="0" err="1">
                <a:latin typeface="Calibri" charset="0"/>
              </a:rPr>
              <a:t>w</a:t>
            </a:r>
            <a:r>
              <a:rPr lang="en-US" baseline="-25000" dirty="0" err="1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)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Related task: probability of an upcoming word:</a:t>
            </a:r>
          </a:p>
          <a:p>
            <a:pPr lvl="1" eaLnBrk="1" hangingPunct="1">
              <a:buNone/>
            </a:pPr>
            <a:r>
              <a:rPr lang="en-US" dirty="0">
                <a:latin typeface="Calibri" charset="0"/>
              </a:rPr>
              <a:t>      P(w</a:t>
            </a:r>
            <a:r>
              <a:rPr lang="en-US" baseline="-25000" dirty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|w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3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4</a:t>
            </a:r>
            <a:r>
              <a:rPr lang="en-US" dirty="0">
                <a:latin typeface="Calibri" charset="0"/>
              </a:rPr>
              <a:t>)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A model that computes either of these:</a:t>
            </a:r>
          </a:p>
          <a:p>
            <a:pPr lvl="1" eaLnBrk="1" hangingPunct="1">
              <a:buNone/>
            </a:pPr>
            <a:r>
              <a:rPr lang="en-US" dirty="0">
                <a:latin typeface="Calibri" charset="0"/>
              </a:rPr>
              <a:t>          P(W)     or     P(w</a:t>
            </a:r>
            <a:r>
              <a:rPr lang="en-US" baseline="-25000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|w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…w</a:t>
            </a:r>
            <a:r>
              <a:rPr lang="en-US" baseline="-25000" dirty="0">
                <a:latin typeface="Calibri" charset="0"/>
              </a:rPr>
              <a:t>n-1</a:t>
            </a:r>
            <a:r>
              <a:rPr lang="en-US" dirty="0" smtClean="0">
                <a:latin typeface="Calibri" charset="0"/>
              </a:rPr>
              <a:t>)         </a:t>
            </a:r>
            <a:r>
              <a:rPr lang="en-US" sz="2400" dirty="0" smtClean="0">
                <a:latin typeface="Calibri" charset="0"/>
              </a:rPr>
              <a:t> is </a:t>
            </a:r>
            <a:r>
              <a:rPr lang="en-US" sz="2400" dirty="0">
                <a:latin typeface="Calibri" charset="0"/>
              </a:rPr>
              <a:t>called a </a:t>
            </a:r>
            <a:r>
              <a:rPr lang="en-US" sz="2400" b="1" dirty="0">
                <a:solidFill>
                  <a:srgbClr val="A50021"/>
                </a:solidFill>
                <a:latin typeface="Calibri" charset="0"/>
              </a:rPr>
              <a:t>language model</a:t>
            </a:r>
            <a:r>
              <a:rPr lang="en-US" sz="2400" dirty="0">
                <a:latin typeface="Calibri" charset="0"/>
              </a:rPr>
              <a:t>.</a:t>
            </a:r>
          </a:p>
          <a:p>
            <a:pPr eaLnBrk="1" hangingPunct="1"/>
            <a:r>
              <a:rPr lang="en-US" sz="2400" dirty="0" smtClean="0">
                <a:latin typeface="Calibri" charset="0"/>
              </a:rPr>
              <a:t>Better: </a:t>
            </a:r>
            <a:r>
              <a:rPr lang="en-US" sz="2400" b="1" dirty="0" smtClean="0">
                <a:solidFill>
                  <a:srgbClr val="CC0033"/>
                </a:solidFill>
                <a:latin typeface="Calibri" charset="0"/>
              </a:rPr>
              <a:t>the grammar       </a:t>
            </a:r>
            <a:r>
              <a:rPr lang="en-US" sz="2400" dirty="0" smtClean="0">
                <a:latin typeface="Calibri" charset="0"/>
              </a:rPr>
              <a:t>But </a:t>
            </a:r>
            <a:r>
              <a:rPr lang="en-US" sz="2400" b="1" dirty="0">
                <a:solidFill>
                  <a:srgbClr val="CC0033"/>
                </a:solidFill>
                <a:latin typeface="Calibri" charset="0"/>
              </a:rPr>
              <a:t>language model </a:t>
            </a:r>
            <a:r>
              <a:rPr lang="en-US" sz="2400" dirty="0">
                <a:latin typeface="Calibri" charset="0"/>
              </a:rPr>
              <a:t>or </a:t>
            </a:r>
            <a:r>
              <a:rPr lang="en-US" sz="2400" b="1" dirty="0">
                <a:solidFill>
                  <a:srgbClr val="CC0033"/>
                </a:solidFill>
                <a:latin typeface="Calibri" charset="0"/>
              </a:rPr>
              <a:t>LM </a:t>
            </a:r>
            <a:r>
              <a:rPr lang="en-US" sz="2400" dirty="0">
                <a:latin typeface="Calibri" charset="0"/>
              </a:rPr>
              <a:t>is standard</a:t>
            </a:r>
          </a:p>
        </p:txBody>
      </p:sp>
    </p:spTree>
    <p:extLst>
      <p:ext uri="{BB962C8B-B14F-4D97-AF65-F5344CB8AC3E}">
        <p14:creationId xmlns:p14="http://schemas.microsoft.com/office/powerpoint/2010/main" xmlns="" val="258637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Extrinsic evaluation of N-gram models</a:t>
            </a:r>
            <a:endParaRPr lang="en-US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Best evaluation for comparing models A and B</a:t>
            </a:r>
          </a:p>
          <a:p>
            <a:pPr lvl="1"/>
            <a:r>
              <a:rPr lang="en-US" sz="2400" dirty="0" smtClean="0"/>
              <a:t>Put each model in a task</a:t>
            </a:r>
          </a:p>
          <a:p>
            <a:pPr lvl="2"/>
            <a:r>
              <a:rPr lang="en-US" sz="2400" dirty="0" smtClean="0"/>
              <a:t> spelling corrector, speech recognizer, MT system</a:t>
            </a:r>
          </a:p>
          <a:p>
            <a:pPr lvl="1"/>
            <a:r>
              <a:rPr lang="en-US" sz="2400" dirty="0" smtClean="0"/>
              <a:t>Run the task, get an accuracy for A and for B</a:t>
            </a:r>
          </a:p>
          <a:p>
            <a:pPr lvl="2"/>
            <a:r>
              <a:rPr lang="en-US" sz="2400" dirty="0" smtClean="0"/>
              <a:t>How many misspelled words corrected properly</a:t>
            </a:r>
          </a:p>
          <a:p>
            <a:pPr lvl="2"/>
            <a:r>
              <a:rPr lang="en-US" sz="2400" dirty="0" smtClean="0"/>
              <a:t>How many words translated correctly</a:t>
            </a:r>
          </a:p>
          <a:p>
            <a:pPr lvl="1"/>
            <a:r>
              <a:rPr lang="en-US" sz="2400" dirty="0" smtClean="0"/>
              <a:t>Compare accuracy for A and 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13792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Difficulty of extrinsic (in-vivo) evaluation of  N-gram models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Extrinsic evaluation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Calibri" charset="0"/>
              </a:rPr>
              <a:t>Time-consuming; can take days or weeks</a:t>
            </a:r>
            <a:endParaRPr lang="en-US" sz="24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Calibri" charset="0"/>
              </a:rPr>
              <a:t>So</a:t>
            </a:r>
            <a:endParaRPr lang="en-US" sz="2800" dirty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Sometimes use </a:t>
            </a:r>
            <a:r>
              <a:rPr lang="en-US" sz="2400" b="1" dirty="0" smtClean="0">
                <a:solidFill>
                  <a:srgbClr val="A50021"/>
                </a:solidFill>
                <a:latin typeface="Calibri"/>
                <a:cs typeface="Calibri"/>
              </a:rPr>
              <a:t>intrinsic</a:t>
            </a:r>
            <a:r>
              <a:rPr lang="en-US" sz="2400" dirty="0" smtClean="0">
                <a:latin typeface="Calibri"/>
                <a:cs typeface="Calibri"/>
              </a:rPr>
              <a:t> evaluation: </a:t>
            </a:r>
            <a:r>
              <a:rPr lang="en-US" sz="2400" b="1" dirty="0" smtClean="0">
                <a:latin typeface="Calibri"/>
                <a:cs typeface="Calibri"/>
              </a:rPr>
              <a:t>perplexity</a:t>
            </a:r>
            <a:endParaRPr lang="en-US" sz="2400" b="1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Bad approximation 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unless </a:t>
            </a:r>
            <a:r>
              <a:rPr lang="en-US" sz="2400" dirty="0">
                <a:latin typeface="Calibri"/>
                <a:cs typeface="Calibri"/>
              </a:rPr>
              <a:t>the test data looks </a:t>
            </a:r>
            <a:r>
              <a:rPr lang="en-US" sz="2400" b="1" dirty="0">
                <a:latin typeface="Calibri"/>
                <a:cs typeface="Calibri"/>
              </a:rPr>
              <a:t>just</a:t>
            </a:r>
            <a:r>
              <a:rPr lang="en-US" sz="2400" dirty="0">
                <a:latin typeface="Calibri"/>
                <a:cs typeface="Calibri"/>
              </a:rPr>
              <a:t> like the training data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So </a:t>
            </a:r>
            <a:r>
              <a:rPr lang="en-US" sz="2400" b="1" dirty="0" smtClean="0">
                <a:latin typeface="Calibri"/>
                <a:cs typeface="Calibri"/>
              </a:rPr>
              <a:t>generally </a:t>
            </a:r>
            <a:r>
              <a:rPr lang="en-US" sz="2400" b="1" dirty="0">
                <a:latin typeface="Calibri"/>
                <a:cs typeface="Calibri"/>
              </a:rPr>
              <a:t>only useful in pilot </a:t>
            </a:r>
            <a:r>
              <a:rPr lang="en-US" sz="2400" b="1" dirty="0" smtClean="0">
                <a:latin typeface="Calibri"/>
                <a:cs typeface="Calibri"/>
              </a:rPr>
              <a:t>experiments</a:t>
            </a:r>
            <a:endParaRPr lang="en-US" sz="2400" b="1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But is helpful to think about.</a:t>
            </a:r>
          </a:p>
        </p:txBody>
      </p:sp>
    </p:spTree>
    <p:extLst>
      <p:ext uri="{BB962C8B-B14F-4D97-AF65-F5344CB8AC3E}">
        <p14:creationId xmlns:p14="http://schemas.microsoft.com/office/powerpoint/2010/main" xmlns="" val="212470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 smtClean="0"/>
              <a:t>Intuition of Perplexity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>
                <a:latin typeface="Calibri"/>
                <a:ea typeface="ＭＳ Ｐゴシック" charset="0"/>
                <a:cs typeface="Calibri"/>
              </a:rPr>
              <a:t>The Shannon Game: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How well can we predict the next word?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Unigrams are terrible at this game.  (Why?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A better model of a text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 is one which assigns a higher probability to the word that actually occurs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46200" y="2190750"/>
            <a:ext cx="457200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 smtClean="0">
                <a:solidFill>
                  <a:srgbClr val="FF0000"/>
                </a:solidFill>
                <a:latin typeface="Calibri"/>
                <a:cs typeface="Calibri"/>
              </a:rPr>
              <a:t>I always order pizza with cheese and ____</a:t>
            </a:r>
            <a:endParaRPr lang="en-US" sz="1800" dirty="0">
              <a:solidFill>
                <a:srgbClr val="FF0000"/>
              </a:solidFill>
              <a:latin typeface="Calibri"/>
              <a:cs typeface="Calibri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800" dirty="0" smtClean="0">
                <a:solidFill>
                  <a:srgbClr val="FF0000"/>
                </a:solidFill>
                <a:latin typeface="Calibri"/>
                <a:cs typeface="Calibri"/>
              </a:rPr>
              <a:t>The 33</a:t>
            </a:r>
            <a:r>
              <a:rPr lang="en-US" sz="1800" baseline="30000" dirty="0" smtClean="0">
                <a:solidFill>
                  <a:srgbClr val="FF0000"/>
                </a:solidFill>
                <a:latin typeface="Calibri"/>
                <a:cs typeface="Calibri"/>
              </a:rPr>
              <a:t>rd</a:t>
            </a:r>
            <a:r>
              <a:rPr lang="en-US" sz="1800" dirty="0" smtClean="0">
                <a:solidFill>
                  <a:srgbClr val="FF0000"/>
                </a:solidFill>
                <a:latin typeface="Calibri"/>
                <a:cs typeface="Calibri"/>
              </a:rPr>
              <a:t> President of the US was ____</a:t>
            </a:r>
            <a:endParaRPr lang="en-US" sz="1800" dirty="0">
              <a:solidFill>
                <a:srgbClr val="FF0000"/>
              </a:solidFill>
              <a:latin typeface="Calibri"/>
              <a:cs typeface="Calibri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latin typeface="Calibri"/>
                <a:cs typeface="Calibri"/>
              </a:rPr>
              <a:t>I saw a ____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096000" y="1276350"/>
            <a:ext cx="1828800" cy="2554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/>
              <a:t>mushrooms 0.1</a:t>
            </a:r>
            <a:endParaRPr lang="en-US" sz="1600" dirty="0"/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p</a:t>
            </a:r>
            <a:r>
              <a:rPr lang="en-US" sz="1600" dirty="0" smtClean="0"/>
              <a:t>epperoni 0.1</a:t>
            </a:r>
            <a:endParaRPr lang="en-US" sz="1600" dirty="0"/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a</a:t>
            </a:r>
            <a:r>
              <a:rPr lang="en-US" sz="1600" dirty="0" smtClean="0"/>
              <a:t>nchovies 0.01</a:t>
            </a:r>
            <a:endParaRPr lang="en-US" sz="1600" dirty="0"/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….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f</a:t>
            </a:r>
            <a:r>
              <a:rPr lang="en-US" sz="1600" dirty="0" smtClean="0"/>
              <a:t>ried rice 0.0001</a:t>
            </a:r>
            <a:endParaRPr lang="en-US" sz="1600" dirty="0"/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….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a</a:t>
            </a:r>
            <a:r>
              <a:rPr lang="en-US" sz="1600" dirty="0" smtClean="0"/>
              <a:t>nd 1e</a:t>
            </a:r>
            <a:r>
              <a:rPr lang="en-US" sz="1600" dirty="0"/>
              <a:t>-100</a:t>
            </a:r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5791200" y="1352550"/>
            <a:ext cx="304800" cy="2362200"/>
          </a:xfrm>
          <a:prstGeom prst="leftBrace">
            <a:avLst>
              <a:gd name="adj1" fmla="val 75000"/>
              <a:gd name="adj2" fmla="val 3935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670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333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Perplexity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2000256"/>
            <a:ext cx="4267200" cy="31392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 smtClean="0">
                <a:latin typeface="Calibri" charset="0"/>
              </a:rPr>
              <a:t>Perplexity </a:t>
            </a:r>
            <a:r>
              <a:rPr lang="en-US" sz="2000" dirty="0">
                <a:latin typeface="Calibri" charset="0"/>
              </a:rPr>
              <a:t>is the </a:t>
            </a:r>
            <a:r>
              <a:rPr lang="en-US" sz="2000" dirty="0" smtClean="0">
                <a:latin typeface="Calibri" charset="0"/>
              </a:rPr>
              <a:t>inverse probability </a:t>
            </a:r>
            <a:r>
              <a:rPr lang="en-US" sz="2000" dirty="0">
                <a:latin typeface="Calibri" charset="0"/>
              </a:rPr>
              <a:t>of the test </a:t>
            </a:r>
            <a:r>
              <a:rPr lang="en-US" sz="2000" dirty="0" smtClean="0">
                <a:latin typeface="Calibri" charset="0"/>
              </a:rPr>
              <a:t>set, normalized </a:t>
            </a:r>
            <a:r>
              <a:rPr lang="en-US" sz="2000" dirty="0">
                <a:latin typeface="Calibri" charset="0"/>
              </a:rPr>
              <a:t>by the number of words</a:t>
            </a:r>
            <a:r>
              <a:rPr lang="en-US" sz="2000" dirty="0" smtClean="0">
                <a:latin typeface="Calibri" charset="0"/>
              </a:rPr>
              <a:t>:</a:t>
            </a:r>
            <a:endParaRPr lang="en-US" sz="2000" dirty="0">
              <a:latin typeface="Calibri" charset="0"/>
            </a:endParaRPr>
          </a:p>
          <a:p>
            <a:pPr eaLnBrk="1" hangingPunct="1"/>
            <a:endParaRPr lang="en-US" sz="2000" dirty="0">
              <a:latin typeface="Calibri" charset="0"/>
            </a:endParaRPr>
          </a:p>
          <a:p>
            <a:pPr marL="0" indent="0" eaLnBrk="1" hangingPunct="1">
              <a:buNone/>
            </a:pPr>
            <a:r>
              <a:rPr lang="en-US" sz="2000" dirty="0" smtClean="0">
                <a:latin typeface="Calibri" charset="0"/>
              </a:rPr>
              <a:t>                                               Chain </a:t>
            </a:r>
            <a:r>
              <a:rPr lang="en-US" sz="2000" dirty="0">
                <a:latin typeface="Calibri" charset="0"/>
              </a:rPr>
              <a:t>rule:</a:t>
            </a:r>
          </a:p>
          <a:p>
            <a:pPr marL="0" indent="0">
              <a:buNone/>
            </a:pPr>
            <a:endParaRPr lang="en-US" sz="2000" dirty="0">
              <a:latin typeface="Calibri" charset="0"/>
            </a:endParaRPr>
          </a:p>
          <a:p>
            <a:pPr marL="0" indent="0" eaLnBrk="1" hangingPunct="1">
              <a:buNone/>
            </a:pPr>
            <a:r>
              <a:rPr lang="en-US" sz="2000" dirty="0" smtClean="0">
                <a:latin typeface="Calibri" charset="0"/>
              </a:rPr>
              <a:t>                                              For </a:t>
            </a:r>
            <a:r>
              <a:rPr lang="en-US" sz="2000" dirty="0">
                <a:latin typeface="Calibri" charset="0"/>
              </a:rPr>
              <a:t>bigrams</a:t>
            </a:r>
            <a:r>
              <a:rPr lang="en-US" sz="2000" dirty="0" smtClean="0">
                <a:latin typeface="Calibri" charset="0"/>
              </a:rPr>
              <a:t>:</a:t>
            </a:r>
            <a:endParaRPr lang="en-US" sz="2000" dirty="0">
              <a:latin typeface="Calibri" charset="0"/>
            </a:endParaRPr>
          </a:p>
        </p:txBody>
      </p:sp>
      <p:pic>
        <p:nvPicPr>
          <p:cNvPr id="137221" name="Picture 5" descr="pp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92140" y="3181350"/>
            <a:ext cx="253746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22" name="Picture 6" descr="pp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03186" y="4095750"/>
            <a:ext cx="2249424" cy="725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04800" y="4769220"/>
            <a:ext cx="697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/>
                <a:cs typeface="Calibri"/>
              </a:rPr>
              <a:t>Minimizing perplexity is the same as maximizing </a:t>
            </a:r>
            <a:r>
              <a:rPr lang="en-US" sz="1800" b="1" dirty="0" smtClean="0">
                <a:latin typeface="Calibri"/>
                <a:cs typeface="Calibri"/>
              </a:rPr>
              <a:t>probability</a:t>
            </a:r>
            <a:endParaRPr lang="en-US" sz="1800" b="1" dirty="0">
              <a:latin typeface="Calibri"/>
              <a:cs typeface="Calibri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200150"/>
            <a:ext cx="784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Calibri" charset="0"/>
              </a:rPr>
              <a:t>The best language model is one that best predicts an unseen test set</a:t>
            </a:r>
          </a:p>
          <a:p>
            <a:pPr lvl="1"/>
            <a:r>
              <a:rPr lang="en-US" dirty="0" smtClean="0">
                <a:latin typeface="Calibri" charset="0"/>
              </a:rPr>
              <a:t>Gives the highest P(sentence)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99116515"/>
              </p:ext>
            </p:extLst>
          </p:nvPr>
        </p:nvGraphicFramePr>
        <p:xfrm>
          <a:off x="5361810" y="1581150"/>
          <a:ext cx="2740269" cy="1676400"/>
        </p:xfrm>
        <a:graphic>
          <a:graphicData uri="http://schemas.openxmlformats.org/presentationml/2006/ole">
            <p:oleObj spid="_x0000_s68612" name="Equation" r:id="rId6" imgW="2148480" imgH="130716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11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Shannon Game intuition for perplexity</a:t>
            </a:r>
            <a:endParaRPr lang="en-US" dirty="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Calibri" charset="0"/>
              </a:rPr>
              <a:t>From Josh Goodman</a:t>
            </a:r>
          </a:p>
          <a:p>
            <a:pPr eaLnBrk="1" hangingPunct="1"/>
            <a:r>
              <a:rPr lang="en-US" sz="1800" dirty="0" smtClean="0">
                <a:latin typeface="Calibri" charset="0"/>
              </a:rPr>
              <a:t>How </a:t>
            </a:r>
            <a:r>
              <a:rPr lang="en-US" sz="1800" dirty="0">
                <a:latin typeface="Calibri" charset="0"/>
              </a:rPr>
              <a:t>hard is the task of recognizing digits ‘</a:t>
            </a:r>
            <a:r>
              <a:rPr lang="en-US" sz="1800" dirty="0" smtClean="0">
                <a:latin typeface="Calibri" charset="0"/>
              </a:rPr>
              <a:t>0,1,2,3,4,5,6,7,8,9’</a:t>
            </a:r>
          </a:p>
          <a:p>
            <a:pPr lvl="1"/>
            <a:r>
              <a:rPr lang="en-US" sz="1400" dirty="0" smtClean="0">
                <a:latin typeface="Calibri" charset="0"/>
              </a:rPr>
              <a:t>Perplexity 10</a:t>
            </a:r>
            <a:endParaRPr lang="en-US" sz="1400" dirty="0">
              <a:latin typeface="Calibri" charset="0"/>
            </a:endParaRPr>
          </a:p>
          <a:p>
            <a:pPr eaLnBrk="1" hangingPunct="1"/>
            <a:r>
              <a:rPr lang="en-US" sz="1800" dirty="0">
                <a:latin typeface="Calibri" charset="0"/>
              </a:rPr>
              <a:t>How hard is recognizing (30,000) names at Microsoft. </a:t>
            </a:r>
            <a:endParaRPr lang="en-US" sz="1800" dirty="0" smtClean="0">
              <a:latin typeface="Calibri" charset="0"/>
            </a:endParaRPr>
          </a:p>
          <a:p>
            <a:pPr lvl="1"/>
            <a:r>
              <a:rPr lang="en-US" sz="1400" dirty="0" smtClean="0">
                <a:latin typeface="Calibri" charset="0"/>
              </a:rPr>
              <a:t>Perplexity = </a:t>
            </a:r>
            <a:r>
              <a:rPr lang="en-US" sz="1400" dirty="0">
                <a:latin typeface="Calibri" charset="0"/>
              </a:rPr>
              <a:t>30,000</a:t>
            </a:r>
          </a:p>
          <a:p>
            <a:pPr eaLnBrk="1" hangingPunct="1"/>
            <a:r>
              <a:rPr lang="en-US" sz="1800" dirty="0">
                <a:latin typeface="Calibri" charset="0"/>
              </a:rPr>
              <a:t>If a system has to recognize</a:t>
            </a:r>
          </a:p>
          <a:p>
            <a:pPr lvl="1" eaLnBrk="1" hangingPunct="1"/>
            <a:r>
              <a:rPr lang="en-US" sz="1600" dirty="0">
                <a:latin typeface="Calibri" charset="0"/>
              </a:rPr>
              <a:t>Operator (1 in 4)</a:t>
            </a:r>
          </a:p>
          <a:p>
            <a:pPr lvl="1" eaLnBrk="1" hangingPunct="1"/>
            <a:r>
              <a:rPr lang="en-US" sz="1600" dirty="0">
                <a:latin typeface="Calibri" charset="0"/>
              </a:rPr>
              <a:t>Sales (1 in 4)</a:t>
            </a:r>
          </a:p>
          <a:p>
            <a:pPr lvl="1" eaLnBrk="1" hangingPunct="1"/>
            <a:r>
              <a:rPr lang="en-US" sz="1600" dirty="0">
                <a:latin typeface="Calibri" charset="0"/>
              </a:rPr>
              <a:t>Technical Support (1 in 4)</a:t>
            </a:r>
          </a:p>
          <a:p>
            <a:pPr lvl="1" eaLnBrk="1" hangingPunct="1"/>
            <a:r>
              <a:rPr lang="en-US" sz="1600" dirty="0">
                <a:latin typeface="Calibri" charset="0"/>
              </a:rPr>
              <a:t>30,000 names (1 in 120,000 each)</a:t>
            </a:r>
          </a:p>
          <a:p>
            <a:pPr lvl="1" eaLnBrk="1" hangingPunct="1"/>
            <a:r>
              <a:rPr lang="en-US" sz="1600" dirty="0">
                <a:latin typeface="Calibri" charset="0"/>
              </a:rPr>
              <a:t>Perplexity is </a:t>
            </a:r>
            <a:r>
              <a:rPr lang="en-US" sz="1600" dirty="0" smtClean="0">
                <a:latin typeface="Calibri" charset="0"/>
              </a:rPr>
              <a:t>53</a:t>
            </a:r>
            <a:endParaRPr lang="en-US" sz="1600" dirty="0">
              <a:latin typeface="Calibri" charset="0"/>
            </a:endParaRPr>
          </a:p>
          <a:p>
            <a:pPr eaLnBrk="1" hangingPunct="1"/>
            <a:r>
              <a:rPr lang="en-US" sz="1800" dirty="0">
                <a:latin typeface="Calibri" charset="0"/>
              </a:rPr>
              <a:t>Perplexity is weighted equivalent branching </a:t>
            </a:r>
            <a:r>
              <a:rPr lang="en-US" sz="1800" dirty="0" smtClean="0">
                <a:latin typeface="Calibri" charset="0"/>
              </a:rPr>
              <a:t>factor (no. of possible next words that can follow any word)</a:t>
            </a:r>
            <a:endParaRPr lang="en-US" sz="1800" dirty="0">
              <a:latin typeface="Calibri" charset="0"/>
            </a:endParaRPr>
          </a:p>
          <a:p>
            <a:pPr eaLnBrk="1" hangingPunct="1"/>
            <a:endParaRPr lang="en-US" sz="1400" dirty="0">
              <a:latin typeface="Calibri" charset="0"/>
            </a:endParaRP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517525" y="4748212"/>
            <a:ext cx="1846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76492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Perplexity as branching factor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Let’s suppose a sentence consisting of random digits</a:t>
            </a:r>
          </a:p>
          <a:p>
            <a:pPr eaLnBrk="1" hangingPunct="1"/>
            <a:r>
              <a:rPr lang="en-US" dirty="0" smtClean="0">
                <a:latin typeface="Calibri" charset="0"/>
              </a:rPr>
              <a:t>What is the perplexity of this sentence according to a model that assign P=1/10 to each digit?</a:t>
            </a:r>
          </a:p>
        </p:txBody>
      </p:sp>
      <p:pic>
        <p:nvPicPr>
          <p:cNvPr id="141316" name="Picture 4" descr="per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5276" y="2952750"/>
            <a:ext cx="2894844" cy="207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9741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Lower perplexity = better model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3"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Training 38 million words, test 1.5 million words, </a:t>
            </a:r>
            <a:r>
              <a:rPr lang="en-US" sz="2800" dirty="0" smtClean="0">
                <a:latin typeface="Calibri" charset="0"/>
              </a:rPr>
              <a:t>WSJ</a:t>
            </a:r>
          </a:p>
          <a:p>
            <a:pPr eaLnBrk="1" hangingPunct="1"/>
            <a:r>
              <a:rPr lang="en-US" sz="2800" dirty="0" smtClean="0">
                <a:latin typeface="Calibri" charset="0"/>
              </a:rPr>
              <a:t>Vocabulary size = 19979</a:t>
            </a:r>
            <a:endParaRPr lang="en-US" sz="2800" dirty="0">
              <a:latin typeface="Calibri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31344635"/>
              </p:ext>
            </p:extLst>
          </p:nvPr>
        </p:nvGraphicFramePr>
        <p:xfrm>
          <a:off x="685800" y="2647950"/>
          <a:ext cx="73914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/>
                <a:gridCol w="1847850"/>
                <a:gridCol w="1847850"/>
                <a:gridCol w="1847850"/>
              </a:tblGrid>
              <a:tr h="9906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N-gram Order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Unigram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Bigram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Trigram</a:t>
                      </a:r>
                      <a:endParaRPr lang="en-US" sz="3200" dirty="0"/>
                    </a:p>
                  </a:txBody>
                  <a:tcPr/>
                </a:tc>
              </a:tr>
              <a:tr h="9906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Perplexity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962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170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109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8444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Evaluation and Perplexity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xmlns="" val="300812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Generalization and zeros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xmlns="" val="16768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Shannon Visualization Method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3962400" cy="32004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Calibri" charset="0"/>
              </a:rPr>
              <a:t>Choose </a:t>
            </a:r>
            <a:r>
              <a:rPr lang="en-US" sz="1800" dirty="0">
                <a:latin typeface="Calibri" charset="0"/>
              </a:rPr>
              <a:t>a random </a:t>
            </a:r>
            <a:r>
              <a:rPr lang="en-US" sz="1800" dirty="0" smtClean="0">
                <a:latin typeface="Calibri" charset="0"/>
              </a:rPr>
              <a:t>bigram </a:t>
            </a:r>
          </a:p>
          <a:p>
            <a:pPr marL="0" indent="0" eaLnBrk="1" hangingPunct="1">
              <a:buNone/>
            </a:pPr>
            <a:r>
              <a:rPr lang="en-US" sz="1800" dirty="0" smtClean="0">
                <a:latin typeface="Calibri" charset="0"/>
              </a:rPr>
              <a:t>     (&lt;</a:t>
            </a:r>
            <a:r>
              <a:rPr lang="en-US" sz="1800" dirty="0">
                <a:latin typeface="Calibri" charset="0"/>
              </a:rPr>
              <a:t>s&gt;, </a:t>
            </a:r>
            <a:r>
              <a:rPr lang="en-US" sz="1800" dirty="0" smtClean="0">
                <a:latin typeface="Calibri" charset="0"/>
              </a:rPr>
              <a:t>w) </a:t>
            </a:r>
            <a:r>
              <a:rPr lang="en-US" sz="1800" dirty="0">
                <a:latin typeface="Calibri" charset="0"/>
              </a:rPr>
              <a:t>according to its probability</a:t>
            </a:r>
          </a:p>
          <a:p>
            <a:pPr eaLnBrk="1" hangingPunct="1"/>
            <a:r>
              <a:rPr lang="en-US" sz="1800" dirty="0">
                <a:latin typeface="Calibri" charset="0"/>
              </a:rPr>
              <a:t>Now choose a random </a:t>
            </a:r>
            <a:r>
              <a:rPr lang="en-US" sz="1800" dirty="0" smtClean="0">
                <a:latin typeface="Calibri" charset="0"/>
              </a:rPr>
              <a:t>bigram        </a:t>
            </a:r>
            <a:r>
              <a:rPr lang="en-US" sz="1800" dirty="0">
                <a:latin typeface="Calibri" charset="0"/>
              </a:rPr>
              <a:t>(w, x) according to its probability</a:t>
            </a:r>
          </a:p>
          <a:p>
            <a:pPr eaLnBrk="1" hangingPunct="1"/>
            <a:r>
              <a:rPr lang="en-US" sz="1800" dirty="0">
                <a:latin typeface="Calibri" charset="0"/>
              </a:rPr>
              <a:t>And so on until we choose &lt;/s&gt;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Then string the words </a:t>
            </a:r>
            <a:r>
              <a:rPr lang="en-US" sz="1800" dirty="0" smtClean="0">
                <a:latin typeface="Calibri" charset="0"/>
              </a:rPr>
              <a:t>together</a:t>
            </a:r>
            <a:endParaRPr lang="en-US" sz="1800" dirty="0">
              <a:solidFill>
                <a:srgbClr val="A50021"/>
              </a:solidFill>
              <a:latin typeface="Calibri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038600" y="1504950"/>
            <a:ext cx="52578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800" dirty="0" smtClean="0">
                <a:solidFill>
                  <a:srgbClr val="A50021"/>
                </a:solidFill>
                <a:latin typeface="Courier"/>
                <a:cs typeface="Courier"/>
              </a:rPr>
              <a:t>&lt;s&gt; I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 smtClean="0">
                <a:solidFill>
                  <a:srgbClr val="A50021"/>
                </a:solidFill>
                <a:latin typeface="Courier"/>
                <a:cs typeface="Courier"/>
              </a:rPr>
              <a:t>    I</a:t>
            </a:r>
            <a:r>
              <a:rPr lang="en-US" sz="1800" dirty="0" smtClean="0">
                <a:latin typeface="Courier"/>
                <a:cs typeface="Courier"/>
              </a:rPr>
              <a:t> want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A50021"/>
                </a:solidFill>
                <a:latin typeface="Courier"/>
                <a:cs typeface="Courier"/>
              </a:rPr>
              <a:t>     want</a:t>
            </a:r>
            <a:r>
              <a:rPr lang="en-US" sz="1800" dirty="0" smtClean="0">
                <a:latin typeface="Courier"/>
                <a:cs typeface="Courier"/>
              </a:rPr>
              <a:t> to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A50021"/>
                </a:solidFill>
                <a:latin typeface="Courier"/>
                <a:cs typeface="Courier"/>
              </a:rPr>
              <a:t>          to</a:t>
            </a:r>
            <a:r>
              <a:rPr lang="en-US" sz="1800" dirty="0" smtClean="0">
                <a:latin typeface="Courier"/>
                <a:cs typeface="Courier"/>
              </a:rPr>
              <a:t> eat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A50021"/>
                </a:solidFill>
                <a:latin typeface="Courier"/>
                <a:cs typeface="Courier"/>
              </a:rPr>
              <a:t>             eat</a:t>
            </a:r>
            <a:r>
              <a:rPr lang="en-US" sz="1800" dirty="0" smtClean="0">
                <a:latin typeface="Courier"/>
                <a:cs typeface="Courier"/>
              </a:rPr>
              <a:t> Chinese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A50021"/>
                </a:solidFill>
                <a:latin typeface="Courier"/>
                <a:cs typeface="Courier"/>
              </a:rPr>
              <a:t>                 Chinese</a:t>
            </a:r>
            <a:r>
              <a:rPr lang="en-US" sz="1800" dirty="0" smtClean="0">
                <a:latin typeface="Courier"/>
                <a:cs typeface="Courier"/>
              </a:rPr>
              <a:t> food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A50021"/>
                </a:solidFill>
                <a:latin typeface="Courier"/>
                <a:cs typeface="Courier"/>
              </a:rPr>
              <a:t>                         food </a:t>
            </a:r>
            <a:r>
              <a:rPr lang="en-US" sz="1800" dirty="0" smtClean="0">
                <a:latin typeface="Courier"/>
                <a:cs typeface="Courier"/>
              </a:rPr>
              <a:t> &lt;/s&gt;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 smtClean="0">
                <a:solidFill>
                  <a:srgbClr val="CC0000"/>
                </a:solidFill>
                <a:latin typeface="Courier"/>
                <a:cs typeface="Courier"/>
              </a:rPr>
              <a:t>I want to eat Chinese food</a:t>
            </a:r>
          </a:p>
          <a:p>
            <a:endParaRPr lang="en-US" sz="18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621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compute P(W)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How to compute this joint probability: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lvl="1" eaLnBrk="1" hangingPunct="1"/>
            <a:r>
              <a:rPr lang="en-US" sz="2800">
                <a:latin typeface="Calibri" charset="0"/>
              </a:rPr>
              <a:t>P(its, water, is, so, transparent, that)</a:t>
            </a:r>
          </a:p>
          <a:p>
            <a:pPr lvl="1"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Intuition: let’s rely on the Chain Rule of Probability</a:t>
            </a:r>
          </a:p>
        </p:txBody>
      </p:sp>
    </p:spTree>
    <p:extLst>
      <p:ext uri="{BB962C8B-B14F-4D97-AF65-F5344CB8AC3E}">
        <p14:creationId xmlns:p14="http://schemas.microsoft.com/office/powerpoint/2010/main" xmlns="" val="390625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Approximating Shakespeare</a:t>
            </a:r>
          </a:p>
        </p:txBody>
      </p:sp>
      <p:sp>
        <p:nvSpPr>
          <p:cNvPr id="98307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latin typeface="Calibri" charset="0"/>
              </a:rPr>
              <a:t> </a:t>
            </a:r>
          </a:p>
        </p:txBody>
      </p:sp>
      <p:pic>
        <p:nvPicPr>
          <p:cNvPr id="5" name="Picture 8" descr="fig 4.3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200150"/>
            <a:ext cx="7463322" cy="3784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8155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Shakespeare as corpus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alibri" charset="0"/>
              </a:rPr>
              <a:t>N=884,647 tokens, V=29,066</a:t>
            </a:r>
          </a:p>
          <a:p>
            <a:pPr eaLnBrk="1" hangingPunct="1"/>
            <a:r>
              <a:rPr lang="en-US" sz="3200" dirty="0">
                <a:latin typeface="Calibri" charset="0"/>
              </a:rPr>
              <a:t>Shakespeare produced 300,000 bigram types out of V</a:t>
            </a:r>
            <a:r>
              <a:rPr lang="en-US" sz="3200" baseline="30000" dirty="0">
                <a:latin typeface="Calibri" charset="0"/>
              </a:rPr>
              <a:t>2</a:t>
            </a:r>
            <a:r>
              <a:rPr lang="en-US" sz="3200" dirty="0">
                <a:latin typeface="Calibri" charset="0"/>
              </a:rPr>
              <a:t>= 844 million possible </a:t>
            </a:r>
            <a:r>
              <a:rPr lang="en-US" sz="3200" dirty="0" smtClean="0">
                <a:latin typeface="Calibri" charset="0"/>
              </a:rPr>
              <a:t>bigrams.</a:t>
            </a:r>
          </a:p>
          <a:p>
            <a:pPr lvl="1"/>
            <a:r>
              <a:rPr lang="en-US" sz="2800" dirty="0" smtClean="0">
                <a:latin typeface="Calibri" charset="0"/>
              </a:rPr>
              <a:t>So 99.96</a:t>
            </a:r>
            <a:r>
              <a:rPr lang="en-US" sz="2800" dirty="0">
                <a:latin typeface="Calibri" charset="0"/>
              </a:rPr>
              <a:t>% of the possible bigrams were never seen (have zero entries in the table)</a:t>
            </a:r>
          </a:p>
          <a:p>
            <a:pPr eaLnBrk="1" hangingPunct="1"/>
            <a:r>
              <a:rPr lang="en-US" sz="3200" dirty="0" err="1">
                <a:latin typeface="Calibri" charset="0"/>
              </a:rPr>
              <a:t>Quadrigrams</a:t>
            </a:r>
            <a:r>
              <a:rPr lang="en-US" sz="3200" dirty="0">
                <a:latin typeface="Calibri" charset="0"/>
              </a:rPr>
              <a:t> worse:   What's coming out looks like Shakespeare because it </a:t>
            </a:r>
            <a:r>
              <a:rPr lang="en-US" sz="3200" b="1" i="1" dirty="0">
                <a:latin typeface="Calibri" charset="0"/>
              </a:rPr>
              <a:t>is</a:t>
            </a:r>
            <a:r>
              <a:rPr lang="en-US" sz="3200" dirty="0">
                <a:latin typeface="Calibri" charset="0"/>
              </a:rPr>
              <a:t> Shakespeare</a:t>
            </a: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958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wall street journal is not shakespeare (no offense)</a:t>
            </a:r>
          </a:p>
        </p:txBody>
      </p:sp>
      <p:pic>
        <p:nvPicPr>
          <p:cNvPr id="5" name="Picture 6" descr="fig 4.4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799" y="1504950"/>
            <a:ext cx="8679203" cy="2992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06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perils of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N-grams only work well for word prediction if the test corpus looks like the training corpus</a:t>
            </a:r>
          </a:p>
          <a:p>
            <a:pPr lvl="1" eaLnBrk="1" hangingPunct="1"/>
            <a:r>
              <a:rPr lang="en-US" sz="2800" dirty="0">
                <a:latin typeface="Calibri" charset="0"/>
              </a:rPr>
              <a:t>In real life, it often doesn’t</a:t>
            </a:r>
          </a:p>
          <a:p>
            <a:pPr lvl="1" eaLnBrk="1" hangingPunct="1"/>
            <a:r>
              <a:rPr lang="en-US" sz="2800" dirty="0">
                <a:latin typeface="Calibri" charset="0"/>
              </a:rPr>
              <a:t>We need to train robust </a:t>
            </a:r>
            <a:r>
              <a:rPr lang="en-US" sz="2800" dirty="0" smtClean="0">
                <a:latin typeface="Calibri" charset="0"/>
              </a:rPr>
              <a:t>models</a:t>
            </a:r>
            <a:r>
              <a:rPr lang="en-US" sz="2800" dirty="0">
                <a:latin typeface="Calibri" charset="0"/>
              </a:rPr>
              <a:t> </a:t>
            </a:r>
            <a:r>
              <a:rPr lang="en-US" sz="2800" dirty="0" smtClean="0">
                <a:latin typeface="Calibri" charset="0"/>
              </a:rPr>
              <a:t>that generalize!</a:t>
            </a:r>
          </a:p>
          <a:p>
            <a:pPr lvl="1" eaLnBrk="1" hangingPunct="1"/>
            <a:r>
              <a:rPr lang="en-US" sz="2800" dirty="0" smtClean="0">
                <a:latin typeface="Calibri" charset="0"/>
              </a:rPr>
              <a:t>One kind of generalization: Zeros!</a:t>
            </a:r>
          </a:p>
          <a:p>
            <a:pPr lvl="2"/>
            <a:r>
              <a:rPr lang="en-US" sz="2800" dirty="0" smtClean="0">
                <a:latin typeface="Calibri" charset="0"/>
              </a:rPr>
              <a:t>Things that don’t ever occur in the training set</a:t>
            </a:r>
          </a:p>
          <a:p>
            <a:pPr lvl="3"/>
            <a:r>
              <a:rPr lang="en-US" sz="2800" dirty="0" smtClean="0">
                <a:latin typeface="Calibri" charset="0"/>
              </a:rPr>
              <a:t>But occur in the test set</a:t>
            </a:r>
            <a:endParaRPr lang="en-US" sz="28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027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Arial" charset="0"/>
                <a:ea typeface="ＭＳ Ｐゴシック" charset="0"/>
                <a:cs typeface="ＭＳ Ｐゴシック" charset="0"/>
              </a:rPr>
              <a:t>Zeros</a:t>
            </a:r>
            <a:endParaRPr lang="en-US" sz="36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39890"/>
            <a:ext cx="5105400" cy="40386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3200" dirty="0" smtClean="0">
                <a:latin typeface="Calibri"/>
                <a:ea typeface="ＭＳ Ｐゴシック" charset="0"/>
                <a:cs typeface="Calibri"/>
              </a:rPr>
              <a:t>Training set: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3200" dirty="0" smtClean="0">
                <a:latin typeface="Calibri"/>
                <a:ea typeface="ＭＳ Ｐゴシック" charset="0"/>
                <a:cs typeface="Calibri"/>
              </a:rPr>
              <a:t>… denied the allegations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3200" dirty="0" smtClean="0">
                <a:latin typeface="Calibri"/>
                <a:ea typeface="ＭＳ Ｐゴシック" charset="0"/>
                <a:cs typeface="Calibri"/>
              </a:rPr>
              <a:t>… denied the reports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3200" dirty="0" smtClean="0">
                <a:latin typeface="Calibri"/>
                <a:ea typeface="ＭＳ Ｐゴシック" charset="0"/>
                <a:cs typeface="Calibri"/>
              </a:rPr>
              <a:t>… denied the claims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3200" dirty="0" smtClean="0">
                <a:latin typeface="Calibri"/>
                <a:ea typeface="ＭＳ Ｐゴシック" charset="0"/>
                <a:cs typeface="Calibri"/>
              </a:rPr>
              <a:t>… denied the request</a:t>
            </a:r>
          </a:p>
          <a:p>
            <a:pPr marL="457200" lvl="1" indent="0">
              <a:lnSpc>
                <a:spcPct val="70000"/>
              </a:lnSpc>
              <a:buNone/>
            </a:pPr>
            <a:endParaRPr lang="en-US" sz="3200" dirty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3200" dirty="0" smtClean="0">
                <a:latin typeface="Calibri"/>
                <a:ea typeface="ＭＳ Ｐゴシック" charset="0"/>
                <a:cs typeface="Calibri"/>
              </a:rPr>
              <a:t>P(“offer” | denied the) = 0</a:t>
            </a: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lnSpc>
                <a:spcPct val="70000"/>
              </a:lnSpc>
              <a:buNone/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58267" y="1123950"/>
            <a:ext cx="4419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lnSpc>
                <a:spcPct val="70000"/>
              </a:lnSpc>
            </a:pPr>
            <a:r>
              <a:rPr lang="en-US" sz="3200" dirty="0" smtClean="0">
                <a:latin typeface="Calibri"/>
                <a:ea typeface="ＭＳ Ｐゴシック" charset="0"/>
                <a:cs typeface="Calibri"/>
              </a:rPr>
              <a:t>Test set</a:t>
            </a:r>
          </a:p>
          <a:p>
            <a:pPr marL="457200" lvl="1" indent="0">
              <a:lnSpc>
                <a:spcPct val="70000"/>
              </a:lnSpc>
              <a:buFont typeface="Times" charset="0"/>
              <a:buNone/>
            </a:pPr>
            <a:r>
              <a:rPr lang="en-US" sz="3200" dirty="0" smtClean="0">
                <a:latin typeface="Calibri"/>
                <a:ea typeface="ＭＳ Ｐゴシック" charset="0"/>
                <a:cs typeface="Calibri"/>
              </a:rPr>
              <a:t>… denied the offer</a:t>
            </a:r>
          </a:p>
          <a:p>
            <a:pPr marL="457200" lvl="1" indent="0">
              <a:lnSpc>
                <a:spcPct val="70000"/>
              </a:lnSpc>
              <a:buFont typeface="Times" charset="0"/>
              <a:buNone/>
            </a:pPr>
            <a:r>
              <a:rPr lang="en-US" sz="3200" dirty="0" smtClean="0">
                <a:latin typeface="Calibri"/>
                <a:ea typeface="ＭＳ Ｐゴシック" charset="0"/>
                <a:cs typeface="Calibri"/>
              </a:rPr>
              <a:t>… denied the loan</a:t>
            </a:r>
          </a:p>
        </p:txBody>
      </p:sp>
    </p:spTree>
    <p:extLst>
      <p:ext uri="{BB962C8B-B14F-4D97-AF65-F5344CB8AC3E}">
        <p14:creationId xmlns:p14="http://schemas.microsoft.com/office/powerpoint/2010/main" xmlns="" val="157574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build="p"/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probability bigrams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Bigrams with zero probability</a:t>
            </a:r>
          </a:p>
          <a:p>
            <a:pPr lvl="1"/>
            <a:r>
              <a:rPr lang="en-US" dirty="0" smtClean="0"/>
              <a:t>mean that we will assign 0 probability to the test set!</a:t>
            </a:r>
          </a:p>
          <a:p>
            <a:r>
              <a:rPr lang="en-US" dirty="0" smtClean="0"/>
              <a:t>And hence we cannot compute perplexity (can’t divide by 0)!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991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Generalization and zeros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xmlns="" val="299049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Smoothing: Add-one (Laplace) smoothing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xmlns="" val="87752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The intuition of smoothing (from Dan Klein)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39890"/>
            <a:ext cx="8229600" cy="40386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1800" dirty="0" smtClean="0">
                <a:latin typeface="Calibri"/>
                <a:ea typeface="ＭＳ Ｐゴシック" charset="0"/>
                <a:cs typeface="Calibri"/>
              </a:rPr>
              <a:t>When we have sparse statistics:</a:t>
            </a:r>
            <a:endParaRPr lang="en-US" sz="18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1800" dirty="0" smtClean="0">
                <a:latin typeface="Calibri"/>
                <a:ea typeface="ＭＳ Ｐゴシック" charset="0"/>
                <a:cs typeface="Calibri"/>
              </a:rPr>
              <a:t>Steal probability mass to generalize better</a:t>
            </a:r>
            <a:endParaRPr lang="en-US" sz="18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marL="0" indent="0" eaLnBrk="1" hangingPunct="1">
              <a:lnSpc>
                <a:spcPct val="70000"/>
              </a:lnSpc>
              <a:buNone/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64515" name="Text Box 4"/>
          <p:cNvSpPr txBox="1">
            <a:spLocks noChangeArrowheads="1"/>
          </p:cNvSpPr>
          <p:nvPr/>
        </p:nvSpPr>
        <p:spPr bwMode="auto">
          <a:xfrm>
            <a:off x="1447800" y="1428750"/>
            <a:ext cx="24384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Calibri"/>
                <a:cs typeface="Calibri"/>
              </a:rPr>
              <a:t>P(w | denied the)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3 allegations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2 reports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1 claims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1 request</a:t>
            </a:r>
          </a:p>
          <a:p>
            <a:pPr eaLnBrk="1" hangingPunct="1"/>
            <a:endParaRPr lang="en-US" sz="400" dirty="0">
              <a:latin typeface="Calibri"/>
              <a:cs typeface="Calibri"/>
            </a:endParaRP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7 total</a:t>
            </a:r>
          </a:p>
        </p:txBody>
      </p:sp>
      <p:sp>
        <p:nvSpPr>
          <p:cNvPr id="64541" name="Text Box 30"/>
          <p:cNvSpPr txBox="1">
            <a:spLocks noChangeArrowheads="1"/>
          </p:cNvSpPr>
          <p:nvPr/>
        </p:nvSpPr>
        <p:spPr bwMode="auto">
          <a:xfrm>
            <a:off x="1524000" y="3333750"/>
            <a:ext cx="24384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Calibri"/>
                <a:cs typeface="Calibri"/>
              </a:rPr>
              <a:t>P(w | denied the)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2.5 allegations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1.5 reports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0.5 claims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0.5 request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</a:t>
            </a:r>
            <a:r>
              <a:rPr lang="en-US" sz="1600" dirty="0">
                <a:solidFill>
                  <a:srgbClr val="CC0000"/>
                </a:solidFill>
                <a:latin typeface="Calibri"/>
                <a:cs typeface="Calibri"/>
              </a:rPr>
              <a:t>2 other</a:t>
            </a:r>
          </a:p>
          <a:p>
            <a:pPr eaLnBrk="1" hangingPunct="1"/>
            <a:endParaRPr lang="en-US" sz="400" dirty="0">
              <a:latin typeface="Calibri"/>
              <a:cs typeface="Calibri"/>
            </a:endParaRP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7 total</a:t>
            </a:r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4724400" y="1123950"/>
            <a:ext cx="39624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15"/>
          <p:cNvSpPr>
            <a:spLocks noChangeArrowheads="1"/>
          </p:cNvSpPr>
          <p:nvPr/>
        </p:nvSpPr>
        <p:spPr bwMode="auto">
          <a:xfrm rot="16200000">
            <a:off x="4305300" y="184785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allegations</a:t>
            </a:r>
          </a:p>
        </p:txBody>
      </p:sp>
      <p:sp>
        <p:nvSpPr>
          <p:cNvPr id="43" name="Rectangle 16"/>
          <p:cNvSpPr>
            <a:spLocks noChangeArrowheads="1"/>
          </p:cNvSpPr>
          <p:nvPr/>
        </p:nvSpPr>
        <p:spPr bwMode="auto">
          <a:xfrm rot="16200000">
            <a:off x="4991100" y="207645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reports</a:t>
            </a:r>
          </a:p>
        </p:txBody>
      </p:sp>
      <p:sp>
        <p:nvSpPr>
          <p:cNvPr id="44" name="Rectangle 17"/>
          <p:cNvSpPr>
            <a:spLocks noChangeArrowheads="1"/>
          </p:cNvSpPr>
          <p:nvPr/>
        </p:nvSpPr>
        <p:spPr bwMode="auto">
          <a:xfrm rot="16200000">
            <a:off x="5676900" y="230505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claims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6200000">
            <a:off x="6423025" y="2052638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attack</a:t>
            </a: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 rot="16200000">
            <a:off x="6134100" y="230505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request</a:t>
            </a: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6200000">
            <a:off x="6804025" y="2060575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man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6200000">
            <a:off x="7185025" y="2060575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outcome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>
            <a:off x="8001000" y="211455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/>
              <a:t>…</a:t>
            </a:r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4724400" y="3333750"/>
            <a:ext cx="39624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 rot="16200000">
            <a:off x="4305300" y="4057650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allegations</a:t>
            </a:r>
          </a:p>
        </p:txBody>
      </p:sp>
      <p:sp>
        <p:nvSpPr>
          <p:cNvPr id="52" name="Rectangle 7"/>
          <p:cNvSpPr>
            <a:spLocks noChangeArrowheads="1"/>
          </p:cNvSpPr>
          <p:nvPr/>
        </p:nvSpPr>
        <p:spPr bwMode="auto">
          <a:xfrm rot="16200000">
            <a:off x="4991100" y="428625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400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 rot="16200000">
            <a:off x="5676900" y="451485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400"/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 rot="16200000">
            <a:off x="6346825" y="4194175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attack</a:t>
            </a:r>
          </a:p>
        </p:txBody>
      </p:sp>
      <p:sp>
        <p:nvSpPr>
          <p:cNvPr id="55" name="Rectangle 10"/>
          <p:cNvSpPr>
            <a:spLocks noChangeArrowheads="1"/>
          </p:cNvSpPr>
          <p:nvPr/>
        </p:nvSpPr>
        <p:spPr bwMode="auto">
          <a:xfrm rot="16200000">
            <a:off x="6134100" y="451485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200"/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 rot="16200000">
            <a:off x="6759575" y="4194175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man</a:t>
            </a:r>
          </a:p>
        </p:txBody>
      </p:sp>
      <p:sp>
        <p:nvSpPr>
          <p:cNvPr id="57" name="Text Box 12"/>
          <p:cNvSpPr txBox="1">
            <a:spLocks noChangeArrowheads="1"/>
          </p:cNvSpPr>
          <p:nvPr/>
        </p:nvSpPr>
        <p:spPr bwMode="auto">
          <a:xfrm rot="16200000">
            <a:off x="7216775" y="4194175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outcome</a:t>
            </a:r>
          </a:p>
        </p:txBody>
      </p:sp>
      <p:sp>
        <p:nvSpPr>
          <p:cNvPr id="58" name="Text Box 13"/>
          <p:cNvSpPr txBox="1">
            <a:spLocks noChangeArrowheads="1"/>
          </p:cNvSpPr>
          <p:nvPr/>
        </p:nvSpPr>
        <p:spPr bwMode="auto">
          <a:xfrm>
            <a:off x="8001000" y="432435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/>
              <a:t>…</a:t>
            </a: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 rot="16200000">
            <a:off x="4419600" y="4171950"/>
            <a:ext cx="12954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allegations</a:t>
            </a:r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 rot="16200000">
            <a:off x="5105400" y="4400550"/>
            <a:ext cx="838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reports</a:t>
            </a:r>
          </a:p>
        </p:txBody>
      </p:sp>
      <p:sp>
        <p:nvSpPr>
          <p:cNvPr id="61" name="Rectangle 25"/>
          <p:cNvSpPr>
            <a:spLocks noChangeArrowheads="1"/>
          </p:cNvSpPr>
          <p:nvPr/>
        </p:nvSpPr>
        <p:spPr bwMode="auto">
          <a:xfrm rot="16200000">
            <a:off x="5753100" y="4591050"/>
            <a:ext cx="457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claims</a:t>
            </a:r>
          </a:p>
        </p:txBody>
      </p:sp>
      <p:sp>
        <p:nvSpPr>
          <p:cNvPr id="62" name="Rectangle 26"/>
          <p:cNvSpPr>
            <a:spLocks noChangeArrowheads="1"/>
          </p:cNvSpPr>
          <p:nvPr/>
        </p:nvSpPr>
        <p:spPr bwMode="auto">
          <a:xfrm rot="16200000">
            <a:off x="6210300" y="4591050"/>
            <a:ext cx="457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/>
              <a:t>request</a:t>
            </a:r>
          </a:p>
        </p:txBody>
      </p:sp>
      <p:sp>
        <p:nvSpPr>
          <p:cNvPr id="63" name="Rectangle 27"/>
          <p:cNvSpPr>
            <a:spLocks noChangeArrowheads="1"/>
          </p:cNvSpPr>
          <p:nvPr/>
        </p:nvSpPr>
        <p:spPr bwMode="auto">
          <a:xfrm rot="16200000">
            <a:off x="6858000" y="4781550"/>
            <a:ext cx="76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000"/>
          </a:p>
        </p:txBody>
      </p:sp>
      <p:sp>
        <p:nvSpPr>
          <p:cNvPr id="64" name="Rectangle 28"/>
          <p:cNvSpPr>
            <a:spLocks noChangeArrowheads="1"/>
          </p:cNvSpPr>
          <p:nvPr/>
        </p:nvSpPr>
        <p:spPr bwMode="auto">
          <a:xfrm rot="16200000">
            <a:off x="7315200" y="4781550"/>
            <a:ext cx="76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000"/>
          </a:p>
        </p:txBody>
      </p:sp>
      <p:sp>
        <p:nvSpPr>
          <p:cNvPr id="65" name="Rectangle 29"/>
          <p:cNvSpPr>
            <a:spLocks noChangeArrowheads="1"/>
          </p:cNvSpPr>
          <p:nvPr/>
        </p:nvSpPr>
        <p:spPr bwMode="auto">
          <a:xfrm rot="16200000">
            <a:off x="7772400" y="4781550"/>
            <a:ext cx="76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xmlns="" val="96407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110"/>
            <a:ext cx="7162800" cy="968440"/>
          </a:xfrm>
        </p:spPr>
        <p:txBody>
          <a:bodyPr/>
          <a:lstStyle/>
          <a:p>
            <a:pPr eaLnBrk="1" hangingPunct="1"/>
            <a:r>
              <a:rPr lang="en-US" dirty="0" smtClean="0"/>
              <a:t>Add-one estimation</a:t>
            </a:r>
            <a:endParaRPr lang="en-US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Also called </a:t>
            </a:r>
            <a:r>
              <a:rPr lang="en-US" sz="2800" dirty="0" smtClean="0">
                <a:latin typeface="Calibri" charset="0"/>
              </a:rPr>
              <a:t>Laplace smoothing</a:t>
            </a:r>
          </a:p>
          <a:p>
            <a:pPr eaLnBrk="1" hangingPunct="1"/>
            <a:r>
              <a:rPr lang="en-US" sz="2800" dirty="0" smtClean="0">
                <a:latin typeface="Calibri" charset="0"/>
              </a:rPr>
              <a:t>Pretend we saw each word one more time than we did</a:t>
            </a:r>
            <a:endParaRPr lang="en-US" sz="2800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Just add one to all the counts!</a:t>
            </a:r>
          </a:p>
          <a:p>
            <a:pPr eaLnBrk="1" hangingPunct="1"/>
            <a:endParaRPr lang="en-US" sz="2800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MLE estimate:</a:t>
            </a:r>
          </a:p>
          <a:p>
            <a:pPr eaLnBrk="1" hangingPunct="1"/>
            <a:endParaRPr lang="en-US" sz="2800" dirty="0">
              <a:latin typeface="Calibri" charset="0"/>
            </a:endParaRPr>
          </a:p>
          <a:p>
            <a:pPr eaLnBrk="1" hangingPunct="1"/>
            <a:r>
              <a:rPr lang="en-US" sz="2800" dirty="0" smtClean="0">
                <a:latin typeface="Calibri" charset="0"/>
              </a:rPr>
              <a:t>Add-1 estimate</a:t>
            </a:r>
            <a:r>
              <a:rPr lang="en-US" sz="2800" dirty="0">
                <a:latin typeface="Calibri" charset="0"/>
              </a:rPr>
              <a:t>:</a:t>
            </a:r>
          </a:p>
          <a:p>
            <a:pPr eaLnBrk="1" hangingPunct="1"/>
            <a:endParaRPr lang="en-US" sz="2800" dirty="0">
              <a:latin typeface="Calibri" charset="0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90706786"/>
              </p:ext>
            </p:extLst>
          </p:nvPr>
        </p:nvGraphicFramePr>
        <p:xfrm>
          <a:off x="4038600" y="2871787"/>
          <a:ext cx="3721100" cy="995363"/>
        </p:xfrm>
        <a:graphic>
          <a:graphicData uri="http://schemas.openxmlformats.org/presentationml/2006/ole">
            <p:oleObj spid="_x0000_s1197" name="Equation" r:id="rId4" imgW="1599840" imgH="420480" progId="Equation.3">
              <p:embed/>
            </p:oleObj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65020588"/>
              </p:ext>
            </p:extLst>
          </p:nvPr>
        </p:nvGraphicFramePr>
        <p:xfrm>
          <a:off x="3921125" y="4090988"/>
          <a:ext cx="4249738" cy="995362"/>
        </p:xfrm>
        <a:graphic>
          <a:graphicData uri="http://schemas.openxmlformats.org/presentationml/2006/ole">
            <p:oleObj spid="_x0000_s1198" name="Equation" r:id="rId5" imgW="1828440" imgH="4204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6237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Reminder: The Chain Rule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Recall the definition of conditional </a:t>
            </a:r>
            <a:r>
              <a:rPr lang="en-US" sz="2800" dirty="0" smtClean="0">
                <a:latin typeface="Calibri" charset="0"/>
              </a:rPr>
              <a:t>probabilities</a:t>
            </a:r>
            <a:endParaRPr lang="en-US" sz="3600" dirty="0">
              <a:latin typeface="Calibri" charset="0"/>
            </a:endParaRPr>
          </a:p>
          <a:p>
            <a:pPr marL="457200" lvl="1" indent="0">
              <a:buNone/>
            </a:pPr>
            <a:r>
              <a:rPr lang="en-US" sz="3600" dirty="0">
                <a:latin typeface="Calibri" charset="0"/>
              </a:rPr>
              <a:t>	</a:t>
            </a:r>
            <a:r>
              <a:rPr lang="en-US" sz="3600" dirty="0" smtClean="0">
                <a:latin typeface="Calibri" charset="0"/>
              </a:rPr>
              <a:t>		     </a:t>
            </a:r>
            <a:r>
              <a:rPr lang="en-US" dirty="0" smtClean="0">
                <a:latin typeface="Calibri" charset="0"/>
              </a:rPr>
              <a:t>Rewriting:</a:t>
            </a:r>
          </a:p>
          <a:p>
            <a:pPr marL="457200" lvl="1" indent="0">
              <a:buNone/>
            </a:pPr>
            <a:endParaRPr lang="en-US" dirty="0" smtClean="0">
              <a:latin typeface="Calibri" charset="0"/>
            </a:endParaRPr>
          </a:p>
          <a:p>
            <a:r>
              <a:rPr lang="en-US" sz="2800" dirty="0" smtClean="0">
                <a:latin typeface="Calibri" charset="0"/>
              </a:rPr>
              <a:t>More variables: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alibri" charset="0"/>
              </a:rPr>
              <a:t> P</a:t>
            </a:r>
            <a:r>
              <a:rPr lang="en-US" sz="2400" dirty="0">
                <a:latin typeface="Calibri" charset="0"/>
              </a:rPr>
              <a:t>(A,B,C,D) = P(A)P(B|A)P(C|A,B)P(D|A,B,C)</a:t>
            </a:r>
            <a:endParaRPr lang="en-US" sz="3200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The Chain Rule in General</a:t>
            </a:r>
          </a:p>
          <a:p>
            <a:pPr eaLnBrk="1" hangingPunct="1">
              <a:buNone/>
            </a:pPr>
            <a:r>
              <a:rPr lang="en-US" sz="2800" dirty="0">
                <a:latin typeface="Calibri" charset="0"/>
              </a:rPr>
              <a:t>  P(x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,x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,x</a:t>
            </a:r>
            <a:r>
              <a:rPr lang="en-US" sz="2800" baseline="-25000" dirty="0">
                <a:latin typeface="Calibri" charset="0"/>
              </a:rPr>
              <a:t>3</a:t>
            </a:r>
            <a:r>
              <a:rPr lang="en-US" sz="2800" dirty="0">
                <a:latin typeface="Calibri" charset="0"/>
              </a:rPr>
              <a:t>,…,</a:t>
            </a:r>
            <a:r>
              <a:rPr lang="en-US" sz="2800" dirty="0" err="1">
                <a:latin typeface="Calibri" charset="0"/>
              </a:rPr>
              <a:t>x</a:t>
            </a:r>
            <a:r>
              <a:rPr lang="en-US" sz="2800" baseline="-25000" dirty="0" err="1">
                <a:latin typeface="Calibri" charset="0"/>
              </a:rPr>
              <a:t>n</a:t>
            </a:r>
            <a:r>
              <a:rPr lang="en-US" sz="2800" dirty="0">
                <a:latin typeface="Calibri" charset="0"/>
              </a:rPr>
              <a:t>) = P(x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)P(x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|x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)P(x</a:t>
            </a:r>
            <a:r>
              <a:rPr lang="en-US" sz="2800" baseline="-25000" dirty="0">
                <a:latin typeface="Calibri" charset="0"/>
              </a:rPr>
              <a:t>3</a:t>
            </a:r>
            <a:r>
              <a:rPr lang="en-US" sz="2800" dirty="0">
                <a:latin typeface="Calibri" charset="0"/>
              </a:rPr>
              <a:t>|x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,x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)…P(x</a:t>
            </a:r>
            <a:r>
              <a:rPr lang="en-US" sz="2800" baseline="-25000" dirty="0">
                <a:latin typeface="Calibri" charset="0"/>
              </a:rPr>
              <a:t>n</a:t>
            </a:r>
            <a:r>
              <a:rPr lang="en-US" sz="2800" dirty="0">
                <a:latin typeface="Calibri" charset="0"/>
              </a:rPr>
              <a:t>|x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,…,x</a:t>
            </a:r>
            <a:r>
              <a:rPr lang="en-US" sz="2800" baseline="-25000" dirty="0">
                <a:latin typeface="Calibri" charset="0"/>
              </a:rPr>
              <a:t>n-1</a:t>
            </a:r>
            <a:r>
              <a:rPr lang="en-US" sz="2800" dirty="0">
                <a:latin typeface="Calibri" charset="0"/>
              </a:rPr>
              <a:t>)</a:t>
            </a: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114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Maximum Likelihood Estimates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76350"/>
            <a:ext cx="8534400" cy="36576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The maximum likelihood </a:t>
            </a:r>
            <a:r>
              <a:rPr lang="en-US" sz="2000" dirty="0" smtClean="0">
                <a:latin typeface="Calibri" charset="0"/>
              </a:rPr>
              <a:t>estimate</a:t>
            </a:r>
          </a:p>
          <a:p>
            <a:pPr lvl="1"/>
            <a:r>
              <a:rPr lang="en-US" sz="1800" dirty="0" smtClean="0">
                <a:latin typeface="Calibri" charset="0"/>
              </a:rPr>
              <a:t>of </a:t>
            </a:r>
            <a:r>
              <a:rPr lang="en-US" sz="1800" dirty="0">
                <a:latin typeface="Calibri" charset="0"/>
              </a:rPr>
              <a:t>some parameter of a model M from a training set T</a:t>
            </a:r>
          </a:p>
          <a:p>
            <a:pPr lvl="1" eaLnBrk="1" hangingPunct="1"/>
            <a:r>
              <a:rPr lang="en-US" sz="1800" dirty="0" smtClean="0">
                <a:latin typeface="Calibri" charset="0"/>
              </a:rPr>
              <a:t>maximizes </a:t>
            </a:r>
            <a:r>
              <a:rPr lang="en-US" sz="1800" dirty="0">
                <a:latin typeface="Calibri" charset="0"/>
              </a:rPr>
              <a:t>the likelihood of the training set T given the model M</a:t>
            </a:r>
          </a:p>
          <a:p>
            <a:pPr eaLnBrk="1" hangingPunct="1"/>
            <a:r>
              <a:rPr lang="en-US" sz="2000" dirty="0">
                <a:latin typeface="Calibri" charset="0"/>
              </a:rPr>
              <a:t>Suppose the word </a:t>
            </a:r>
            <a:r>
              <a:rPr lang="en-US" sz="2000" dirty="0" smtClean="0">
                <a:latin typeface="Calibri" charset="0"/>
              </a:rPr>
              <a:t>“bagel” occurs </a:t>
            </a:r>
            <a:r>
              <a:rPr lang="en-US" sz="2000" dirty="0">
                <a:latin typeface="Calibri" charset="0"/>
              </a:rPr>
              <a:t>400 times in a corpus of a million </a:t>
            </a:r>
            <a:r>
              <a:rPr lang="en-US" sz="2000" dirty="0" smtClean="0">
                <a:latin typeface="Calibri" charset="0"/>
              </a:rPr>
              <a:t>words</a:t>
            </a:r>
          </a:p>
          <a:p>
            <a:pPr eaLnBrk="1" hangingPunct="1"/>
            <a:r>
              <a:rPr lang="en-US" sz="2000" dirty="0" smtClean="0">
                <a:latin typeface="Calibri" charset="0"/>
              </a:rPr>
              <a:t>What </a:t>
            </a:r>
            <a:r>
              <a:rPr lang="en-US" sz="2000" dirty="0">
                <a:latin typeface="Calibri" charset="0"/>
              </a:rPr>
              <a:t>is the probability that a random word from some other text will be </a:t>
            </a:r>
            <a:r>
              <a:rPr lang="en-US" sz="2000" dirty="0" smtClean="0">
                <a:latin typeface="Calibri" charset="0"/>
              </a:rPr>
              <a:t>“bagel”?</a:t>
            </a:r>
            <a:endParaRPr lang="en-US" sz="2000" dirty="0">
              <a:latin typeface="Calibri" charset="0"/>
            </a:endParaRPr>
          </a:p>
          <a:p>
            <a:pPr eaLnBrk="1" hangingPunct="1"/>
            <a:r>
              <a:rPr lang="en-US" sz="2000" dirty="0">
                <a:latin typeface="Calibri" charset="0"/>
              </a:rPr>
              <a:t>MLE estimate is 400/</a:t>
            </a:r>
            <a:r>
              <a:rPr lang="en-US" sz="2000" dirty="0" smtClean="0">
                <a:latin typeface="Calibri" charset="0"/>
              </a:rPr>
              <a:t>1,000,000 </a:t>
            </a:r>
            <a:r>
              <a:rPr lang="en-US" sz="2000" dirty="0">
                <a:latin typeface="Calibri" charset="0"/>
              </a:rPr>
              <a:t>= .</a:t>
            </a:r>
            <a:r>
              <a:rPr lang="en-US" sz="2000" dirty="0" smtClean="0">
                <a:latin typeface="Calibri" charset="0"/>
              </a:rPr>
              <a:t>0004</a:t>
            </a:r>
            <a:endParaRPr lang="en-US" sz="2000" dirty="0">
              <a:latin typeface="Calibri" charset="0"/>
            </a:endParaRPr>
          </a:p>
          <a:p>
            <a:r>
              <a:rPr lang="en-US" sz="2200" dirty="0">
                <a:latin typeface="Calibri" charset="0"/>
              </a:rPr>
              <a:t>This may be a bad estimate for some other corpus</a:t>
            </a:r>
          </a:p>
          <a:p>
            <a:pPr lvl="1"/>
            <a:r>
              <a:rPr lang="en-US" sz="1800" dirty="0">
                <a:latin typeface="Calibri" charset="0"/>
              </a:rPr>
              <a:t>But it is the </a:t>
            </a:r>
            <a:r>
              <a:rPr lang="en-US" sz="1800" b="1" dirty="0">
                <a:latin typeface="Calibri" charset="0"/>
              </a:rPr>
              <a:t>estimate</a:t>
            </a:r>
            <a:r>
              <a:rPr lang="en-US" sz="1800" dirty="0">
                <a:latin typeface="Calibri" charset="0"/>
              </a:rPr>
              <a:t> that makes it </a:t>
            </a:r>
            <a:r>
              <a:rPr lang="en-US" sz="1800" b="1" dirty="0">
                <a:latin typeface="Calibri" charset="0"/>
              </a:rPr>
              <a:t>most likely</a:t>
            </a:r>
            <a:r>
              <a:rPr lang="en-US" sz="1800" dirty="0">
                <a:latin typeface="Calibri" charset="0"/>
              </a:rPr>
              <a:t> that </a:t>
            </a:r>
            <a:r>
              <a:rPr lang="en-US" sz="1800" dirty="0" smtClean="0">
                <a:latin typeface="Calibri" charset="0"/>
              </a:rPr>
              <a:t>“bagel” </a:t>
            </a:r>
            <a:r>
              <a:rPr lang="en-US" sz="1800" dirty="0">
                <a:latin typeface="Calibri" charset="0"/>
              </a:rPr>
              <a:t>will occur 400 times in a million word corpus.</a:t>
            </a:r>
            <a:endParaRPr lang="en-US" sz="24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293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Berkeley Restaurant Corpus: Laplace smoothed bigram counts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4" descr="addone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81150"/>
            <a:ext cx="9245600" cy="328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400800" y="819150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V = 1446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Sentences = 9332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871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Laplace-smoothed bigrams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4" descr="addone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322510"/>
            <a:ext cx="5486400" cy="1173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laplace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2647950"/>
            <a:ext cx="8568505" cy="231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5576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571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Reconstituted counts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4" descr="addone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123950"/>
            <a:ext cx="5715848" cy="102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laplace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2326524"/>
            <a:ext cx="8534400" cy="28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6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6263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Compare with raw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bigram counts</a:t>
            </a:r>
          </a:p>
        </p:txBody>
      </p:sp>
      <p:pic>
        <p:nvPicPr>
          <p:cNvPr id="5" name="Picture 4" descr="ber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19942" y="819150"/>
            <a:ext cx="615725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laplace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3007678"/>
            <a:ext cx="6400800" cy="213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7631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Add-1 estimation is a blunt instrument</a:t>
            </a:r>
            <a:endParaRPr lang="en-US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latin typeface="Calibri" charset="0"/>
              </a:rPr>
              <a:t>So add-1 isn’t used </a:t>
            </a:r>
            <a:r>
              <a:rPr lang="en-US" sz="2400" dirty="0">
                <a:latin typeface="Calibri" charset="0"/>
              </a:rPr>
              <a:t>for N-</a:t>
            </a:r>
            <a:r>
              <a:rPr lang="en-US" sz="2400" dirty="0" smtClean="0">
                <a:latin typeface="Calibri" charset="0"/>
              </a:rPr>
              <a:t>grams: </a:t>
            </a:r>
          </a:p>
          <a:p>
            <a:pPr lvl="1"/>
            <a:r>
              <a:rPr lang="en-US" sz="2000" dirty="0" smtClean="0">
                <a:latin typeface="Calibri" charset="0"/>
              </a:rPr>
              <a:t>We’ll see better </a:t>
            </a:r>
            <a:r>
              <a:rPr lang="en-US" sz="2000" dirty="0">
                <a:latin typeface="Calibri" charset="0"/>
              </a:rPr>
              <a:t>methods</a:t>
            </a:r>
          </a:p>
          <a:p>
            <a:pPr eaLnBrk="1" hangingPunct="1"/>
            <a:r>
              <a:rPr lang="en-US" sz="2400" dirty="0" smtClean="0">
                <a:latin typeface="Calibri" charset="0"/>
              </a:rPr>
              <a:t>But add-1 is used </a:t>
            </a:r>
            <a:r>
              <a:rPr lang="en-US" sz="2400" dirty="0">
                <a:latin typeface="Calibri" charset="0"/>
              </a:rPr>
              <a:t>to smooth other </a:t>
            </a:r>
            <a:r>
              <a:rPr lang="en-US" sz="2400" dirty="0" smtClean="0">
                <a:latin typeface="Calibri" charset="0"/>
              </a:rPr>
              <a:t>NLP models</a:t>
            </a:r>
          </a:p>
          <a:p>
            <a:pPr lvl="1"/>
            <a:r>
              <a:rPr lang="en-US" sz="2400" dirty="0" smtClean="0">
                <a:latin typeface="Calibri" charset="0"/>
              </a:rPr>
              <a:t>For text classification </a:t>
            </a:r>
            <a:endParaRPr lang="en-US" sz="2400" dirty="0">
              <a:latin typeface="Calibri" charset="0"/>
            </a:endParaRPr>
          </a:p>
          <a:p>
            <a:pPr lvl="1" eaLnBrk="1" hangingPunct="1"/>
            <a:r>
              <a:rPr lang="en-US" sz="2400" dirty="0" smtClean="0">
                <a:latin typeface="Calibri" charset="0"/>
              </a:rPr>
              <a:t>In domains </a:t>
            </a:r>
            <a:r>
              <a:rPr lang="en-US" sz="2400" dirty="0">
                <a:latin typeface="Calibri" charset="0"/>
              </a:rPr>
              <a:t>where the number of zeros isn’t so huge.</a:t>
            </a:r>
          </a:p>
        </p:txBody>
      </p:sp>
    </p:spTree>
    <p:extLst>
      <p:ext uri="{BB962C8B-B14F-4D97-AF65-F5344CB8AC3E}">
        <p14:creationId xmlns:p14="http://schemas.microsoft.com/office/powerpoint/2010/main" xmlns="" val="294404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Smoothing: Add-one (Laplace) smoothing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xmlns="" val="425718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Interpolation, </a:t>
            </a:r>
            <a:r>
              <a:rPr lang="en-US" sz="3200" dirty="0" err="1" smtClean="0">
                <a:solidFill>
                  <a:srgbClr val="A50021"/>
                </a:solidFill>
                <a:latin typeface="Calibri" charset="0"/>
              </a:rPr>
              <a:t>Backoff</a:t>
            </a: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, and Web-Scale LMs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 dirty="0"/>
              <a:t/>
            </a:r>
            <a:br>
              <a:rPr sz="4400" dirty="0"/>
            </a:br>
            <a:r>
              <a:rPr lang="en-US" sz="4400" dirty="0"/>
              <a:t>Language Modeling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xmlns="" val="70999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Backoff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and Interpolation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</a:rPr>
              <a:t>Sometimes it helps to use </a:t>
            </a:r>
            <a:r>
              <a:rPr lang="en-US" b="1" dirty="0" smtClean="0">
                <a:ea typeface="ＭＳ Ｐゴシック" charset="0"/>
              </a:rPr>
              <a:t>less</a:t>
            </a:r>
            <a:r>
              <a:rPr lang="en-US" dirty="0" smtClean="0">
                <a:ea typeface="ＭＳ Ｐゴシック" charset="0"/>
              </a:rPr>
              <a:t> context</a:t>
            </a:r>
            <a:endParaRPr lang="en-US" altLang="ja-JP" dirty="0">
              <a:ea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C</a:t>
            </a:r>
            <a:r>
              <a:rPr lang="en-US" dirty="0" smtClean="0">
                <a:ea typeface="ＭＳ Ｐゴシック" charset="0"/>
              </a:rPr>
              <a:t>ondition </a:t>
            </a:r>
            <a:r>
              <a:rPr lang="en-US" dirty="0">
                <a:ea typeface="ＭＳ Ｐゴシック" charset="0"/>
              </a:rPr>
              <a:t>on </a:t>
            </a:r>
            <a:r>
              <a:rPr lang="en-US" dirty="0" smtClean="0">
                <a:ea typeface="ＭＳ Ｐゴシック" charset="0"/>
              </a:rPr>
              <a:t>less context for contexts you haven’</a:t>
            </a:r>
            <a:r>
              <a:rPr lang="en-US" altLang="ja-JP" dirty="0" smtClean="0">
                <a:ea typeface="ＭＳ Ｐゴシック" charset="0"/>
              </a:rPr>
              <a:t>t </a:t>
            </a:r>
            <a:r>
              <a:rPr lang="en-US" altLang="ja-JP" dirty="0">
                <a:ea typeface="ＭＳ Ｐゴシック" charset="0"/>
              </a:rPr>
              <a:t>learned much about </a:t>
            </a:r>
            <a:endParaRPr lang="en-US" b="1" dirty="0">
              <a:ea typeface="ＭＳ Ｐゴシック" charset="0"/>
            </a:endParaRPr>
          </a:p>
          <a:p>
            <a:pPr eaLnBrk="1" hangingPunct="1"/>
            <a:r>
              <a:rPr lang="en-US" b="1" dirty="0" err="1">
                <a:ea typeface="ＭＳ Ｐゴシック" charset="0"/>
              </a:rPr>
              <a:t>Backoff</a:t>
            </a:r>
            <a:r>
              <a:rPr lang="en-US" b="1" dirty="0">
                <a:ea typeface="ＭＳ Ｐゴシック" charset="0"/>
              </a:rPr>
              <a:t>: </a:t>
            </a:r>
            <a:endParaRPr lang="en-US" b="1" dirty="0" smtClean="0">
              <a:ea typeface="ＭＳ Ｐゴシック" charset="0"/>
            </a:endParaRPr>
          </a:p>
          <a:p>
            <a:pPr lvl="1"/>
            <a:r>
              <a:rPr lang="en-US" dirty="0" smtClean="0">
                <a:ea typeface="ＭＳ Ｐゴシック" charset="0"/>
              </a:rPr>
              <a:t>use </a:t>
            </a:r>
            <a:r>
              <a:rPr lang="en-US" dirty="0">
                <a:ea typeface="ＭＳ Ｐゴシック" charset="0"/>
              </a:rPr>
              <a:t>trigram if you have </a:t>
            </a:r>
            <a:r>
              <a:rPr lang="en-US" dirty="0" smtClean="0">
                <a:ea typeface="ＭＳ Ｐゴシック" charset="0"/>
              </a:rPr>
              <a:t>good evidence,</a:t>
            </a:r>
          </a:p>
          <a:p>
            <a:pPr lvl="1"/>
            <a:r>
              <a:rPr lang="en-US" dirty="0" smtClean="0">
                <a:ea typeface="ＭＳ Ｐゴシック" charset="0"/>
              </a:rPr>
              <a:t>otherwise </a:t>
            </a:r>
            <a:r>
              <a:rPr lang="en-US" dirty="0">
                <a:ea typeface="ＭＳ Ｐゴシック" charset="0"/>
              </a:rPr>
              <a:t>bigram, otherwise unigram</a:t>
            </a:r>
          </a:p>
          <a:p>
            <a:pPr eaLnBrk="1" hangingPunct="1"/>
            <a:r>
              <a:rPr lang="en-US" b="1" dirty="0">
                <a:ea typeface="ＭＳ Ｐゴシック" charset="0"/>
              </a:rPr>
              <a:t>Interpolation: </a:t>
            </a:r>
            <a:endParaRPr lang="en-US" b="1" dirty="0" smtClean="0">
              <a:ea typeface="ＭＳ Ｐゴシック" charset="0"/>
            </a:endParaRPr>
          </a:p>
          <a:p>
            <a:pPr lvl="1"/>
            <a:r>
              <a:rPr lang="en-US" dirty="0" smtClean="0">
                <a:ea typeface="ＭＳ Ｐゴシック" charset="0"/>
              </a:rPr>
              <a:t>mix unigram, bigram, trigram</a:t>
            </a:r>
          </a:p>
          <a:p>
            <a:pPr lvl="1"/>
            <a:endParaRPr lang="en-US" dirty="0" smtClean="0">
              <a:ea typeface="ＭＳ Ｐゴシック" charset="0"/>
            </a:endParaRPr>
          </a:p>
          <a:p>
            <a:r>
              <a:rPr lang="en-US" dirty="0" smtClean="0">
                <a:ea typeface="ＭＳ Ｐゴシック" charset="0"/>
              </a:rPr>
              <a:t>Interpolation works better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670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 Interpolation</a:t>
            </a:r>
            <a:endParaRPr 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52550"/>
            <a:ext cx="8534400" cy="333375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Simple interpolation</a:t>
            </a:r>
          </a:p>
          <a:p>
            <a:pPr eaLnBrk="1" hangingPunct="1"/>
            <a:endParaRPr lang="en-US" sz="2800" dirty="0">
              <a:latin typeface="Calibri" charset="0"/>
            </a:endParaRPr>
          </a:p>
          <a:p>
            <a:pPr marL="0" indent="0" eaLnBrk="1" hangingPunct="1">
              <a:buNone/>
            </a:pPr>
            <a:endParaRPr lang="en-US" sz="2800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Lambdas conditional on context:</a:t>
            </a:r>
          </a:p>
        </p:txBody>
      </p:sp>
      <p:pic>
        <p:nvPicPr>
          <p:cNvPr id="7" name="Picture 4" descr="interp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1861111"/>
            <a:ext cx="3657600" cy="116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interp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3486150"/>
            <a:ext cx="4992027" cy="1424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 descr="interp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10400" y="2038350"/>
            <a:ext cx="1331728" cy="887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5699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The Chain Rule applied to compute joint probability of words in sentence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None/>
            </a:pPr>
            <a:endParaRPr lang="en-US" dirty="0">
              <a:latin typeface="Calibri" charset="0"/>
            </a:endParaRPr>
          </a:p>
          <a:p>
            <a:pPr eaLnBrk="1" hangingPunct="1"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None/>
            </a:pPr>
            <a:r>
              <a:rPr lang="en-US" sz="2800" dirty="0">
                <a:latin typeface="Calibri" charset="0"/>
              </a:rPr>
              <a:t>P(“its water is so transparent”) =</a:t>
            </a:r>
          </a:p>
          <a:p>
            <a:pPr eaLnBrk="1" hangingPunct="1">
              <a:buFont typeface="Times" charset="0"/>
              <a:buNone/>
            </a:pPr>
            <a:r>
              <a:rPr lang="en-US" dirty="0">
                <a:latin typeface="Calibri" charset="0"/>
              </a:rPr>
              <a:t>	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P(its) ×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water|its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) × 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is|its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water) </a:t>
            </a:r>
          </a:p>
          <a:p>
            <a:pPr eaLnBrk="1" hangingPunct="1">
              <a:buFont typeface="Times" charset="0"/>
              <a:buNone/>
            </a:pP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        × 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so|its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water is) × 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transparent|its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water is so)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56636526"/>
              </p:ext>
            </p:extLst>
          </p:nvPr>
        </p:nvGraphicFramePr>
        <p:xfrm>
          <a:off x="1295400" y="1809750"/>
          <a:ext cx="6553200" cy="979487"/>
        </p:xfrm>
        <a:graphic>
          <a:graphicData uri="http://schemas.openxmlformats.org/presentationml/2006/ole">
            <p:oleObj spid="_x0000_s2159" name="Equation" r:id="rId4" imgW="2377080" imgH="3474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0962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to set the lambdas?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76350"/>
            <a:ext cx="8763000" cy="37338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Use a </a:t>
            </a:r>
            <a:r>
              <a:rPr lang="en-US" b="1" dirty="0">
                <a:latin typeface="Calibri" charset="0"/>
              </a:rPr>
              <a:t>held-out</a:t>
            </a:r>
            <a:r>
              <a:rPr lang="en-US" dirty="0">
                <a:latin typeface="Calibri" charset="0"/>
              </a:rPr>
              <a:t> corpus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Choose </a:t>
            </a:r>
            <a:r>
              <a:rPr lang="en-US" dirty="0" err="1" smtClean="0">
                <a:latin typeface="Calibri" charset="0"/>
              </a:rPr>
              <a:t>λs</a:t>
            </a:r>
            <a:r>
              <a:rPr lang="en-US" dirty="0" smtClean="0">
                <a:latin typeface="Calibri" charset="0"/>
              </a:rPr>
              <a:t> to maximize </a:t>
            </a:r>
            <a:r>
              <a:rPr lang="en-US" dirty="0">
                <a:latin typeface="Calibri" charset="0"/>
              </a:rPr>
              <a:t>the probability of </a:t>
            </a:r>
            <a:r>
              <a:rPr lang="en-US" dirty="0" smtClean="0">
                <a:latin typeface="Calibri" charset="0"/>
              </a:rPr>
              <a:t>held</a:t>
            </a:r>
            <a:r>
              <a:rPr lang="en-US" dirty="0">
                <a:latin typeface="Calibri" charset="0"/>
              </a:rPr>
              <a:t>-out </a:t>
            </a:r>
            <a:r>
              <a:rPr lang="en-US" dirty="0" smtClean="0">
                <a:latin typeface="Calibri" charset="0"/>
              </a:rPr>
              <a:t>data:</a:t>
            </a:r>
            <a:endParaRPr lang="en-US" dirty="0">
              <a:latin typeface="Calibri" charset="0"/>
            </a:endParaRPr>
          </a:p>
          <a:p>
            <a:pPr lvl="1" eaLnBrk="1" hangingPunct="1"/>
            <a:r>
              <a:rPr lang="en-US" sz="2400" dirty="0" smtClean="0">
                <a:latin typeface="Calibri" charset="0"/>
              </a:rPr>
              <a:t>Fix the </a:t>
            </a:r>
            <a:r>
              <a:rPr lang="en-US" sz="2400" dirty="0">
                <a:latin typeface="Calibri" charset="0"/>
              </a:rPr>
              <a:t>N-gram </a:t>
            </a:r>
            <a:r>
              <a:rPr lang="en-US" sz="2400" dirty="0" smtClean="0">
                <a:latin typeface="Calibri" charset="0"/>
              </a:rPr>
              <a:t>probabilities (on the training data)</a:t>
            </a:r>
            <a:endParaRPr lang="en-US" sz="2400" dirty="0">
              <a:latin typeface="Calibri" charset="0"/>
            </a:endParaRPr>
          </a:p>
          <a:p>
            <a:pPr lvl="1"/>
            <a:r>
              <a:rPr lang="en-US" sz="2400" dirty="0">
                <a:latin typeface="Calibri" charset="0"/>
              </a:rPr>
              <a:t>Then search for </a:t>
            </a:r>
            <a:r>
              <a:rPr lang="en-US" sz="2400" dirty="0" err="1" smtClean="0">
                <a:latin typeface="Calibri" charset="0"/>
              </a:rPr>
              <a:t>λs</a:t>
            </a:r>
            <a:r>
              <a:rPr lang="en-US" sz="2400" dirty="0">
                <a:latin typeface="Calibri" charset="0"/>
              </a:rPr>
              <a:t> </a:t>
            </a:r>
            <a:r>
              <a:rPr lang="en-US" sz="2400" dirty="0" smtClean="0">
                <a:latin typeface="Calibri" charset="0"/>
              </a:rPr>
              <a:t>that give largest probability to held-out set:</a:t>
            </a:r>
          </a:p>
          <a:p>
            <a:pPr lvl="1" eaLnBrk="1" hangingPunct="1"/>
            <a:endParaRPr lang="en-US" sz="2400" dirty="0">
              <a:latin typeface="Calibri" charset="0"/>
            </a:endParaRPr>
          </a:p>
        </p:txBody>
      </p:sp>
      <p:sp>
        <p:nvSpPr>
          <p:cNvPr id="4" name="Round Single Corner Rectangle 3"/>
          <p:cNvSpPr/>
          <p:nvPr/>
        </p:nvSpPr>
        <p:spPr>
          <a:xfrm>
            <a:off x="533400" y="1733550"/>
            <a:ext cx="3505200" cy="762000"/>
          </a:xfrm>
          <a:prstGeom prst="round1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Training Data</a:t>
            </a:r>
          </a:p>
        </p:txBody>
      </p:sp>
      <p:sp>
        <p:nvSpPr>
          <p:cNvPr id="5" name="Round Single Corner Rectangle 4"/>
          <p:cNvSpPr/>
          <p:nvPr/>
        </p:nvSpPr>
        <p:spPr>
          <a:xfrm>
            <a:off x="4267200" y="1733550"/>
            <a:ext cx="1325217" cy="762000"/>
          </a:xfrm>
          <a:prstGeom prst="round1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Held-Out Data</a:t>
            </a:r>
          </a:p>
        </p:txBody>
      </p:sp>
      <p:sp>
        <p:nvSpPr>
          <p:cNvPr id="6" name="Round Single Corner Rectangle 5"/>
          <p:cNvSpPr/>
          <p:nvPr/>
        </p:nvSpPr>
        <p:spPr>
          <a:xfrm>
            <a:off x="5791200" y="1733550"/>
            <a:ext cx="1482436" cy="762000"/>
          </a:xfrm>
          <a:prstGeom prst="round1Rect">
            <a:avLst>
              <a:gd name="adj" fmla="val 0"/>
            </a:avLst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</a:t>
            </a:r>
          </a:p>
          <a:p>
            <a:pPr algn="ctr"/>
            <a:r>
              <a:rPr lang="en-US" sz="2400" dirty="0"/>
              <a:t>Data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04164987"/>
              </p:ext>
            </p:extLst>
          </p:nvPr>
        </p:nvGraphicFramePr>
        <p:xfrm>
          <a:off x="1219200" y="4171950"/>
          <a:ext cx="6723063" cy="779462"/>
        </p:xfrm>
        <a:graphic>
          <a:graphicData uri="http://schemas.openxmlformats.org/presentationml/2006/ole">
            <p:oleObj spid="_x0000_s32848" name="Equation" r:id="rId3" imgW="3135960" imgH="3564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3110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Unknown words: Open versus closed vocabulary tasks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00150"/>
            <a:ext cx="8534400" cy="3333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If we know all the words in advanced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Vocabulary V is fixed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Closed vocabulary task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Often we don’t know this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>
                <a:latin typeface="Calibri" charset="0"/>
              </a:rPr>
              <a:t>Out Of Vocabulary</a:t>
            </a:r>
            <a:r>
              <a:rPr lang="en-US" sz="1800" dirty="0">
                <a:latin typeface="Calibri" charset="0"/>
              </a:rPr>
              <a:t> = OOV 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Open vocabulary task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Instead: create an unknown word token &lt;UNK&gt;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Training of &lt;UNK&gt; probabilities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Calibri" charset="0"/>
              </a:rPr>
              <a:t>Create a fixed lexicon L of size V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Calibri" charset="0"/>
              </a:rPr>
              <a:t>At text normalization phase, any training word not in L changed to  &lt;UNK&gt;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Calibri" charset="0"/>
              </a:rPr>
              <a:t>Now we train its probabilities like a normal word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At decoding time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Calibri" charset="0"/>
              </a:rPr>
              <a:t>If text input: Use UNK probabilities for any word not in training</a:t>
            </a:r>
          </a:p>
        </p:txBody>
      </p:sp>
    </p:spTree>
    <p:extLst>
      <p:ext uri="{BB962C8B-B14F-4D97-AF65-F5344CB8AC3E}">
        <p14:creationId xmlns:p14="http://schemas.microsoft.com/office/powerpoint/2010/main" xmlns="" val="113099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Huge web-scale n-grams</a:t>
            </a:r>
            <a:endParaRPr lang="en-US" dirty="0"/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76350"/>
            <a:ext cx="8534400" cy="3333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How to deal with, e.g., Google N-gram corpus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Pruning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Only store N-grams with count &gt; threshold.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Remove singletons of higher-order n-grams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Entropy-based pruning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Efficiency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Efficient data structures like tries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Bloom filters: approximate language models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Store words as indexes, not strings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Use Huffman coding to fit large numbers of words into two bytes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Quantize probabilities (4-8 bits instead of 8-byte float)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0951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Smoothing for Web-scale N-grams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“Stupid </a:t>
            </a:r>
            <a:r>
              <a:rPr lang="en-US" sz="2800" dirty="0" err="1" smtClean="0"/>
              <a:t>backoff</a:t>
            </a:r>
            <a:r>
              <a:rPr lang="en-US" sz="2800" dirty="0" smtClean="0"/>
              <a:t>” (</a:t>
            </a:r>
            <a:r>
              <a:rPr lang="en-US" sz="2800" dirty="0" err="1" smtClean="0"/>
              <a:t>Brants</a:t>
            </a:r>
            <a:r>
              <a:rPr lang="en-US" sz="2800" dirty="0" smtClean="0"/>
              <a:t> </a:t>
            </a:r>
            <a:r>
              <a:rPr lang="en-US" sz="2800" i="1" dirty="0" smtClean="0"/>
              <a:t>et al</a:t>
            </a:r>
            <a:r>
              <a:rPr lang="en-US" sz="2800" dirty="0" smtClean="0"/>
              <a:t>. 2007)</a:t>
            </a:r>
          </a:p>
          <a:p>
            <a:r>
              <a:rPr lang="en-US" sz="2800" dirty="0" smtClean="0"/>
              <a:t>No discounting, just use relative frequencies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73418438"/>
              </p:ext>
            </p:extLst>
          </p:nvPr>
        </p:nvGraphicFramePr>
        <p:xfrm>
          <a:off x="1255713" y="2495550"/>
          <a:ext cx="5861050" cy="1524000"/>
        </p:xfrm>
        <a:graphic>
          <a:graphicData uri="http://schemas.openxmlformats.org/presentationml/2006/ole">
            <p:oleObj spid="_x0000_s53321" name="Equation" r:id="rId3" imgW="3163320" imgH="81360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6020148"/>
              </p:ext>
            </p:extLst>
          </p:nvPr>
        </p:nvGraphicFramePr>
        <p:xfrm>
          <a:off x="1535113" y="4171950"/>
          <a:ext cx="2106612" cy="742950"/>
        </p:xfrm>
        <a:graphic>
          <a:graphicData uri="http://schemas.openxmlformats.org/presentationml/2006/ole">
            <p:oleObj spid="_x0000_s53322" name="Equation" r:id="rId4" imgW="1106280" imgH="38376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8529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 Smoothing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Add-1 smoothing:</a:t>
            </a:r>
          </a:p>
          <a:p>
            <a:pPr lvl="1"/>
            <a:r>
              <a:rPr lang="en-US" sz="2400" dirty="0"/>
              <a:t>OK for text categorization, not for language modeling</a:t>
            </a:r>
          </a:p>
          <a:p>
            <a:r>
              <a:rPr lang="en-US" sz="2800" dirty="0" smtClean="0"/>
              <a:t>The most commonly used method:</a:t>
            </a:r>
          </a:p>
          <a:p>
            <a:pPr lvl="1"/>
            <a:r>
              <a:rPr lang="en-US" sz="2400" dirty="0" smtClean="0"/>
              <a:t>Extended Interpolated </a:t>
            </a:r>
            <a:r>
              <a:rPr lang="en-US" sz="2400" dirty="0" err="1" smtClean="0"/>
              <a:t>Kneser</a:t>
            </a:r>
            <a:r>
              <a:rPr lang="en-US" sz="2400" dirty="0" smtClean="0"/>
              <a:t>-Ney</a:t>
            </a:r>
          </a:p>
          <a:p>
            <a:r>
              <a:rPr lang="en-US" sz="2800" dirty="0" smtClean="0"/>
              <a:t>For very large N-grams like the Web:</a:t>
            </a:r>
          </a:p>
          <a:p>
            <a:pPr lvl="1"/>
            <a:r>
              <a:rPr lang="en-US" sz="2400" dirty="0" smtClean="0"/>
              <a:t>Stupid </a:t>
            </a:r>
            <a:r>
              <a:rPr lang="en-US" sz="2400" dirty="0" err="1" smtClean="0"/>
              <a:t>backoff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948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Advanced Language Modeling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2550"/>
            <a:ext cx="7391400" cy="35052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  <a:cs typeface="Calibri"/>
              </a:rPr>
              <a:t>Discriminative </a:t>
            </a:r>
            <a:r>
              <a:rPr lang="en-US" dirty="0">
                <a:ea typeface="ＭＳ Ｐゴシック" charset="0"/>
                <a:cs typeface="Calibri"/>
              </a:rPr>
              <a:t>models</a:t>
            </a:r>
            <a:r>
              <a:rPr lang="en-US" dirty="0" smtClean="0">
                <a:ea typeface="ＭＳ Ｐゴシック" charset="0"/>
                <a:cs typeface="Calibri"/>
              </a:rPr>
              <a:t>:</a:t>
            </a:r>
          </a:p>
          <a:p>
            <a:pPr lvl="1"/>
            <a:r>
              <a:rPr lang="en-US" dirty="0" smtClean="0">
                <a:ea typeface="ＭＳ Ｐゴシック" charset="0"/>
                <a:cs typeface="Calibri"/>
              </a:rPr>
              <a:t> </a:t>
            </a:r>
            <a:r>
              <a:rPr lang="en-US" dirty="0">
                <a:ea typeface="ＭＳ Ｐゴシック" charset="0"/>
                <a:cs typeface="Calibri"/>
              </a:rPr>
              <a:t>choose n-gram weights to improve a task, not to fit the  training </a:t>
            </a:r>
            <a:r>
              <a:rPr lang="en-US" dirty="0" smtClean="0">
                <a:ea typeface="ＭＳ Ｐゴシック" charset="0"/>
                <a:cs typeface="Calibri"/>
              </a:rPr>
              <a:t>set</a:t>
            </a:r>
          </a:p>
          <a:p>
            <a:r>
              <a:rPr lang="en-US" dirty="0">
                <a:ea typeface="ＭＳ Ｐゴシック" charset="0"/>
                <a:cs typeface="Calibri"/>
              </a:rPr>
              <a:t>Parsing-based </a:t>
            </a:r>
            <a:r>
              <a:rPr lang="en-US" dirty="0" smtClean="0">
                <a:ea typeface="ＭＳ Ｐゴシック" charset="0"/>
                <a:cs typeface="Calibri"/>
              </a:rPr>
              <a:t>models</a:t>
            </a:r>
            <a:endParaRPr lang="en-US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Caching 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Models</a:t>
            </a:r>
          </a:p>
          <a:p>
            <a:pPr lvl="1" eaLnBrk="1" hangingPunct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Recently used words are more likely to appear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marL="457200" lvl="1" indent="0" eaLnBrk="1" hangingPunct="1">
              <a:buNone/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These perform very poorly for speech recognition 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(why?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)</a:t>
            </a:r>
            <a:endParaRPr lang="en-US" sz="2400" dirty="0" smtClean="0">
              <a:latin typeface="Calibri"/>
              <a:ea typeface="ＭＳ Ｐゴシック" charset="0"/>
              <a:cs typeface="Calibri"/>
            </a:endParaRPr>
          </a:p>
          <a:p>
            <a:pPr marL="0" indent="0" eaLnBrk="1" hangingPunct="1">
              <a:buNone/>
            </a:pPr>
            <a:endParaRPr lang="en-US" sz="1800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8806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43670630"/>
              </p:ext>
            </p:extLst>
          </p:nvPr>
        </p:nvGraphicFramePr>
        <p:xfrm>
          <a:off x="1676400" y="3783169"/>
          <a:ext cx="5245100" cy="617381"/>
        </p:xfrm>
        <a:graphic>
          <a:graphicData uri="http://schemas.openxmlformats.org/presentationml/2006/ole">
            <p:oleObj spid="_x0000_s54316" name="Equation" r:id="rId4" imgW="3656880" imgH="4204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85266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Interpolation, </a:t>
            </a:r>
            <a:r>
              <a:rPr lang="en-US" sz="3200" dirty="0" err="1" smtClean="0">
                <a:solidFill>
                  <a:srgbClr val="A50021"/>
                </a:solidFill>
                <a:latin typeface="Calibri" charset="0"/>
              </a:rPr>
              <a:t>Backoff</a:t>
            </a: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, and Web-Scale LMs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 dirty="0"/>
              <a:t/>
            </a:r>
            <a:br>
              <a:rPr sz="4400" dirty="0"/>
            </a:br>
            <a:r>
              <a:rPr lang="en-US" sz="4400" dirty="0"/>
              <a:t>Language Modeling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xmlns="" val="425744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819150"/>
            <a:ext cx="3890964" cy="1371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latin typeface="Lucida Sans" charset="0"/>
                <a:ea typeface="ＭＳ Ｐゴシック" charset="0"/>
                <a:cs typeface="ＭＳ Ｐゴシック" charset="0"/>
              </a:rPr>
              <a:t>Language Modeling</a:t>
            </a:r>
            <a:endParaRPr lang="en-US" sz="4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200" dirty="0" smtClean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Advanced: Good Turing Smoothing</a:t>
            </a:r>
            <a:endParaRPr lang="en-US" sz="3200" dirty="0">
              <a:solidFill>
                <a:srgbClr val="800000"/>
              </a:solidFill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5168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772400" cy="74295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Reminder: Add-1 (Laplace) Smoothing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8229600" cy="3714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089409"/>
              </p:ext>
            </p:extLst>
          </p:nvPr>
        </p:nvGraphicFramePr>
        <p:xfrm>
          <a:off x="1854200" y="2038350"/>
          <a:ext cx="5232400" cy="1219200"/>
        </p:xfrm>
        <a:graphic>
          <a:graphicData uri="http://schemas.openxmlformats.org/presentationml/2006/ole">
            <p:oleObj spid="_x0000_s33855" name="Equation" r:id="rId4" imgW="1828440" imgH="4204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8483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More general formulations: Add-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k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8229600" cy="3714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0418449"/>
              </p:ext>
            </p:extLst>
          </p:nvPr>
        </p:nvGraphicFramePr>
        <p:xfrm>
          <a:off x="1701800" y="2800350"/>
          <a:ext cx="5715000" cy="1579563"/>
        </p:xfrm>
        <a:graphic>
          <a:graphicData uri="http://schemas.openxmlformats.org/presentationml/2006/ole">
            <p:oleObj spid="_x0000_s34926" name="Equation" r:id="rId4" imgW="2130120" imgH="585000" progId="Equation.3">
              <p:embed/>
            </p:oleObj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82183562"/>
              </p:ext>
            </p:extLst>
          </p:nvPr>
        </p:nvGraphicFramePr>
        <p:xfrm>
          <a:off x="1698625" y="1428750"/>
          <a:ext cx="5006975" cy="1143000"/>
        </p:xfrm>
        <a:graphic>
          <a:graphicData uri="http://schemas.openxmlformats.org/presentationml/2006/ole">
            <p:oleObj spid="_x0000_s34927" name="Equation" r:id="rId5" imgW="1864800" imgH="4204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345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estimate these probabilities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Could we just count and divide?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No!  Too many possible sentences!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We’ll never see enough data for estimating these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lvl="1" eaLnBrk="1" hangingPunct="1"/>
            <a:endParaRPr lang="en-US" dirty="0">
              <a:latin typeface="Calibri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0150049"/>
              </p:ext>
            </p:extLst>
          </p:nvPr>
        </p:nvGraphicFramePr>
        <p:xfrm>
          <a:off x="762001" y="2209800"/>
          <a:ext cx="6019800" cy="1994447"/>
        </p:xfrm>
        <a:graphic>
          <a:graphicData uri="http://schemas.openxmlformats.org/presentationml/2006/ole">
            <p:oleObj spid="_x0000_s3183" name="Equation" r:id="rId4" imgW="2568960" imgH="84096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1114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Unigram prior smoothing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8229600" cy="3714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78403471"/>
              </p:ext>
            </p:extLst>
          </p:nvPr>
        </p:nvGraphicFramePr>
        <p:xfrm>
          <a:off x="1625600" y="1276350"/>
          <a:ext cx="5715000" cy="1579563"/>
        </p:xfrm>
        <a:graphic>
          <a:graphicData uri="http://schemas.openxmlformats.org/presentationml/2006/ole">
            <p:oleObj spid="_x0000_s35950" name="Equation" r:id="rId4" imgW="2130120" imgH="585000" progId="Equation.3">
              <p:embed/>
            </p:oleObj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74744384"/>
              </p:ext>
            </p:extLst>
          </p:nvPr>
        </p:nvGraphicFramePr>
        <p:xfrm>
          <a:off x="1331913" y="3259138"/>
          <a:ext cx="6661150" cy="1141412"/>
        </p:xfrm>
        <a:graphic>
          <a:graphicData uri="http://schemas.openxmlformats.org/presentationml/2006/ole">
            <p:oleObj spid="_x0000_s35951" name="Equation" r:id="rId5" imgW="2486520" imgH="4204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3367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smoothing </a:t>
            </a:r>
            <a:r>
              <a:rPr lang="en-US" dirty="0"/>
              <a:t>algorithms</a:t>
            </a:r>
          </a:p>
        </p:txBody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Intuition used by many smoothing algorithms</a:t>
            </a:r>
          </a:p>
          <a:p>
            <a:pPr lvl="1"/>
            <a:r>
              <a:rPr lang="en-US" sz="2400" dirty="0"/>
              <a:t>Good-Turing</a:t>
            </a:r>
          </a:p>
          <a:p>
            <a:pPr lvl="1"/>
            <a:r>
              <a:rPr lang="en-US" sz="2400" dirty="0" err="1"/>
              <a:t>Kneser</a:t>
            </a:r>
            <a:r>
              <a:rPr lang="en-US" sz="2400" dirty="0"/>
              <a:t>-Ney</a:t>
            </a:r>
          </a:p>
          <a:p>
            <a:pPr lvl="1"/>
            <a:r>
              <a:rPr lang="en-US" sz="2400" dirty="0"/>
              <a:t>Witten-Bell</a:t>
            </a:r>
          </a:p>
          <a:p>
            <a:r>
              <a:rPr lang="en-US" sz="2800" dirty="0" smtClean="0"/>
              <a:t>Use the </a:t>
            </a:r>
            <a:r>
              <a:rPr lang="en-US" sz="2800" dirty="0"/>
              <a:t>count of things </a:t>
            </a:r>
            <a:r>
              <a:rPr lang="en-US" sz="2800" dirty="0" smtClean="0"/>
              <a:t>we’ve </a:t>
            </a:r>
            <a:r>
              <a:rPr lang="en-US" sz="2800" b="1" dirty="0"/>
              <a:t>seen</a:t>
            </a:r>
            <a:r>
              <a:rPr lang="en-US" sz="2800" dirty="0"/>
              <a:t> </a:t>
            </a:r>
            <a:r>
              <a:rPr lang="en-US" sz="2800" b="1" dirty="0" smtClean="0"/>
              <a:t>once</a:t>
            </a:r>
          </a:p>
          <a:p>
            <a:pPr lvl="1"/>
            <a:r>
              <a:rPr lang="en-US" sz="2400" dirty="0" smtClean="0"/>
              <a:t>to </a:t>
            </a:r>
            <a:r>
              <a:rPr lang="en-US" sz="2400" dirty="0"/>
              <a:t>help estimate the count of things </a:t>
            </a:r>
            <a:r>
              <a:rPr lang="en-US" sz="2400" dirty="0" smtClean="0"/>
              <a:t>we’ve </a:t>
            </a:r>
            <a:r>
              <a:rPr lang="en-US" sz="2400" b="1" dirty="0"/>
              <a:t>never seen</a:t>
            </a:r>
          </a:p>
        </p:txBody>
      </p:sp>
    </p:spTree>
    <p:extLst>
      <p:ext uri="{BB962C8B-B14F-4D97-AF65-F5344CB8AC3E}">
        <p14:creationId xmlns:p14="http://schemas.microsoft.com/office/powerpoint/2010/main" xmlns="" val="351014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Notation: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c</a:t>
            </a:r>
            <a:r>
              <a:rPr lang="en-US" dirty="0"/>
              <a:t> </a:t>
            </a:r>
            <a:r>
              <a:rPr lang="en-US" dirty="0" smtClean="0"/>
              <a:t>= Frequency of frequency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dirty="0" err="1" smtClean="0"/>
              <a:t>N</a:t>
            </a:r>
            <a:r>
              <a:rPr lang="en-US" baseline="-25000" dirty="0" err="1" smtClean="0"/>
              <a:t>c</a:t>
            </a:r>
            <a:r>
              <a:rPr lang="en-US" dirty="0" smtClean="0"/>
              <a:t> = the count of things we’ve seen c times</a:t>
            </a:r>
          </a:p>
          <a:p>
            <a:r>
              <a:rPr lang="en-US" dirty="0" smtClean="0"/>
              <a:t>Sam I am I am </a:t>
            </a:r>
            <a:r>
              <a:rPr lang="en-US" dirty="0"/>
              <a:t>S</a:t>
            </a:r>
            <a:r>
              <a:rPr lang="en-US" dirty="0" smtClean="0"/>
              <a:t>am I do not eat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   3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</a:t>
            </a:r>
            <a:r>
              <a:rPr lang="en-US" dirty="0" err="1" smtClean="0">
                <a:latin typeface="Courier"/>
                <a:cs typeface="Courier"/>
              </a:rPr>
              <a:t>am</a:t>
            </a:r>
            <a:r>
              <a:rPr lang="en-US" dirty="0" smtClean="0">
                <a:latin typeface="Courier"/>
                <a:cs typeface="Courier"/>
              </a:rPr>
              <a:t> 2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a</a:t>
            </a:r>
            <a:r>
              <a:rPr lang="en-US" dirty="0" smtClean="0">
                <a:latin typeface="Courier"/>
                <a:cs typeface="Courier"/>
              </a:rPr>
              <a:t>m  2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o  1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n</a:t>
            </a:r>
            <a:r>
              <a:rPr lang="en-US" dirty="0" smtClean="0">
                <a:latin typeface="Courier"/>
                <a:cs typeface="Courier"/>
              </a:rPr>
              <a:t>ot 1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e</a:t>
            </a:r>
            <a:r>
              <a:rPr lang="en-US" dirty="0" smtClean="0">
                <a:latin typeface="Courier"/>
                <a:cs typeface="Courier"/>
              </a:rPr>
              <a:t>at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4564" y="3011313"/>
            <a:ext cx="93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N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dirty="0" smtClean="0">
                <a:latin typeface="+mn-lt"/>
              </a:rPr>
              <a:t> = 3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3562350"/>
            <a:ext cx="93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N</a:t>
            </a:r>
            <a:r>
              <a:rPr lang="en-US" baseline="-25000" dirty="0" smtClean="0">
                <a:latin typeface="+mn-lt"/>
              </a:rPr>
              <a:t>2</a:t>
            </a:r>
            <a:r>
              <a:rPr lang="en-US" dirty="0" smtClean="0">
                <a:latin typeface="+mn-lt"/>
              </a:rPr>
              <a:t> = 2</a:t>
            </a:r>
            <a:endParaRPr lang="en-US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65840" y="4165152"/>
            <a:ext cx="93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N</a:t>
            </a:r>
            <a:r>
              <a:rPr lang="en-US" baseline="-25000" dirty="0">
                <a:latin typeface="+mn-lt"/>
              </a:rPr>
              <a:t>3</a:t>
            </a:r>
            <a:r>
              <a:rPr lang="en-US" dirty="0" smtClean="0">
                <a:latin typeface="+mn-lt"/>
              </a:rPr>
              <a:t> = 1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231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Good-Turing smoothing intuition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00150"/>
            <a:ext cx="8686800" cy="3867150"/>
          </a:xfrm>
        </p:spPr>
        <p:txBody>
          <a:bodyPr/>
          <a:lstStyle/>
          <a:p>
            <a:r>
              <a:rPr lang="en-US" dirty="0" smtClean="0">
                <a:latin typeface="Calibri"/>
                <a:ea typeface="ＭＳ Ｐゴシック" charset="0"/>
                <a:cs typeface="Calibri"/>
              </a:rPr>
              <a:t>You are </a:t>
            </a:r>
            <a:r>
              <a:rPr lang="en-US" dirty="0">
                <a:ea typeface="ＭＳ Ｐゴシック" charset="0"/>
                <a:cs typeface="Calibri"/>
              </a:rPr>
              <a:t>fishing </a:t>
            </a:r>
            <a:r>
              <a:rPr lang="en-US" dirty="0" smtClean="0">
                <a:ea typeface="ＭＳ Ｐゴシック" charset="0"/>
                <a:cs typeface="Calibri"/>
              </a:rPr>
              <a:t>(a scenario </a:t>
            </a:r>
            <a:r>
              <a:rPr lang="en-US" dirty="0">
                <a:ea typeface="ＭＳ Ｐゴシック" charset="0"/>
                <a:cs typeface="Calibri"/>
              </a:rPr>
              <a:t>from Josh Goodman</a:t>
            </a:r>
            <a:r>
              <a:rPr lang="en-US" dirty="0" smtClean="0">
                <a:ea typeface="ＭＳ Ｐゴシック" charset="0"/>
                <a:cs typeface="Calibri"/>
              </a:rPr>
              <a:t>), and caught: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10 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carp, 3 perch, 2 whitefish, </a:t>
            </a:r>
            <a:r>
              <a:rPr lang="en-US" dirty="0">
                <a:solidFill>
                  <a:srgbClr val="A50021"/>
                </a:solidFill>
                <a:latin typeface="Calibri"/>
                <a:ea typeface="ＭＳ Ｐゴシック" charset="0"/>
                <a:cs typeface="Calibri"/>
              </a:rPr>
              <a:t>1 trout, 1 salmon, 1 eel 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= 18 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fish</a:t>
            </a:r>
          </a:p>
          <a:p>
            <a:r>
              <a:rPr lang="en-US" dirty="0" smtClean="0">
                <a:ea typeface="ＭＳ Ｐゴシック" charset="0"/>
                <a:cs typeface="Calibri"/>
              </a:rPr>
              <a:t>How likely </a:t>
            </a:r>
            <a:r>
              <a:rPr lang="en-US" dirty="0">
                <a:ea typeface="ＭＳ Ｐゴシック" charset="0"/>
                <a:cs typeface="Calibri"/>
              </a:rPr>
              <a:t>is it that next species is trout?</a:t>
            </a:r>
          </a:p>
          <a:p>
            <a:pPr lvl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1/18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ea typeface="ＭＳ Ｐゴシック" charset="0"/>
                <a:cs typeface="Calibri"/>
              </a:rPr>
              <a:t>How likely is it that next species is new (i.e. catfish or bass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)</a:t>
            </a:r>
          </a:p>
          <a:p>
            <a:pPr lvl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Let’s use our estimate of things-we-saw-once to estimate the new things.</a:t>
            </a:r>
          </a:p>
          <a:p>
            <a:pPr lvl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3/18 (because N</a:t>
            </a:r>
            <a:r>
              <a:rPr lang="en-US" baseline="-25000" dirty="0" smtClean="0">
                <a:latin typeface="Calibri"/>
                <a:ea typeface="ＭＳ Ｐゴシック" charset="0"/>
                <a:cs typeface="Calibri"/>
              </a:rPr>
              <a:t>1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=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3)</a:t>
            </a:r>
          </a:p>
          <a:p>
            <a:r>
              <a:rPr lang="en-US" dirty="0">
                <a:ea typeface="ＭＳ Ｐゴシック" charset="0"/>
                <a:cs typeface="Calibri"/>
              </a:rPr>
              <a:t>Assuming so, how likely is it that next species is trout?</a:t>
            </a:r>
          </a:p>
          <a:p>
            <a:pPr lvl="1"/>
            <a:r>
              <a:rPr lang="en-US" dirty="0">
                <a:ea typeface="ＭＳ Ｐゴシック" charset="0"/>
                <a:cs typeface="Calibri"/>
              </a:rPr>
              <a:t>Must be less than 1/</a:t>
            </a:r>
            <a:r>
              <a:rPr lang="en-US" dirty="0" smtClean="0">
                <a:ea typeface="ＭＳ Ｐゴシック" charset="0"/>
                <a:cs typeface="Calibri"/>
              </a:rPr>
              <a:t>18</a:t>
            </a:r>
          </a:p>
          <a:p>
            <a:pPr lvl="1"/>
            <a:r>
              <a:rPr lang="en-US" dirty="0" smtClean="0">
                <a:ea typeface="ＭＳ Ｐゴシック" charset="0"/>
                <a:cs typeface="Calibri"/>
              </a:rPr>
              <a:t>How to estimate? </a:t>
            </a:r>
            <a:endParaRPr lang="en-US" dirty="0" smtClean="0">
              <a:latin typeface="Calibri"/>
              <a:ea typeface="ＭＳ Ｐゴシック" charset="0"/>
              <a:cs typeface="Calibri"/>
            </a:endParaRPr>
          </a:p>
          <a:p>
            <a:endParaRPr lang="en-US" dirty="0"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519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343400" y="1276350"/>
            <a:ext cx="43434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Seen once (trout)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 = 1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MLE p = 1/18</a:t>
            </a:r>
          </a:p>
          <a:p>
            <a:pPr lvl="1"/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C*(trout) = 2 * N2/N1 </a:t>
            </a:r>
          </a:p>
          <a:p>
            <a:pPr marL="457200" lvl="1" indent="0">
              <a:buNone/>
            </a:pPr>
            <a:r>
              <a:rPr lang="en-US" dirty="0" smtClean="0">
                <a:latin typeface="Arial" charset="0"/>
                <a:ea typeface="ＭＳ Ｐゴシック" charset="0"/>
              </a:rPr>
              <a:t>            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= 2 * 1/3 </a:t>
            </a:r>
          </a:p>
          <a:p>
            <a:pPr marL="457200" lvl="1" indent="0">
              <a:buNone/>
            </a:pP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dirty="0" smtClean="0">
                <a:latin typeface="Arial" charset="0"/>
                <a:ea typeface="ＭＳ Ｐゴシック" charset="0"/>
              </a:rPr>
              <a:t>             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= 2/3 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P</a:t>
            </a:r>
            <a:r>
              <a:rPr lang="en-US" baseline="30000" dirty="0" smtClean="0">
                <a:latin typeface="Arial" charset="0"/>
                <a:ea typeface="ＭＳ Ｐゴシック" charset="0"/>
              </a:rPr>
              <a:t>*</a:t>
            </a:r>
            <a:r>
              <a:rPr lang="en-US" baseline="-25000" dirty="0" smtClean="0">
                <a:latin typeface="Arial" charset="0"/>
                <a:ea typeface="ＭＳ Ｐゴシック" charset="0"/>
              </a:rPr>
              <a:t>GT</a:t>
            </a:r>
            <a:r>
              <a:rPr lang="en-US" dirty="0" smtClean="0">
                <a:latin typeface="Arial" charset="0"/>
                <a:ea typeface="ＭＳ Ｐゴシック" charset="0"/>
              </a:rPr>
              <a:t>(trout) = 2/3 / 18 = 1/27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Good Turing calculations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76350"/>
            <a:ext cx="4191000" cy="3333750"/>
          </a:xfrm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Unseen (bass or catfish)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 = 0: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MLE p = 0/18 = 0</a:t>
            </a:r>
          </a:p>
          <a:p>
            <a:pPr lvl="1"/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</a:t>
            </a:r>
            <a:r>
              <a:rPr lang="en-US" baseline="30000" dirty="0" smtClean="0">
                <a:latin typeface="Arial" charset="0"/>
                <a:ea typeface="ＭＳ Ｐゴシック" charset="0"/>
                <a:cs typeface="ＭＳ Ｐゴシック" charset="0"/>
              </a:rPr>
              <a:t>*</a:t>
            </a:r>
            <a:r>
              <a:rPr lang="en-US" baseline="-25000" dirty="0" smtClean="0">
                <a:latin typeface="Arial" charset="0"/>
                <a:ea typeface="ＭＳ Ｐゴシック" charset="0"/>
                <a:cs typeface="ＭＳ Ｐゴシック" charset="0"/>
              </a:rPr>
              <a:t>GT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(unseen) = N</a:t>
            </a:r>
            <a:r>
              <a:rPr lang="en-US" baseline="-25000" dirty="0" smtClean="0"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/N = 3/18</a:t>
            </a:r>
            <a:endParaRPr lang="en-US" baseline="-25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91315791"/>
              </p:ext>
            </p:extLst>
          </p:nvPr>
        </p:nvGraphicFramePr>
        <p:xfrm>
          <a:off x="5867400" y="1276350"/>
          <a:ext cx="1857375" cy="842010"/>
        </p:xfrm>
        <a:graphic>
          <a:graphicData uri="http://schemas.openxmlformats.org/presentationml/2006/ole">
            <p:oleObj spid="_x0000_s36972" name="Equation" r:id="rId4" imgW="941400" imgH="42048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03839248"/>
              </p:ext>
            </p:extLst>
          </p:nvPr>
        </p:nvGraphicFramePr>
        <p:xfrm>
          <a:off x="357188" y="1200150"/>
          <a:ext cx="4824412" cy="822325"/>
        </p:xfrm>
        <a:graphic>
          <a:graphicData uri="http://schemas.openxmlformats.org/presentationml/2006/ole">
            <p:oleObj spid="_x0000_s36973" name="Equation" r:id="rId5" imgW="2304000" imgH="38376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1362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95250"/>
            <a:ext cx="7467600" cy="74295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Ney et al.’s Good Turing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Intuition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1066800" y="1276350"/>
            <a:ext cx="5715000" cy="381000"/>
          </a:xfrm>
          <a:prstGeom prst="rect">
            <a:avLst/>
          </a:prstGeom>
          <a:solidFill>
            <a:srgbClr val="CC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14600" y="2724150"/>
            <a:ext cx="5715000" cy="381000"/>
          </a:xfrm>
          <a:prstGeom prst="rect">
            <a:avLst/>
          </a:prstGeom>
          <a:solidFill>
            <a:srgbClr val="CC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52600" y="1962150"/>
            <a:ext cx="5715000" cy="381000"/>
          </a:xfrm>
          <a:prstGeom prst="rect">
            <a:avLst/>
          </a:prstGeom>
          <a:solidFill>
            <a:srgbClr val="CC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1276350"/>
            <a:ext cx="228600" cy="3810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81200" y="1962150"/>
            <a:ext cx="228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971800" y="2724150"/>
            <a:ext cx="2286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" y="3562350"/>
            <a:ext cx="2557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Held-out words: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66675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8817A"/>
                </a:solidFill>
                <a:latin typeface="Calibri"/>
                <a:cs typeface="Calibri"/>
              </a:rPr>
              <a:t>H. Ney, U. Essen, and R. </a:t>
            </a:r>
            <a:r>
              <a:rPr lang="en-US" sz="1400" dirty="0" err="1">
                <a:solidFill>
                  <a:srgbClr val="28817A"/>
                </a:solidFill>
                <a:latin typeface="Calibri"/>
                <a:cs typeface="Calibri"/>
              </a:rPr>
              <a:t>Kneser</a:t>
            </a:r>
            <a:r>
              <a:rPr lang="en-US" sz="1400" dirty="0" smtClean="0">
                <a:solidFill>
                  <a:srgbClr val="28817A"/>
                </a:solidFill>
                <a:latin typeface="Calibri"/>
                <a:cs typeface="Calibri"/>
              </a:rPr>
              <a:t>, 1995. On </a:t>
            </a:r>
            <a:r>
              <a:rPr lang="en-US" sz="1400" dirty="0">
                <a:solidFill>
                  <a:srgbClr val="28817A"/>
                </a:solidFill>
                <a:latin typeface="Calibri"/>
                <a:cs typeface="Calibri"/>
              </a:rPr>
              <a:t>the estimation of 'small' probabilities </a:t>
            </a:r>
            <a:r>
              <a:rPr lang="en-US" sz="1400" dirty="0" smtClean="0">
                <a:solidFill>
                  <a:srgbClr val="28817A"/>
                </a:solidFill>
                <a:latin typeface="Calibri"/>
                <a:cs typeface="Calibri"/>
              </a:rPr>
              <a:t>by leaving</a:t>
            </a:r>
            <a:r>
              <a:rPr lang="en-US" sz="1400" dirty="0">
                <a:solidFill>
                  <a:srgbClr val="28817A"/>
                </a:solidFill>
                <a:latin typeface="Calibri"/>
                <a:cs typeface="Calibri"/>
              </a:rPr>
              <a:t>-one-</a:t>
            </a:r>
            <a:r>
              <a:rPr lang="en-US" sz="1400" dirty="0" smtClean="0">
                <a:solidFill>
                  <a:srgbClr val="28817A"/>
                </a:solidFill>
                <a:latin typeface="Calibri"/>
                <a:cs typeface="Calibri"/>
              </a:rPr>
              <a:t>out.  IEEE </a:t>
            </a:r>
            <a:r>
              <a:rPr lang="en-US" sz="1400" dirty="0">
                <a:solidFill>
                  <a:srgbClr val="28817A"/>
                </a:solidFill>
                <a:latin typeface="Calibri"/>
                <a:cs typeface="Calibri"/>
              </a:rPr>
              <a:t>Trans. PAMI</a:t>
            </a:r>
            <a:r>
              <a:rPr lang="en-US" sz="1400" dirty="0" smtClean="0">
                <a:solidFill>
                  <a:srgbClr val="28817A"/>
                </a:solidFill>
                <a:latin typeface="Calibri"/>
                <a:cs typeface="Calibri"/>
              </a:rPr>
              <a:t>.</a:t>
            </a:r>
            <a:r>
              <a:rPr lang="en-US" sz="1400" dirty="0">
                <a:solidFill>
                  <a:srgbClr val="28817A"/>
                </a:solidFill>
                <a:latin typeface="Calibri"/>
                <a:cs typeface="Calibri"/>
              </a:rPr>
              <a:t> </a:t>
            </a:r>
            <a:r>
              <a:rPr lang="en-US" sz="1400" dirty="0" smtClean="0">
                <a:solidFill>
                  <a:srgbClr val="28817A"/>
                </a:solidFill>
                <a:latin typeface="Calibri"/>
                <a:cs typeface="Calibri"/>
              </a:rPr>
              <a:t>17:12,1202</a:t>
            </a:r>
            <a:r>
              <a:rPr lang="en-US" sz="1400" dirty="0">
                <a:solidFill>
                  <a:srgbClr val="28817A"/>
                </a:solidFill>
                <a:latin typeface="Calibri"/>
                <a:cs typeface="Calibri"/>
              </a:rPr>
              <a:t>-</a:t>
            </a:r>
            <a:r>
              <a:rPr lang="en-US" sz="1400" dirty="0" smtClean="0">
                <a:solidFill>
                  <a:srgbClr val="28817A"/>
                </a:solidFill>
                <a:latin typeface="Calibri"/>
                <a:cs typeface="Calibri"/>
              </a:rPr>
              <a:t>1212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01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Ney </a:t>
            </a:r>
            <a:r>
              <a:rPr lang="en-US" sz="2400" i="1" dirty="0" smtClean="0">
                <a:latin typeface="Arial" charset="0"/>
                <a:ea typeface="ＭＳ Ｐゴシック" charset="0"/>
                <a:cs typeface="ＭＳ Ｐゴシック" charset="0"/>
              </a:rPr>
              <a:t>et al.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Good Turing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Intuition</a:t>
            </a:r>
            <a:b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(slide from Dan Klein)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7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56388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Calibri"/>
                <a:ea typeface="ＭＳ Ｐゴシック" charset="0"/>
                <a:cs typeface="Calibri"/>
              </a:rPr>
              <a:t>Intuition from leave-one-out validation</a:t>
            </a:r>
            <a:endParaRPr lang="en-US" sz="1800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Take each of the 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c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 training words out in turn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c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 training sets of size </a:t>
            </a:r>
            <a:r>
              <a:rPr lang="en-US" sz="1600" i="1" dirty="0" smtClean="0">
                <a:latin typeface="Calibri"/>
                <a:ea typeface="ＭＳ Ｐゴシック" charset="0"/>
                <a:cs typeface="Calibri"/>
              </a:rPr>
              <a:t>c</a:t>
            </a:r>
            <a:r>
              <a:rPr lang="en-US" sz="1600" dirty="0" smtClean="0">
                <a:latin typeface="Calibri"/>
                <a:ea typeface="ＭＳ Ｐゴシック" charset="0"/>
                <a:cs typeface="Calibri"/>
              </a:rPr>
              <a:t>–1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, held-out of size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What fraction of held-out words are unseen in training</a:t>
            </a:r>
            <a:r>
              <a:rPr lang="en-US" sz="1600" dirty="0" smtClean="0">
                <a:latin typeface="Calibri"/>
                <a:ea typeface="ＭＳ Ｐゴシック" charset="0"/>
                <a:cs typeface="Calibri"/>
              </a:rPr>
              <a:t>?</a:t>
            </a:r>
            <a:endParaRPr lang="en-US" sz="1600" dirty="0">
              <a:latin typeface="Calibri"/>
              <a:ea typeface="ＭＳ Ｐゴシック" charset="0"/>
              <a:cs typeface="Calibri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N</a:t>
            </a:r>
            <a:r>
              <a:rPr lang="en-US" sz="1600" baseline="-25000" dirty="0">
                <a:latin typeface="Calibri"/>
                <a:ea typeface="ＭＳ Ｐゴシック" charset="0"/>
                <a:cs typeface="Calibri"/>
              </a:rPr>
              <a:t>1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/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What fraction of held-out words are seen 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 times in training?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(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+1)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N</a:t>
            </a:r>
            <a:r>
              <a:rPr lang="en-US" sz="1600" i="1" baseline="-25000" dirty="0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sz="1600" baseline="-25000" dirty="0">
                <a:latin typeface="Calibri"/>
                <a:ea typeface="ＭＳ Ｐゴシック" charset="0"/>
                <a:cs typeface="Calibri"/>
              </a:rPr>
              <a:t>+1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/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So in the future we expect (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+1)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N</a:t>
            </a:r>
            <a:r>
              <a:rPr lang="en-US" sz="1600" i="1" baseline="-25000" dirty="0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sz="1600" baseline="-25000" dirty="0">
                <a:latin typeface="Calibri"/>
                <a:ea typeface="ＭＳ Ｐゴシック" charset="0"/>
                <a:cs typeface="Calibri"/>
              </a:rPr>
              <a:t>+1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/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c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 of the words to be those with training count 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There are </a:t>
            </a:r>
            <a:r>
              <a:rPr lang="en-US" sz="1600" i="1" dirty="0" err="1">
                <a:latin typeface="Calibri"/>
                <a:ea typeface="ＭＳ Ｐゴシック" charset="0"/>
                <a:cs typeface="Calibri"/>
              </a:rPr>
              <a:t>N</a:t>
            </a:r>
            <a:r>
              <a:rPr lang="en-US" sz="1600" i="1" baseline="-25000" dirty="0" err="1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 words with training count 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Each should occur with probability: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(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+1)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N</a:t>
            </a:r>
            <a:r>
              <a:rPr lang="en-US" sz="1600" i="1" baseline="-25000" dirty="0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sz="1600" baseline="-25000" dirty="0">
                <a:latin typeface="Calibri"/>
                <a:ea typeface="ＭＳ Ｐゴシック" charset="0"/>
                <a:cs typeface="Calibri"/>
              </a:rPr>
              <a:t>+1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/</a:t>
            </a:r>
            <a:r>
              <a:rPr lang="en-US" sz="1600" i="1" dirty="0">
                <a:latin typeface="Calibri"/>
                <a:ea typeface="ＭＳ Ｐゴシック" charset="0"/>
                <a:cs typeface="Calibri"/>
              </a:rPr>
              <a:t>c</a:t>
            </a:r>
            <a:r>
              <a:rPr lang="en-US" sz="1600" dirty="0">
                <a:latin typeface="Calibri"/>
                <a:ea typeface="ＭＳ Ｐゴシック" charset="0"/>
                <a:cs typeface="Calibri"/>
              </a:rPr>
              <a:t>/</a:t>
            </a:r>
            <a:r>
              <a:rPr lang="en-US" sz="1600" i="1" dirty="0" err="1">
                <a:latin typeface="Calibri"/>
                <a:ea typeface="ＭＳ Ｐゴシック" charset="0"/>
                <a:cs typeface="Calibri"/>
              </a:rPr>
              <a:t>N</a:t>
            </a:r>
            <a:r>
              <a:rPr lang="en-US" sz="1600" i="1" baseline="-25000" dirty="0" err="1">
                <a:latin typeface="Calibri"/>
                <a:ea typeface="ＭＳ Ｐゴシック" charset="0"/>
                <a:cs typeface="Calibri"/>
              </a:rPr>
              <a:t>k</a:t>
            </a:r>
            <a:endParaRPr lang="en-US" sz="1600" i="1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Calibri"/>
                <a:ea typeface="ＭＳ Ｐゴシック" charset="0"/>
                <a:cs typeface="Calibri"/>
              </a:rPr>
              <a:t>…or expected </a:t>
            </a:r>
            <a:r>
              <a:rPr lang="en-US" sz="1600" dirty="0" smtClean="0">
                <a:latin typeface="Calibri"/>
                <a:ea typeface="ＭＳ Ｐゴシック" charset="0"/>
                <a:cs typeface="Calibri"/>
              </a:rPr>
              <a:t>count:</a:t>
            </a:r>
            <a:endParaRPr lang="en-US" sz="1600" i="1" baseline="-25000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25837897"/>
              </p:ext>
            </p:extLst>
          </p:nvPr>
        </p:nvGraphicFramePr>
        <p:xfrm>
          <a:off x="3759200" y="4532396"/>
          <a:ext cx="1651000" cy="553954"/>
        </p:xfrm>
        <a:graphic>
          <a:graphicData uri="http://schemas.openxmlformats.org/presentationml/2006/ole">
            <p:oleObj spid="_x0000_s37951" name="Equation" r:id="rId4" imgW="950760" imgH="420480" progId="Equation.3">
              <p:embed/>
            </p:oleObj>
          </a:graphicData>
        </a:graphic>
      </p:graphicFrame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6705600" y="438150"/>
            <a:ext cx="762000" cy="464820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6781800" y="514350"/>
            <a:ext cx="609600" cy="1143000"/>
          </a:xfrm>
          <a:prstGeom prst="rect">
            <a:avLst/>
          </a:prstGeom>
          <a:solidFill>
            <a:srgbClr val="A4001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sz="1800" b="0" i="0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6781800" y="1733550"/>
            <a:ext cx="609600" cy="762000"/>
          </a:xfrm>
          <a:prstGeom prst="rect">
            <a:avLst/>
          </a:prstGeom>
          <a:solidFill>
            <a:srgbClr val="A4001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sz="1800" b="0" i="0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6781800" y="2571750"/>
            <a:ext cx="609600" cy="533400"/>
          </a:xfrm>
          <a:prstGeom prst="rect">
            <a:avLst/>
          </a:prstGeom>
          <a:solidFill>
            <a:srgbClr val="A4001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sz="1800" b="0" i="0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6781800" y="4781550"/>
            <a:ext cx="609600" cy="304800"/>
          </a:xfrm>
          <a:prstGeom prst="rect">
            <a:avLst/>
          </a:prstGeom>
          <a:solidFill>
            <a:srgbClr val="A4001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4417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6781800" y="4400550"/>
            <a:ext cx="609600" cy="304800"/>
          </a:xfrm>
          <a:prstGeom prst="rect">
            <a:avLst/>
          </a:prstGeom>
          <a:solidFill>
            <a:srgbClr val="A4001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3511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 rot="16200000">
            <a:off x="6226175" y="3203575"/>
            <a:ext cx="1447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. . . .</a:t>
            </a: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8305800" y="438150"/>
            <a:ext cx="762000" cy="464820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8382000" y="514350"/>
            <a:ext cx="609600" cy="1143000"/>
          </a:xfrm>
          <a:prstGeom prst="rect">
            <a:avLst/>
          </a:prstGeom>
          <a:solidFill>
            <a:srgbClr val="A4001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sz="1800" b="0" i="0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8382000" y="1733550"/>
            <a:ext cx="609600" cy="762000"/>
          </a:xfrm>
          <a:prstGeom prst="rect">
            <a:avLst/>
          </a:prstGeom>
          <a:solidFill>
            <a:srgbClr val="A4001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sz="1800" b="0" i="0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8382000" y="2571750"/>
            <a:ext cx="609600" cy="533400"/>
          </a:xfrm>
          <a:prstGeom prst="rect">
            <a:avLst/>
          </a:prstGeom>
          <a:solidFill>
            <a:srgbClr val="A4001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sz="1800" b="0" i="0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8382000" y="4781550"/>
            <a:ext cx="609600" cy="304800"/>
          </a:xfrm>
          <a:prstGeom prst="rect">
            <a:avLst/>
          </a:prstGeom>
          <a:solidFill>
            <a:srgbClr val="A4001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sz="1800" b="0" i="0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4416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8382000" y="4400550"/>
            <a:ext cx="609600" cy="304800"/>
          </a:xfrm>
          <a:prstGeom prst="rect">
            <a:avLst/>
          </a:prstGeom>
          <a:solidFill>
            <a:srgbClr val="A4001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3510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 rot="16200000">
            <a:off x="7826375" y="3189288"/>
            <a:ext cx="1447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. . . 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74647" y="21298"/>
            <a:ext cx="94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Training</a:t>
            </a:r>
            <a:endParaRPr lang="en-US" sz="1800" dirty="0"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27621" y="1296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Held out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9136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09550"/>
            <a:ext cx="7467600" cy="89535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Good-Turing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complications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              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(slide from Dan Klein)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7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5029200" cy="340995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Calibri"/>
                <a:ea typeface="ＭＳ Ｐゴシック" charset="0"/>
                <a:cs typeface="Calibri"/>
              </a:rPr>
              <a:t>Problem: what about </a:t>
            </a:r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“</a:t>
            </a:r>
            <a:r>
              <a:rPr lang="en-US" altLang="ja-JP" sz="2000" dirty="0" smtClean="0">
                <a:latin typeface="Calibri"/>
                <a:ea typeface="ＭＳ Ｐゴシック" charset="0"/>
                <a:cs typeface="Calibri"/>
              </a:rPr>
              <a:t>the”?  </a:t>
            </a:r>
            <a:r>
              <a:rPr lang="en-US" altLang="ja-JP" sz="2000" dirty="0">
                <a:latin typeface="Calibri"/>
                <a:ea typeface="ＭＳ Ｐゴシック" charset="0"/>
                <a:cs typeface="Calibri"/>
              </a:rPr>
              <a:t>(say c=4417)</a:t>
            </a:r>
          </a:p>
          <a:p>
            <a:pPr lvl="1"/>
            <a:r>
              <a:rPr lang="en-US" dirty="0">
                <a:latin typeface="Calibri"/>
                <a:ea typeface="ＭＳ Ｐゴシック" charset="0"/>
                <a:cs typeface="Calibri"/>
              </a:rPr>
              <a:t>For small k, </a:t>
            </a:r>
            <a:r>
              <a:rPr lang="en-US" dirty="0" err="1">
                <a:latin typeface="Calibri"/>
                <a:ea typeface="ＭＳ Ｐゴシック" charset="0"/>
                <a:cs typeface="Calibri"/>
              </a:rPr>
              <a:t>N</a:t>
            </a:r>
            <a:r>
              <a:rPr lang="en-US" baseline="-25000" dirty="0" err="1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 &gt; N</a:t>
            </a:r>
            <a:r>
              <a:rPr lang="en-US" baseline="-25000" dirty="0">
                <a:latin typeface="Calibri"/>
                <a:ea typeface="ＭＳ Ｐゴシック" charset="0"/>
                <a:cs typeface="Calibri"/>
              </a:rPr>
              <a:t>k+1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r>
              <a:rPr lang="en-US" dirty="0">
                <a:latin typeface="Calibri"/>
                <a:ea typeface="ＭＳ Ｐゴシック" charset="0"/>
                <a:cs typeface="Calibri"/>
              </a:rPr>
              <a:t>For large k, too jumpy, zeros wreck estimates</a:t>
            </a:r>
          </a:p>
          <a:p>
            <a:pPr marL="457200" lvl="1" indent="0" eaLnBrk="1" hangingPunct="1">
              <a:buNone/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r>
              <a:rPr lang="en-US" dirty="0">
                <a:latin typeface="Calibri"/>
                <a:ea typeface="ＭＳ Ｐゴシック" charset="0"/>
                <a:cs typeface="Calibri"/>
              </a:rPr>
              <a:t>Simple Good-Turing [Gale and Sampson]: replace empirical </a:t>
            </a:r>
            <a:r>
              <a:rPr lang="en-US" dirty="0" err="1">
                <a:latin typeface="Calibri"/>
                <a:ea typeface="ＭＳ Ｐゴシック" charset="0"/>
                <a:cs typeface="Calibri"/>
              </a:rPr>
              <a:t>N</a:t>
            </a:r>
            <a:r>
              <a:rPr lang="en-US" baseline="-25000" dirty="0" err="1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 with a best-fit power law once 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counts 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get unreliable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276350"/>
            <a:ext cx="3429000" cy="1371600"/>
            <a:chOff x="1676400" y="2438400"/>
            <a:chExt cx="3429000" cy="1371600"/>
          </a:xfrm>
        </p:grpSpPr>
        <p:sp>
          <p:nvSpPr>
            <p:cNvPr id="92" name="Rectangle 26"/>
            <p:cNvSpPr>
              <a:spLocks noChangeArrowheads="1"/>
            </p:cNvSpPr>
            <p:nvPr/>
          </p:nvSpPr>
          <p:spPr bwMode="auto">
            <a:xfrm>
              <a:off x="1676400" y="2438400"/>
              <a:ext cx="3429000" cy="13716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Rectangle 27"/>
            <p:cNvSpPr>
              <a:spLocks noChangeArrowheads="1"/>
            </p:cNvSpPr>
            <p:nvPr/>
          </p:nvSpPr>
          <p:spPr bwMode="auto">
            <a:xfrm>
              <a:off x="1752600" y="2667000"/>
              <a:ext cx="381000" cy="11430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94" name="Rectangle 28"/>
            <p:cNvSpPr>
              <a:spLocks noChangeArrowheads="1"/>
            </p:cNvSpPr>
            <p:nvPr/>
          </p:nvSpPr>
          <p:spPr bwMode="auto">
            <a:xfrm>
              <a:off x="2209800" y="3276600"/>
              <a:ext cx="381000" cy="5334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Rectangle 29"/>
            <p:cNvSpPr>
              <a:spLocks noChangeArrowheads="1"/>
            </p:cNvSpPr>
            <p:nvPr/>
          </p:nvSpPr>
          <p:spPr bwMode="auto">
            <a:xfrm>
              <a:off x="2667000" y="3505200"/>
              <a:ext cx="381000" cy="3048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Rectangle 30"/>
            <p:cNvSpPr>
              <a:spLocks noChangeArrowheads="1"/>
            </p:cNvSpPr>
            <p:nvPr/>
          </p:nvSpPr>
          <p:spPr bwMode="auto">
            <a:xfrm>
              <a:off x="3124200" y="3657600"/>
              <a:ext cx="381000" cy="1524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Rectangle 31"/>
            <p:cNvSpPr>
              <a:spLocks noChangeArrowheads="1"/>
            </p:cNvSpPr>
            <p:nvPr/>
          </p:nvSpPr>
          <p:spPr bwMode="auto">
            <a:xfrm>
              <a:off x="3962400" y="3733800"/>
              <a:ext cx="381000" cy="762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Rectangle 32"/>
            <p:cNvSpPr>
              <a:spLocks noChangeArrowheads="1"/>
            </p:cNvSpPr>
            <p:nvPr/>
          </p:nvSpPr>
          <p:spPr bwMode="auto">
            <a:xfrm>
              <a:off x="4572000" y="3733800"/>
              <a:ext cx="381000" cy="762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86400" y="3486150"/>
            <a:ext cx="3429000" cy="1371600"/>
            <a:chOff x="1676400" y="4953000"/>
            <a:chExt cx="3429000" cy="1371600"/>
          </a:xfrm>
        </p:grpSpPr>
        <p:sp>
          <p:nvSpPr>
            <p:cNvPr id="99" name="Rectangle 33"/>
            <p:cNvSpPr>
              <a:spLocks noChangeArrowheads="1"/>
            </p:cNvSpPr>
            <p:nvPr/>
          </p:nvSpPr>
          <p:spPr bwMode="auto">
            <a:xfrm>
              <a:off x="1676400" y="4953000"/>
              <a:ext cx="3429000" cy="13716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Rectangle 34"/>
            <p:cNvSpPr>
              <a:spLocks noChangeArrowheads="1"/>
            </p:cNvSpPr>
            <p:nvPr/>
          </p:nvSpPr>
          <p:spPr bwMode="auto">
            <a:xfrm>
              <a:off x="1752600" y="5181600"/>
              <a:ext cx="381000" cy="11430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101" name="Rectangle 35"/>
            <p:cNvSpPr>
              <a:spLocks noChangeArrowheads="1"/>
            </p:cNvSpPr>
            <p:nvPr/>
          </p:nvSpPr>
          <p:spPr bwMode="auto">
            <a:xfrm>
              <a:off x="2209800" y="5791200"/>
              <a:ext cx="381000" cy="5334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36"/>
            <p:cNvSpPr>
              <a:spLocks/>
            </p:cNvSpPr>
            <p:nvPr/>
          </p:nvSpPr>
          <p:spPr bwMode="auto">
            <a:xfrm>
              <a:off x="2667000" y="6010275"/>
              <a:ext cx="2436813" cy="314325"/>
            </a:xfrm>
            <a:custGeom>
              <a:avLst/>
              <a:gdLst>
                <a:gd name="T0" fmla="*/ 0 w 1439"/>
                <a:gd name="T1" fmla="*/ 0 h 198"/>
                <a:gd name="T2" fmla="*/ 2147483647 w 1439"/>
                <a:gd name="T3" fmla="*/ 2147483647 h 198"/>
                <a:gd name="T4" fmla="*/ 2147483647 w 1439"/>
                <a:gd name="T5" fmla="*/ 2147483647 h 198"/>
                <a:gd name="T6" fmla="*/ 2147483647 w 1439"/>
                <a:gd name="T7" fmla="*/ 2147483647 h 198"/>
                <a:gd name="T8" fmla="*/ 0 w 1439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39"/>
                <a:gd name="T16" fmla="*/ 0 h 198"/>
                <a:gd name="T17" fmla="*/ 1439 w 1439"/>
                <a:gd name="T18" fmla="*/ 198 h 1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39" h="198">
                  <a:moveTo>
                    <a:pt x="0" y="0"/>
                  </a:moveTo>
                  <a:cubicBezTo>
                    <a:pt x="20" y="20"/>
                    <a:pt x="56" y="112"/>
                    <a:pt x="288" y="144"/>
                  </a:cubicBezTo>
                  <a:cubicBezTo>
                    <a:pt x="520" y="176"/>
                    <a:pt x="1439" y="186"/>
                    <a:pt x="1392" y="192"/>
                  </a:cubicBezTo>
                  <a:cubicBezTo>
                    <a:pt x="1345" y="198"/>
                    <a:pt x="237" y="189"/>
                    <a:pt x="8" y="1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4001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284404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Resulting Good-Turing numbers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4572000" cy="33944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Numbers from Church and Gale (1991)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22 million words of AP Newswire</a:t>
            </a: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147251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97812985"/>
              </p:ext>
            </p:extLst>
          </p:nvPr>
        </p:nvGraphicFramePr>
        <p:xfrm>
          <a:off x="5791200" y="1200150"/>
          <a:ext cx="2743200" cy="3717036"/>
        </p:xfrm>
        <a:graphic>
          <a:graphicData uri="http://schemas.openxmlformats.org/drawingml/2006/table">
            <a:tbl>
              <a:tblPr/>
              <a:tblGrid>
                <a:gridCol w="884903"/>
                <a:gridCol w="1858297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Count 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Good Turing c*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.0000270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0.446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1.26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2.24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4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3.24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4.22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5.19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6.21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7.24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8.25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9115156"/>
              </p:ext>
            </p:extLst>
          </p:nvPr>
        </p:nvGraphicFramePr>
        <p:xfrm>
          <a:off x="1524000" y="2114550"/>
          <a:ext cx="1689288" cy="765810"/>
        </p:xfrm>
        <a:graphic>
          <a:graphicData uri="http://schemas.openxmlformats.org/presentationml/2006/ole">
            <p:oleObj spid="_x0000_s38975" name="Equation" r:id="rId4" imgW="941400" imgH="4204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4356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819150"/>
            <a:ext cx="3890964" cy="1371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latin typeface="Lucida Sans" charset="0"/>
                <a:ea typeface="ＭＳ Ｐゴシック" charset="0"/>
                <a:cs typeface="ＭＳ Ｐゴシック" charset="0"/>
              </a:rPr>
              <a:t>Language Modeling</a:t>
            </a:r>
            <a:endParaRPr lang="en-US" sz="4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200" dirty="0" smtClean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Advanced: Good Turing Smoothing</a:t>
            </a:r>
            <a:endParaRPr lang="en-US" sz="3200" dirty="0">
              <a:solidFill>
                <a:srgbClr val="800000"/>
              </a:solidFill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13765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/>
              <a:t>Markov Assumption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charset="0"/>
              </a:rPr>
              <a:t>Simplifying assumption:</a:t>
            </a:r>
          </a:p>
          <a:p>
            <a:pPr marL="457200" lvl="1" indent="0" eaLnBrk="1" hangingPunct="1">
              <a:buNone/>
            </a:pPr>
            <a:endParaRPr lang="en-US" sz="3600" dirty="0">
              <a:latin typeface="Calibri" charset="0"/>
            </a:endParaRPr>
          </a:p>
          <a:p>
            <a:pPr marL="457200" lvl="1" indent="0" eaLnBrk="1" hangingPunct="1">
              <a:buNone/>
            </a:pPr>
            <a:endParaRPr lang="en-US" sz="3200" dirty="0">
              <a:solidFill>
                <a:srgbClr val="A50021"/>
              </a:solidFill>
              <a:latin typeface="Calibri" charset="0"/>
            </a:endParaRPr>
          </a:p>
          <a:p>
            <a:pPr eaLnBrk="1" hangingPunct="1"/>
            <a:r>
              <a:rPr lang="en-US" sz="3600" dirty="0">
                <a:latin typeface="Calibri" charset="0"/>
              </a:rPr>
              <a:t>Or maybe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65157444"/>
              </p:ext>
            </p:extLst>
          </p:nvPr>
        </p:nvGraphicFramePr>
        <p:xfrm>
          <a:off x="457200" y="2471251"/>
          <a:ext cx="7696200" cy="1014899"/>
        </p:xfrm>
        <a:graphic>
          <a:graphicData uri="http://schemas.openxmlformats.org/presentationml/2006/ole">
            <p:oleObj spid="_x0000_s4297" name="Equation" r:id="rId4" imgW="3172320" imgH="411120" progId="Equation.3">
              <p:embed/>
            </p:oleObj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31164689"/>
              </p:ext>
            </p:extLst>
          </p:nvPr>
        </p:nvGraphicFramePr>
        <p:xfrm>
          <a:off x="228600" y="4182281"/>
          <a:ext cx="8915400" cy="961219"/>
        </p:xfrm>
        <a:graphic>
          <a:graphicData uri="http://schemas.openxmlformats.org/presentationml/2006/ole">
            <p:oleObj spid="_x0000_s4298" name="Equation" r:id="rId5" imgW="3885480" imgH="411120" progId="Equation.3">
              <p:embed/>
            </p:oleObj>
          </a:graphicData>
        </a:graphic>
      </p:graphicFrame>
      <p:pic>
        <p:nvPicPr>
          <p:cNvPr id="2" name="Picture 1" descr="225px-AAMarkov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86600" y="133350"/>
            <a:ext cx="1475075" cy="19208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69180" y="1928396"/>
            <a:ext cx="1441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/>
                <a:cs typeface="Calibri"/>
              </a:rPr>
              <a:t>Andrei Markov</a:t>
            </a:r>
            <a:endParaRPr lang="en-US"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366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819150"/>
            <a:ext cx="3890964" cy="1371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latin typeface="Lucida Sans" charset="0"/>
                <a:ea typeface="ＭＳ Ｐゴシック" charset="0"/>
                <a:cs typeface="ＭＳ Ｐゴシック" charset="0"/>
              </a:rPr>
              <a:t>Language Modeling</a:t>
            </a:r>
            <a:endParaRPr lang="en-US" sz="4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2876550"/>
            <a:ext cx="4876800" cy="1676400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200" dirty="0" smtClean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Advanced: </a:t>
            </a:r>
          </a:p>
          <a:p>
            <a:pPr eaLnBrk="1" hangingPunct="1">
              <a:buFont typeface="Times" charset="0"/>
              <a:buNone/>
            </a:pPr>
            <a:r>
              <a:rPr lang="en-US" sz="3200" dirty="0" err="1" smtClean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sz="3200" dirty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-</a:t>
            </a:r>
            <a:r>
              <a:rPr lang="en-US" sz="3200" dirty="0" smtClean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Ney Smoothing</a:t>
            </a:r>
          </a:p>
        </p:txBody>
      </p:sp>
    </p:spTree>
    <p:extLst>
      <p:ext uri="{BB962C8B-B14F-4D97-AF65-F5344CB8AC3E}">
        <p14:creationId xmlns:p14="http://schemas.microsoft.com/office/powerpoint/2010/main" xmlns="" val="1208596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Resulting Good-Turing numbers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4572000" cy="33944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Numbers from Church and Gale (1991)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22 million words of AP Newswire</a:t>
            </a: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It sure looks like c* = (c - .75)</a:t>
            </a:r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147251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60817929"/>
              </p:ext>
            </p:extLst>
          </p:nvPr>
        </p:nvGraphicFramePr>
        <p:xfrm>
          <a:off x="5791200" y="1200150"/>
          <a:ext cx="2743200" cy="3717036"/>
        </p:xfrm>
        <a:graphic>
          <a:graphicData uri="http://schemas.openxmlformats.org/drawingml/2006/table">
            <a:tbl>
              <a:tblPr/>
              <a:tblGrid>
                <a:gridCol w="884903"/>
                <a:gridCol w="1858297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Count 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Good Turing c*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.0000270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0.446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1.26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2.24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4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3.24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4.22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5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.19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6.21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7.24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8.25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49003353"/>
              </p:ext>
            </p:extLst>
          </p:nvPr>
        </p:nvGraphicFramePr>
        <p:xfrm>
          <a:off x="1524000" y="2114550"/>
          <a:ext cx="1689288" cy="765810"/>
        </p:xfrm>
        <a:graphic>
          <a:graphicData uri="http://schemas.openxmlformats.org/presentationml/2006/ole">
            <p:oleObj spid="_x0000_s46142" name="Equation" r:id="rId4" imgW="941400" imgH="4204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151866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Absolute Discounting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79095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  <a:cs typeface="Calibri"/>
              </a:rPr>
              <a:t>Save ourselves </a:t>
            </a:r>
            <a:r>
              <a:rPr lang="en-US" dirty="0">
                <a:ea typeface="ＭＳ Ｐゴシック" charset="0"/>
                <a:cs typeface="Calibri"/>
              </a:rPr>
              <a:t>some time and just subtract 0.75 (or some d</a:t>
            </a:r>
            <a:r>
              <a:rPr lang="en-US" dirty="0" smtClean="0">
                <a:ea typeface="ＭＳ Ｐゴシック" charset="0"/>
                <a:cs typeface="Calibri"/>
              </a:rPr>
              <a:t>)!</a:t>
            </a:r>
          </a:p>
          <a:p>
            <a:pPr lvl="1"/>
            <a:endParaRPr lang="en-US" sz="2400" dirty="0">
              <a:ea typeface="ＭＳ Ｐゴシック" charset="0"/>
              <a:cs typeface="Calibri"/>
            </a:endParaRPr>
          </a:p>
          <a:p>
            <a:pPr lvl="1"/>
            <a:endParaRPr lang="en-US" sz="2400" dirty="0" smtClean="0">
              <a:ea typeface="ＭＳ Ｐゴシック" charset="0"/>
              <a:cs typeface="Calibri"/>
            </a:endParaRPr>
          </a:p>
          <a:p>
            <a:pPr lvl="1"/>
            <a:endParaRPr lang="en-US" sz="2400" dirty="0">
              <a:ea typeface="ＭＳ Ｐゴシック" charset="0"/>
              <a:cs typeface="Calibri"/>
            </a:endParaRPr>
          </a:p>
          <a:p>
            <a:pPr lvl="1"/>
            <a:endParaRPr lang="en-US" sz="2400" dirty="0" smtClean="0">
              <a:ea typeface="ＭＳ Ｐゴシック" charset="0"/>
              <a:cs typeface="Calibri"/>
            </a:endParaRPr>
          </a:p>
          <a:p>
            <a:pPr marL="342900" lvl="1" indent="-342900">
              <a:buClr>
                <a:srgbClr val="CC0000"/>
              </a:buClr>
            </a:pPr>
            <a:r>
              <a:rPr lang="en-US" sz="2400" dirty="0" smtClean="0">
                <a:ea typeface="ＭＳ Ｐゴシック" charset="0"/>
                <a:cs typeface="Calibri"/>
              </a:rPr>
              <a:t>(Maybe </a:t>
            </a:r>
            <a:r>
              <a:rPr lang="en-US" sz="2400" dirty="0">
                <a:ea typeface="ＭＳ Ｐゴシック" charset="0"/>
                <a:cs typeface="Calibri"/>
              </a:rPr>
              <a:t>keeping a couple extra values of d for counts 1 and </a:t>
            </a:r>
            <a:r>
              <a:rPr lang="en-US" sz="2400" dirty="0" smtClean="0">
                <a:ea typeface="ＭＳ Ｐゴシック" charset="0"/>
                <a:cs typeface="Calibri"/>
              </a:rPr>
              <a:t>2)</a:t>
            </a:r>
            <a:endParaRPr lang="en-US" sz="2800" dirty="0" smtClean="0">
              <a:ea typeface="ＭＳ Ｐゴシック" charset="0"/>
              <a:cs typeface="Calibri"/>
            </a:endParaRPr>
          </a:p>
          <a:p>
            <a:r>
              <a:rPr lang="en-US" sz="2800" dirty="0" smtClean="0">
                <a:ea typeface="ＭＳ Ｐゴシック" charset="0"/>
                <a:cs typeface="Calibri"/>
              </a:rPr>
              <a:t>But should we really just use the regular unigram P(w)?</a:t>
            </a:r>
            <a:endParaRPr lang="en-US" sz="3600" dirty="0" smtClean="0"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82</a:t>
            </a:fld>
            <a:endParaRPr 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5612733"/>
              </p:ext>
            </p:extLst>
          </p:nvPr>
        </p:nvGraphicFramePr>
        <p:xfrm>
          <a:off x="396875" y="2190750"/>
          <a:ext cx="8197850" cy="1093788"/>
        </p:xfrm>
        <a:graphic>
          <a:graphicData uri="http://schemas.openxmlformats.org/presentationml/2006/ole">
            <p:oleObj spid="_x0000_s40000" name="Equation" r:id="rId3" imgW="3227400" imgH="42048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57600" y="1885950"/>
            <a:ext cx="228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d</a:t>
            </a:r>
            <a:r>
              <a:rPr lang="en-US" sz="1800" dirty="0" smtClean="0">
                <a:solidFill>
                  <a:srgbClr val="FF0000"/>
                </a:solidFill>
              </a:rPr>
              <a:t>iscounted bigram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48600" y="3116818"/>
            <a:ext cx="1119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unigram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3200" y="1962150"/>
            <a:ext cx="1941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Interpolation weight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7162800" y="2266950"/>
            <a:ext cx="228600" cy="3048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8077200" y="2952750"/>
            <a:ext cx="228600" cy="2286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5961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7750"/>
            <a:ext cx="8686800" cy="3333750"/>
          </a:xfrm>
        </p:spPr>
        <p:txBody>
          <a:bodyPr/>
          <a:lstStyle/>
          <a:p>
            <a:pPr eaLnBrk="1" hangingPunct="1"/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Better estimate for probabilities of lower-order unigrams!</a:t>
            </a:r>
            <a:endParaRPr lang="en-US" altLang="ja-JP" dirty="0">
              <a:latin typeface="Calibri"/>
              <a:ea typeface="ＭＳ Ｐゴシック" charset="0"/>
              <a:cs typeface="Calibri"/>
            </a:endParaRPr>
          </a:p>
          <a:p>
            <a:pPr lvl="1"/>
            <a:r>
              <a:rPr lang="en-US" dirty="0">
                <a:latin typeface="Calibri"/>
                <a:ea typeface="ＭＳ Ｐゴシック" charset="0"/>
                <a:cs typeface="Calibri"/>
              </a:rPr>
              <a:t>Shannon game:  </a:t>
            </a:r>
            <a:r>
              <a:rPr lang="en-US" i="1" dirty="0"/>
              <a:t>I can’t see without my </a:t>
            </a:r>
            <a:r>
              <a:rPr lang="en-US" i="1" dirty="0" smtClean="0"/>
              <a:t>reading</a:t>
            </a:r>
            <a:r>
              <a:rPr lang="en-US" i="1" dirty="0" smtClean="0">
                <a:latin typeface="Calibri"/>
                <a:ea typeface="ＭＳ Ｐゴシック" charset="0"/>
                <a:cs typeface="Calibri"/>
              </a:rPr>
              <a:t>___________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?</a:t>
            </a:r>
          </a:p>
          <a:p>
            <a:pPr lvl="1" eaLnBrk="1" hangingPunct="1"/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“Francisco” </a:t>
            </a:r>
            <a:r>
              <a:rPr lang="en-US" altLang="ja-JP" dirty="0">
                <a:latin typeface="Calibri"/>
                <a:ea typeface="ＭＳ Ｐゴシック" charset="0"/>
                <a:cs typeface="Calibri"/>
              </a:rPr>
              <a:t>is more common than </a:t>
            </a:r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“glasses”</a:t>
            </a:r>
            <a:endParaRPr lang="en-US" altLang="ja-JP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r>
              <a:rPr lang="en-US" dirty="0">
                <a:latin typeface="Calibri"/>
                <a:ea typeface="ＭＳ Ｐゴシック" charset="0"/>
                <a:cs typeface="Calibri"/>
              </a:rPr>
              <a:t>… but 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“</a:t>
            </a:r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Francisco” </a:t>
            </a:r>
            <a:r>
              <a:rPr lang="en-US" altLang="ja-JP" dirty="0">
                <a:latin typeface="Calibri"/>
                <a:ea typeface="ＭＳ Ｐゴシック" charset="0"/>
                <a:cs typeface="Calibri"/>
              </a:rPr>
              <a:t>always follows </a:t>
            </a:r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“San”</a:t>
            </a:r>
          </a:p>
          <a:p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The unigram is useful exactly when we haven’t seen this bigram!</a:t>
            </a:r>
          </a:p>
          <a:p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Instead of  P(w): “How likely is w”</a:t>
            </a:r>
          </a:p>
          <a:p>
            <a:r>
              <a:rPr lang="en-US" altLang="ja-JP" dirty="0" err="1" smtClean="0">
                <a:latin typeface="Calibri"/>
                <a:ea typeface="ＭＳ Ｐゴシック" charset="0"/>
                <a:cs typeface="Calibri"/>
              </a:rPr>
              <a:t>P</a:t>
            </a:r>
            <a:r>
              <a:rPr lang="en-US" altLang="ja-JP" baseline="-25000" dirty="0" err="1" smtClean="0">
                <a:latin typeface="Calibri"/>
                <a:ea typeface="ＭＳ Ｐゴシック" charset="0"/>
                <a:cs typeface="Calibri"/>
              </a:rPr>
              <a:t>continuation</a:t>
            </a:r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(w):  “How likely is w to appear as a novel continuation?</a:t>
            </a:r>
          </a:p>
          <a:p>
            <a:pPr lvl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For each word, count the number of bigram types it completes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Every 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bigram type was a novel continuation the first time it was seen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48400" y="1428750"/>
            <a:ext cx="1117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3366FF"/>
                </a:solidFill>
                <a:latin typeface="+mn-lt"/>
              </a:rPr>
              <a:t>Francisco</a:t>
            </a:r>
            <a:endParaRPr lang="en-US" sz="1800" i="1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-Ney Smoothing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24600" y="1428750"/>
            <a:ext cx="91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3366FF"/>
                </a:solidFill>
                <a:latin typeface="+mn-lt"/>
              </a:rPr>
              <a:t>g</a:t>
            </a:r>
            <a:r>
              <a:rPr lang="en-US" sz="1800" i="1" dirty="0" smtClean="0">
                <a:solidFill>
                  <a:srgbClr val="3366FF"/>
                </a:solidFill>
                <a:latin typeface="+mn-lt"/>
              </a:rPr>
              <a:t>lasses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46611838"/>
              </p:ext>
            </p:extLst>
          </p:nvPr>
        </p:nvGraphicFramePr>
        <p:xfrm>
          <a:off x="1981200" y="4689475"/>
          <a:ext cx="4605337" cy="454025"/>
        </p:xfrm>
        <a:graphic>
          <a:graphicData uri="http://schemas.openxmlformats.org/presentationml/2006/ole">
            <p:oleObj spid="_x0000_s41052" name="Equation" r:id="rId4" imgW="2440800" imgH="2282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222986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-Ney Smoothing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II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6350"/>
            <a:ext cx="8534400" cy="3333750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How many times does w appear as a novel continuation:</a:t>
            </a: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endParaRPr lang="en-US" sz="2000" dirty="0" smtClean="0">
              <a:ea typeface="ＭＳ Ｐゴシック" charset="0"/>
              <a:cs typeface="Calibri"/>
            </a:endParaRPr>
          </a:p>
          <a:p>
            <a:r>
              <a:rPr lang="en-US" sz="2000" dirty="0" smtClean="0">
                <a:ea typeface="ＭＳ Ｐゴシック" charset="0"/>
                <a:cs typeface="Calibri"/>
              </a:rPr>
              <a:t>Normalized </a:t>
            </a:r>
            <a:r>
              <a:rPr lang="en-US" sz="2000" dirty="0">
                <a:ea typeface="ＭＳ Ｐゴシック" charset="0"/>
                <a:cs typeface="Calibri"/>
              </a:rPr>
              <a:t>by the total number of word bigram types</a:t>
            </a:r>
          </a:p>
          <a:p>
            <a:pPr eaLnBrk="1" hangingPunct="1"/>
            <a:endParaRPr lang="en-US" sz="2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 smtClean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7577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76560068"/>
              </p:ext>
            </p:extLst>
          </p:nvPr>
        </p:nvGraphicFramePr>
        <p:xfrm>
          <a:off x="974725" y="3678238"/>
          <a:ext cx="6832600" cy="1179512"/>
        </p:xfrm>
        <a:graphic>
          <a:graphicData uri="http://schemas.openxmlformats.org/presentationml/2006/ole">
            <p:oleObj spid="_x0000_s57419" name="Equation" r:id="rId4" imgW="2779200" imgH="466200" progId="Equation.3">
              <p:embed/>
            </p:oleObj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52972193"/>
              </p:ext>
            </p:extLst>
          </p:nvPr>
        </p:nvGraphicFramePr>
        <p:xfrm>
          <a:off x="1676400" y="1733550"/>
          <a:ext cx="4605337" cy="454025"/>
        </p:xfrm>
        <a:graphic>
          <a:graphicData uri="http://schemas.openxmlformats.org/presentationml/2006/ole">
            <p:oleObj spid="_x0000_s57420" name="Equation" r:id="rId5" imgW="2440800" imgH="228240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93709901"/>
              </p:ext>
            </p:extLst>
          </p:nvPr>
        </p:nvGraphicFramePr>
        <p:xfrm>
          <a:off x="2026320" y="2919413"/>
          <a:ext cx="3612480" cy="566737"/>
        </p:xfrm>
        <a:graphic>
          <a:graphicData uri="http://schemas.openxmlformats.org/presentationml/2006/ole">
            <p:oleObj spid="_x0000_s57421" name="Equation" r:id="rId6" imgW="1691280" imgH="25596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331072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-Ney Smoothing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III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8534400" cy="3333750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Alternative metaphor: The number of  # of word types seen to precede w</a:t>
            </a: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normalized by the # of words preceding all words:</a:t>
            </a: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A frequent word (Francisco) occurring in only one context (San) will have a low continuation probability</a:t>
            </a:r>
            <a:endParaRPr lang="en-US" sz="1600" dirty="0" smtClean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 smtClean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94081638"/>
              </p:ext>
            </p:extLst>
          </p:nvPr>
        </p:nvGraphicFramePr>
        <p:xfrm>
          <a:off x="1295400" y="2876550"/>
          <a:ext cx="5511800" cy="1195388"/>
        </p:xfrm>
        <a:graphic>
          <a:graphicData uri="http://schemas.openxmlformats.org/presentationml/2006/ole">
            <p:oleObj spid="_x0000_s59438" name="Equation" r:id="rId4" imgW="2678760" imgH="576000" progId="Equation.3">
              <p:embed/>
            </p:oleObj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66885353"/>
              </p:ext>
            </p:extLst>
          </p:nvPr>
        </p:nvGraphicFramePr>
        <p:xfrm>
          <a:off x="2590800" y="1809750"/>
          <a:ext cx="2871788" cy="457200"/>
        </p:xfrm>
        <a:graphic>
          <a:graphicData uri="http://schemas.openxmlformats.org/presentationml/2006/ole">
            <p:oleObj spid="_x0000_s59439" name="Equation" r:id="rId5" imgW="1343880" imgH="2008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66923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-Ney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Smoothing 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 smtClean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 smtClean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 smtClean="0"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 smtClean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86</a:t>
            </a:fld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00184197"/>
              </p:ext>
            </p:extLst>
          </p:nvPr>
        </p:nvGraphicFramePr>
        <p:xfrm>
          <a:off x="401638" y="1504950"/>
          <a:ext cx="8097837" cy="923925"/>
        </p:xfrm>
        <a:graphic>
          <a:graphicData uri="http://schemas.openxmlformats.org/presentationml/2006/ole">
            <p:oleObj spid="_x0000_s42131" name="Equation" r:id="rId3" imgW="3775680" imgH="420480" progId="Equation.3">
              <p:embed/>
            </p:oleObj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59804666"/>
              </p:ext>
            </p:extLst>
          </p:nvPr>
        </p:nvGraphicFramePr>
        <p:xfrm>
          <a:off x="1524000" y="3181350"/>
          <a:ext cx="4729740" cy="933450"/>
        </p:xfrm>
        <a:graphic>
          <a:graphicData uri="http://schemas.openxmlformats.org/presentationml/2006/ole">
            <p:oleObj spid="_x0000_s42132" name="Equation" r:id="rId4" imgW="2175840" imgH="42048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2647950"/>
            <a:ext cx="6414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+mn-lt"/>
              </a:rPr>
              <a:t>λ</a:t>
            </a:r>
            <a:r>
              <a:rPr lang="en-US" sz="1800" dirty="0" smtClean="0">
                <a:latin typeface="+mn-lt"/>
              </a:rPr>
              <a:t> is a normalizing constant; the probability mass we’ve discounted</a:t>
            </a:r>
            <a:endParaRPr lang="en-US" sz="18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4400550"/>
            <a:ext cx="2610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</a:t>
            </a:r>
            <a:r>
              <a:rPr lang="en-US" sz="1600" dirty="0" smtClean="0">
                <a:solidFill>
                  <a:srgbClr val="FF0000"/>
                </a:solidFill>
              </a:rPr>
              <a:t>he normalized discount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00" y="4248150"/>
            <a:ext cx="441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The number of word types that can follow w</a:t>
            </a:r>
            <a:r>
              <a:rPr lang="en-US" sz="1400" baseline="-25000" dirty="0" smtClean="0">
                <a:solidFill>
                  <a:srgbClr val="FF0000"/>
                </a:solidFill>
              </a:rPr>
              <a:t>i-1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= # of word types we discounted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= # of times we applied normalized discount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2362200" y="3943350"/>
            <a:ext cx="304800" cy="3810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4648200" y="3943350"/>
            <a:ext cx="76200" cy="3810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414523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-Ney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Smoothing: Recursive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581400"/>
          </a:xfrm>
        </p:spPr>
        <p:txBody>
          <a:bodyPr/>
          <a:lstStyle/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 smtClean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 smtClean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 smtClean="0"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 smtClean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87</a:t>
            </a:fld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86128123"/>
              </p:ext>
            </p:extLst>
          </p:nvPr>
        </p:nvGraphicFramePr>
        <p:xfrm>
          <a:off x="-20638" y="1617663"/>
          <a:ext cx="8831263" cy="1004887"/>
        </p:xfrm>
        <a:graphic>
          <a:graphicData uri="http://schemas.openxmlformats.org/presentationml/2006/ole">
            <p:oleObj spid="_x0000_s48235" name="Equation" r:id="rId3" imgW="4114080" imgH="456840" progId="Equation.3">
              <p:embed/>
            </p:oleObj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52527965"/>
              </p:ext>
            </p:extLst>
          </p:nvPr>
        </p:nvGraphicFramePr>
        <p:xfrm>
          <a:off x="1263650" y="2921000"/>
          <a:ext cx="6711950" cy="1168400"/>
        </p:xfrm>
        <a:graphic>
          <a:graphicData uri="http://schemas.openxmlformats.org/presentationml/2006/ole">
            <p:oleObj spid="_x0000_s48236" name="Equation" r:id="rId4" imgW="3126600" imgH="53028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4476750"/>
            <a:ext cx="7582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Continuation count = Number of unique single word contexts for </a:t>
            </a:r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427938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819150"/>
            <a:ext cx="3890964" cy="1371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latin typeface="Lucida Sans" charset="0"/>
                <a:ea typeface="ＭＳ Ｐゴシック" charset="0"/>
                <a:cs typeface="ＭＳ Ｐゴシック" charset="0"/>
              </a:rPr>
              <a:t>Language Modeling</a:t>
            </a:r>
            <a:endParaRPr lang="en-US" sz="4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2876550"/>
            <a:ext cx="4876800" cy="1676400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200" dirty="0" smtClean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Advanced: </a:t>
            </a:r>
          </a:p>
          <a:p>
            <a:pPr eaLnBrk="1" hangingPunct="1">
              <a:buFont typeface="Times" charset="0"/>
              <a:buNone/>
            </a:pPr>
            <a:r>
              <a:rPr lang="en-US" sz="3200" dirty="0" err="1" smtClean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sz="3200" dirty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-</a:t>
            </a:r>
            <a:r>
              <a:rPr lang="en-US" sz="3200" smtClean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Ney Smoothing</a:t>
            </a:r>
            <a:endParaRPr lang="en-US" sz="3200" dirty="0" smtClean="0">
              <a:solidFill>
                <a:srgbClr val="800000"/>
              </a:solidFill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7024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Markov Assumption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3600" dirty="0" smtClean="0"/>
          </a:p>
          <a:p>
            <a:endParaRPr lang="en-US" sz="3200" dirty="0" smtClean="0"/>
          </a:p>
          <a:p>
            <a:r>
              <a:rPr lang="en-US" sz="3200" dirty="0" smtClean="0"/>
              <a:t>In </a:t>
            </a:r>
            <a:r>
              <a:rPr lang="en-US" sz="3200" dirty="0"/>
              <a:t>other words, we approximate each component in the product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sz="3600" dirty="0">
              <a:latin typeface="Calibri" charset="0"/>
            </a:endParaRPr>
          </a:p>
          <a:p>
            <a:pPr lvl="1" eaLnBrk="1" hangingPunct="1"/>
            <a:endParaRPr lang="en-US" sz="3600" dirty="0">
              <a:solidFill>
                <a:srgbClr val="A50021"/>
              </a:solidFill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77115639"/>
              </p:ext>
            </p:extLst>
          </p:nvPr>
        </p:nvGraphicFramePr>
        <p:xfrm>
          <a:off x="838200" y="1428750"/>
          <a:ext cx="7104063" cy="1087437"/>
        </p:xfrm>
        <a:graphic>
          <a:graphicData uri="http://schemas.openxmlformats.org/presentationml/2006/ole">
            <p:oleObj spid="_x0000_s5319" name="Equation" r:id="rId4" imgW="2322000" imgH="347400" progId="Equation.3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72657802"/>
              </p:ext>
            </p:extLst>
          </p:nvPr>
        </p:nvGraphicFramePr>
        <p:xfrm>
          <a:off x="539750" y="3790950"/>
          <a:ext cx="8604250" cy="630237"/>
        </p:xfrm>
        <a:graphic>
          <a:graphicData uri="http://schemas.openxmlformats.org/presentationml/2006/ole">
            <p:oleObj spid="_x0000_s5320" name="Equation" r:id="rId5" imgW="2422800" imgH="16452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1168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78AC3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8226</TotalTime>
  <Words>3204</Words>
  <Application>Microsoft Macintosh PowerPoint</Application>
  <PresentationFormat>On-screen Show (16:9)</PresentationFormat>
  <Paragraphs>821</Paragraphs>
  <Slides>88</Slides>
  <Notes>76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0" baseType="lpstr">
      <vt:lpstr>NLP-jurafsky</vt:lpstr>
      <vt:lpstr>Equation</vt:lpstr>
      <vt:lpstr> Language Modeling</vt:lpstr>
      <vt:lpstr>Probabilistic Language Models</vt:lpstr>
      <vt:lpstr>Probabilistic Language Modeling</vt:lpstr>
      <vt:lpstr>How to compute P(W)</vt:lpstr>
      <vt:lpstr>Reminder: The Chain Rule</vt:lpstr>
      <vt:lpstr>The Chain Rule applied to compute joint probability of words in sentence</vt:lpstr>
      <vt:lpstr>How to estimate these probabilities</vt:lpstr>
      <vt:lpstr>Markov Assumption</vt:lpstr>
      <vt:lpstr>Markov Assumption</vt:lpstr>
      <vt:lpstr>Simplest case: Unigram model</vt:lpstr>
      <vt:lpstr>Bigram model</vt:lpstr>
      <vt:lpstr>N-gram models</vt:lpstr>
      <vt:lpstr> Language Modeling</vt:lpstr>
      <vt:lpstr> Language Modeling</vt:lpstr>
      <vt:lpstr>Estimating bigram probabilities</vt:lpstr>
      <vt:lpstr>An example</vt:lpstr>
      <vt:lpstr>More examples:  Berkeley Restaurant Project sentences</vt:lpstr>
      <vt:lpstr>Raw bigram counts</vt:lpstr>
      <vt:lpstr>Raw bigram probabilities</vt:lpstr>
      <vt:lpstr>Bigram estimates of sentence probabilities</vt:lpstr>
      <vt:lpstr>What kinds of knowledge?</vt:lpstr>
      <vt:lpstr>Practical Issues</vt:lpstr>
      <vt:lpstr>Language Modeling Toolkits</vt:lpstr>
      <vt:lpstr>Google N-Gram Release, August 2006</vt:lpstr>
      <vt:lpstr>Google N-Gram Release</vt:lpstr>
      <vt:lpstr>Google Book N-grams</vt:lpstr>
      <vt:lpstr> Language Modeling</vt:lpstr>
      <vt:lpstr> Language Modeling</vt:lpstr>
      <vt:lpstr>Evaluation: How good is our model?</vt:lpstr>
      <vt:lpstr>Extrinsic evaluation of N-gram models</vt:lpstr>
      <vt:lpstr>Difficulty of extrinsic (in-vivo) evaluation of  N-gram models</vt:lpstr>
      <vt:lpstr>Intuition of Perplexity</vt:lpstr>
      <vt:lpstr>Perplexity</vt:lpstr>
      <vt:lpstr>The Shannon Game intuition for perplexity</vt:lpstr>
      <vt:lpstr>Perplexity as branching factor</vt:lpstr>
      <vt:lpstr>Lower perplexity = better model</vt:lpstr>
      <vt:lpstr> Language Modeling</vt:lpstr>
      <vt:lpstr> Language Modeling</vt:lpstr>
      <vt:lpstr>The Shannon Visualization Method</vt:lpstr>
      <vt:lpstr>Approximating Shakespeare</vt:lpstr>
      <vt:lpstr>Shakespeare as corpus</vt:lpstr>
      <vt:lpstr>The wall street journal is not shakespeare (no offense)</vt:lpstr>
      <vt:lpstr>The perils of overfitting</vt:lpstr>
      <vt:lpstr>Zeros</vt:lpstr>
      <vt:lpstr>Zero probability bigrams</vt:lpstr>
      <vt:lpstr> Language Modeling</vt:lpstr>
      <vt:lpstr> Language Modeling</vt:lpstr>
      <vt:lpstr>The intuition of smoothing (from Dan Klein)</vt:lpstr>
      <vt:lpstr>Add-one estimation</vt:lpstr>
      <vt:lpstr>Maximum Likelihood Estimates</vt:lpstr>
      <vt:lpstr>Berkeley Restaurant Corpus: Laplace smoothed bigram counts</vt:lpstr>
      <vt:lpstr>Laplace-smoothed bigrams</vt:lpstr>
      <vt:lpstr>Reconstituted counts</vt:lpstr>
      <vt:lpstr>Compare with raw bigram counts</vt:lpstr>
      <vt:lpstr>Add-1 estimation is a blunt instrument</vt:lpstr>
      <vt:lpstr> Language Modeling</vt:lpstr>
      <vt:lpstr> Language Modeling</vt:lpstr>
      <vt:lpstr>Backoff and Interpolation</vt:lpstr>
      <vt:lpstr>Linear Interpolation</vt:lpstr>
      <vt:lpstr>How to set the lambdas?</vt:lpstr>
      <vt:lpstr>Unknown words: Open versus closed vocabulary tasks</vt:lpstr>
      <vt:lpstr>Huge web-scale n-grams</vt:lpstr>
      <vt:lpstr>Smoothing for Web-scale N-grams</vt:lpstr>
      <vt:lpstr>N-gram Smoothing Summary</vt:lpstr>
      <vt:lpstr>Advanced Language Modeling</vt:lpstr>
      <vt:lpstr> Language Modeling</vt:lpstr>
      <vt:lpstr>Language Modeling</vt:lpstr>
      <vt:lpstr>Reminder: Add-1 (Laplace) Smoothing</vt:lpstr>
      <vt:lpstr>More general formulations: Add-k</vt:lpstr>
      <vt:lpstr>Unigram prior smoothing</vt:lpstr>
      <vt:lpstr>Advanced smoothing algorithms</vt:lpstr>
      <vt:lpstr>Notation: Nc = Frequency of frequency c</vt:lpstr>
      <vt:lpstr>Good-Turing smoothing intuition</vt:lpstr>
      <vt:lpstr>Good Turing calculations</vt:lpstr>
      <vt:lpstr>Ney et al.’s Good Turing Intuition</vt:lpstr>
      <vt:lpstr>Ney et al. Good Turing Intuition (slide from Dan Klein)</vt:lpstr>
      <vt:lpstr>Good-Turing complications                  (slide from Dan Klein)</vt:lpstr>
      <vt:lpstr>Resulting Good-Turing numbers</vt:lpstr>
      <vt:lpstr>Language Modeling</vt:lpstr>
      <vt:lpstr>Language Modeling</vt:lpstr>
      <vt:lpstr>Resulting Good-Turing numbers</vt:lpstr>
      <vt:lpstr>Absolute Discounting Interpolation</vt:lpstr>
      <vt:lpstr>Kneser-Ney Smoothing I</vt:lpstr>
      <vt:lpstr>Kneser-Ney Smoothing II</vt:lpstr>
      <vt:lpstr>Kneser-Ney Smoothing III</vt:lpstr>
      <vt:lpstr>Kneser-Ney Smoothing IV</vt:lpstr>
      <vt:lpstr>Kneser-Ney Smoothing: Recursive formulation</vt:lpstr>
      <vt:lpstr>Language Modeling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VIT-Laptop</cp:lastModifiedBy>
  <cp:revision>182</cp:revision>
  <cp:lastPrinted>2009-04-20T16:46:08Z</cp:lastPrinted>
  <dcterms:created xsi:type="dcterms:W3CDTF">2010-04-19T15:31:24Z</dcterms:created>
  <dcterms:modified xsi:type="dcterms:W3CDTF">2019-09-09T12:49:00Z</dcterms:modified>
</cp:coreProperties>
</file>