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327" r:id="rId4"/>
    <p:sldId id="372" r:id="rId5"/>
    <p:sldId id="373" r:id="rId6"/>
    <p:sldId id="369" r:id="rId7"/>
    <p:sldId id="331" r:id="rId8"/>
    <p:sldId id="401" r:id="rId9"/>
    <p:sldId id="402" r:id="rId10"/>
    <p:sldId id="403" r:id="rId11"/>
    <p:sldId id="404" r:id="rId12"/>
    <p:sldId id="405" r:id="rId13"/>
    <p:sldId id="377" r:id="rId14"/>
    <p:sldId id="370" r:id="rId15"/>
    <p:sldId id="399" r:id="rId16"/>
    <p:sldId id="355" r:id="rId17"/>
    <p:sldId id="366" r:id="rId18"/>
    <p:sldId id="362" r:id="rId19"/>
    <p:sldId id="363" r:id="rId20"/>
    <p:sldId id="400" r:id="rId21"/>
    <p:sldId id="386" r:id="rId22"/>
    <p:sldId id="387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2" autoAdjust="0"/>
    <p:restoredTop sz="94660"/>
  </p:normalViewPr>
  <p:slideViewPr>
    <p:cSldViewPr>
      <p:cViewPr varScale="1">
        <p:scale>
          <a:sx n="70" d="100"/>
          <a:sy n="70" d="100"/>
        </p:scale>
        <p:origin x="122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A5170-3DAC-4F5C-A947-E859B5E062BB}" type="datetimeFigureOut">
              <a:rPr lang="en-IN" smtClean="0"/>
              <a:t>22-01-2024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8FFE75-D347-4893-B373-A6C1A309F5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2441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8FFE75-D347-4893-B373-A6C1A309F5A6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38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65005-3D0B-4DE0-92D8-E897669B454C}" type="datetime1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21969C-9E43-4136-888F-3B8FEF38011D}" type="datetime1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F72C4-F057-4629-A6B7-D8C7A141AAA6}" type="datetime1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January 26, 2003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AI: Chapter 3: Solving Problems by Searching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2D6515-8BD3-4499-8C78-8A4F163829F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85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E0DF-9672-42B3-B0F4-3DAEE337483A}" type="datetime1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25A3E-1F3E-4774-915C-0AF9459D8BFE}" type="datetime1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75C90A-25AF-4C0A-A14D-4C2DEA6EEED7}" type="datetime1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8AA86-DAD1-4B62-A07C-952566902EF2}" type="datetime1">
              <a:rPr lang="en-IN" smtClean="0"/>
              <a:t>22-01-2024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FB599-F789-4B47-99E4-24D0DBB7E8B4}" type="datetime1">
              <a:rPr lang="en-IN" smtClean="0"/>
              <a:t>22-01-2024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4B301-4599-4D09-8052-CB023D78F745}" type="datetime1">
              <a:rPr lang="en-IN" smtClean="0"/>
              <a:t>22-01-2024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F6051-1355-49B3-98F2-FDB5B20BBABE}" type="datetime1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9520A-28D1-4DFC-A7D2-6BD78112A586}" type="datetime1">
              <a:rPr lang="en-IN" smtClean="0"/>
              <a:t>22-01-2024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49DFB9-2630-4F57-9956-80133B3D149B}" type="datetime1">
              <a:rPr lang="en-IN" smtClean="0"/>
              <a:t>22-01-2024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26A8-E6DD-429F-BA3C-107F4BD14E9C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Module - 2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Problem Solving by searching Methods-State Space search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2282A09-9D0F-4E6F-9971-5BA3D5E0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15492" y="1451983"/>
            <a:ext cx="7428916" cy="3839865"/>
          </a:xfrm>
          <a:prstGeom prst="rect">
            <a:avLst/>
          </a:prstGeom>
        </p:spPr>
        <p:txBody>
          <a:bodyPr vert="horz" wrap="square" lIns="0" tIns="70961" rIns="0" bIns="0" rtlCol="0">
            <a:spAutoFit/>
          </a:bodyPr>
          <a:lstStyle/>
          <a:p>
            <a:pPr marL="180975" indent="-171926" algn="just">
              <a:spcBef>
                <a:spcPts val="559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3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problem</a:t>
            </a:r>
            <a:r>
              <a:rPr sz="2400" spc="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 be defined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formally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b="1" spc="-4" dirty="0">
                <a:latin typeface="Times New Roman"/>
                <a:cs typeface="Times New Roman"/>
              </a:rPr>
              <a:t>five</a:t>
            </a:r>
            <a:r>
              <a:rPr sz="2400" b="1" spc="8" dirty="0">
                <a:latin typeface="Times New Roman"/>
                <a:cs typeface="Times New Roman"/>
              </a:rPr>
              <a:t> </a:t>
            </a:r>
            <a:r>
              <a:rPr sz="2400" b="1" spc="-4" dirty="0">
                <a:latin typeface="Times New Roman"/>
                <a:cs typeface="Times New Roman"/>
              </a:rPr>
              <a:t>components</a:t>
            </a:r>
            <a:endParaRPr sz="2400" b="1" dirty="0">
              <a:latin typeface="Times New Roman"/>
              <a:cs typeface="Times New Roman"/>
            </a:endParaRPr>
          </a:p>
          <a:p>
            <a:pPr marL="180975" marR="3810" indent="-171926" algn="just">
              <a:lnSpc>
                <a:spcPct val="90000"/>
              </a:lnSpc>
              <a:spcBef>
                <a:spcPts val="754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initial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state </a:t>
            </a:r>
            <a:r>
              <a:rPr sz="2400" dirty="0">
                <a:latin typeface="Times New Roman"/>
                <a:cs typeface="Times New Roman"/>
              </a:rPr>
              <a:t>that the agent </a:t>
            </a:r>
            <a:r>
              <a:rPr sz="2400" spc="-4" dirty="0">
                <a:latin typeface="Times New Roman"/>
                <a:cs typeface="Times New Roman"/>
              </a:rPr>
              <a:t>starts in.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For eg: </a:t>
            </a:r>
            <a:r>
              <a:rPr sz="2400" dirty="0">
                <a:latin typeface="Times New Roman"/>
                <a:cs typeface="Times New Roman"/>
              </a:rPr>
              <a:t>the initial 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state</a:t>
            </a:r>
            <a:r>
              <a:rPr sz="2400" dirty="0">
                <a:latin typeface="Times New Roman"/>
                <a:cs typeface="Times New Roman"/>
              </a:rPr>
              <a:t> for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our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agent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Romania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might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described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solidFill>
                  <a:srgbClr val="FF0000"/>
                </a:solidFill>
                <a:latin typeface="Times New Roman"/>
                <a:cs typeface="Times New Roman"/>
              </a:rPr>
              <a:t>In(Arad).</a:t>
            </a:r>
            <a:endParaRPr sz="2400" dirty="0">
              <a:latin typeface="Times New Roman"/>
              <a:cs typeface="Times New Roman"/>
            </a:endParaRPr>
          </a:p>
          <a:p>
            <a:pPr marL="180975" marR="4286" indent="-171926" algn="just">
              <a:lnSpc>
                <a:spcPct val="90000"/>
              </a:lnSpc>
              <a:spcBef>
                <a:spcPts val="750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dirty="0">
                <a:latin typeface="Times New Roman"/>
                <a:cs typeface="Times New Roman"/>
              </a:rPr>
              <a:t>A description </a:t>
            </a:r>
            <a:r>
              <a:rPr sz="2400" spc="-4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possible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actions </a:t>
            </a:r>
            <a:r>
              <a:rPr sz="2400" dirty="0">
                <a:latin typeface="Times New Roman"/>
                <a:cs typeface="Times New Roman"/>
              </a:rPr>
              <a:t>available to the agent. 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Given a </a:t>
            </a:r>
            <a:r>
              <a:rPr sz="2400" dirty="0">
                <a:latin typeface="Times New Roman"/>
                <a:cs typeface="Times New Roman"/>
              </a:rPr>
              <a:t>particular </a:t>
            </a:r>
            <a:r>
              <a:rPr sz="2400" spc="-4" dirty="0">
                <a:latin typeface="Times New Roman"/>
                <a:cs typeface="Times New Roman"/>
              </a:rPr>
              <a:t>state </a:t>
            </a:r>
            <a:r>
              <a:rPr sz="2400" i="1" spc="-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, ACTIONS(s) returns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actions </a:t>
            </a:r>
            <a:r>
              <a:rPr sz="2400" dirty="0">
                <a:latin typeface="Times New Roman"/>
                <a:cs typeface="Times New Roman"/>
              </a:rPr>
              <a:t>that can be executed </a:t>
            </a:r>
            <a:r>
              <a:rPr sz="2400" spc="-4" dirty="0">
                <a:latin typeface="Times New Roman"/>
                <a:cs typeface="Times New Roman"/>
              </a:rPr>
              <a:t>in </a:t>
            </a:r>
            <a:r>
              <a:rPr sz="2400" i="1" spc="-4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 Each of these </a:t>
            </a:r>
            <a:r>
              <a:rPr sz="2400" spc="-4" dirty="0">
                <a:latin typeface="Times New Roman"/>
                <a:cs typeface="Times New Roman"/>
              </a:rPr>
              <a:t>action </a:t>
            </a:r>
            <a:r>
              <a:rPr sz="2400" spc="-11" dirty="0">
                <a:latin typeface="Times New Roman"/>
                <a:cs typeface="Times New Roman"/>
              </a:rPr>
              <a:t>is 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applicable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in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s.</a:t>
            </a:r>
            <a:endParaRPr sz="2400" dirty="0">
              <a:latin typeface="Times New Roman"/>
              <a:cs typeface="Times New Roman"/>
            </a:endParaRPr>
          </a:p>
          <a:p>
            <a:pPr marL="180975" indent="-171926" algn="just">
              <a:spcBef>
                <a:spcPts val="476"/>
              </a:spcBef>
              <a:buFont typeface="Arial MT"/>
              <a:buChar char="•"/>
              <a:tabLst>
                <a:tab pos="181451" algn="l"/>
              </a:tabLst>
            </a:pPr>
            <a:r>
              <a:rPr sz="2400" spc="-4" dirty="0">
                <a:latin typeface="Times New Roman"/>
                <a:cs typeface="Times New Roman"/>
              </a:rPr>
              <a:t>For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eg:</a:t>
            </a:r>
            <a:r>
              <a:rPr sz="2400" spc="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 the</a:t>
            </a:r>
            <a:r>
              <a:rPr sz="2400" spc="-4" dirty="0">
                <a:latin typeface="Times New Roman"/>
                <a:cs typeface="Times New Roman"/>
              </a:rPr>
              <a:t> state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In(Arad),</a:t>
            </a:r>
            <a:r>
              <a:rPr sz="2400" i="1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applicable</a:t>
            </a:r>
            <a:r>
              <a:rPr sz="2400" spc="2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actions</a:t>
            </a:r>
            <a:r>
              <a:rPr sz="2400" spc="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</a:t>
            </a:r>
          </a:p>
          <a:p>
            <a:pPr marL="295275" algn="just">
              <a:spcBef>
                <a:spcPts val="488"/>
              </a:spcBef>
            </a:pPr>
            <a:r>
              <a:rPr sz="2400" i="1" spc="-4" dirty="0">
                <a:latin typeface="Times New Roman"/>
                <a:cs typeface="Times New Roman"/>
              </a:rPr>
              <a:t>{Go(Sibiu),</a:t>
            </a:r>
            <a:r>
              <a:rPr sz="2400" i="1" spc="4" dirty="0">
                <a:latin typeface="Times New Roman"/>
                <a:cs typeface="Times New Roman"/>
              </a:rPr>
              <a:t> </a:t>
            </a:r>
            <a:r>
              <a:rPr sz="2400" i="1" spc="-11" dirty="0">
                <a:latin typeface="Times New Roman"/>
                <a:cs typeface="Times New Roman"/>
              </a:rPr>
              <a:t>Go(Timisoara),</a:t>
            </a:r>
            <a:r>
              <a:rPr sz="2400" i="1" spc="8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Go(Zerind)}</a:t>
            </a:r>
            <a:endParaRPr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94593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11560" y="980728"/>
            <a:ext cx="7810500" cy="5414912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marR="3810" indent="-171450" algn="just">
              <a:lnSpc>
                <a:spcPct val="90100"/>
              </a:lnSpc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" dirty="0">
                <a:latin typeface="Times New Roman"/>
                <a:cs typeface="Times New Roman"/>
              </a:rPr>
              <a:t>description of </a:t>
            </a:r>
            <a:r>
              <a:rPr sz="2400" dirty="0">
                <a:latin typeface="Times New Roman"/>
                <a:cs typeface="Times New Roman"/>
              </a:rPr>
              <a:t>what each </a:t>
            </a:r>
            <a:r>
              <a:rPr sz="2400" spc="-4" dirty="0">
                <a:latin typeface="Times New Roman"/>
                <a:cs typeface="Times New Roman"/>
              </a:rPr>
              <a:t>action does;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8" dirty="0">
                <a:latin typeface="Times New Roman"/>
                <a:cs typeface="Times New Roman"/>
              </a:rPr>
              <a:t>formal </a:t>
            </a:r>
            <a:r>
              <a:rPr sz="2400" spc="-4" dirty="0">
                <a:latin typeface="Times New Roman"/>
                <a:cs typeface="Times New Roman"/>
              </a:rPr>
              <a:t>name </a:t>
            </a:r>
            <a:r>
              <a:rPr sz="2400" dirty="0">
                <a:latin typeface="Times New Roman"/>
                <a:cs typeface="Times New Roman"/>
              </a:rPr>
              <a:t>for </a:t>
            </a:r>
            <a:r>
              <a:rPr sz="2400" spc="-4" dirty="0">
                <a:latin typeface="Times New Roman"/>
                <a:cs typeface="Times New Roman"/>
              </a:rPr>
              <a:t>this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4" dirty="0"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transition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model</a:t>
            </a:r>
            <a:r>
              <a:rPr sz="2400" spc="-4" dirty="0">
                <a:latin typeface="Times New Roman"/>
                <a:cs typeface="Times New Roman"/>
              </a:rPr>
              <a:t>, specified </a:t>
            </a:r>
            <a:r>
              <a:rPr sz="2400" dirty="0">
                <a:latin typeface="Times New Roman"/>
                <a:cs typeface="Times New Roman"/>
              </a:rPr>
              <a:t>by a </a:t>
            </a:r>
            <a:r>
              <a:rPr sz="2400" spc="-4" dirty="0">
                <a:latin typeface="Times New Roman"/>
                <a:cs typeface="Times New Roman"/>
              </a:rPr>
              <a:t>function </a:t>
            </a:r>
            <a:r>
              <a:rPr sz="2400" spc="-15" dirty="0">
                <a:latin typeface="Times New Roman"/>
                <a:cs typeface="Times New Roman"/>
              </a:rPr>
              <a:t>RESULT(</a:t>
            </a:r>
            <a:r>
              <a:rPr sz="2400" i="1" spc="-15" dirty="0">
                <a:latin typeface="Times New Roman"/>
                <a:cs typeface="Times New Roman"/>
              </a:rPr>
              <a:t>s,a</a:t>
            </a:r>
            <a:r>
              <a:rPr sz="2400" spc="-15" dirty="0">
                <a:latin typeface="Times New Roman"/>
                <a:cs typeface="Times New Roman"/>
              </a:rPr>
              <a:t>), </a:t>
            </a:r>
            <a:r>
              <a:rPr sz="2400" spc="-4" dirty="0">
                <a:latin typeface="Times New Roman"/>
                <a:cs typeface="Times New Roman"/>
              </a:rPr>
              <a:t>that </a:t>
            </a:r>
            <a:r>
              <a:rPr sz="2400" dirty="0">
                <a:latin typeface="Times New Roman"/>
                <a:cs typeface="Times New Roman"/>
              </a:rPr>
              <a:t>returns </a:t>
            </a:r>
            <a:r>
              <a:rPr sz="2400" spc="-4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state that </a:t>
            </a:r>
            <a:r>
              <a:rPr sz="2400" spc="-4" dirty="0">
                <a:latin typeface="Times New Roman"/>
                <a:cs typeface="Times New Roman"/>
              </a:rPr>
              <a:t>results </a:t>
            </a:r>
            <a:r>
              <a:rPr sz="2400" dirty="0">
                <a:latin typeface="Times New Roman"/>
                <a:cs typeface="Times New Roman"/>
              </a:rPr>
              <a:t>from </a:t>
            </a:r>
            <a:r>
              <a:rPr sz="2400" spc="-43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doing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s.</a:t>
            </a:r>
            <a:endParaRPr sz="2400" dirty="0">
              <a:latin typeface="Times New Roman"/>
              <a:cs typeface="Times New Roman"/>
            </a:endParaRPr>
          </a:p>
          <a:p>
            <a:pPr marL="180975" indent="-171450" algn="just">
              <a:spcBef>
                <a:spcPts val="533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Successor:</a:t>
            </a:r>
            <a:r>
              <a:rPr sz="2400" spc="-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refer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 any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reachable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from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given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by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single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action.</a:t>
            </a:r>
          </a:p>
          <a:p>
            <a:pPr marL="180975" indent="-171450" algn="just">
              <a:spcBef>
                <a:spcPts val="540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Times New Roman"/>
                <a:cs typeface="Times New Roman"/>
              </a:rPr>
              <a:t>For</a:t>
            </a:r>
            <a:r>
              <a:rPr sz="2400" dirty="0">
                <a:latin typeface="Times New Roman"/>
                <a:cs typeface="Times New Roman"/>
              </a:rPr>
              <a:t> eg: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RESULT</a:t>
            </a:r>
            <a:r>
              <a:rPr sz="2400" i="1" spc="-15" dirty="0">
                <a:latin typeface="Times New Roman"/>
                <a:cs typeface="Times New Roman"/>
              </a:rPr>
              <a:t>(In(Arad),</a:t>
            </a:r>
            <a:r>
              <a:rPr sz="2400" i="1" spc="30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Go(Zerind))=</a:t>
            </a:r>
            <a:r>
              <a:rPr sz="2400" i="1" spc="45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In(Zerind)</a:t>
            </a:r>
            <a:endParaRPr sz="2400" dirty="0">
              <a:latin typeface="Times New Roman"/>
              <a:cs typeface="Times New Roman"/>
            </a:endParaRPr>
          </a:p>
          <a:p>
            <a:pPr marL="180975" marR="5239" indent="-171450" algn="just">
              <a:lnSpc>
                <a:spcPct val="90100"/>
              </a:lnSpc>
              <a:spcBef>
                <a:spcPts val="74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23" dirty="0">
                <a:latin typeface="Times New Roman"/>
                <a:cs typeface="Times New Roman"/>
              </a:rPr>
              <a:t>Together,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the initial state, actions, and transition model implicitly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define the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state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space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problem- </a:t>
            </a:r>
            <a:r>
              <a:rPr sz="2400" spc="-4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set </a:t>
            </a:r>
            <a:r>
              <a:rPr sz="2400" spc="-4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all states </a:t>
            </a:r>
            <a:r>
              <a:rPr sz="2400" spc="-4" dirty="0">
                <a:latin typeface="Times New Roman"/>
                <a:cs typeface="Times New Roman"/>
              </a:rPr>
              <a:t>reachable from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initial state by </a:t>
            </a:r>
            <a:r>
              <a:rPr sz="2400" dirty="0">
                <a:latin typeface="Times New Roman"/>
                <a:cs typeface="Times New Roman"/>
              </a:rPr>
              <a:t>any 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sequence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of</a:t>
            </a:r>
            <a:r>
              <a:rPr sz="2400" dirty="0">
                <a:latin typeface="Times New Roman"/>
                <a:cs typeface="Times New Roman"/>
              </a:rPr>
              <a:t> actions.</a:t>
            </a:r>
          </a:p>
          <a:p>
            <a:pPr marL="180975" marR="5239" indent="-171450" algn="just">
              <a:lnSpc>
                <a:spcPts val="1943"/>
              </a:lnSpc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4" dirty="0">
                <a:latin typeface="Times New Roman"/>
                <a:cs typeface="Times New Roman"/>
              </a:rPr>
              <a:t>state space </a:t>
            </a:r>
            <a:r>
              <a:rPr sz="2400" spc="-8" dirty="0">
                <a:latin typeface="Times New Roman"/>
                <a:cs typeface="Times New Roman"/>
              </a:rPr>
              <a:t>forms</a:t>
            </a:r>
            <a:r>
              <a:rPr sz="2400" spc="87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" dirty="0">
                <a:latin typeface="Times New Roman"/>
                <a:cs typeface="Times New Roman"/>
              </a:rPr>
              <a:t>directed network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graph </a:t>
            </a: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4" dirty="0">
                <a:latin typeface="Times New Roman"/>
                <a:cs typeface="Times New Roman"/>
              </a:rPr>
              <a:t>which the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nodes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400" spc="4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state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links</a:t>
            </a:r>
            <a:r>
              <a:rPr sz="2400" spc="-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between</a:t>
            </a:r>
            <a:r>
              <a:rPr sz="2400" spc="-1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nodes are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actions</a:t>
            </a:r>
            <a:r>
              <a:rPr sz="2400" dirty="0">
                <a:latin typeface="Times New Roman"/>
                <a:cs typeface="Times New Roman"/>
              </a:rPr>
              <a:t>.</a:t>
            </a:r>
          </a:p>
          <a:p>
            <a:pPr marL="180975" indent="-171450" algn="just">
              <a:spcBef>
                <a:spcPts val="51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98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sz="2400" spc="-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the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space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states</a:t>
            </a:r>
            <a:r>
              <a:rPr sz="2400" spc="-2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connected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sequence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actions</a:t>
            </a:r>
            <a:r>
              <a:rPr dirty="0">
                <a:latin typeface="Times New Roman"/>
                <a:cs typeface="Times New Roma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77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77646" y="1382839"/>
            <a:ext cx="7926802" cy="4131483"/>
          </a:xfrm>
          <a:prstGeom prst="rect">
            <a:avLst/>
          </a:prstGeom>
        </p:spPr>
        <p:txBody>
          <a:bodyPr vert="horz" wrap="square" lIns="0" tIns="36671" rIns="0" bIns="0" rtlCol="0">
            <a:spAutoFit/>
          </a:bodyPr>
          <a:lstStyle/>
          <a:p>
            <a:pPr marL="180975" marR="4763" indent="-171450" algn="just">
              <a:lnSpc>
                <a:spcPct val="90100"/>
              </a:lnSpc>
              <a:spcBef>
                <a:spcPts val="28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goal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 smtClean="0">
                <a:solidFill>
                  <a:srgbClr val="FF0000"/>
                </a:solidFill>
                <a:latin typeface="Times New Roman"/>
                <a:cs typeface="Times New Roman"/>
              </a:rPr>
              <a:t>test</a:t>
            </a:r>
            <a:r>
              <a:rPr sz="2400" spc="-4" dirty="0">
                <a:latin typeface="Times New Roman"/>
                <a:cs typeface="Times New Roman"/>
              </a:rPr>
              <a:t>, </a:t>
            </a:r>
            <a:r>
              <a:rPr sz="2400" dirty="0">
                <a:latin typeface="Times New Roman"/>
                <a:cs typeface="Times New Roman"/>
              </a:rPr>
              <a:t>which </a:t>
            </a:r>
            <a:r>
              <a:rPr sz="2400" spc="-4" dirty="0">
                <a:latin typeface="Times New Roman"/>
                <a:cs typeface="Times New Roman"/>
              </a:rPr>
              <a:t>determines whether </a:t>
            </a:r>
            <a:r>
              <a:rPr sz="2400" dirty="0">
                <a:latin typeface="Times New Roman"/>
                <a:cs typeface="Times New Roman"/>
              </a:rPr>
              <a:t>a </a:t>
            </a:r>
            <a:r>
              <a:rPr sz="2400" spc="-4" dirty="0">
                <a:latin typeface="Times New Roman"/>
                <a:cs typeface="Times New Roman"/>
              </a:rPr>
              <a:t>given </a:t>
            </a:r>
            <a:r>
              <a:rPr sz="2400" dirty="0">
                <a:latin typeface="Times New Roman"/>
                <a:cs typeface="Times New Roman"/>
              </a:rPr>
              <a:t>state is a goal </a:t>
            </a:r>
            <a:r>
              <a:rPr sz="2400" spc="-4" dirty="0">
                <a:latin typeface="Times New Roman"/>
                <a:cs typeface="Times New Roman"/>
              </a:rPr>
              <a:t>state. </a:t>
            </a:r>
            <a:r>
              <a:rPr sz="2400" spc="-4" dirty="0" smtClean="0">
                <a:latin typeface="Times New Roman"/>
                <a:cs typeface="Times New Roman"/>
              </a:rPr>
              <a:t>For </a:t>
            </a:r>
            <a:r>
              <a:rPr sz="2400" dirty="0">
                <a:latin typeface="Times New Roman"/>
                <a:cs typeface="Times New Roman"/>
              </a:rPr>
              <a:t>eg, </a:t>
            </a:r>
            <a:r>
              <a:rPr sz="2400" spc="4" dirty="0">
                <a:latin typeface="Times New Roman"/>
                <a:cs typeface="Times New Roman"/>
              </a:rPr>
              <a:t>in </a:t>
            </a:r>
            <a:r>
              <a:rPr sz="2400" spc="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chess, </a:t>
            </a:r>
            <a:r>
              <a:rPr sz="2400" spc="-4" dirty="0">
                <a:latin typeface="Times New Roman"/>
                <a:cs typeface="Times New Roman"/>
              </a:rPr>
              <a:t>the </a:t>
            </a:r>
            <a:r>
              <a:rPr sz="2400" dirty="0">
                <a:latin typeface="Times New Roman"/>
                <a:cs typeface="Times New Roman"/>
              </a:rPr>
              <a:t>goal is to </a:t>
            </a:r>
            <a:r>
              <a:rPr sz="2400" spc="-4" dirty="0">
                <a:latin typeface="Times New Roman"/>
                <a:cs typeface="Times New Roman"/>
              </a:rPr>
              <a:t>reach </a:t>
            </a:r>
            <a:r>
              <a:rPr sz="2400" dirty="0">
                <a:latin typeface="Times New Roman"/>
                <a:cs typeface="Times New Roman"/>
              </a:rPr>
              <a:t>a state </a:t>
            </a:r>
            <a:r>
              <a:rPr sz="2400" spc="-4" dirty="0">
                <a:latin typeface="Times New Roman"/>
                <a:cs typeface="Times New Roman"/>
              </a:rPr>
              <a:t>called “checkmate” where the </a:t>
            </a:r>
            <a:r>
              <a:rPr sz="2400" b="1" i="1" spc="-11" dirty="0">
                <a:solidFill>
                  <a:srgbClr val="7030A0"/>
                </a:solidFill>
                <a:latin typeface="Times New Roman"/>
                <a:cs typeface="Times New Roman"/>
              </a:rPr>
              <a:t>opponent’s </a:t>
            </a:r>
            <a:r>
              <a:rPr sz="2400" b="1" i="1" dirty="0">
                <a:solidFill>
                  <a:srgbClr val="7030A0"/>
                </a:solidFill>
                <a:latin typeface="Times New Roman"/>
                <a:cs typeface="Times New Roman"/>
              </a:rPr>
              <a:t>king </a:t>
            </a:r>
            <a:r>
              <a:rPr sz="2400" b="1" i="1" spc="-8" dirty="0">
                <a:solidFill>
                  <a:srgbClr val="7030A0"/>
                </a:solidFill>
                <a:latin typeface="Times New Roman"/>
                <a:cs typeface="Times New Roman"/>
              </a:rPr>
              <a:t>is </a:t>
            </a:r>
            <a:r>
              <a:rPr sz="2400" b="1" i="1" dirty="0" smtClean="0">
                <a:solidFill>
                  <a:srgbClr val="7030A0"/>
                </a:solidFill>
                <a:latin typeface="Times New Roman"/>
                <a:cs typeface="Times New Roman"/>
              </a:rPr>
              <a:t>under</a:t>
            </a:r>
            <a:r>
              <a:rPr sz="2400" b="1" i="1" spc="-8" dirty="0" smtClean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030A0"/>
                </a:solidFill>
                <a:latin typeface="Times New Roman"/>
                <a:cs typeface="Times New Roman"/>
              </a:rPr>
              <a:t>attack</a:t>
            </a:r>
            <a:r>
              <a:rPr sz="2400" b="1" i="1" spc="-23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030A0"/>
                </a:solidFill>
                <a:latin typeface="Times New Roman"/>
                <a:cs typeface="Times New Roman"/>
              </a:rPr>
              <a:t>and </a:t>
            </a:r>
            <a:r>
              <a:rPr sz="2400" b="1" i="1" spc="-8" dirty="0">
                <a:solidFill>
                  <a:srgbClr val="7030A0"/>
                </a:solidFill>
                <a:latin typeface="Times New Roman"/>
                <a:cs typeface="Times New Roman"/>
              </a:rPr>
              <a:t>can’t</a:t>
            </a:r>
            <a:r>
              <a:rPr sz="2400" b="1" i="1" spc="-15" dirty="0">
                <a:solidFill>
                  <a:srgbClr val="7030A0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7030A0"/>
                </a:solidFill>
                <a:latin typeface="Times New Roman"/>
                <a:cs typeface="Times New Roman"/>
              </a:rPr>
              <a:t>escape.</a:t>
            </a:r>
          </a:p>
          <a:p>
            <a:pPr marL="180975" marR="3810" indent="-171450" algn="just">
              <a:lnSpc>
                <a:spcPts val="1943"/>
              </a:lnSpc>
              <a:spcBef>
                <a:spcPts val="776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8" dirty="0"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path</a:t>
            </a:r>
            <a:r>
              <a:rPr sz="2400" spc="1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r>
              <a:rPr sz="2400" spc="10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that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assigns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11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numeric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cost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each</a:t>
            </a:r>
            <a:r>
              <a:rPr sz="2400" spc="10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path</a:t>
            </a:r>
            <a:r>
              <a:rPr sz="2400" spc="10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(here,</a:t>
            </a:r>
            <a:r>
              <a:rPr sz="2400" spc="10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1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cost</a:t>
            </a:r>
            <a:r>
              <a:rPr sz="2400" spc="116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path </a:t>
            </a:r>
            <a:r>
              <a:rPr sz="2400" spc="-439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might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its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length</a:t>
            </a:r>
            <a:r>
              <a:rPr sz="2400" spc="-19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kilometers)</a:t>
            </a:r>
          </a:p>
          <a:p>
            <a:pPr marL="180975" marR="6191" indent="-171450" algn="just">
              <a:lnSpc>
                <a:spcPts val="2265"/>
              </a:lnSpc>
              <a:spcBef>
                <a:spcPts val="754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4" dirty="0">
                <a:latin typeface="Times New Roman"/>
                <a:cs typeface="Times New Roman"/>
              </a:rPr>
              <a:t>The</a:t>
            </a:r>
            <a:r>
              <a:rPr sz="2400" spc="146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step</a:t>
            </a:r>
            <a:r>
              <a:rPr sz="2400" spc="158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cost</a:t>
            </a:r>
            <a:r>
              <a:rPr sz="2400" spc="16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15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taking</a:t>
            </a:r>
            <a:r>
              <a:rPr sz="2400" spc="15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action</a:t>
            </a:r>
            <a:r>
              <a:rPr sz="2400" spc="161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a</a:t>
            </a:r>
            <a:r>
              <a:rPr sz="2400" i="1" spc="1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in</a:t>
            </a:r>
            <a:r>
              <a:rPr sz="2400" spc="15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state</a:t>
            </a:r>
            <a:r>
              <a:rPr sz="2400" spc="153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s</a:t>
            </a:r>
            <a:r>
              <a:rPr sz="2400" i="1" spc="1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to</a:t>
            </a:r>
            <a:r>
              <a:rPr sz="2400" spc="1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reach</a:t>
            </a:r>
            <a:r>
              <a:rPr sz="2400" spc="16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state</a:t>
            </a:r>
            <a:r>
              <a:rPr sz="2400" spc="153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s’</a:t>
            </a:r>
            <a:r>
              <a:rPr sz="2400" i="1" spc="1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is</a:t>
            </a:r>
            <a:r>
              <a:rPr sz="2400" spc="153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denoted </a:t>
            </a:r>
            <a:r>
              <a:rPr sz="2400" spc="-5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by</a:t>
            </a:r>
            <a:r>
              <a:rPr sz="2400" spc="-4" dirty="0">
                <a:latin typeface="Times New Roman"/>
                <a:cs typeface="Times New Roman"/>
              </a:rPr>
              <a:t> </a:t>
            </a:r>
            <a:r>
              <a:rPr sz="2400" i="1" spc="-4" dirty="0">
                <a:latin typeface="Times New Roman"/>
                <a:cs typeface="Times New Roman"/>
              </a:rPr>
              <a:t>c(s,a,s’)</a:t>
            </a:r>
            <a:endParaRPr sz="2400" dirty="0">
              <a:latin typeface="Times New Roman"/>
              <a:cs typeface="Times New Roman"/>
            </a:endParaRPr>
          </a:p>
          <a:p>
            <a:pPr marL="180975" marR="5239" indent="-171450" algn="just">
              <a:lnSpc>
                <a:spcPts val="2273"/>
              </a:lnSpc>
              <a:spcBef>
                <a:spcPts val="746"/>
              </a:spcBef>
              <a:buFont typeface="Arial MT"/>
              <a:buChar char="•"/>
              <a:tabLst>
                <a:tab pos="180975" algn="l"/>
                <a:tab pos="476726" algn="l"/>
                <a:tab pos="1455420" algn="l"/>
                <a:tab pos="1488758" algn="l"/>
                <a:tab pos="1782128" algn="l"/>
                <a:tab pos="2018824" algn="l"/>
                <a:tab pos="3026093" algn="l"/>
                <a:tab pos="3323273" algn="l"/>
                <a:tab pos="3694748" algn="l"/>
                <a:tab pos="4465320" algn="l"/>
                <a:tab pos="5559266" algn="l"/>
                <a:tab pos="6076950" algn="l"/>
                <a:tab pos="6742271" algn="l"/>
                <a:tab pos="7379018" algn="l"/>
              </a:tabLst>
            </a:pP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u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tion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to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p</a:t>
            </a:r>
            <a:r>
              <a:rPr sz="2400" dirty="0">
                <a:latin typeface="Times New Roman"/>
                <a:cs typeface="Times New Roman"/>
              </a:rPr>
              <a:t>r</a:t>
            </a:r>
            <a:r>
              <a:rPr sz="2400" spc="-4" dirty="0">
                <a:latin typeface="Times New Roman"/>
                <a:cs typeface="Times New Roman"/>
              </a:rPr>
              <a:t>o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4" dirty="0">
                <a:latin typeface="Times New Roman"/>
                <a:cs typeface="Times New Roman"/>
              </a:rPr>
              <a:t>lem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	a</a:t>
            </a:r>
            <a:r>
              <a:rPr sz="2400" spc="-4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c</a:t>
            </a:r>
            <a:r>
              <a:rPr sz="2400" spc="-4" dirty="0">
                <a:latin typeface="Times New Roman"/>
                <a:cs typeface="Times New Roman"/>
              </a:rPr>
              <a:t>ti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4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1" dirty="0">
                <a:latin typeface="Times New Roman"/>
                <a:cs typeface="Times New Roman"/>
              </a:rPr>
              <a:t>s</a:t>
            </a:r>
            <a:r>
              <a:rPr sz="2400" spc="-4" dirty="0">
                <a:latin typeface="Times New Roman"/>
                <a:cs typeface="Times New Roman"/>
              </a:rPr>
              <a:t>equence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t</a:t>
            </a:r>
            <a:r>
              <a:rPr sz="2400" spc="-4" dirty="0">
                <a:latin typeface="Times New Roman"/>
                <a:cs typeface="Times New Roman"/>
              </a:rPr>
              <a:t>hat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le</a:t>
            </a:r>
            <a:r>
              <a:rPr sz="2400" spc="-15" dirty="0">
                <a:latin typeface="Times New Roman"/>
                <a:cs typeface="Times New Roman"/>
              </a:rPr>
              <a:t>a</a:t>
            </a:r>
            <a:r>
              <a:rPr sz="2400" spc="-4" dirty="0">
                <a:latin typeface="Times New Roman"/>
                <a:cs typeface="Times New Roman"/>
              </a:rPr>
              <a:t>ds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from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4" dirty="0">
                <a:latin typeface="Times New Roman"/>
                <a:cs typeface="Times New Roman"/>
              </a:rPr>
              <a:t>the  initial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state		to</a:t>
            </a:r>
            <a:r>
              <a:rPr sz="2400" spc="-8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goal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state.</a:t>
            </a:r>
            <a:endParaRPr sz="2400" dirty="0">
              <a:latin typeface="Times New Roman"/>
              <a:cs typeface="Times New Roman"/>
            </a:endParaRPr>
          </a:p>
          <a:p>
            <a:pPr marL="180975" indent="-171450" algn="just">
              <a:spcBef>
                <a:spcPts val="469"/>
              </a:spcBef>
              <a:buFont typeface="Arial MT"/>
              <a:buChar char="•"/>
              <a:tabLst>
                <a:tab pos="180975" algn="l"/>
              </a:tabLst>
            </a:pPr>
            <a:r>
              <a:rPr sz="2400" spc="-8" dirty="0">
                <a:latin typeface="Times New Roman"/>
                <a:cs typeface="Times New Roman"/>
              </a:rPr>
              <a:t>An</a:t>
            </a:r>
            <a:r>
              <a:rPr sz="2400" spc="11" dirty="0">
                <a:latin typeface="Times New Roman"/>
                <a:cs typeface="Times New Roman"/>
              </a:rPr>
              <a:t> </a:t>
            </a:r>
            <a:r>
              <a:rPr sz="2400" spc="-4" dirty="0">
                <a:solidFill>
                  <a:srgbClr val="FF0000"/>
                </a:solidFill>
                <a:latin typeface="Times New Roman"/>
                <a:cs typeface="Times New Roman"/>
              </a:rPr>
              <a:t>optimal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 solution</a:t>
            </a:r>
            <a:r>
              <a:rPr sz="2400" spc="-19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has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1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lowest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path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cost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8" dirty="0">
                <a:latin typeface="Times New Roman"/>
                <a:cs typeface="Times New Roman"/>
              </a:rPr>
              <a:t>among</a:t>
            </a:r>
            <a:r>
              <a:rPr sz="2400" spc="4" dirty="0">
                <a:latin typeface="Times New Roman"/>
                <a:cs typeface="Times New Roman"/>
              </a:rPr>
              <a:t> </a:t>
            </a:r>
            <a:r>
              <a:rPr sz="2400" spc="-4" dirty="0">
                <a:latin typeface="Times New Roman"/>
                <a:cs typeface="Times New Roman"/>
              </a:rPr>
              <a:t>all</a:t>
            </a:r>
            <a:r>
              <a:rPr sz="2400" dirty="0">
                <a:latin typeface="Times New Roman"/>
                <a:cs typeface="Times New Roman"/>
              </a:rPr>
              <a:t> solutions.</a:t>
            </a:r>
          </a:p>
        </p:txBody>
      </p:sp>
    </p:spTree>
    <p:extLst>
      <p:ext uri="{BB962C8B-B14F-4D97-AF65-F5344CB8AC3E}">
        <p14:creationId xmlns:p14="http://schemas.microsoft.com/office/powerpoint/2010/main" val="1423397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50" t="3778" r="6688" b="6578"/>
          <a:stretch/>
        </p:blipFill>
        <p:spPr>
          <a:xfrm>
            <a:off x="53751" y="363985"/>
            <a:ext cx="9036497" cy="58772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9288" t="20586" r="24013" b="58404"/>
          <a:stretch/>
        </p:blipFill>
        <p:spPr>
          <a:xfrm>
            <a:off x="4967537" y="982590"/>
            <a:ext cx="4176463" cy="87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606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009380" y="5648705"/>
            <a:ext cx="71755" cy="398145"/>
          </a:xfrm>
          <a:custGeom>
            <a:avLst/>
            <a:gdLst/>
            <a:ahLst/>
            <a:cxnLst/>
            <a:rect l="l" t="t" r="r" b="b"/>
            <a:pathLst>
              <a:path w="71754" h="398145">
                <a:moveTo>
                  <a:pt x="0" y="0"/>
                </a:moveTo>
                <a:lnTo>
                  <a:pt x="27761" y="5610"/>
                </a:lnTo>
                <a:lnTo>
                  <a:pt x="50450" y="20912"/>
                </a:lnTo>
                <a:lnTo>
                  <a:pt x="65758" y="43607"/>
                </a:lnTo>
                <a:lnTo>
                  <a:pt x="71374" y="71399"/>
                </a:lnTo>
                <a:lnTo>
                  <a:pt x="71374" y="326364"/>
                </a:lnTo>
                <a:lnTo>
                  <a:pt x="65758" y="354156"/>
                </a:lnTo>
                <a:lnTo>
                  <a:pt x="50450" y="376851"/>
                </a:lnTo>
                <a:lnTo>
                  <a:pt x="27761" y="392153"/>
                </a:lnTo>
                <a:lnTo>
                  <a:pt x="0" y="397764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640"/>
            <a:ext cx="9144000" cy="655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663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8" y="1611150"/>
            <a:ext cx="8460432" cy="497898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771800" y="548680"/>
            <a:ext cx="431400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600" b="1" dirty="0">
                <a:solidFill>
                  <a:srgbClr val="000000"/>
                </a:solidFill>
                <a:latin typeface="Raleway"/>
              </a:rPr>
              <a:t>state space search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6592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Eight Puzzle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400"/>
              <a:t>States: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Description of the eight tiles and location of the blank tile</a:t>
            </a:r>
          </a:p>
          <a:p>
            <a:pPr>
              <a:lnSpc>
                <a:spcPct val="80000"/>
              </a:lnSpc>
            </a:pPr>
            <a:r>
              <a:rPr lang="en-US" sz="2400"/>
              <a:t>Successor Function: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Generates the legal states from trying the four actions {</a:t>
            </a:r>
            <a:r>
              <a:rPr lang="en-US" sz="2000" i="1"/>
              <a:t>Left, Right, Up, Down</a:t>
            </a:r>
            <a:r>
              <a:rPr lang="en-US" sz="2000"/>
              <a:t>}</a:t>
            </a:r>
          </a:p>
          <a:p>
            <a:pPr>
              <a:lnSpc>
                <a:spcPct val="80000"/>
              </a:lnSpc>
            </a:pPr>
            <a:r>
              <a:rPr lang="en-US" sz="2400"/>
              <a:t>Goal Test: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Checks whether the state matches the goal configuration</a:t>
            </a:r>
          </a:p>
          <a:p>
            <a:pPr>
              <a:lnSpc>
                <a:spcPct val="80000"/>
              </a:lnSpc>
            </a:pPr>
            <a:r>
              <a:rPr lang="en-US" sz="2400"/>
              <a:t>Path Cost: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Each step costs 1</a:t>
            </a:r>
          </a:p>
        </p:txBody>
      </p:sp>
      <p:graphicFrame>
        <p:nvGraphicFramePr>
          <p:cNvPr id="105516" name="Group 44"/>
          <p:cNvGraphicFramePr>
            <a:graphicFrameLocks noGrp="1"/>
          </p:cNvGraphicFramePr>
          <p:nvPr>
            <p:ph sz="quarter" idx="2"/>
          </p:nvPr>
        </p:nvGraphicFramePr>
        <p:xfrm>
          <a:off x="5638800" y="1900238"/>
          <a:ext cx="2667000" cy="155448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82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05517" name="Group 45"/>
          <p:cNvGraphicFramePr>
            <a:graphicFrameLocks noGrp="1"/>
          </p:cNvGraphicFramePr>
          <p:nvPr>
            <p:ph sz="quarter" idx="3"/>
          </p:nvPr>
        </p:nvGraphicFramePr>
        <p:xfrm>
          <a:off x="5638800" y="4238625"/>
          <a:ext cx="2667000" cy="1554480"/>
        </p:xfrm>
        <a:graphic>
          <a:graphicData uri="http://schemas.openxmlformats.org/drawingml/2006/table">
            <a:tbl>
              <a:tblPr/>
              <a:tblGrid>
                <a:gridCol w="889000"/>
                <a:gridCol w="889000"/>
                <a:gridCol w="889000"/>
              </a:tblGrid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879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State Space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Autofit/>
          </a:bodyPr>
          <a:lstStyle/>
          <a:p>
            <a:pPr algn="just" fontAlgn="base"/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Initial state, actions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and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transition model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together define the 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state-space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 of the problem implicitly.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State-space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of a problem is a set of all states which can be reached from the initial state followed by any sequence of actions.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algn="just" fontAlgn="base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state-space forms a directed map or graph where nodes are the states, links between the nodes are actions, and the path is a sequence of states connected by the sequence of actions.</a:t>
            </a:r>
          </a:p>
          <a:p>
            <a:pPr algn="just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9162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038" y="843554"/>
            <a:ext cx="3362801" cy="687207"/>
          </a:xfrm>
          <a:prstGeom prst="rect">
            <a:avLst/>
          </a:prstGeom>
        </p:spPr>
        <p:txBody>
          <a:bodyPr vert="horz" wrap="square" lIns="0" tIns="10001" rIns="0" bIns="0" rtlCol="0" anchor="ctr">
            <a:spAutoFit/>
          </a:bodyPr>
          <a:lstStyle/>
          <a:p>
            <a:pPr marL="9525">
              <a:spcBef>
                <a:spcPts val="79"/>
              </a:spcBef>
            </a:pPr>
            <a:r>
              <a:rPr dirty="0"/>
              <a:t>THE</a:t>
            </a:r>
            <a:r>
              <a:rPr spc="-143" dirty="0"/>
              <a:t> </a:t>
            </a:r>
            <a:r>
              <a:rPr spc="-4" dirty="0"/>
              <a:t>8-PUZZLE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8916" y="2305430"/>
            <a:ext cx="3434715" cy="217055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08113" y="1745418"/>
            <a:ext cx="3104674" cy="379431"/>
          </a:xfrm>
          <a:prstGeom prst="rect">
            <a:avLst/>
          </a:prstGeom>
        </p:spPr>
        <p:txBody>
          <a:bodyPr vert="horz" wrap="square" lIns="0" tIns="10001" rIns="0" bIns="0" rtlCol="0">
            <a:spAutoFit/>
          </a:bodyPr>
          <a:lstStyle/>
          <a:p>
            <a:pPr marL="266700" indent="-257175">
              <a:spcBef>
                <a:spcPts val="79"/>
              </a:spcBef>
              <a:buChar char="•"/>
              <a:tabLst>
                <a:tab pos="266224" algn="l"/>
                <a:tab pos="266700" algn="l"/>
              </a:tabLst>
            </a:pPr>
            <a:r>
              <a:rPr sz="2400" dirty="0">
                <a:latin typeface="Arial MT"/>
                <a:cs typeface="Arial MT"/>
              </a:rPr>
              <a:t>The</a:t>
            </a:r>
            <a:r>
              <a:rPr sz="2400" spc="-38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legal</a:t>
            </a:r>
            <a:r>
              <a:rPr sz="2400" spc="-45" dirty="0">
                <a:latin typeface="Arial MT"/>
                <a:cs typeface="Arial MT"/>
              </a:rPr>
              <a:t> </a:t>
            </a:r>
            <a:r>
              <a:rPr sz="2400" dirty="0">
                <a:latin typeface="Arial MT"/>
                <a:cs typeface="Arial MT"/>
              </a:rPr>
              <a:t>moves</a:t>
            </a:r>
            <a:r>
              <a:rPr sz="2400" spc="-113" dirty="0">
                <a:latin typeface="Arial MT"/>
                <a:cs typeface="Arial MT"/>
              </a:rPr>
              <a:t> </a:t>
            </a:r>
            <a:r>
              <a:rPr sz="2400" spc="-4" dirty="0">
                <a:latin typeface="Arial MT"/>
                <a:cs typeface="Arial MT"/>
              </a:rPr>
              <a:t>are: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4926" y="2734055"/>
            <a:ext cx="2843783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73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49" y="1203499"/>
            <a:ext cx="5649777" cy="458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0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/>
          <a:lstStyle/>
          <a:p>
            <a:r>
              <a:rPr lang="en-IN" dirty="0"/>
              <a:t>What is a problem??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472608"/>
          </a:xfrm>
        </p:spPr>
        <p:txBody>
          <a:bodyPr/>
          <a:lstStyle/>
          <a:p>
            <a:pPr algn="just"/>
            <a:r>
              <a:rPr lang="en-IN" dirty="0"/>
              <a:t>A </a:t>
            </a:r>
            <a:r>
              <a:rPr lang="en-IN" b="0" i="0" dirty="0"/>
              <a:t>matter or situation regarded as unwelcome or harmful and needing to be dealt with and overcome.</a:t>
            </a:r>
          </a:p>
          <a:p>
            <a:pPr marL="0" indent="0" algn="ctr">
              <a:buNone/>
            </a:pPr>
            <a:endParaRPr lang="en-IN" dirty="0"/>
          </a:p>
          <a:p>
            <a:pPr marL="0" indent="0" algn="ctr">
              <a:buNone/>
            </a:pPr>
            <a:r>
              <a:rPr lang="en-IN" b="1" dirty="0"/>
              <a:t>How the problems are solved ?</a:t>
            </a:r>
          </a:p>
          <a:p>
            <a:pPr fontAlgn="base"/>
            <a:r>
              <a:rPr lang="en-IN" dirty="0"/>
              <a:t>Defining the problem.</a:t>
            </a:r>
          </a:p>
          <a:p>
            <a:pPr fontAlgn="base"/>
            <a:r>
              <a:rPr lang="en-IN" dirty="0"/>
              <a:t>Generating alternatives.</a:t>
            </a:r>
          </a:p>
          <a:p>
            <a:pPr fontAlgn="base"/>
            <a:r>
              <a:rPr lang="en-IN" dirty="0"/>
              <a:t>Evaluating and selecting alternatives.</a:t>
            </a:r>
          </a:p>
          <a:p>
            <a:pPr fontAlgn="base"/>
            <a:r>
              <a:rPr lang="en-IN" dirty="0"/>
              <a:t>Implementing solutions.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1DD1AA7-19AD-470C-AFB5-94DE7A56D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72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9376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0668"/>
            <a:ext cx="8229600" cy="828092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Search Algorithm Terminologies</a:t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4744"/>
            <a:ext cx="8507288" cy="5292588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Search: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Searching is a step by step procedure to solve a search-problem in a 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              given search space. </a:t>
            </a:r>
          </a:p>
          <a:p>
            <a:pPr>
              <a:lnSpc>
                <a:spcPct val="170000"/>
              </a:lnSpc>
              <a:buNone/>
            </a:pP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A search problem can have three main factors: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1. Search Space: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Search space represents a set of possible solutions, which a system may have.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2. Start State: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It is a state from where agent begins </a:t>
            </a: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the search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just">
              <a:lnSpc>
                <a:spcPct val="170000"/>
              </a:lnSpc>
              <a:buNone/>
            </a:pPr>
            <a:r>
              <a:rPr lang="en-IN" sz="2000" b="1" dirty="0">
                <a:latin typeface="Times New Roman" pitchFamily="18" charset="0"/>
                <a:cs typeface="Times New Roman" pitchFamily="18" charset="0"/>
              </a:rPr>
              <a:t>3. Goal test:</a:t>
            </a:r>
            <a:r>
              <a:rPr lang="en-IN" sz="2000" dirty="0">
                <a:latin typeface="Times New Roman" pitchFamily="18" charset="0"/>
                <a:cs typeface="Times New Roman" pitchFamily="18" charset="0"/>
              </a:rPr>
              <a:t> It is a function which observe the current state and returns whether the goal state is achieved or not.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28D7162-6877-4205-BDD6-AAB89D88A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822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852DC6-FCC9-46C1-9314-D724841A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Search Algorithm Terminologies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3F896-6883-445E-9280-AB012CF3B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435280" cy="4708525"/>
          </a:xfrm>
        </p:spPr>
        <p:txBody>
          <a:bodyPr>
            <a:normAutofit fontScale="55000" lnSpcReduction="20000"/>
          </a:bodyPr>
          <a:lstStyle/>
          <a:p>
            <a:pPr algn="just">
              <a:lnSpc>
                <a:spcPct val="170000"/>
              </a:lnSpc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Search tree: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 A tree representation of search problem is called Search tree. The root of the 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                     search tree is the root node which is corresponding to the initial state.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Actions: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 It gives the description of all the available actions to the agent.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Transition model: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 A description of what each action do, can be represented as a 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                               transition model.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Path Cost: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 It is a function which assigns a numeric cost to each path.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Solution: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 It is an action sequence which leads from the start node to the goal node.</a:t>
            </a:r>
          </a:p>
          <a:p>
            <a:pPr algn="just">
              <a:lnSpc>
                <a:spcPct val="170000"/>
              </a:lnSpc>
              <a:buNone/>
            </a:pPr>
            <a:r>
              <a:rPr lang="en-IN" sz="3300" b="1" dirty="0">
                <a:latin typeface="Times New Roman" pitchFamily="18" charset="0"/>
                <a:cs typeface="Times New Roman" pitchFamily="18" charset="0"/>
              </a:rPr>
              <a:t>Optimal Solution:</a:t>
            </a:r>
            <a:r>
              <a:rPr lang="en-IN" sz="3300" dirty="0">
                <a:latin typeface="Times New Roman" pitchFamily="18" charset="0"/>
                <a:cs typeface="Times New Roman" pitchFamily="18" charset="0"/>
              </a:rPr>
              <a:t> If a solution has the lowest cost among all solutions.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093A6A-F279-45EC-8052-6690401C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136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According to psychology, “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 problem-solving refers to a state where we wish to reach to a definite goal from a present state or condition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.”</a:t>
            </a:r>
          </a:p>
          <a:p>
            <a:pPr algn="just" fontAlgn="base"/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According to computer science, a problem-solving is a part of artificial intelligence which encompasses a number of techniques such as algorithms, heuristics to solve a problem.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3EE4283-7612-4AE8-91F5-92D0C474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4797152"/>
            <a:ext cx="67246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4</a:t>
            </a:fld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900" t="24788" r="2751" b="20586"/>
          <a:stretch/>
        </p:blipFill>
        <p:spPr>
          <a:xfrm>
            <a:off x="179512" y="464150"/>
            <a:ext cx="9112466" cy="32849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539" t="26189" r="7475" b="23387"/>
          <a:stretch/>
        </p:blipFill>
        <p:spPr>
          <a:xfrm>
            <a:off x="20668" y="3754689"/>
            <a:ext cx="9036496" cy="29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3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3538" t="6578" r="5113" b="12182"/>
          <a:stretch/>
        </p:blipFill>
        <p:spPr>
          <a:xfrm>
            <a:off x="0" y="274638"/>
            <a:ext cx="9162254" cy="587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512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1026" name="Picture 2" descr="Artificial Intelligence - ppt video online download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51" t="4626" r="2351" b="17051"/>
          <a:stretch/>
        </p:blipFill>
        <p:spPr bwMode="auto">
          <a:xfrm>
            <a:off x="-1" y="116632"/>
            <a:ext cx="9189979" cy="612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328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B814F4-26BD-4197-9E97-23FB0A3CC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80728"/>
          </a:xfrm>
        </p:spPr>
        <p:txBody>
          <a:bodyPr/>
          <a:lstStyle/>
          <a:p>
            <a:r>
              <a:rPr lang="en-IN" dirty="0"/>
              <a:t>Components of a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0F5884-F151-4820-94D3-8FC14F215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80728"/>
            <a:ext cx="8435280" cy="561662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en-US" sz="2200" b="0" i="0" dirty="0">
              <a:solidFill>
                <a:srgbClr val="333333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F80854C-7756-48D3-91DF-55B07D27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5226A8-E6DD-429F-BA3C-107F4BD14E9C}" type="slidenum">
              <a:rPr lang="en-IN" smtClean="0"/>
              <a:pPr/>
              <a:t>7</a:t>
            </a:fld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9838" t="14983" r="12200" b="12182"/>
          <a:stretch/>
        </p:blipFill>
        <p:spPr>
          <a:xfrm>
            <a:off x="254468" y="980728"/>
            <a:ext cx="8910987" cy="468052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83568" y="5806135"/>
            <a:ext cx="75608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Times New Roman" panose="02020603050405020304" pitchFamily="18" charset="0"/>
              </a:rPr>
              <a:t>After formulating a goal and problem to solve the agent calls a search procedure to solve it. </a:t>
            </a:r>
          </a:p>
        </p:txBody>
      </p:sp>
    </p:spTree>
    <p:extLst>
      <p:ext uri="{BB962C8B-B14F-4D97-AF65-F5344CB8AC3E}">
        <p14:creationId xmlns:p14="http://schemas.microsoft.com/office/powerpoint/2010/main" val="311976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5"/>
              </a:spcBef>
            </a:pPr>
            <a:fld id="{81D60167-4931-47E6-BA6A-407CBD079E47}" type="slidenum">
              <a:rPr dirty="0"/>
              <a:t>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8532114" y="5648705"/>
            <a:ext cx="71755" cy="398145"/>
          </a:xfrm>
          <a:custGeom>
            <a:avLst/>
            <a:gdLst/>
            <a:ahLst/>
            <a:cxnLst/>
            <a:rect l="l" t="t" r="r" b="b"/>
            <a:pathLst>
              <a:path w="71754" h="398145">
                <a:moveTo>
                  <a:pt x="71374" y="397764"/>
                </a:moveTo>
                <a:lnTo>
                  <a:pt x="43612" y="392153"/>
                </a:lnTo>
                <a:lnTo>
                  <a:pt x="20923" y="376851"/>
                </a:lnTo>
                <a:lnTo>
                  <a:pt x="5615" y="354156"/>
                </a:lnTo>
                <a:lnTo>
                  <a:pt x="0" y="326364"/>
                </a:lnTo>
                <a:lnTo>
                  <a:pt x="0" y="71399"/>
                </a:lnTo>
                <a:lnTo>
                  <a:pt x="5615" y="43607"/>
                </a:lnTo>
                <a:lnTo>
                  <a:pt x="20923" y="20912"/>
                </a:lnTo>
                <a:lnTo>
                  <a:pt x="43612" y="5610"/>
                </a:lnTo>
                <a:lnTo>
                  <a:pt x="71374" y="0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380" y="5648705"/>
            <a:ext cx="71755" cy="398145"/>
          </a:xfrm>
          <a:custGeom>
            <a:avLst/>
            <a:gdLst/>
            <a:ahLst/>
            <a:cxnLst/>
            <a:rect l="l" t="t" r="r" b="b"/>
            <a:pathLst>
              <a:path w="71754" h="398145">
                <a:moveTo>
                  <a:pt x="0" y="0"/>
                </a:moveTo>
                <a:lnTo>
                  <a:pt x="27761" y="5610"/>
                </a:lnTo>
                <a:lnTo>
                  <a:pt x="50450" y="20912"/>
                </a:lnTo>
                <a:lnTo>
                  <a:pt x="65758" y="43607"/>
                </a:lnTo>
                <a:lnTo>
                  <a:pt x="71374" y="71399"/>
                </a:lnTo>
                <a:lnTo>
                  <a:pt x="71374" y="326364"/>
                </a:lnTo>
                <a:lnTo>
                  <a:pt x="65758" y="354156"/>
                </a:lnTo>
                <a:lnTo>
                  <a:pt x="50450" y="376851"/>
                </a:lnTo>
                <a:lnTo>
                  <a:pt x="27761" y="392153"/>
                </a:lnTo>
                <a:lnTo>
                  <a:pt x="0" y="397764"/>
                </a:lnTo>
              </a:path>
            </a:pathLst>
          </a:custGeom>
          <a:ln w="19811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9838" t="3778" r="11413" b="2378"/>
          <a:stretch/>
        </p:blipFill>
        <p:spPr>
          <a:xfrm>
            <a:off x="107504" y="116632"/>
            <a:ext cx="8851070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09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r="1176" b="2399"/>
          <a:stretch/>
        </p:blipFill>
        <p:spPr>
          <a:xfrm>
            <a:off x="0" y="524170"/>
            <a:ext cx="9036496" cy="631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179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13509</TotalTime>
  <Words>545</Words>
  <Application>Microsoft Office PowerPoint</Application>
  <PresentationFormat>On-screen Show (4:3)</PresentationFormat>
  <Paragraphs>93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Arial MT</vt:lpstr>
      <vt:lpstr>Calibri</vt:lpstr>
      <vt:lpstr>Raleway</vt:lpstr>
      <vt:lpstr>Tahoma</vt:lpstr>
      <vt:lpstr>Times New Roman</vt:lpstr>
      <vt:lpstr>Office Theme</vt:lpstr>
      <vt:lpstr>Module - 2</vt:lpstr>
      <vt:lpstr>What is a problem??</vt:lpstr>
      <vt:lpstr>Definition</vt:lpstr>
      <vt:lpstr>PowerPoint Presentation</vt:lpstr>
      <vt:lpstr>PowerPoint Presentation</vt:lpstr>
      <vt:lpstr>PowerPoint Presentation</vt:lpstr>
      <vt:lpstr>Components of a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Eight Puzzle</vt:lpstr>
      <vt:lpstr>State Space</vt:lpstr>
      <vt:lpstr>THE 8-PUZZLE</vt:lpstr>
      <vt:lpstr>PowerPoint Presentation</vt:lpstr>
      <vt:lpstr>PowerPoint Presentation</vt:lpstr>
      <vt:lpstr> Search Algorithm Terminologies  </vt:lpstr>
      <vt:lpstr>Search Algorithm Terminologies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- 2</dc:title>
  <dc:creator>admin</dc:creator>
  <cp:lastModifiedBy>Admin</cp:lastModifiedBy>
  <cp:revision>162</cp:revision>
  <dcterms:created xsi:type="dcterms:W3CDTF">2019-12-17T16:55:54Z</dcterms:created>
  <dcterms:modified xsi:type="dcterms:W3CDTF">2024-01-22T05:24:36Z</dcterms:modified>
</cp:coreProperties>
</file>