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311" r:id="rId3"/>
    <p:sldId id="402" r:id="rId4"/>
    <p:sldId id="312" r:id="rId5"/>
    <p:sldId id="380" r:id="rId6"/>
    <p:sldId id="323" r:id="rId7"/>
    <p:sldId id="365" r:id="rId8"/>
    <p:sldId id="381" r:id="rId9"/>
    <p:sldId id="422" r:id="rId10"/>
    <p:sldId id="382" r:id="rId11"/>
    <p:sldId id="387" r:id="rId12"/>
    <p:sldId id="420" r:id="rId13"/>
    <p:sldId id="421" r:id="rId14"/>
    <p:sldId id="403" r:id="rId15"/>
    <p:sldId id="405" r:id="rId16"/>
    <p:sldId id="406" r:id="rId17"/>
    <p:sldId id="407" r:id="rId18"/>
    <p:sldId id="383" r:id="rId19"/>
    <p:sldId id="384" r:id="rId20"/>
    <p:sldId id="388" r:id="rId21"/>
    <p:sldId id="389" r:id="rId22"/>
    <p:sldId id="390" r:id="rId23"/>
    <p:sldId id="391" r:id="rId24"/>
    <p:sldId id="392" r:id="rId25"/>
    <p:sldId id="393" r:id="rId26"/>
    <p:sldId id="385" r:id="rId27"/>
    <p:sldId id="314" r:id="rId28"/>
    <p:sldId id="315" r:id="rId29"/>
    <p:sldId id="304" r:id="rId30"/>
    <p:sldId id="395" r:id="rId31"/>
    <p:sldId id="316" r:id="rId32"/>
    <p:sldId id="408" r:id="rId33"/>
    <p:sldId id="409" r:id="rId34"/>
    <p:sldId id="414" r:id="rId35"/>
    <p:sldId id="415" r:id="rId36"/>
    <p:sldId id="416" r:id="rId37"/>
    <p:sldId id="417" r:id="rId38"/>
    <p:sldId id="418" r:id="rId39"/>
    <p:sldId id="419" r:id="rId40"/>
    <p:sldId id="36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AF4296-496C-4F9A-92B9-52DE1F9C57A4}" type="datetimeFigureOut">
              <a:rPr lang="en-IN" smtClean="0"/>
              <a:t>31-01-2024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F176A3-349B-49FA-A61E-34281F36B1E3}" type="slidenum">
              <a:rPr lang="en-IN" smtClean="0"/>
              <a:t>‹#›</a:t>
            </a:fld>
            <a:endParaRPr lang="en-IN"/>
          </a:p>
        </p:txBody>
      </p:sp>
    </p:spTree>
    <p:extLst>
      <p:ext uri="{BB962C8B-B14F-4D97-AF65-F5344CB8AC3E}">
        <p14:creationId xmlns:p14="http://schemas.microsoft.com/office/powerpoint/2010/main" val="1117390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047BBF-8343-4F52-8B8D-0B51A6A797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F76DF4AC-BD78-48BB-97BB-9C0F3EDA2368}"/>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5751A5A2-13D2-41EC-8978-D084D6936EAF}"/>
              </a:ext>
            </a:extLst>
          </p:cNvPr>
          <p:cNvSpPr>
            <a:spLocks noGrp="1"/>
          </p:cNvSpPr>
          <p:nvPr>
            <p:ph type="dt" sz="half" idx="10"/>
          </p:nvPr>
        </p:nvSpPr>
        <p:spPr/>
        <p:txBody>
          <a:bodyPr/>
          <a:lstStyle/>
          <a:p>
            <a:fld id="{F44AD1DD-6E12-4B1C-BE0F-A2D5ED06BC35}" type="datetime1">
              <a:rPr lang="en-IN" smtClean="0"/>
              <a:t>31-01-2024</a:t>
            </a:fld>
            <a:endParaRPr lang="en-IN"/>
          </a:p>
        </p:txBody>
      </p:sp>
      <p:sp>
        <p:nvSpPr>
          <p:cNvPr id="5" name="Footer Placeholder 4">
            <a:extLst>
              <a:ext uri="{FF2B5EF4-FFF2-40B4-BE49-F238E27FC236}">
                <a16:creationId xmlns:a16="http://schemas.microsoft.com/office/drawing/2014/main" xmlns="" id="{B398B0B6-FA35-48D3-AFD6-2B91B6930D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B2B8C58-E08A-4FE5-87CA-BA2D0F5D4E85}"/>
              </a:ext>
            </a:extLst>
          </p:cNvPr>
          <p:cNvSpPr>
            <a:spLocks noGrp="1"/>
          </p:cNvSpPr>
          <p:nvPr>
            <p:ph type="sldNum" sz="quarter" idx="12"/>
          </p:nvPr>
        </p:nvSpPr>
        <p:spPr/>
        <p:txBody>
          <a:bodyPr/>
          <a:lstStyle/>
          <a:p>
            <a:fld id="{8E61623F-2467-49C3-926E-F17CF5E26D60}" type="slidenum">
              <a:rPr lang="en-IN" smtClean="0"/>
              <a:t>‹#›</a:t>
            </a:fld>
            <a:endParaRPr lang="en-IN"/>
          </a:p>
        </p:txBody>
      </p:sp>
    </p:spTree>
    <p:extLst>
      <p:ext uri="{BB962C8B-B14F-4D97-AF65-F5344CB8AC3E}">
        <p14:creationId xmlns:p14="http://schemas.microsoft.com/office/powerpoint/2010/main" val="4190582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0CE580-9D22-4682-A54E-61BB1CD1A5C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AECEC01-9FDA-4D99-BB2A-3D3BA51459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E1874AF-9DE1-4CA7-9849-BF4F58B36E4F}"/>
              </a:ext>
            </a:extLst>
          </p:cNvPr>
          <p:cNvSpPr>
            <a:spLocks noGrp="1"/>
          </p:cNvSpPr>
          <p:nvPr>
            <p:ph type="dt" sz="half" idx="10"/>
          </p:nvPr>
        </p:nvSpPr>
        <p:spPr/>
        <p:txBody>
          <a:bodyPr/>
          <a:lstStyle/>
          <a:p>
            <a:fld id="{1EC774D4-26C9-4538-BD8A-1253B761B9A3}" type="datetime1">
              <a:rPr lang="en-IN" smtClean="0"/>
              <a:t>31-01-2024</a:t>
            </a:fld>
            <a:endParaRPr lang="en-IN"/>
          </a:p>
        </p:txBody>
      </p:sp>
      <p:sp>
        <p:nvSpPr>
          <p:cNvPr id="5" name="Footer Placeholder 4">
            <a:extLst>
              <a:ext uri="{FF2B5EF4-FFF2-40B4-BE49-F238E27FC236}">
                <a16:creationId xmlns:a16="http://schemas.microsoft.com/office/drawing/2014/main" xmlns="" id="{40309A0C-B285-4510-9CC7-751FAF9D80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C78B42F-9E2B-4F47-A039-6741D906DBC1}"/>
              </a:ext>
            </a:extLst>
          </p:cNvPr>
          <p:cNvSpPr>
            <a:spLocks noGrp="1"/>
          </p:cNvSpPr>
          <p:nvPr>
            <p:ph type="sldNum" sz="quarter" idx="12"/>
          </p:nvPr>
        </p:nvSpPr>
        <p:spPr/>
        <p:txBody>
          <a:bodyPr/>
          <a:lstStyle/>
          <a:p>
            <a:fld id="{8E61623F-2467-49C3-926E-F17CF5E26D60}" type="slidenum">
              <a:rPr lang="en-IN" smtClean="0"/>
              <a:t>‹#›</a:t>
            </a:fld>
            <a:endParaRPr lang="en-IN"/>
          </a:p>
        </p:txBody>
      </p:sp>
    </p:spTree>
    <p:extLst>
      <p:ext uri="{BB962C8B-B14F-4D97-AF65-F5344CB8AC3E}">
        <p14:creationId xmlns:p14="http://schemas.microsoft.com/office/powerpoint/2010/main" val="3467771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7E49827-2AB6-4B1C-A7D0-8C69C66FB37B}"/>
              </a:ext>
            </a:extLst>
          </p:cNvPr>
          <p:cNvSpPr>
            <a:spLocks noGrp="1"/>
          </p:cNvSpPr>
          <p:nvPr>
            <p:ph type="title" orient="vert"/>
          </p:nvPr>
        </p:nvSpPr>
        <p:spPr>
          <a:xfrm>
            <a:off x="8724902"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FE5AC07D-C170-4C76-9169-5C3D26B7A4E2}"/>
              </a:ext>
            </a:extLst>
          </p:cNvPr>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3205917-A6E9-432C-AECB-C606FD1EFAC8}"/>
              </a:ext>
            </a:extLst>
          </p:cNvPr>
          <p:cNvSpPr>
            <a:spLocks noGrp="1"/>
          </p:cNvSpPr>
          <p:nvPr>
            <p:ph type="dt" sz="half" idx="10"/>
          </p:nvPr>
        </p:nvSpPr>
        <p:spPr/>
        <p:txBody>
          <a:bodyPr/>
          <a:lstStyle/>
          <a:p>
            <a:fld id="{DF503A53-4F30-4BF1-98A6-001CEC75EF0A}" type="datetime1">
              <a:rPr lang="en-IN" smtClean="0"/>
              <a:t>31-01-2024</a:t>
            </a:fld>
            <a:endParaRPr lang="en-IN"/>
          </a:p>
        </p:txBody>
      </p:sp>
      <p:sp>
        <p:nvSpPr>
          <p:cNvPr id="5" name="Footer Placeholder 4">
            <a:extLst>
              <a:ext uri="{FF2B5EF4-FFF2-40B4-BE49-F238E27FC236}">
                <a16:creationId xmlns:a16="http://schemas.microsoft.com/office/drawing/2014/main" xmlns="" id="{3D8A002E-55C1-47B8-91D1-9B7ABC50C6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070BBA5-9BE4-42A4-B0A2-F8CCF64D094D}"/>
              </a:ext>
            </a:extLst>
          </p:cNvPr>
          <p:cNvSpPr>
            <a:spLocks noGrp="1"/>
          </p:cNvSpPr>
          <p:nvPr>
            <p:ph type="sldNum" sz="quarter" idx="12"/>
          </p:nvPr>
        </p:nvSpPr>
        <p:spPr/>
        <p:txBody>
          <a:bodyPr/>
          <a:lstStyle/>
          <a:p>
            <a:fld id="{8E61623F-2467-49C3-926E-F17CF5E26D60}" type="slidenum">
              <a:rPr lang="en-IN" smtClean="0"/>
              <a:t>‹#›</a:t>
            </a:fld>
            <a:endParaRPr lang="en-IN"/>
          </a:p>
        </p:txBody>
      </p:sp>
    </p:spTree>
    <p:extLst>
      <p:ext uri="{BB962C8B-B14F-4D97-AF65-F5344CB8AC3E}">
        <p14:creationId xmlns:p14="http://schemas.microsoft.com/office/powerpoint/2010/main" val="1628280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43F13F-47B3-4177-8C0C-2D2F594E59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13AF7F7-4621-402E-B897-E9644969A0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5B2F77E-D855-4C78-A49E-0740A265FA88}"/>
              </a:ext>
            </a:extLst>
          </p:cNvPr>
          <p:cNvSpPr>
            <a:spLocks noGrp="1"/>
          </p:cNvSpPr>
          <p:nvPr>
            <p:ph type="dt" sz="half" idx="10"/>
          </p:nvPr>
        </p:nvSpPr>
        <p:spPr/>
        <p:txBody>
          <a:bodyPr/>
          <a:lstStyle/>
          <a:p>
            <a:fld id="{CDCE872C-C42F-42CF-B815-6293793DAB44}" type="datetime1">
              <a:rPr lang="en-IN" smtClean="0"/>
              <a:t>31-01-2024</a:t>
            </a:fld>
            <a:endParaRPr lang="en-IN"/>
          </a:p>
        </p:txBody>
      </p:sp>
      <p:sp>
        <p:nvSpPr>
          <p:cNvPr id="5" name="Footer Placeholder 4">
            <a:extLst>
              <a:ext uri="{FF2B5EF4-FFF2-40B4-BE49-F238E27FC236}">
                <a16:creationId xmlns:a16="http://schemas.microsoft.com/office/drawing/2014/main" xmlns="" id="{5D8EF010-45D5-4359-A9CE-8678D84386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D139979-6D8E-43D5-B215-8F702A732B43}"/>
              </a:ext>
            </a:extLst>
          </p:cNvPr>
          <p:cNvSpPr>
            <a:spLocks noGrp="1"/>
          </p:cNvSpPr>
          <p:nvPr>
            <p:ph type="sldNum" sz="quarter" idx="12"/>
          </p:nvPr>
        </p:nvSpPr>
        <p:spPr/>
        <p:txBody>
          <a:bodyPr/>
          <a:lstStyle/>
          <a:p>
            <a:fld id="{8E61623F-2467-49C3-926E-F17CF5E26D60}" type="slidenum">
              <a:rPr lang="en-IN" smtClean="0"/>
              <a:t>‹#›</a:t>
            </a:fld>
            <a:endParaRPr lang="en-IN"/>
          </a:p>
        </p:txBody>
      </p:sp>
    </p:spTree>
    <p:extLst>
      <p:ext uri="{BB962C8B-B14F-4D97-AF65-F5344CB8AC3E}">
        <p14:creationId xmlns:p14="http://schemas.microsoft.com/office/powerpoint/2010/main" val="873369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91BC59-36F8-441C-A855-615601CFCB40}"/>
              </a:ext>
            </a:extLst>
          </p:cNvPr>
          <p:cNvSpPr>
            <a:spLocks noGrp="1"/>
          </p:cNvSpPr>
          <p:nvPr>
            <p:ph type="title"/>
          </p:nvPr>
        </p:nvSpPr>
        <p:spPr>
          <a:xfrm>
            <a:off x="831851" y="1709742"/>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AEEC599-2487-4B6A-BBD9-F28BFC42FE45}"/>
              </a:ext>
            </a:extLst>
          </p:cNvPr>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3CDE047-21E9-49AB-89F5-5F8DC1EB2409}"/>
              </a:ext>
            </a:extLst>
          </p:cNvPr>
          <p:cNvSpPr>
            <a:spLocks noGrp="1"/>
          </p:cNvSpPr>
          <p:nvPr>
            <p:ph type="dt" sz="half" idx="10"/>
          </p:nvPr>
        </p:nvSpPr>
        <p:spPr/>
        <p:txBody>
          <a:bodyPr/>
          <a:lstStyle/>
          <a:p>
            <a:fld id="{875078DA-E0BB-4935-A235-176BD859549B}" type="datetime1">
              <a:rPr lang="en-IN" smtClean="0"/>
              <a:t>31-01-2024</a:t>
            </a:fld>
            <a:endParaRPr lang="en-IN"/>
          </a:p>
        </p:txBody>
      </p:sp>
      <p:sp>
        <p:nvSpPr>
          <p:cNvPr id="5" name="Footer Placeholder 4">
            <a:extLst>
              <a:ext uri="{FF2B5EF4-FFF2-40B4-BE49-F238E27FC236}">
                <a16:creationId xmlns:a16="http://schemas.microsoft.com/office/drawing/2014/main" xmlns="" id="{B08E1684-CEAC-4019-872B-A7A9FF860A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CC504F4-79B5-4D6A-8FB1-3CFA83785F8B}"/>
              </a:ext>
            </a:extLst>
          </p:cNvPr>
          <p:cNvSpPr>
            <a:spLocks noGrp="1"/>
          </p:cNvSpPr>
          <p:nvPr>
            <p:ph type="sldNum" sz="quarter" idx="12"/>
          </p:nvPr>
        </p:nvSpPr>
        <p:spPr/>
        <p:txBody>
          <a:bodyPr/>
          <a:lstStyle/>
          <a:p>
            <a:fld id="{8E61623F-2467-49C3-926E-F17CF5E26D60}" type="slidenum">
              <a:rPr lang="en-IN" smtClean="0"/>
              <a:t>‹#›</a:t>
            </a:fld>
            <a:endParaRPr lang="en-IN"/>
          </a:p>
        </p:txBody>
      </p:sp>
    </p:spTree>
    <p:extLst>
      <p:ext uri="{BB962C8B-B14F-4D97-AF65-F5344CB8AC3E}">
        <p14:creationId xmlns:p14="http://schemas.microsoft.com/office/powerpoint/2010/main" val="2874811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7E8725-3BED-41EE-A196-24BBB999B8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A7312F7-21A1-4396-8894-537C3998BD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A451572F-9C86-4290-A1B6-9D98EE01A1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652D2590-3DD6-4B04-9CE3-A1626FA9D1C1}"/>
              </a:ext>
            </a:extLst>
          </p:cNvPr>
          <p:cNvSpPr>
            <a:spLocks noGrp="1"/>
          </p:cNvSpPr>
          <p:nvPr>
            <p:ph type="dt" sz="half" idx="10"/>
          </p:nvPr>
        </p:nvSpPr>
        <p:spPr/>
        <p:txBody>
          <a:bodyPr/>
          <a:lstStyle/>
          <a:p>
            <a:fld id="{4F0E371C-8DB3-44E7-A3C9-806C58EE55C8}" type="datetime1">
              <a:rPr lang="en-IN" smtClean="0"/>
              <a:t>31-01-2024</a:t>
            </a:fld>
            <a:endParaRPr lang="en-IN"/>
          </a:p>
        </p:txBody>
      </p:sp>
      <p:sp>
        <p:nvSpPr>
          <p:cNvPr id="6" name="Footer Placeholder 5">
            <a:extLst>
              <a:ext uri="{FF2B5EF4-FFF2-40B4-BE49-F238E27FC236}">
                <a16:creationId xmlns:a16="http://schemas.microsoft.com/office/drawing/2014/main" xmlns="" id="{D4DE667F-2CA6-4071-8A99-FEADAD2D4D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184B143-D057-4DD5-B70D-4E6673A0D86F}"/>
              </a:ext>
            </a:extLst>
          </p:cNvPr>
          <p:cNvSpPr>
            <a:spLocks noGrp="1"/>
          </p:cNvSpPr>
          <p:nvPr>
            <p:ph type="sldNum" sz="quarter" idx="12"/>
          </p:nvPr>
        </p:nvSpPr>
        <p:spPr/>
        <p:txBody>
          <a:bodyPr/>
          <a:lstStyle/>
          <a:p>
            <a:fld id="{8E61623F-2467-49C3-926E-F17CF5E26D60}" type="slidenum">
              <a:rPr lang="en-IN" smtClean="0"/>
              <a:t>‹#›</a:t>
            </a:fld>
            <a:endParaRPr lang="en-IN"/>
          </a:p>
        </p:txBody>
      </p:sp>
    </p:spTree>
    <p:extLst>
      <p:ext uri="{BB962C8B-B14F-4D97-AF65-F5344CB8AC3E}">
        <p14:creationId xmlns:p14="http://schemas.microsoft.com/office/powerpoint/2010/main" val="1062073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55FEA7-5F1B-45C6-8259-BA878F03E9F0}"/>
              </a:ext>
            </a:extLst>
          </p:cNvPr>
          <p:cNvSpPr>
            <a:spLocks noGrp="1"/>
          </p:cNvSpPr>
          <p:nvPr>
            <p:ph type="title"/>
          </p:nvPr>
        </p:nvSpPr>
        <p:spPr>
          <a:xfrm>
            <a:off x="839788" y="365129"/>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927B854-3730-4E65-B403-CA95CDF1109C}"/>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FB7E1E5-FC12-4CA6-A333-F7410683E5D3}"/>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170EFB4D-9960-4020-8DE3-37B37912725C}"/>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E636D5D-5BEF-40F4-B3F7-BA369111486A}"/>
              </a:ext>
            </a:extLst>
          </p:cNvPr>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3D5695E4-9D12-41A7-ACB6-843F6F880908}"/>
              </a:ext>
            </a:extLst>
          </p:cNvPr>
          <p:cNvSpPr>
            <a:spLocks noGrp="1"/>
          </p:cNvSpPr>
          <p:nvPr>
            <p:ph type="dt" sz="half" idx="10"/>
          </p:nvPr>
        </p:nvSpPr>
        <p:spPr/>
        <p:txBody>
          <a:bodyPr/>
          <a:lstStyle/>
          <a:p>
            <a:fld id="{7BD5DD5E-E134-4EE6-9D82-1A3E376A97F1}" type="datetime1">
              <a:rPr lang="en-IN" smtClean="0"/>
              <a:t>31-01-2024</a:t>
            </a:fld>
            <a:endParaRPr lang="en-IN"/>
          </a:p>
        </p:txBody>
      </p:sp>
      <p:sp>
        <p:nvSpPr>
          <p:cNvPr id="8" name="Footer Placeholder 7">
            <a:extLst>
              <a:ext uri="{FF2B5EF4-FFF2-40B4-BE49-F238E27FC236}">
                <a16:creationId xmlns:a16="http://schemas.microsoft.com/office/drawing/2014/main" xmlns="" id="{5B3619C6-BD04-4069-A171-796C5B817A1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EE526FC9-FFC8-41EA-8989-EB4B5CF569BD}"/>
              </a:ext>
            </a:extLst>
          </p:cNvPr>
          <p:cNvSpPr>
            <a:spLocks noGrp="1"/>
          </p:cNvSpPr>
          <p:nvPr>
            <p:ph type="sldNum" sz="quarter" idx="12"/>
          </p:nvPr>
        </p:nvSpPr>
        <p:spPr/>
        <p:txBody>
          <a:bodyPr/>
          <a:lstStyle/>
          <a:p>
            <a:fld id="{8E61623F-2467-49C3-926E-F17CF5E26D60}" type="slidenum">
              <a:rPr lang="en-IN" smtClean="0"/>
              <a:t>‹#›</a:t>
            </a:fld>
            <a:endParaRPr lang="en-IN"/>
          </a:p>
        </p:txBody>
      </p:sp>
    </p:spTree>
    <p:extLst>
      <p:ext uri="{BB962C8B-B14F-4D97-AF65-F5344CB8AC3E}">
        <p14:creationId xmlns:p14="http://schemas.microsoft.com/office/powerpoint/2010/main" val="832264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9DA8BE-CC66-4495-879F-AB2ADFDDA52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2A2DF3AE-4DA6-4ED4-AAFC-90EA401D14B4}"/>
              </a:ext>
            </a:extLst>
          </p:cNvPr>
          <p:cNvSpPr>
            <a:spLocks noGrp="1"/>
          </p:cNvSpPr>
          <p:nvPr>
            <p:ph type="dt" sz="half" idx="10"/>
          </p:nvPr>
        </p:nvSpPr>
        <p:spPr/>
        <p:txBody>
          <a:bodyPr/>
          <a:lstStyle/>
          <a:p>
            <a:fld id="{6E7A2441-CAC2-41EF-BE81-2BF3C6E84741}" type="datetime1">
              <a:rPr lang="en-IN" smtClean="0"/>
              <a:t>31-01-2024</a:t>
            </a:fld>
            <a:endParaRPr lang="en-IN"/>
          </a:p>
        </p:txBody>
      </p:sp>
      <p:sp>
        <p:nvSpPr>
          <p:cNvPr id="4" name="Footer Placeholder 3">
            <a:extLst>
              <a:ext uri="{FF2B5EF4-FFF2-40B4-BE49-F238E27FC236}">
                <a16:creationId xmlns:a16="http://schemas.microsoft.com/office/drawing/2014/main" xmlns="" id="{BB524677-B37B-4FDE-8C79-EDA5FEE5E97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2C4C96A8-3910-47DD-82B8-D77BF81247DF}"/>
              </a:ext>
            </a:extLst>
          </p:cNvPr>
          <p:cNvSpPr>
            <a:spLocks noGrp="1"/>
          </p:cNvSpPr>
          <p:nvPr>
            <p:ph type="sldNum" sz="quarter" idx="12"/>
          </p:nvPr>
        </p:nvSpPr>
        <p:spPr/>
        <p:txBody>
          <a:bodyPr/>
          <a:lstStyle/>
          <a:p>
            <a:fld id="{8E61623F-2467-49C3-926E-F17CF5E26D60}" type="slidenum">
              <a:rPr lang="en-IN" smtClean="0"/>
              <a:t>‹#›</a:t>
            </a:fld>
            <a:endParaRPr lang="en-IN"/>
          </a:p>
        </p:txBody>
      </p:sp>
    </p:spTree>
    <p:extLst>
      <p:ext uri="{BB962C8B-B14F-4D97-AF65-F5344CB8AC3E}">
        <p14:creationId xmlns:p14="http://schemas.microsoft.com/office/powerpoint/2010/main" val="696668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9BC57DD-FE4F-446E-A336-2A6AAFDBB9E8}"/>
              </a:ext>
            </a:extLst>
          </p:cNvPr>
          <p:cNvSpPr>
            <a:spLocks noGrp="1"/>
          </p:cNvSpPr>
          <p:nvPr>
            <p:ph type="dt" sz="half" idx="10"/>
          </p:nvPr>
        </p:nvSpPr>
        <p:spPr/>
        <p:txBody>
          <a:bodyPr/>
          <a:lstStyle/>
          <a:p>
            <a:fld id="{B9E65D46-BD00-4D30-8053-508EB51ED9D6}" type="datetime1">
              <a:rPr lang="en-IN" smtClean="0"/>
              <a:t>31-01-2024</a:t>
            </a:fld>
            <a:endParaRPr lang="en-IN"/>
          </a:p>
        </p:txBody>
      </p:sp>
      <p:sp>
        <p:nvSpPr>
          <p:cNvPr id="3" name="Footer Placeholder 2">
            <a:extLst>
              <a:ext uri="{FF2B5EF4-FFF2-40B4-BE49-F238E27FC236}">
                <a16:creationId xmlns:a16="http://schemas.microsoft.com/office/drawing/2014/main" xmlns="" id="{0D4775F4-57FB-4C5B-BF56-9F878130808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D7870E9D-75D9-4102-9DBC-D99E592CD6D0}"/>
              </a:ext>
            </a:extLst>
          </p:cNvPr>
          <p:cNvSpPr>
            <a:spLocks noGrp="1"/>
          </p:cNvSpPr>
          <p:nvPr>
            <p:ph type="sldNum" sz="quarter" idx="12"/>
          </p:nvPr>
        </p:nvSpPr>
        <p:spPr/>
        <p:txBody>
          <a:bodyPr/>
          <a:lstStyle/>
          <a:p>
            <a:fld id="{8E61623F-2467-49C3-926E-F17CF5E26D60}" type="slidenum">
              <a:rPr lang="en-IN" smtClean="0"/>
              <a:t>‹#›</a:t>
            </a:fld>
            <a:endParaRPr lang="en-IN"/>
          </a:p>
        </p:txBody>
      </p:sp>
    </p:spTree>
    <p:extLst>
      <p:ext uri="{BB962C8B-B14F-4D97-AF65-F5344CB8AC3E}">
        <p14:creationId xmlns:p14="http://schemas.microsoft.com/office/powerpoint/2010/main" val="3315527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B97133-20E0-432E-8F90-32DF580DF6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2370881-F8D8-4759-B0CD-81DEA4D6D792}"/>
              </a:ext>
            </a:extLst>
          </p:cNvPr>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4FF3A6C9-2D90-4919-9E7C-FF48178459FF}"/>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7C7CC66-6B13-49BA-939E-36BCE7FF38AB}"/>
              </a:ext>
            </a:extLst>
          </p:cNvPr>
          <p:cNvSpPr>
            <a:spLocks noGrp="1"/>
          </p:cNvSpPr>
          <p:nvPr>
            <p:ph type="dt" sz="half" idx="10"/>
          </p:nvPr>
        </p:nvSpPr>
        <p:spPr/>
        <p:txBody>
          <a:bodyPr/>
          <a:lstStyle/>
          <a:p>
            <a:fld id="{3865E92B-F094-4F67-AA54-A65521EEA463}" type="datetime1">
              <a:rPr lang="en-IN" smtClean="0"/>
              <a:t>31-01-2024</a:t>
            </a:fld>
            <a:endParaRPr lang="en-IN"/>
          </a:p>
        </p:txBody>
      </p:sp>
      <p:sp>
        <p:nvSpPr>
          <p:cNvPr id="6" name="Footer Placeholder 5">
            <a:extLst>
              <a:ext uri="{FF2B5EF4-FFF2-40B4-BE49-F238E27FC236}">
                <a16:creationId xmlns:a16="http://schemas.microsoft.com/office/drawing/2014/main" xmlns="" id="{2DC6E252-D8A8-4FCE-9C1D-A8B8ECD02D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07E5B67-3946-48E1-A838-535872B7C0CF}"/>
              </a:ext>
            </a:extLst>
          </p:cNvPr>
          <p:cNvSpPr>
            <a:spLocks noGrp="1"/>
          </p:cNvSpPr>
          <p:nvPr>
            <p:ph type="sldNum" sz="quarter" idx="12"/>
          </p:nvPr>
        </p:nvSpPr>
        <p:spPr/>
        <p:txBody>
          <a:bodyPr/>
          <a:lstStyle/>
          <a:p>
            <a:fld id="{8E61623F-2467-49C3-926E-F17CF5E26D60}" type="slidenum">
              <a:rPr lang="en-IN" smtClean="0"/>
              <a:t>‹#›</a:t>
            </a:fld>
            <a:endParaRPr lang="en-IN"/>
          </a:p>
        </p:txBody>
      </p:sp>
    </p:spTree>
    <p:extLst>
      <p:ext uri="{BB962C8B-B14F-4D97-AF65-F5344CB8AC3E}">
        <p14:creationId xmlns:p14="http://schemas.microsoft.com/office/powerpoint/2010/main" val="3377447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555694-3859-4537-9911-EAEC4B898D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97BA0766-E3C8-42C6-BD58-6404BA3D8696}"/>
              </a:ext>
            </a:extLst>
          </p:cNvPr>
          <p:cNvSpPr>
            <a:spLocks noGrp="1"/>
          </p:cNvSpPr>
          <p:nvPr>
            <p:ph type="pic" idx="1"/>
          </p:nvPr>
        </p:nvSpPr>
        <p:spPr>
          <a:xfrm>
            <a:off x="5183188" y="987429"/>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IN"/>
          </a:p>
        </p:txBody>
      </p:sp>
      <p:sp>
        <p:nvSpPr>
          <p:cNvPr id="4" name="Text Placeholder 3">
            <a:extLst>
              <a:ext uri="{FF2B5EF4-FFF2-40B4-BE49-F238E27FC236}">
                <a16:creationId xmlns:a16="http://schemas.microsoft.com/office/drawing/2014/main" xmlns="" id="{D547410A-919A-491B-8C4D-229C8440F2DD}"/>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2E3F8FD-3927-4591-AC04-A021651E20D8}"/>
              </a:ext>
            </a:extLst>
          </p:cNvPr>
          <p:cNvSpPr>
            <a:spLocks noGrp="1"/>
          </p:cNvSpPr>
          <p:nvPr>
            <p:ph type="dt" sz="half" idx="10"/>
          </p:nvPr>
        </p:nvSpPr>
        <p:spPr/>
        <p:txBody>
          <a:bodyPr/>
          <a:lstStyle/>
          <a:p>
            <a:fld id="{3495366A-53B2-49E6-B06B-B841C185ABE1}" type="datetime1">
              <a:rPr lang="en-IN" smtClean="0"/>
              <a:t>31-01-2024</a:t>
            </a:fld>
            <a:endParaRPr lang="en-IN"/>
          </a:p>
        </p:txBody>
      </p:sp>
      <p:sp>
        <p:nvSpPr>
          <p:cNvPr id="6" name="Footer Placeholder 5">
            <a:extLst>
              <a:ext uri="{FF2B5EF4-FFF2-40B4-BE49-F238E27FC236}">
                <a16:creationId xmlns:a16="http://schemas.microsoft.com/office/drawing/2014/main" xmlns="" id="{6EA51A2C-12BE-4C74-9F13-9EC12F0EAB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14BCA92-6BE2-46F4-94C4-642D66BA6EF4}"/>
              </a:ext>
            </a:extLst>
          </p:cNvPr>
          <p:cNvSpPr>
            <a:spLocks noGrp="1"/>
          </p:cNvSpPr>
          <p:nvPr>
            <p:ph type="sldNum" sz="quarter" idx="12"/>
          </p:nvPr>
        </p:nvSpPr>
        <p:spPr/>
        <p:txBody>
          <a:bodyPr/>
          <a:lstStyle/>
          <a:p>
            <a:fld id="{8E61623F-2467-49C3-926E-F17CF5E26D60}" type="slidenum">
              <a:rPr lang="en-IN" smtClean="0"/>
              <a:t>‹#›</a:t>
            </a:fld>
            <a:endParaRPr lang="en-IN"/>
          </a:p>
        </p:txBody>
      </p:sp>
    </p:spTree>
    <p:extLst>
      <p:ext uri="{BB962C8B-B14F-4D97-AF65-F5344CB8AC3E}">
        <p14:creationId xmlns:p14="http://schemas.microsoft.com/office/powerpoint/2010/main" val="381730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05831C9-AB9C-4DF4-8BEF-582EEE7519AD}"/>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773766E-690B-4691-AA5C-579E6EEB63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A0F799D-E9B9-45E0-85E9-CB4D0F55ECE9}"/>
              </a:ext>
            </a:extLst>
          </p:cNvPr>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BAEE09-10FB-4D81-8E92-6FB5B7B6374B}" type="datetime1">
              <a:rPr lang="en-IN" smtClean="0"/>
              <a:t>31-01-2024</a:t>
            </a:fld>
            <a:endParaRPr lang="en-IN"/>
          </a:p>
        </p:txBody>
      </p:sp>
      <p:sp>
        <p:nvSpPr>
          <p:cNvPr id="5" name="Footer Placeholder 4">
            <a:extLst>
              <a:ext uri="{FF2B5EF4-FFF2-40B4-BE49-F238E27FC236}">
                <a16:creationId xmlns:a16="http://schemas.microsoft.com/office/drawing/2014/main" xmlns="" id="{A051D108-8476-4361-954B-A3FB013779A0}"/>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C9220744-3016-4578-987A-6076D07B27EE}"/>
              </a:ext>
            </a:extLst>
          </p:cNvPr>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61623F-2467-49C3-926E-F17CF5E26D60}" type="slidenum">
              <a:rPr lang="en-IN" smtClean="0"/>
              <a:t>‹#›</a:t>
            </a:fld>
            <a:endParaRPr lang="en-IN"/>
          </a:p>
        </p:txBody>
      </p:sp>
    </p:spTree>
    <p:extLst>
      <p:ext uri="{BB962C8B-B14F-4D97-AF65-F5344CB8AC3E}">
        <p14:creationId xmlns:p14="http://schemas.microsoft.com/office/powerpoint/2010/main" val="3308610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0.jp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1.jp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4758A3-60C1-4F59-A502-EB9394C039D7}"/>
              </a:ext>
            </a:extLst>
          </p:cNvPr>
          <p:cNvSpPr>
            <a:spLocks noGrp="1"/>
          </p:cNvSpPr>
          <p:nvPr>
            <p:ph type="ctrTitle"/>
          </p:nvPr>
        </p:nvSpPr>
        <p:spPr>
          <a:xfrm>
            <a:off x="1524000" y="2588653"/>
            <a:ext cx="9144000" cy="921309"/>
          </a:xfrm>
        </p:spPr>
        <p:txBody>
          <a:bodyPr/>
          <a:lstStyle/>
          <a:p>
            <a:r>
              <a:rPr lang="en-IN" b="1" dirty="0"/>
              <a:t>Informed Search</a:t>
            </a:r>
          </a:p>
        </p:txBody>
      </p:sp>
      <p:sp>
        <p:nvSpPr>
          <p:cNvPr id="4" name="Slide Number Placeholder 3">
            <a:extLst>
              <a:ext uri="{FF2B5EF4-FFF2-40B4-BE49-F238E27FC236}">
                <a16:creationId xmlns:a16="http://schemas.microsoft.com/office/drawing/2014/main" xmlns="" id="{CD71547D-F0BB-4D1A-8F0E-8456743B6E9D}"/>
              </a:ext>
            </a:extLst>
          </p:cNvPr>
          <p:cNvSpPr>
            <a:spLocks noGrp="1"/>
          </p:cNvSpPr>
          <p:nvPr>
            <p:ph type="sldNum" sz="quarter" idx="12"/>
          </p:nvPr>
        </p:nvSpPr>
        <p:spPr/>
        <p:txBody>
          <a:bodyPr/>
          <a:lstStyle/>
          <a:p>
            <a:fld id="{8E61623F-2467-49C3-926E-F17CF5E26D60}" type="slidenum">
              <a:rPr lang="en-IN" smtClean="0"/>
              <a:t>1</a:t>
            </a:fld>
            <a:endParaRPr lang="en-IN"/>
          </a:p>
        </p:txBody>
      </p:sp>
    </p:spTree>
    <p:extLst>
      <p:ext uri="{BB962C8B-B14F-4D97-AF65-F5344CB8AC3E}">
        <p14:creationId xmlns:p14="http://schemas.microsoft.com/office/powerpoint/2010/main" val="18221422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4B34021-441D-4E09-A87B-6BBEF10A1225}"/>
              </a:ext>
            </a:extLst>
          </p:cNvPr>
          <p:cNvSpPr>
            <a:spLocks noGrp="1"/>
          </p:cNvSpPr>
          <p:nvPr>
            <p:ph idx="1"/>
          </p:nvPr>
        </p:nvSpPr>
        <p:spPr>
          <a:xfrm>
            <a:off x="1916806" y="1124747"/>
            <a:ext cx="8229600" cy="5001419"/>
          </a:xfrm>
        </p:spPr>
        <p:txBody>
          <a:bodyPr>
            <a:normAutofit lnSpcReduction="10000"/>
          </a:bodyPr>
          <a:lstStyle/>
          <a:p>
            <a:pPr marL="0" indent="0" algn="just">
              <a:buNone/>
            </a:pPr>
            <a:r>
              <a:rPr lang="en-US" b="0" i="0" dirty="0">
                <a:solidFill>
                  <a:srgbClr val="610B4B"/>
                </a:solidFill>
                <a:effectLst/>
                <a:latin typeface="erdana"/>
              </a:rPr>
              <a:t>Advantages:</a:t>
            </a:r>
          </a:p>
          <a:p>
            <a:pPr algn="just">
              <a:buFont typeface="Arial" panose="020B0604020202020204" pitchFamily="34" charset="0"/>
              <a:buChar char="•"/>
            </a:pPr>
            <a:r>
              <a:rPr lang="en-US" b="0" i="0" dirty="0">
                <a:solidFill>
                  <a:srgbClr val="000000"/>
                </a:solidFill>
                <a:effectLst/>
                <a:latin typeface="inter-regular"/>
              </a:rPr>
              <a:t>Best first search can switch between BFS and DFS by gaining the advantages of both the algorithms.</a:t>
            </a:r>
          </a:p>
          <a:p>
            <a:pPr algn="just">
              <a:buFont typeface="Arial" panose="020B0604020202020204" pitchFamily="34" charset="0"/>
              <a:buChar char="•"/>
            </a:pPr>
            <a:r>
              <a:rPr lang="en-US" b="0" i="0" dirty="0">
                <a:solidFill>
                  <a:srgbClr val="000000"/>
                </a:solidFill>
                <a:effectLst/>
                <a:latin typeface="inter-regular"/>
              </a:rPr>
              <a:t>This algorithm is more efficient than BFS and DFS algorithms.</a:t>
            </a:r>
          </a:p>
          <a:p>
            <a:pPr marL="0" indent="0" algn="just">
              <a:buNone/>
            </a:pPr>
            <a:r>
              <a:rPr lang="en-US" b="0" i="0" dirty="0">
                <a:solidFill>
                  <a:srgbClr val="610B4B"/>
                </a:solidFill>
                <a:effectLst/>
                <a:latin typeface="erdana"/>
              </a:rPr>
              <a:t>Disadvantages:</a:t>
            </a:r>
          </a:p>
          <a:p>
            <a:pPr algn="just">
              <a:buFont typeface="Arial" panose="020B0604020202020204" pitchFamily="34" charset="0"/>
              <a:buChar char="•"/>
            </a:pPr>
            <a:r>
              <a:rPr lang="en-US" b="0" i="0" dirty="0">
                <a:solidFill>
                  <a:srgbClr val="000000"/>
                </a:solidFill>
                <a:effectLst/>
                <a:latin typeface="inter-regular"/>
              </a:rPr>
              <a:t>It can behave as an unguided depth-first search in the worst case scenario.</a:t>
            </a:r>
          </a:p>
          <a:p>
            <a:pPr algn="just">
              <a:buFont typeface="Arial" panose="020B0604020202020204" pitchFamily="34" charset="0"/>
              <a:buChar char="•"/>
            </a:pPr>
            <a:r>
              <a:rPr lang="en-US" b="0" i="0" dirty="0">
                <a:solidFill>
                  <a:srgbClr val="000000"/>
                </a:solidFill>
                <a:effectLst/>
                <a:latin typeface="inter-regular"/>
              </a:rPr>
              <a:t>It can get stuck in a loop as DFS.</a:t>
            </a:r>
          </a:p>
          <a:p>
            <a:pPr algn="just">
              <a:buFont typeface="Arial" panose="020B0604020202020204" pitchFamily="34" charset="0"/>
              <a:buChar char="•"/>
            </a:pPr>
            <a:r>
              <a:rPr lang="en-US" b="0" i="0" dirty="0">
                <a:solidFill>
                  <a:srgbClr val="000000"/>
                </a:solidFill>
                <a:effectLst/>
                <a:latin typeface="inter-regular"/>
              </a:rPr>
              <a:t>This algorithm is not optimal.</a:t>
            </a:r>
          </a:p>
          <a:p>
            <a:endParaRPr lang="en-IN" dirty="0"/>
          </a:p>
        </p:txBody>
      </p:sp>
      <p:sp>
        <p:nvSpPr>
          <p:cNvPr id="5" name="Slide Number Placeholder 4">
            <a:extLst>
              <a:ext uri="{FF2B5EF4-FFF2-40B4-BE49-F238E27FC236}">
                <a16:creationId xmlns:a16="http://schemas.microsoft.com/office/drawing/2014/main" xmlns="" id="{CC10D21D-5B1E-4787-A56B-081FA1B2F9F7}"/>
              </a:ext>
            </a:extLst>
          </p:cNvPr>
          <p:cNvSpPr>
            <a:spLocks noGrp="1"/>
          </p:cNvSpPr>
          <p:nvPr>
            <p:ph type="sldNum" sz="quarter" idx="12"/>
          </p:nvPr>
        </p:nvSpPr>
        <p:spPr/>
        <p:txBody>
          <a:bodyPr/>
          <a:lstStyle/>
          <a:p>
            <a:fld id="{8E61623F-2467-49C3-926E-F17CF5E26D60}" type="slidenum">
              <a:rPr lang="en-IN" smtClean="0"/>
              <a:t>10</a:t>
            </a:fld>
            <a:endParaRPr lang="en-IN"/>
          </a:p>
        </p:txBody>
      </p:sp>
    </p:spTree>
    <p:extLst>
      <p:ext uri="{BB962C8B-B14F-4D97-AF65-F5344CB8AC3E}">
        <p14:creationId xmlns:p14="http://schemas.microsoft.com/office/powerpoint/2010/main" val="3932813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xmlns="" id="{80CF5223-9175-4B17-8893-FA1A93FE669F}"/>
              </a:ext>
            </a:extLst>
          </p:cNvPr>
          <p:cNvSpPr>
            <a:spLocks noGrp="1" noChangeArrowheads="1"/>
          </p:cNvSpPr>
          <p:nvPr>
            <p:ph type="title"/>
          </p:nvPr>
        </p:nvSpPr>
        <p:spPr/>
        <p:txBody>
          <a:bodyPr/>
          <a:lstStyle/>
          <a:p>
            <a:pPr eaLnBrk="1" hangingPunct="1"/>
            <a:r>
              <a:rPr lang="en-US" altLang="en-US" b="1">
                <a:solidFill>
                  <a:srgbClr val="002060"/>
                </a:solidFill>
                <a:latin typeface="Georgia" panose="02040502050405020303" pitchFamily="18" charset="0"/>
              </a:rPr>
              <a:t>Greedy best-first search</a:t>
            </a:r>
          </a:p>
        </p:txBody>
      </p:sp>
      <p:sp>
        <p:nvSpPr>
          <p:cNvPr id="16387" name="Rectangle 3">
            <a:extLst>
              <a:ext uri="{FF2B5EF4-FFF2-40B4-BE49-F238E27FC236}">
                <a16:creationId xmlns:a16="http://schemas.microsoft.com/office/drawing/2014/main" xmlns="" id="{C96A3F83-6EB7-4C8C-B91A-57F6AAFD155D}"/>
              </a:ext>
            </a:extLst>
          </p:cNvPr>
          <p:cNvSpPr>
            <a:spLocks noGrp="1" noChangeArrowheads="1"/>
          </p:cNvSpPr>
          <p:nvPr>
            <p:ph type="body" idx="1"/>
          </p:nvPr>
        </p:nvSpPr>
        <p:spPr/>
        <p:txBody>
          <a:bodyPr/>
          <a:lstStyle/>
          <a:p>
            <a:pPr eaLnBrk="1" hangingPunct="1">
              <a:defRPr/>
            </a:pPr>
            <a:r>
              <a:rPr lang="en-US" altLang="en-US" dirty="0">
                <a:latin typeface="Times New Roman" panose="02020603050405020304" pitchFamily="18" charset="0"/>
                <a:cs typeface="Times New Roman" panose="02020603050405020304" pitchFamily="18" charset="0"/>
              </a:rPr>
              <a:t>Evaluation function </a:t>
            </a:r>
            <a:r>
              <a:rPr lang="en-US" altLang="en-US" b="1" i="1" dirty="0">
                <a:solidFill>
                  <a:srgbClr val="002060"/>
                </a:solidFill>
                <a:latin typeface="Times New Roman" panose="02020603050405020304" pitchFamily="18" charset="0"/>
                <a:cs typeface="Times New Roman" panose="02020603050405020304" pitchFamily="18" charset="0"/>
              </a:rPr>
              <a:t>f(n) = h(n) </a:t>
            </a:r>
            <a:r>
              <a:rPr lang="en-US" altLang="en-US" dirty="0">
                <a:latin typeface="Times New Roman" panose="02020603050405020304" pitchFamily="18" charset="0"/>
                <a:cs typeface="Times New Roman" panose="02020603050405020304" pitchFamily="18" charset="0"/>
              </a:rPr>
              <a:t>(</a:t>
            </a:r>
            <a:r>
              <a:rPr lang="en-US" altLang="en-US" dirty="0">
                <a:solidFill>
                  <a:srgbClr val="FF0000"/>
                </a:solidFill>
                <a:latin typeface="Times New Roman" panose="02020603050405020304" pitchFamily="18" charset="0"/>
                <a:cs typeface="Times New Roman" panose="02020603050405020304" pitchFamily="18" charset="0"/>
              </a:rPr>
              <a:t>h</a:t>
            </a:r>
            <a:r>
              <a:rPr lang="en-US" altLang="en-US" dirty="0">
                <a:latin typeface="Times New Roman" panose="02020603050405020304" pitchFamily="18" charset="0"/>
                <a:cs typeface="Times New Roman" panose="02020603050405020304" pitchFamily="18" charset="0"/>
              </a:rPr>
              <a:t>euristic)</a:t>
            </a:r>
          </a:p>
          <a:p>
            <a:pPr marL="0" indent="0">
              <a:buNone/>
              <a:defRPr/>
            </a:pPr>
            <a:r>
              <a:rPr lang="en-US" altLang="en-US" dirty="0">
                <a:latin typeface="Times New Roman" panose="02020603050405020304" pitchFamily="18" charset="0"/>
                <a:cs typeface="Times New Roman" panose="02020603050405020304" pitchFamily="18" charset="0"/>
              </a:rPr>
              <a:t>      = estimate of cost from </a:t>
            </a:r>
            <a:r>
              <a:rPr lang="en-US" altLang="en-US" i="1" dirty="0">
                <a:latin typeface="Times New Roman" panose="02020603050405020304" pitchFamily="18" charset="0"/>
                <a:cs typeface="Times New Roman" panose="02020603050405020304" pitchFamily="18" charset="0"/>
              </a:rPr>
              <a:t>n</a:t>
            </a:r>
            <a:r>
              <a:rPr lang="en-US" altLang="en-US" dirty="0">
                <a:latin typeface="Times New Roman" panose="02020603050405020304" pitchFamily="18" charset="0"/>
                <a:cs typeface="Times New Roman" panose="02020603050405020304" pitchFamily="18" charset="0"/>
              </a:rPr>
              <a:t> to </a:t>
            </a:r>
            <a:r>
              <a:rPr lang="en-US" altLang="en-US" i="1" dirty="0">
                <a:latin typeface="Times New Roman" panose="02020603050405020304" pitchFamily="18" charset="0"/>
                <a:cs typeface="Times New Roman" panose="02020603050405020304" pitchFamily="18" charset="0"/>
              </a:rPr>
              <a:t>goal</a:t>
            </a:r>
            <a:endParaRPr lang="en-US" altLang="en-US" dirty="0">
              <a:latin typeface="Times New Roman" panose="02020603050405020304" pitchFamily="18" charset="0"/>
              <a:cs typeface="Times New Roman" panose="02020603050405020304" pitchFamily="18" charset="0"/>
            </a:endParaRPr>
          </a:p>
          <a:p>
            <a:pPr eaLnBrk="1" hangingPunct="1">
              <a:defRPr/>
            </a:pPr>
            <a:r>
              <a:rPr lang="en-US" altLang="en-US" dirty="0">
                <a:latin typeface="Times New Roman" panose="02020603050405020304" pitchFamily="18" charset="0"/>
                <a:cs typeface="Times New Roman" panose="02020603050405020304" pitchFamily="18" charset="0"/>
              </a:rPr>
              <a:t>e.g., </a:t>
            </a:r>
            <a:r>
              <a:rPr lang="en-US" altLang="en-US" i="1" dirty="0" err="1">
                <a:latin typeface="Times New Roman" panose="02020603050405020304" pitchFamily="18" charset="0"/>
                <a:cs typeface="Times New Roman" panose="02020603050405020304" pitchFamily="18" charset="0"/>
              </a:rPr>
              <a:t>h</a:t>
            </a:r>
            <a:r>
              <a:rPr lang="en-US" altLang="en-US" i="1" baseline="-25000" dirty="0" err="1">
                <a:latin typeface="Times New Roman" panose="02020603050405020304" pitchFamily="18" charset="0"/>
                <a:cs typeface="Times New Roman" panose="02020603050405020304" pitchFamily="18" charset="0"/>
              </a:rPr>
              <a:t>SLD</a:t>
            </a:r>
            <a:r>
              <a:rPr lang="en-US" altLang="en-US" i="1" dirty="0">
                <a:latin typeface="Times New Roman" panose="02020603050405020304" pitchFamily="18" charset="0"/>
                <a:cs typeface="Times New Roman" panose="02020603050405020304" pitchFamily="18" charset="0"/>
              </a:rPr>
              <a:t>(n)</a:t>
            </a:r>
            <a:r>
              <a:rPr lang="en-US" altLang="en-US" dirty="0">
                <a:latin typeface="Times New Roman" panose="02020603050405020304" pitchFamily="18" charset="0"/>
                <a:cs typeface="Times New Roman" panose="02020603050405020304" pitchFamily="18" charset="0"/>
              </a:rPr>
              <a:t> = straight-line distance from </a:t>
            </a:r>
            <a:r>
              <a:rPr lang="en-US" altLang="en-US" i="1" dirty="0">
                <a:latin typeface="Times New Roman" panose="02020603050405020304" pitchFamily="18" charset="0"/>
                <a:cs typeface="Times New Roman" panose="02020603050405020304" pitchFamily="18" charset="0"/>
              </a:rPr>
              <a:t>n</a:t>
            </a:r>
            <a:r>
              <a:rPr lang="en-US" altLang="en-US" dirty="0">
                <a:latin typeface="Times New Roman" panose="02020603050405020304" pitchFamily="18" charset="0"/>
                <a:cs typeface="Times New Roman" panose="02020603050405020304" pitchFamily="18" charset="0"/>
              </a:rPr>
              <a:t> to goal state/place</a:t>
            </a:r>
          </a:p>
          <a:p>
            <a:pPr eaLnBrk="1" hangingPunct="1">
              <a:defRPr/>
            </a:pPr>
            <a:endParaRPr lang="en-US" altLang="en-US" dirty="0">
              <a:latin typeface="Times New Roman" panose="02020603050405020304" pitchFamily="18" charset="0"/>
              <a:cs typeface="Times New Roman" panose="02020603050405020304" pitchFamily="18" charset="0"/>
            </a:endParaRPr>
          </a:p>
          <a:p>
            <a:pPr eaLnBrk="1" hangingPunct="1">
              <a:defRPr/>
            </a:pPr>
            <a:r>
              <a:rPr lang="en-US" altLang="en-US" dirty="0">
                <a:latin typeface="Times New Roman" panose="02020603050405020304" pitchFamily="18" charset="0"/>
                <a:cs typeface="Times New Roman" panose="02020603050405020304" pitchFamily="18" charset="0"/>
              </a:rPr>
              <a:t>Greedy best-first search expands the node that </a:t>
            </a:r>
            <a:r>
              <a:rPr lang="en-US" altLang="en-US" dirty="0">
                <a:solidFill>
                  <a:srgbClr val="FF0000"/>
                </a:solidFill>
                <a:latin typeface="Times New Roman" panose="02020603050405020304" pitchFamily="18" charset="0"/>
                <a:cs typeface="Times New Roman" panose="02020603050405020304" pitchFamily="18" charset="0"/>
              </a:rPr>
              <a:t>appears</a:t>
            </a:r>
            <a:r>
              <a:rPr lang="en-US" altLang="en-US" dirty="0">
                <a:latin typeface="Times New Roman" panose="02020603050405020304" pitchFamily="18" charset="0"/>
                <a:cs typeface="Times New Roman" panose="02020603050405020304" pitchFamily="18" charset="0"/>
              </a:rPr>
              <a:t> to be closest to goal</a:t>
            </a:r>
          </a:p>
        </p:txBody>
      </p:sp>
      <p:sp>
        <p:nvSpPr>
          <p:cNvPr id="2" name="Slide Number Placeholder 1">
            <a:extLst>
              <a:ext uri="{FF2B5EF4-FFF2-40B4-BE49-F238E27FC236}">
                <a16:creationId xmlns:a16="http://schemas.microsoft.com/office/drawing/2014/main" xmlns="" id="{6BB26965-D9F1-46DE-90FD-F0DB3FBAC91F}"/>
              </a:ext>
            </a:extLst>
          </p:cNvPr>
          <p:cNvSpPr>
            <a:spLocks noGrp="1"/>
          </p:cNvSpPr>
          <p:nvPr>
            <p:ph type="sldNum" sz="quarter" idx="12"/>
          </p:nvPr>
        </p:nvSpPr>
        <p:spPr/>
        <p:txBody>
          <a:bodyPr/>
          <a:lstStyle/>
          <a:p>
            <a:fld id="{8E61623F-2467-49C3-926E-F17CF5E26D60}" type="slidenum">
              <a:rPr lang="en-IN" smtClean="0"/>
              <a:t>11</a:t>
            </a:fld>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244ACB-BBE2-4F01-BE22-AE095E67D5F4}"/>
              </a:ext>
            </a:extLst>
          </p:cNvPr>
          <p:cNvSpPr>
            <a:spLocks noGrp="1"/>
          </p:cNvSpPr>
          <p:nvPr>
            <p:ph type="title"/>
          </p:nvPr>
        </p:nvSpPr>
        <p:spPr>
          <a:xfrm>
            <a:off x="1981200" y="980731"/>
            <a:ext cx="8229600" cy="436911"/>
          </a:xfrm>
        </p:spPr>
        <p:txBody>
          <a:bodyPr>
            <a:noAutofit/>
          </a:bodyPr>
          <a:lstStyle/>
          <a:p>
            <a:pPr algn="l"/>
            <a:r>
              <a:rPr lang="en-US" sz="2400" dirty="0">
                <a:solidFill>
                  <a:srgbClr val="610B4B"/>
                </a:solidFill>
                <a:latin typeface="erdana"/>
              </a:rPr>
              <a:t>Example:</a:t>
            </a:r>
            <a:br>
              <a:rPr lang="en-US" sz="2400" dirty="0">
                <a:solidFill>
                  <a:srgbClr val="610B4B"/>
                </a:solidFill>
                <a:latin typeface="erdana"/>
              </a:rPr>
            </a:br>
            <a:r>
              <a:rPr lang="en-US" sz="2400" dirty="0">
                <a:solidFill>
                  <a:srgbClr val="333333"/>
                </a:solidFill>
                <a:latin typeface="inter-regular"/>
              </a:rPr>
              <a:t>Consider the below search problem, and we will traverse it using greedy best-first search. At each iteration, each node is expanded using evaluation function f(n)=h(n) , which is given in the below table.</a:t>
            </a:r>
            <a:br>
              <a:rPr lang="en-US" sz="2400" dirty="0">
                <a:solidFill>
                  <a:srgbClr val="333333"/>
                </a:solidFill>
                <a:latin typeface="inter-regular"/>
              </a:rPr>
            </a:br>
            <a:endParaRPr lang="en-IN" sz="2400" dirty="0"/>
          </a:p>
        </p:txBody>
      </p:sp>
      <p:pic>
        <p:nvPicPr>
          <p:cNvPr id="5" name="Content Placeholder 4">
            <a:extLst>
              <a:ext uri="{FF2B5EF4-FFF2-40B4-BE49-F238E27FC236}">
                <a16:creationId xmlns="" xmlns:a16="http://schemas.microsoft.com/office/drawing/2014/main" id="{B018DA8A-13A7-4932-8B3F-867535B61FCF}"/>
              </a:ext>
            </a:extLst>
          </p:cNvPr>
          <p:cNvPicPr>
            <a:picLocks noGrp="1" noChangeAspect="1"/>
          </p:cNvPicPr>
          <p:nvPr>
            <p:ph idx="1"/>
          </p:nvPr>
        </p:nvPicPr>
        <p:blipFill>
          <a:blip r:embed="rId2"/>
          <a:stretch>
            <a:fillRect/>
          </a:stretch>
        </p:blipFill>
        <p:spPr>
          <a:xfrm>
            <a:off x="1775524" y="2297908"/>
            <a:ext cx="8568951" cy="4083423"/>
          </a:xfrm>
        </p:spPr>
      </p:pic>
      <p:sp>
        <p:nvSpPr>
          <p:cNvPr id="4" name="Slide Number Placeholder 3">
            <a:extLst>
              <a:ext uri="{FF2B5EF4-FFF2-40B4-BE49-F238E27FC236}">
                <a16:creationId xmlns="" xmlns:a16="http://schemas.microsoft.com/office/drawing/2014/main" id="{2A0834DE-7109-4DF3-96D0-56A051ACDDDC}"/>
              </a:ext>
            </a:extLst>
          </p:cNvPr>
          <p:cNvSpPr>
            <a:spLocks noGrp="1"/>
          </p:cNvSpPr>
          <p:nvPr>
            <p:ph type="sldNum" sz="quarter" idx="12"/>
          </p:nvPr>
        </p:nvSpPr>
        <p:spPr/>
        <p:txBody>
          <a:bodyPr/>
          <a:lstStyle/>
          <a:p>
            <a:fld id="{8E61623F-2467-49C3-926E-F17CF5E26D60}" type="slidenum">
              <a:rPr lang="en-IN" smtClean="0"/>
              <a:t>12</a:t>
            </a:fld>
            <a:endParaRPr lang="en-IN"/>
          </a:p>
        </p:txBody>
      </p:sp>
    </p:spTree>
    <p:extLst>
      <p:ext uri="{BB962C8B-B14F-4D97-AF65-F5344CB8AC3E}">
        <p14:creationId xmlns:p14="http://schemas.microsoft.com/office/powerpoint/2010/main" val="7280581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43256F-535F-4B0D-B97D-0455EE7CA9D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 xmlns:a16="http://schemas.microsoft.com/office/drawing/2014/main" id="{5FC5BA13-AA11-4266-BC27-C3163AF72B87}"/>
              </a:ext>
            </a:extLst>
          </p:cNvPr>
          <p:cNvPicPr>
            <a:picLocks noGrp="1" noChangeAspect="1"/>
          </p:cNvPicPr>
          <p:nvPr>
            <p:ph idx="1"/>
          </p:nvPr>
        </p:nvPicPr>
        <p:blipFill rotWithShape="1">
          <a:blip r:embed="rId2"/>
          <a:srcRect l="1412" t="65490"/>
          <a:stretch/>
        </p:blipFill>
        <p:spPr>
          <a:xfrm>
            <a:off x="1880314" y="3940934"/>
            <a:ext cx="7312029" cy="1787519"/>
          </a:xfrm>
        </p:spPr>
      </p:pic>
      <p:pic>
        <p:nvPicPr>
          <p:cNvPr id="7" name="Picture 6">
            <a:extLst>
              <a:ext uri="{FF2B5EF4-FFF2-40B4-BE49-F238E27FC236}">
                <a16:creationId xmlns="" xmlns:a16="http://schemas.microsoft.com/office/drawing/2014/main" id="{E8BA2DB6-5079-4B9D-828F-6F25E3ADFC7F}"/>
              </a:ext>
            </a:extLst>
          </p:cNvPr>
          <p:cNvPicPr>
            <a:picLocks noChangeAspect="1"/>
          </p:cNvPicPr>
          <p:nvPr/>
        </p:nvPicPr>
        <p:blipFill>
          <a:blip r:embed="rId3"/>
          <a:stretch>
            <a:fillRect/>
          </a:stretch>
        </p:blipFill>
        <p:spPr>
          <a:xfrm>
            <a:off x="1981200" y="5728453"/>
            <a:ext cx="6203032" cy="981075"/>
          </a:xfrm>
          <a:prstGeom prst="rect">
            <a:avLst/>
          </a:prstGeom>
        </p:spPr>
      </p:pic>
      <p:sp>
        <p:nvSpPr>
          <p:cNvPr id="4" name="Slide Number Placeholder 3">
            <a:extLst>
              <a:ext uri="{FF2B5EF4-FFF2-40B4-BE49-F238E27FC236}">
                <a16:creationId xmlns="" xmlns:a16="http://schemas.microsoft.com/office/drawing/2014/main" id="{C2ACC2B2-E4FE-4066-A493-30A02A14FFFC}"/>
              </a:ext>
            </a:extLst>
          </p:cNvPr>
          <p:cNvSpPr>
            <a:spLocks noGrp="1"/>
          </p:cNvSpPr>
          <p:nvPr>
            <p:ph type="sldNum" sz="quarter" idx="12"/>
          </p:nvPr>
        </p:nvSpPr>
        <p:spPr/>
        <p:txBody>
          <a:bodyPr/>
          <a:lstStyle/>
          <a:p>
            <a:fld id="{8E61623F-2467-49C3-926E-F17CF5E26D60}" type="slidenum">
              <a:rPr lang="en-IN" smtClean="0"/>
              <a:t>13</a:t>
            </a:fld>
            <a:endParaRPr lang="en-IN"/>
          </a:p>
        </p:txBody>
      </p:sp>
      <p:pic>
        <p:nvPicPr>
          <p:cNvPr id="3" name="Picture 2"/>
          <p:cNvPicPr>
            <a:picLocks noChangeAspect="1"/>
          </p:cNvPicPr>
          <p:nvPr/>
        </p:nvPicPr>
        <p:blipFill>
          <a:blip r:embed="rId4"/>
          <a:stretch>
            <a:fillRect/>
          </a:stretch>
        </p:blipFill>
        <p:spPr>
          <a:xfrm>
            <a:off x="1738648" y="78621"/>
            <a:ext cx="4825619" cy="3862313"/>
          </a:xfrm>
          <a:prstGeom prst="rect">
            <a:avLst/>
          </a:prstGeom>
        </p:spPr>
      </p:pic>
    </p:spTree>
    <p:extLst>
      <p:ext uri="{BB962C8B-B14F-4D97-AF65-F5344CB8AC3E}">
        <p14:creationId xmlns:p14="http://schemas.microsoft.com/office/powerpoint/2010/main" val="14669039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8486" y="409443"/>
            <a:ext cx="6861875" cy="688156"/>
          </a:xfrm>
          <a:prstGeom prst="rect">
            <a:avLst/>
          </a:prstGeom>
        </p:spPr>
        <p:txBody>
          <a:bodyPr vert="horz" wrap="square" lIns="0" tIns="10941" rIns="0" bIns="0" rtlCol="0" anchor="ctr">
            <a:spAutoFit/>
          </a:bodyPr>
          <a:lstStyle/>
          <a:p>
            <a:pPr marL="11516">
              <a:lnSpc>
                <a:spcPct val="100000"/>
              </a:lnSpc>
              <a:spcBef>
                <a:spcPts val="87"/>
              </a:spcBef>
            </a:pPr>
            <a:r>
              <a:rPr b="1" spc="-27" dirty="0"/>
              <a:t>Greedy</a:t>
            </a:r>
            <a:r>
              <a:rPr b="1" spc="27" dirty="0"/>
              <a:t> </a:t>
            </a:r>
            <a:r>
              <a:rPr b="1" spc="-19" dirty="0"/>
              <a:t>Best-First </a:t>
            </a:r>
            <a:r>
              <a:rPr b="1" spc="-27" dirty="0"/>
              <a:t>Search</a:t>
            </a:r>
          </a:p>
        </p:txBody>
      </p:sp>
      <p:pic>
        <p:nvPicPr>
          <p:cNvPr id="3" name="object 3"/>
          <p:cNvPicPr/>
          <p:nvPr/>
        </p:nvPicPr>
        <p:blipFill>
          <a:blip r:embed="rId2" cstate="print"/>
          <a:stretch>
            <a:fillRect/>
          </a:stretch>
        </p:blipFill>
        <p:spPr>
          <a:xfrm>
            <a:off x="1369947" y="1383942"/>
            <a:ext cx="9036184" cy="4823676"/>
          </a:xfrm>
          <a:prstGeom prst="rect">
            <a:avLst/>
          </a:prstGeom>
        </p:spPr>
      </p:pic>
    </p:spTree>
    <p:extLst>
      <p:ext uri="{BB962C8B-B14F-4D97-AF65-F5344CB8AC3E}">
        <p14:creationId xmlns:p14="http://schemas.microsoft.com/office/powerpoint/2010/main" val="12742641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7716" y="495439"/>
            <a:ext cx="7093695" cy="688156"/>
          </a:xfrm>
          <a:prstGeom prst="rect">
            <a:avLst/>
          </a:prstGeom>
        </p:spPr>
        <p:txBody>
          <a:bodyPr vert="horz" wrap="square" lIns="0" tIns="10941" rIns="0" bIns="0" rtlCol="0" anchor="ctr">
            <a:spAutoFit/>
          </a:bodyPr>
          <a:lstStyle/>
          <a:p>
            <a:pPr marL="11516">
              <a:lnSpc>
                <a:spcPct val="100000"/>
              </a:lnSpc>
              <a:spcBef>
                <a:spcPts val="87"/>
              </a:spcBef>
            </a:pPr>
            <a:r>
              <a:rPr spc="-27" dirty="0"/>
              <a:t>Greedy</a:t>
            </a:r>
            <a:r>
              <a:rPr spc="27" dirty="0"/>
              <a:t> </a:t>
            </a:r>
            <a:r>
              <a:rPr spc="-19" dirty="0"/>
              <a:t>Best-First </a:t>
            </a:r>
            <a:r>
              <a:rPr spc="-27" dirty="0"/>
              <a:t>Search</a:t>
            </a:r>
          </a:p>
        </p:txBody>
      </p:sp>
      <p:pic>
        <p:nvPicPr>
          <p:cNvPr id="3" name="object 3"/>
          <p:cNvPicPr/>
          <p:nvPr/>
        </p:nvPicPr>
        <p:blipFill>
          <a:blip r:embed="rId2" cstate="print"/>
          <a:stretch>
            <a:fillRect/>
          </a:stretch>
        </p:blipFill>
        <p:spPr>
          <a:xfrm>
            <a:off x="5601893" y="1976331"/>
            <a:ext cx="1045339" cy="484528"/>
          </a:xfrm>
          <a:prstGeom prst="rect">
            <a:avLst/>
          </a:prstGeom>
        </p:spPr>
      </p:pic>
      <p:pic>
        <p:nvPicPr>
          <p:cNvPr id="4" name="object 4"/>
          <p:cNvPicPr/>
          <p:nvPr/>
        </p:nvPicPr>
        <p:blipFill>
          <a:blip r:embed="rId3" cstate="print"/>
          <a:stretch>
            <a:fillRect/>
          </a:stretch>
        </p:blipFill>
        <p:spPr>
          <a:xfrm>
            <a:off x="2708346" y="3358175"/>
            <a:ext cx="6633771" cy="1243768"/>
          </a:xfrm>
          <a:prstGeom prst="rect">
            <a:avLst/>
          </a:prstGeom>
        </p:spPr>
      </p:pic>
      <p:pic>
        <p:nvPicPr>
          <p:cNvPr id="5" name="object 3"/>
          <p:cNvPicPr/>
          <p:nvPr/>
        </p:nvPicPr>
        <p:blipFill rotWithShape="1">
          <a:blip r:embed="rId4" cstate="print"/>
          <a:srcRect l="78336" t="144"/>
          <a:stretch/>
        </p:blipFill>
        <p:spPr>
          <a:xfrm>
            <a:off x="424382" y="1455312"/>
            <a:ext cx="1957590" cy="4816700"/>
          </a:xfrm>
          <a:prstGeom prst="rect">
            <a:avLst/>
          </a:prstGeom>
        </p:spPr>
      </p:pic>
      <p:pic>
        <p:nvPicPr>
          <p:cNvPr id="6" name="Picture 5"/>
          <p:cNvPicPr>
            <a:picLocks noChangeAspect="1"/>
          </p:cNvPicPr>
          <p:nvPr/>
        </p:nvPicPr>
        <p:blipFill rotWithShape="1">
          <a:blip r:embed="rId5"/>
          <a:srcRect l="1410" t="-103" r="47752" b="-2725"/>
          <a:stretch/>
        </p:blipFill>
        <p:spPr>
          <a:xfrm>
            <a:off x="8531907" y="676151"/>
            <a:ext cx="3242280" cy="3084888"/>
          </a:xfrm>
          <a:prstGeom prst="rect">
            <a:avLst/>
          </a:prstGeom>
        </p:spPr>
      </p:pic>
    </p:spTree>
    <p:extLst>
      <p:ext uri="{BB962C8B-B14F-4D97-AF65-F5344CB8AC3E}">
        <p14:creationId xmlns:p14="http://schemas.microsoft.com/office/powerpoint/2010/main" val="9510000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8495" y="538232"/>
            <a:ext cx="6952027" cy="688156"/>
          </a:xfrm>
          <a:prstGeom prst="rect">
            <a:avLst/>
          </a:prstGeom>
        </p:spPr>
        <p:txBody>
          <a:bodyPr vert="horz" wrap="square" lIns="0" tIns="10941" rIns="0" bIns="0" rtlCol="0" anchor="ctr">
            <a:spAutoFit/>
          </a:bodyPr>
          <a:lstStyle/>
          <a:p>
            <a:pPr marL="11516">
              <a:lnSpc>
                <a:spcPct val="100000"/>
              </a:lnSpc>
              <a:spcBef>
                <a:spcPts val="87"/>
              </a:spcBef>
            </a:pPr>
            <a:r>
              <a:rPr spc="-27" dirty="0"/>
              <a:t>Greedy</a:t>
            </a:r>
            <a:r>
              <a:rPr spc="27" dirty="0"/>
              <a:t> </a:t>
            </a:r>
            <a:r>
              <a:rPr spc="-19" dirty="0"/>
              <a:t>Best-First </a:t>
            </a:r>
            <a:r>
              <a:rPr spc="-27" dirty="0"/>
              <a:t>Search</a:t>
            </a:r>
          </a:p>
        </p:txBody>
      </p:sp>
      <p:pic>
        <p:nvPicPr>
          <p:cNvPr id="3" name="object 3"/>
          <p:cNvPicPr/>
          <p:nvPr/>
        </p:nvPicPr>
        <p:blipFill>
          <a:blip r:embed="rId2" cstate="print"/>
          <a:stretch>
            <a:fillRect/>
          </a:stretch>
        </p:blipFill>
        <p:spPr>
          <a:xfrm>
            <a:off x="2552437" y="4093922"/>
            <a:ext cx="7740920" cy="2000435"/>
          </a:xfrm>
          <a:prstGeom prst="rect">
            <a:avLst/>
          </a:prstGeom>
        </p:spPr>
      </p:pic>
      <p:pic>
        <p:nvPicPr>
          <p:cNvPr id="5" name="object 3"/>
          <p:cNvPicPr/>
          <p:nvPr/>
        </p:nvPicPr>
        <p:blipFill rotWithShape="1">
          <a:blip r:embed="rId3" cstate="print"/>
          <a:srcRect l="78336" t="144"/>
          <a:stretch/>
        </p:blipFill>
        <p:spPr>
          <a:xfrm>
            <a:off x="424382" y="1455312"/>
            <a:ext cx="1957590" cy="4816700"/>
          </a:xfrm>
          <a:prstGeom prst="rect">
            <a:avLst/>
          </a:prstGeom>
        </p:spPr>
      </p:pic>
      <p:pic>
        <p:nvPicPr>
          <p:cNvPr id="6" name="Picture 5"/>
          <p:cNvPicPr>
            <a:picLocks noChangeAspect="1"/>
          </p:cNvPicPr>
          <p:nvPr/>
        </p:nvPicPr>
        <p:blipFill rotWithShape="1">
          <a:blip r:embed="rId4"/>
          <a:srcRect l="1410" t="-103" r="47752" b="-2725"/>
          <a:stretch/>
        </p:blipFill>
        <p:spPr>
          <a:xfrm>
            <a:off x="8202745" y="1117711"/>
            <a:ext cx="3242280" cy="3084888"/>
          </a:xfrm>
          <a:prstGeom prst="rect">
            <a:avLst/>
          </a:prstGeom>
        </p:spPr>
      </p:pic>
    </p:spTree>
    <p:extLst>
      <p:ext uri="{BB962C8B-B14F-4D97-AF65-F5344CB8AC3E}">
        <p14:creationId xmlns:p14="http://schemas.microsoft.com/office/powerpoint/2010/main" val="20079419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7159" y="499595"/>
            <a:ext cx="6974355" cy="688156"/>
          </a:xfrm>
          <a:prstGeom prst="rect">
            <a:avLst/>
          </a:prstGeom>
        </p:spPr>
        <p:txBody>
          <a:bodyPr vert="horz" wrap="square" lIns="0" tIns="10941" rIns="0" bIns="0" rtlCol="0" anchor="ctr">
            <a:spAutoFit/>
          </a:bodyPr>
          <a:lstStyle/>
          <a:p>
            <a:pPr marL="11516">
              <a:lnSpc>
                <a:spcPct val="100000"/>
              </a:lnSpc>
              <a:spcBef>
                <a:spcPts val="87"/>
              </a:spcBef>
            </a:pPr>
            <a:r>
              <a:rPr spc="-27" dirty="0"/>
              <a:t>Greedy</a:t>
            </a:r>
            <a:r>
              <a:rPr spc="27" dirty="0"/>
              <a:t> </a:t>
            </a:r>
            <a:r>
              <a:rPr spc="-19" dirty="0"/>
              <a:t>Best-First </a:t>
            </a:r>
            <a:r>
              <a:rPr spc="-27" dirty="0"/>
              <a:t>Search</a:t>
            </a:r>
          </a:p>
        </p:txBody>
      </p:sp>
      <p:pic>
        <p:nvPicPr>
          <p:cNvPr id="3" name="object 3"/>
          <p:cNvPicPr/>
          <p:nvPr/>
        </p:nvPicPr>
        <p:blipFill>
          <a:blip r:embed="rId2" cstate="print"/>
          <a:stretch>
            <a:fillRect/>
          </a:stretch>
        </p:blipFill>
        <p:spPr>
          <a:xfrm>
            <a:off x="3032493" y="3436569"/>
            <a:ext cx="7537635" cy="2728649"/>
          </a:xfrm>
          <a:prstGeom prst="rect">
            <a:avLst/>
          </a:prstGeom>
        </p:spPr>
      </p:pic>
      <p:pic>
        <p:nvPicPr>
          <p:cNvPr id="4" name="object 3"/>
          <p:cNvPicPr/>
          <p:nvPr/>
        </p:nvPicPr>
        <p:blipFill rotWithShape="1">
          <a:blip r:embed="rId3" cstate="print"/>
          <a:srcRect l="78336" t="144"/>
          <a:stretch/>
        </p:blipFill>
        <p:spPr>
          <a:xfrm>
            <a:off x="424382" y="1455312"/>
            <a:ext cx="1957590" cy="4816700"/>
          </a:xfrm>
          <a:prstGeom prst="rect">
            <a:avLst/>
          </a:prstGeom>
        </p:spPr>
      </p:pic>
      <p:pic>
        <p:nvPicPr>
          <p:cNvPr id="5" name="Picture 4"/>
          <p:cNvPicPr>
            <a:picLocks noChangeAspect="1"/>
          </p:cNvPicPr>
          <p:nvPr/>
        </p:nvPicPr>
        <p:blipFill rotWithShape="1">
          <a:blip r:embed="rId4"/>
          <a:srcRect l="1410" t="-103" r="47752" b="-2725"/>
          <a:stretch/>
        </p:blipFill>
        <p:spPr>
          <a:xfrm>
            <a:off x="8531907" y="676151"/>
            <a:ext cx="3242280" cy="3084888"/>
          </a:xfrm>
          <a:prstGeom prst="rect">
            <a:avLst/>
          </a:prstGeom>
        </p:spPr>
      </p:pic>
    </p:spTree>
    <p:extLst>
      <p:ext uri="{BB962C8B-B14F-4D97-AF65-F5344CB8AC3E}">
        <p14:creationId xmlns:p14="http://schemas.microsoft.com/office/powerpoint/2010/main" val="24984363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244ACB-BBE2-4F01-BE22-AE095E67D5F4}"/>
              </a:ext>
            </a:extLst>
          </p:cNvPr>
          <p:cNvSpPr>
            <a:spLocks noGrp="1"/>
          </p:cNvSpPr>
          <p:nvPr>
            <p:ph type="title"/>
          </p:nvPr>
        </p:nvSpPr>
        <p:spPr>
          <a:xfrm>
            <a:off x="1981200" y="980731"/>
            <a:ext cx="8229600" cy="436911"/>
          </a:xfrm>
        </p:spPr>
        <p:txBody>
          <a:bodyPr>
            <a:noAutofit/>
          </a:bodyPr>
          <a:lstStyle/>
          <a:p>
            <a:pPr algn="l"/>
            <a:r>
              <a:rPr lang="en-US" sz="2400" dirty="0">
                <a:solidFill>
                  <a:srgbClr val="610B4B"/>
                </a:solidFill>
                <a:latin typeface="erdana"/>
              </a:rPr>
              <a:t>Example:</a:t>
            </a:r>
            <a:br>
              <a:rPr lang="en-US" sz="2400" dirty="0">
                <a:solidFill>
                  <a:srgbClr val="610B4B"/>
                </a:solidFill>
                <a:latin typeface="erdana"/>
              </a:rPr>
            </a:br>
            <a:r>
              <a:rPr lang="en-US" sz="2400" dirty="0">
                <a:solidFill>
                  <a:srgbClr val="333333"/>
                </a:solidFill>
                <a:latin typeface="inter-regular"/>
              </a:rPr>
              <a:t>Consider the below search problem, and we will traverse it using greedy best-first search. At each iteration, each node is expanded using evaluation function f(n)=h(n) , which is given in the below table.</a:t>
            </a:r>
            <a:br>
              <a:rPr lang="en-US" sz="2400" dirty="0">
                <a:solidFill>
                  <a:srgbClr val="333333"/>
                </a:solidFill>
                <a:latin typeface="inter-regular"/>
              </a:rPr>
            </a:br>
            <a:endParaRPr lang="en-IN" sz="2400" dirty="0"/>
          </a:p>
        </p:txBody>
      </p:sp>
      <p:sp>
        <p:nvSpPr>
          <p:cNvPr id="4" name="Slide Number Placeholder 3">
            <a:extLst>
              <a:ext uri="{FF2B5EF4-FFF2-40B4-BE49-F238E27FC236}">
                <a16:creationId xmlns:a16="http://schemas.microsoft.com/office/drawing/2014/main" xmlns="" id="{2A0834DE-7109-4DF3-96D0-56A051ACDDDC}"/>
              </a:ext>
            </a:extLst>
          </p:cNvPr>
          <p:cNvSpPr>
            <a:spLocks noGrp="1"/>
          </p:cNvSpPr>
          <p:nvPr>
            <p:ph type="sldNum" sz="quarter" idx="12"/>
          </p:nvPr>
        </p:nvSpPr>
        <p:spPr/>
        <p:txBody>
          <a:bodyPr/>
          <a:lstStyle/>
          <a:p>
            <a:fld id="{8E61623F-2467-49C3-926E-F17CF5E26D60}" type="slidenum">
              <a:rPr lang="en-IN" smtClean="0"/>
              <a:t>18</a:t>
            </a:fld>
            <a:endParaRPr lang="en-IN"/>
          </a:p>
        </p:txBody>
      </p:sp>
      <p:pic>
        <p:nvPicPr>
          <p:cNvPr id="1026" name="Picture 2" descr="BFS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403" y="2301879"/>
            <a:ext cx="79248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8461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43256F-535F-4B0D-B97D-0455EE7CA9DB}"/>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xmlns="" id="{C2ACC2B2-E4FE-4066-A493-30A02A14FFFC}"/>
              </a:ext>
            </a:extLst>
          </p:cNvPr>
          <p:cNvSpPr>
            <a:spLocks noGrp="1"/>
          </p:cNvSpPr>
          <p:nvPr>
            <p:ph type="sldNum" sz="quarter" idx="12"/>
          </p:nvPr>
        </p:nvSpPr>
        <p:spPr/>
        <p:txBody>
          <a:bodyPr/>
          <a:lstStyle/>
          <a:p>
            <a:fld id="{8E61623F-2467-49C3-926E-F17CF5E26D60}" type="slidenum">
              <a:rPr lang="en-IN" smtClean="0"/>
              <a:t>19</a:t>
            </a:fld>
            <a:endParaRPr lang="en-IN"/>
          </a:p>
        </p:txBody>
      </p:sp>
      <p:sp>
        <p:nvSpPr>
          <p:cNvPr id="3" name="Content Placeholder 2"/>
          <p:cNvSpPr>
            <a:spLocks noGrp="1"/>
          </p:cNvSpPr>
          <p:nvPr>
            <p:ph idx="1"/>
          </p:nvPr>
        </p:nvSpPr>
        <p:spPr/>
        <p:txBody>
          <a:bodyPr/>
          <a:lstStyle/>
          <a:p>
            <a:endParaRPr lang="en-IN" dirty="0"/>
          </a:p>
        </p:txBody>
      </p:sp>
      <p:pic>
        <p:nvPicPr>
          <p:cNvPr id="6" name="Picture 5"/>
          <p:cNvPicPr>
            <a:picLocks noChangeAspect="1"/>
          </p:cNvPicPr>
          <p:nvPr/>
        </p:nvPicPr>
        <p:blipFill>
          <a:blip r:embed="rId2"/>
          <a:stretch>
            <a:fillRect/>
          </a:stretch>
        </p:blipFill>
        <p:spPr>
          <a:xfrm>
            <a:off x="1422243" y="861596"/>
            <a:ext cx="9045891" cy="5494758"/>
          </a:xfrm>
          <a:prstGeom prst="rect">
            <a:avLst/>
          </a:prstGeom>
        </p:spPr>
      </p:pic>
    </p:spTree>
    <p:extLst>
      <p:ext uri="{BB962C8B-B14F-4D97-AF65-F5344CB8AC3E}">
        <p14:creationId xmlns:p14="http://schemas.microsoft.com/office/powerpoint/2010/main" val="40510643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Informed Search</a:t>
            </a: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The uninformed search algorithms which looked through search space for all possible solutions of the problem without having any additional knowledge about search space. </a:t>
            </a:r>
          </a:p>
          <a:p>
            <a:pPr algn="just"/>
            <a:r>
              <a:rPr lang="en-US" sz="2400" dirty="0">
                <a:latin typeface="Times New Roman" pitchFamily="18" charset="0"/>
                <a:cs typeface="Times New Roman" pitchFamily="18" charset="0"/>
              </a:rPr>
              <a:t>But informed search algorithm contains an array of knowledge such as how far we are from </a:t>
            </a:r>
            <a:r>
              <a:rPr lang="en-US" sz="2400" b="1" i="1" dirty="0">
                <a:solidFill>
                  <a:srgbClr val="FF0000"/>
                </a:solidFill>
                <a:latin typeface="Times New Roman" pitchFamily="18" charset="0"/>
                <a:cs typeface="Times New Roman" pitchFamily="18" charset="0"/>
              </a:rPr>
              <a:t>the goal, path cost, how to reach to goal node</a:t>
            </a:r>
            <a:r>
              <a:rPr lang="en-US" sz="2400" dirty="0">
                <a:latin typeface="Times New Roman" pitchFamily="18" charset="0"/>
                <a:cs typeface="Times New Roman" pitchFamily="18" charset="0"/>
              </a:rPr>
              <a:t>, etc. </a:t>
            </a:r>
          </a:p>
          <a:p>
            <a:pPr algn="just"/>
            <a:r>
              <a:rPr lang="en-US" sz="2400" dirty="0">
                <a:latin typeface="Times New Roman" pitchFamily="18" charset="0"/>
                <a:cs typeface="Times New Roman" pitchFamily="18" charset="0"/>
              </a:rPr>
              <a:t>This knowledge help agents to explore less to the search space and find more efficiently the goal node.</a:t>
            </a:r>
          </a:p>
          <a:p>
            <a:pPr algn="just"/>
            <a:r>
              <a:rPr lang="en-US" sz="2400" dirty="0">
                <a:latin typeface="Times New Roman" pitchFamily="18" charset="0"/>
                <a:cs typeface="Times New Roman" pitchFamily="18" charset="0"/>
              </a:rPr>
              <a:t>The informed search algorithm is more useful for large search space. </a:t>
            </a:r>
          </a:p>
          <a:p>
            <a:pPr algn="just"/>
            <a:r>
              <a:rPr lang="en-US" sz="2400" dirty="0">
                <a:latin typeface="Times New Roman" pitchFamily="18" charset="0"/>
                <a:cs typeface="Times New Roman" pitchFamily="18" charset="0"/>
              </a:rPr>
              <a:t>Informed search algorithm uses the idea of heuristic, so it is also called Heuristic search.</a:t>
            </a:r>
          </a:p>
          <a:p>
            <a:pPr algn="just"/>
            <a:endParaRPr lang="en-US" sz="2400"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5A4FBDC7-4B1F-4027-A78B-5DA60BF323FD}"/>
              </a:ext>
            </a:extLst>
          </p:cNvPr>
          <p:cNvSpPr>
            <a:spLocks noGrp="1"/>
          </p:cNvSpPr>
          <p:nvPr>
            <p:ph type="sldNum" sz="quarter" idx="12"/>
          </p:nvPr>
        </p:nvSpPr>
        <p:spPr/>
        <p:txBody>
          <a:bodyPr/>
          <a:lstStyle/>
          <a:p>
            <a:fld id="{8E61623F-2467-49C3-926E-F17CF5E26D60}" type="slidenum">
              <a:rPr lang="en-IN" smtClean="0"/>
              <a:t>2</a:t>
            </a:fld>
            <a:endParaRPr lang="en-I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xmlns="" id="{1EEA930D-E6C0-4DCD-99CC-08B4BCC46CC5}"/>
              </a:ext>
            </a:extLst>
          </p:cNvPr>
          <p:cNvSpPr>
            <a:spLocks noGrp="1" noChangeArrowheads="1"/>
          </p:cNvSpPr>
          <p:nvPr>
            <p:ph type="title"/>
          </p:nvPr>
        </p:nvSpPr>
        <p:spPr/>
        <p:txBody>
          <a:bodyPr/>
          <a:lstStyle/>
          <a:p>
            <a:endParaRPr lang="en-IN" altLang="en-US"/>
          </a:p>
        </p:txBody>
      </p:sp>
      <p:pic>
        <p:nvPicPr>
          <p:cNvPr id="20485" name="Picture 5">
            <a:extLst>
              <a:ext uri="{FF2B5EF4-FFF2-40B4-BE49-F238E27FC236}">
                <a16:creationId xmlns:a16="http://schemas.microsoft.com/office/drawing/2014/main" xmlns="" id="{3F123974-D2C2-491A-8814-374B29DE26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47867" y="36513"/>
            <a:ext cx="8262937" cy="620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xmlns="" id="{093D8DB2-720F-400F-ACC7-35788EF77D68}"/>
              </a:ext>
            </a:extLst>
          </p:cNvPr>
          <p:cNvSpPr>
            <a:spLocks noGrp="1"/>
          </p:cNvSpPr>
          <p:nvPr>
            <p:ph type="sldNum" sz="quarter" idx="12"/>
          </p:nvPr>
        </p:nvSpPr>
        <p:spPr/>
        <p:txBody>
          <a:bodyPr/>
          <a:lstStyle/>
          <a:p>
            <a:fld id="{8E61623F-2467-49C3-926E-F17CF5E26D60}" type="slidenum">
              <a:rPr lang="en-IN" smtClean="0"/>
              <a:t>20</a:t>
            </a:fld>
            <a:endParaRPr lang="en-I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xmlns="" id="{3501F37B-DF34-43E6-A520-313E822D0203}"/>
              </a:ext>
            </a:extLst>
          </p:cNvPr>
          <p:cNvSpPr>
            <a:spLocks noGrp="1" noChangeArrowheads="1"/>
          </p:cNvSpPr>
          <p:nvPr>
            <p:ph type="title"/>
          </p:nvPr>
        </p:nvSpPr>
        <p:spPr/>
        <p:txBody>
          <a:bodyPr/>
          <a:lstStyle/>
          <a:p>
            <a:endParaRPr lang="en-IN" altLang="en-US"/>
          </a:p>
        </p:txBody>
      </p:sp>
      <p:sp>
        <p:nvSpPr>
          <p:cNvPr id="21507" name="Content Placeholder 2">
            <a:extLst>
              <a:ext uri="{FF2B5EF4-FFF2-40B4-BE49-F238E27FC236}">
                <a16:creationId xmlns:a16="http://schemas.microsoft.com/office/drawing/2014/main" xmlns="" id="{9CB08A9B-3F14-4665-80E2-DF62109ED2F8}"/>
              </a:ext>
            </a:extLst>
          </p:cNvPr>
          <p:cNvSpPr>
            <a:spLocks noGrp="1" noChangeArrowheads="1"/>
          </p:cNvSpPr>
          <p:nvPr>
            <p:ph idx="1"/>
          </p:nvPr>
        </p:nvSpPr>
        <p:spPr/>
        <p:txBody>
          <a:bodyPr/>
          <a:lstStyle/>
          <a:p>
            <a:endParaRPr lang="en-IN" altLang="en-US"/>
          </a:p>
        </p:txBody>
      </p:sp>
      <p:pic>
        <p:nvPicPr>
          <p:cNvPr id="21510" name="Picture 5">
            <a:extLst>
              <a:ext uri="{FF2B5EF4-FFF2-40B4-BE49-F238E27FC236}">
                <a16:creationId xmlns:a16="http://schemas.microsoft.com/office/drawing/2014/main" xmlns="" id="{9AA48AA7-3EB7-4099-9BD9-749E307249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54213" y="382592"/>
            <a:ext cx="8229600" cy="609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xmlns="" id="{42344DD5-689E-4F46-8544-0D915AFEE95B}"/>
              </a:ext>
            </a:extLst>
          </p:cNvPr>
          <p:cNvSpPr>
            <a:spLocks noGrp="1"/>
          </p:cNvSpPr>
          <p:nvPr>
            <p:ph type="sldNum" sz="quarter" idx="12"/>
          </p:nvPr>
        </p:nvSpPr>
        <p:spPr/>
        <p:txBody>
          <a:bodyPr/>
          <a:lstStyle/>
          <a:p>
            <a:fld id="{8E61623F-2467-49C3-926E-F17CF5E26D60}" type="slidenum">
              <a:rPr lang="en-IN" smtClean="0"/>
              <a:t>21</a:t>
            </a:fld>
            <a:endParaRPr lang="en-I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xmlns="" id="{C8517397-8C19-4944-B4FE-C4A956BFBEF1}"/>
              </a:ext>
            </a:extLst>
          </p:cNvPr>
          <p:cNvSpPr>
            <a:spLocks noGrp="1" noChangeArrowheads="1"/>
          </p:cNvSpPr>
          <p:nvPr>
            <p:ph type="title"/>
          </p:nvPr>
        </p:nvSpPr>
        <p:spPr/>
        <p:txBody>
          <a:bodyPr/>
          <a:lstStyle/>
          <a:p>
            <a:endParaRPr lang="en-IN" altLang="en-US"/>
          </a:p>
        </p:txBody>
      </p:sp>
      <p:sp>
        <p:nvSpPr>
          <p:cNvPr id="22531" name="Content Placeholder 2">
            <a:extLst>
              <a:ext uri="{FF2B5EF4-FFF2-40B4-BE49-F238E27FC236}">
                <a16:creationId xmlns:a16="http://schemas.microsoft.com/office/drawing/2014/main" xmlns="" id="{90F7DC84-C03D-4109-B73B-5D835BB30440}"/>
              </a:ext>
            </a:extLst>
          </p:cNvPr>
          <p:cNvSpPr>
            <a:spLocks noGrp="1" noChangeArrowheads="1"/>
          </p:cNvSpPr>
          <p:nvPr>
            <p:ph idx="1"/>
          </p:nvPr>
        </p:nvSpPr>
        <p:spPr/>
        <p:txBody>
          <a:bodyPr/>
          <a:lstStyle/>
          <a:p>
            <a:endParaRPr lang="en-IN" altLang="en-US"/>
          </a:p>
        </p:txBody>
      </p:sp>
      <p:pic>
        <p:nvPicPr>
          <p:cNvPr id="22534" name="Picture 5">
            <a:extLst>
              <a:ext uri="{FF2B5EF4-FFF2-40B4-BE49-F238E27FC236}">
                <a16:creationId xmlns:a16="http://schemas.microsoft.com/office/drawing/2014/main" xmlns="" id="{DF5BCEC6-8B5A-434D-AFE6-60A87544E3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4" y="255592"/>
            <a:ext cx="7897813" cy="593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xmlns="" id="{6B6FC69B-E035-405F-B0F9-B9E723F6489D}"/>
              </a:ext>
            </a:extLst>
          </p:cNvPr>
          <p:cNvSpPr>
            <a:spLocks noGrp="1"/>
          </p:cNvSpPr>
          <p:nvPr>
            <p:ph type="sldNum" sz="quarter" idx="12"/>
          </p:nvPr>
        </p:nvSpPr>
        <p:spPr/>
        <p:txBody>
          <a:bodyPr/>
          <a:lstStyle/>
          <a:p>
            <a:fld id="{8E61623F-2467-49C3-926E-F17CF5E26D60}" type="slidenum">
              <a:rPr lang="en-IN" smtClean="0"/>
              <a:t>22</a:t>
            </a:fld>
            <a:endParaRPr lang="en-I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xmlns="" id="{82188848-537A-4F27-B47F-B7F6B4BEB062}"/>
              </a:ext>
            </a:extLst>
          </p:cNvPr>
          <p:cNvSpPr>
            <a:spLocks noGrp="1" noChangeArrowheads="1"/>
          </p:cNvSpPr>
          <p:nvPr>
            <p:ph type="title"/>
          </p:nvPr>
        </p:nvSpPr>
        <p:spPr/>
        <p:txBody>
          <a:bodyPr/>
          <a:lstStyle/>
          <a:p>
            <a:endParaRPr lang="en-IN" altLang="en-US"/>
          </a:p>
        </p:txBody>
      </p:sp>
      <p:sp>
        <p:nvSpPr>
          <p:cNvPr id="23555" name="Content Placeholder 2">
            <a:extLst>
              <a:ext uri="{FF2B5EF4-FFF2-40B4-BE49-F238E27FC236}">
                <a16:creationId xmlns:a16="http://schemas.microsoft.com/office/drawing/2014/main" xmlns="" id="{EC3BC943-3942-4F5E-A5F2-857F97C347E7}"/>
              </a:ext>
            </a:extLst>
          </p:cNvPr>
          <p:cNvSpPr>
            <a:spLocks noGrp="1" noChangeArrowheads="1"/>
          </p:cNvSpPr>
          <p:nvPr>
            <p:ph idx="1"/>
          </p:nvPr>
        </p:nvSpPr>
        <p:spPr/>
        <p:txBody>
          <a:bodyPr/>
          <a:lstStyle/>
          <a:p>
            <a:endParaRPr lang="en-IN" altLang="en-US"/>
          </a:p>
        </p:txBody>
      </p:sp>
      <p:pic>
        <p:nvPicPr>
          <p:cNvPr id="23558" name="Picture 5">
            <a:extLst>
              <a:ext uri="{FF2B5EF4-FFF2-40B4-BE49-F238E27FC236}">
                <a16:creationId xmlns:a16="http://schemas.microsoft.com/office/drawing/2014/main" xmlns="" id="{07FC2584-B3AE-4208-8356-4F5DBDF68EC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41291"/>
            <a:ext cx="8229600" cy="598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xmlns="" id="{ABAE3BCD-8956-4E67-A693-5DBAC4D1A84B}"/>
              </a:ext>
            </a:extLst>
          </p:cNvPr>
          <p:cNvSpPr>
            <a:spLocks noGrp="1"/>
          </p:cNvSpPr>
          <p:nvPr>
            <p:ph type="sldNum" sz="quarter" idx="12"/>
          </p:nvPr>
        </p:nvSpPr>
        <p:spPr/>
        <p:txBody>
          <a:bodyPr/>
          <a:lstStyle/>
          <a:p>
            <a:fld id="{8E61623F-2467-49C3-926E-F17CF5E26D60}" type="slidenum">
              <a:rPr lang="en-IN" smtClean="0"/>
              <a:t>23</a:t>
            </a:fld>
            <a:endParaRPr lang="en-I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xmlns="" id="{4BC22054-B0BD-4672-939B-2E72BF55C27A}"/>
              </a:ext>
            </a:extLst>
          </p:cNvPr>
          <p:cNvSpPr>
            <a:spLocks noGrp="1" noChangeArrowheads="1"/>
          </p:cNvSpPr>
          <p:nvPr>
            <p:ph type="title"/>
          </p:nvPr>
        </p:nvSpPr>
        <p:spPr/>
        <p:txBody>
          <a:bodyPr/>
          <a:lstStyle/>
          <a:p>
            <a:endParaRPr lang="en-IN" altLang="en-US"/>
          </a:p>
        </p:txBody>
      </p:sp>
      <p:sp>
        <p:nvSpPr>
          <p:cNvPr id="24579" name="Content Placeholder 2">
            <a:extLst>
              <a:ext uri="{FF2B5EF4-FFF2-40B4-BE49-F238E27FC236}">
                <a16:creationId xmlns:a16="http://schemas.microsoft.com/office/drawing/2014/main" xmlns="" id="{624AC9BA-83FE-49EB-BC6A-234461440882}"/>
              </a:ext>
            </a:extLst>
          </p:cNvPr>
          <p:cNvSpPr>
            <a:spLocks noGrp="1" noChangeArrowheads="1"/>
          </p:cNvSpPr>
          <p:nvPr>
            <p:ph idx="1"/>
          </p:nvPr>
        </p:nvSpPr>
        <p:spPr/>
        <p:txBody>
          <a:bodyPr/>
          <a:lstStyle/>
          <a:p>
            <a:endParaRPr lang="en-IN" altLang="en-US"/>
          </a:p>
        </p:txBody>
      </p:sp>
      <p:pic>
        <p:nvPicPr>
          <p:cNvPr id="24582" name="Picture 5">
            <a:extLst>
              <a:ext uri="{FF2B5EF4-FFF2-40B4-BE49-F238E27FC236}">
                <a16:creationId xmlns:a16="http://schemas.microsoft.com/office/drawing/2014/main" xmlns="" id="{97E6AF47-057C-4764-9604-09D63521F2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63717" y="152403"/>
            <a:ext cx="8504237" cy="620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xmlns="" id="{9DC37079-8002-4C84-8751-71F5AFDD13A2}"/>
              </a:ext>
            </a:extLst>
          </p:cNvPr>
          <p:cNvSpPr>
            <a:spLocks noGrp="1"/>
          </p:cNvSpPr>
          <p:nvPr>
            <p:ph type="sldNum" sz="quarter" idx="12"/>
          </p:nvPr>
        </p:nvSpPr>
        <p:spPr/>
        <p:txBody>
          <a:bodyPr/>
          <a:lstStyle/>
          <a:p>
            <a:fld id="{8E61623F-2467-49C3-926E-F17CF5E26D60}" type="slidenum">
              <a:rPr lang="en-IN" smtClean="0"/>
              <a:t>24</a:t>
            </a:fld>
            <a:endParaRPr lang="en-I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xmlns="" id="{B725B489-3609-4395-ADCA-BE8BA1CE6254}"/>
              </a:ext>
            </a:extLst>
          </p:cNvPr>
          <p:cNvSpPr>
            <a:spLocks noGrp="1" noChangeArrowheads="1"/>
          </p:cNvSpPr>
          <p:nvPr>
            <p:ph type="title"/>
          </p:nvPr>
        </p:nvSpPr>
        <p:spPr/>
        <p:txBody>
          <a:bodyPr/>
          <a:lstStyle/>
          <a:p>
            <a:endParaRPr lang="en-IN" altLang="en-US"/>
          </a:p>
        </p:txBody>
      </p:sp>
      <p:sp>
        <p:nvSpPr>
          <p:cNvPr id="25603" name="Content Placeholder 2">
            <a:extLst>
              <a:ext uri="{FF2B5EF4-FFF2-40B4-BE49-F238E27FC236}">
                <a16:creationId xmlns:a16="http://schemas.microsoft.com/office/drawing/2014/main" xmlns="" id="{7FA446E9-3843-458D-91E4-4645091F01AE}"/>
              </a:ext>
            </a:extLst>
          </p:cNvPr>
          <p:cNvSpPr>
            <a:spLocks noGrp="1" noChangeArrowheads="1"/>
          </p:cNvSpPr>
          <p:nvPr>
            <p:ph idx="1"/>
          </p:nvPr>
        </p:nvSpPr>
        <p:spPr/>
        <p:txBody>
          <a:bodyPr/>
          <a:lstStyle/>
          <a:p>
            <a:endParaRPr lang="en-IN" altLang="en-US"/>
          </a:p>
        </p:txBody>
      </p:sp>
      <p:pic>
        <p:nvPicPr>
          <p:cNvPr id="25606" name="Picture 5">
            <a:extLst>
              <a:ext uri="{FF2B5EF4-FFF2-40B4-BE49-F238E27FC236}">
                <a16:creationId xmlns:a16="http://schemas.microsoft.com/office/drawing/2014/main" xmlns="" id="{CABCC6A5-7930-4915-BBDB-F64657539F1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74643"/>
            <a:ext cx="7848600" cy="596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xmlns="" id="{A8F9AF61-55B7-429F-AEE0-25A6F6548DB5}"/>
              </a:ext>
            </a:extLst>
          </p:cNvPr>
          <p:cNvSpPr>
            <a:spLocks noGrp="1"/>
          </p:cNvSpPr>
          <p:nvPr>
            <p:ph type="sldNum" sz="quarter" idx="12"/>
          </p:nvPr>
        </p:nvSpPr>
        <p:spPr/>
        <p:txBody>
          <a:bodyPr/>
          <a:lstStyle/>
          <a:p>
            <a:fld id="{8E61623F-2467-49C3-926E-F17CF5E26D60}" type="slidenum">
              <a:rPr lang="en-IN" smtClean="0"/>
              <a:t>25</a:t>
            </a:fld>
            <a:endParaRPr lang="en-I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21891F-62DB-4EC7-945A-5D8FC22E8CB0}"/>
              </a:ext>
            </a:extLst>
          </p:cNvPr>
          <p:cNvSpPr>
            <a:spLocks noGrp="1"/>
          </p:cNvSpPr>
          <p:nvPr>
            <p:ph type="title"/>
          </p:nvPr>
        </p:nvSpPr>
        <p:spPr/>
        <p:txBody>
          <a:bodyPr/>
          <a:lstStyle/>
          <a:p>
            <a:r>
              <a:rPr lang="en-IN" b="1" dirty="0" smtClean="0"/>
              <a:t>Performance</a:t>
            </a:r>
            <a:endParaRPr lang="en-IN" b="1" dirty="0"/>
          </a:p>
        </p:txBody>
      </p:sp>
      <p:sp>
        <p:nvSpPr>
          <p:cNvPr id="3" name="Content Placeholder 2">
            <a:extLst>
              <a:ext uri="{FF2B5EF4-FFF2-40B4-BE49-F238E27FC236}">
                <a16:creationId xmlns:a16="http://schemas.microsoft.com/office/drawing/2014/main" xmlns="" id="{3F3E7F74-784F-4F9D-87EE-354940D13755}"/>
              </a:ext>
            </a:extLst>
          </p:cNvPr>
          <p:cNvSpPr>
            <a:spLocks noGrp="1"/>
          </p:cNvSpPr>
          <p:nvPr>
            <p:ph idx="1"/>
          </p:nvPr>
        </p:nvSpPr>
        <p:spPr>
          <a:xfrm>
            <a:off x="1239594" y="2176531"/>
            <a:ext cx="9712817" cy="4179820"/>
          </a:xfrm>
        </p:spPr>
        <p:txBody>
          <a:bodyPr>
            <a:normAutofit/>
          </a:bodyPr>
          <a:lstStyle/>
          <a:p>
            <a:r>
              <a:rPr lang="en-US" b="1" i="0" dirty="0">
                <a:solidFill>
                  <a:srgbClr val="333333"/>
                </a:solidFill>
                <a:effectLst/>
                <a:latin typeface="inter-bold"/>
              </a:rPr>
              <a:t>Time Complexity:</a:t>
            </a:r>
            <a:r>
              <a:rPr lang="en-US" b="0" i="0" dirty="0">
                <a:solidFill>
                  <a:srgbClr val="333333"/>
                </a:solidFill>
                <a:effectLst/>
                <a:latin typeface="inter-regular"/>
              </a:rPr>
              <a:t> The worst case time complexity of Greedy best first search is O(b</a:t>
            </a:r>
            <a:r>
              <a:rPr lang="en-US" b="0" i="0" baseline="30000" dirty="0">
                <a:solidFill>
                  <a:srgbClr val="333333"/>
                </a:solidFill>
                <a:effectLst/>
                <a:latin typeface="inter-regular"/>
              </a:rPr>
              <a:t>m</a:t>
            </a:r>
            <a:r>
              <a:rPr lang="en-US" b="0" i="0" dirty="0">
                <a:solidFill>
                  <a:srgbClr val="333333"/>
                </a:solidFill>
                <a:effectLst/>
                <a:latin typeface="inter-regular"/>
              </a:rPr>
              <a:t>).</a:t>
            </a:r>
          </a:p>
          <a:p>
            <a:pPr algn="just"/>
            <a:r>
              <a:rPr lang="en-US" b="1" i="0" dirty="0">
                <a:solidFill>
                  <a:srgbClr val="333333"/>
                </a:solidFill>
                <a:effectLst/>
                <a:latin typeface="inter-bold"/>
              </a:rPr>
              <a:t>Space Complexity:</a:t>
            </a:r>
            <a:r>
              <a:rPr lang="en-US" b="0" i="0" dirty="0">
                <a:solidFill>
                  <a:srgbClr val="333333"/>
                </a:solidFill>
                <a:effectLst/>
                <a:latin typeface="inter-regular"/>
              </a:rPr>
              <a:t> The worst case space complexity of Greedy best first search is O(b</a:t>
            </a:r>
            <a:r>
              <a:rPr lang="en-US" b="0" i="0" baseline="30000" dirty="0">
                <a:solidFill>
                  <a:srgbClr val="333333"/>
                </a:solidFill>
                <a:effectLst/>
                <a:latin typeface="inter-regular"/>
              </a:rPr>
              <a:t>m</a:t>
            </a:r>
            <a:r>
              <a:rPr lang="en-US" b="0" i="0" dirty="0">
                <a:solidFill>
                  <a:srgbClr val="333333"/>
                </a:solidFill>
                <a:effectLst/>
                <a:latin typeface="inter-regular"/>
              </a:rPr>
              <a:t>). Where, m is the maximum depth of the search space.</a:t>
            </a:r>
          </a:p>
          <a:p>
            <a:pPr algn="just"/>
            <a:r>
              <a:rPr lang="en-US" b="1" i="0" dirty="0">
                <a:solidFill>
                  <a:srgbClr val="333333"/>
                </a:solidFill>
                <a:effectLst/>
                <a:latin typeface="inter-bold"/>
              </a:rPr>
              <a:t>Complete:</a:t>
            </a:r>
            <a:r>
              <a:rPr lang="en-US" b="0" i="0" dirty="0">
                <a:solidFill>
                  <a:srgbClr val="333333"/>
                </a:solidFill>
                <a:effectLst/>
                <a:latin typeface="inter-regular"/>
              </a:rPr>
              <a:t> Greedy best-first search is also incomplete, even if the given state space is finite.</a:t>
            </a:r>
          </a:p>
          <a:p>
            <a:pPr algn="just"/>
            <a:r>
              <a:rPr lang="en-US" b="1" i="0" dirty="0">
                <a:solidFill>
                  <a:srgbClr val="333333"/>
                </a:solidFill>
                <a:effectLst/>
                <a:latin typeface="inter-bold"/>
              </a:rPr>
              <a:t>Optimal:</a:t>
            </a:r>
            <a:r>
              <a:rPr lang="en-US" b="0" i="0" dirty="0">
                <a:solidFill>
                  <a:srgbClr val="333333"/>
                </a:solidFill>
                <a:effectLst/>
                <a:latin typeface="inter-regular"/>
              </a:rPr>
              <a:t> Greedy best first search algorithm is not optimal.</a:t>
            </a:r>
          </a:p>
          <a:p>
            <a:endParaRPr lang="en-IN" dirty="0"/>
          </a:p>
        </p:txBody>
      </p:sp>
      <p:sp>
        <p:nvSpPr>
          <p:cNvPr id="5" name="Slide Number Placeholder 4">
            <a:extLst>
              <a:ext uri="{FF2B5EF4-FFF2-40B4-BE49-F238E27FC236}">
                <a16:creationId xmlns:a16="http://schemas.microsoft.com/office/drawing/2014/main" xmlns="" id="{7B2A44F6-1285-43E3-861B-1400C225E315}"/>
              </a:ext>
            </a:extLst>
          </p:cNvPr>
          <p:cNvSpPr>
            <a:spLocks noGrp="1"/>
          </p:cNvSpPr>
          <p:nvPr>
            <p:ph type="sldNum" sz="quarter" idx="12"/>
          </p:nvPr>
        </p:nvSpPr>
        <p:spPr/>
        <p:txBody>
          <a:bodyPr/>
          <a:lstStyle/>
          <a:p>
            <a:fld id="{8E61623F-2467-49C3-926E-F17CF5E26D60}" type="slidenum">
              <a:rPr lang="en-IN" smtClean="0"/>
              <a:t>26</a:t>
            </a:fld>
            <a:endParaRPr lang="en-IN"/>
          </a:p>
        </p:txBody>
      </p:sp>
    </p:spTree>
    <p:extLst>
      <p:ext uri="{BB962C8B-B14F-4D97-AF65-F5344CB8AC3E}">
        <p14:creationId xmlns:p14="http://schemas.microsoft.com/office/powerpoint/2010/main" val="20661356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A* Algorithm</a:t>
            </a:r>
          </a:p>
        </p:txBody>
      </p:sp>
      <p:sp>
        <p:nvSpPr>
          <p:cNvPr id="3" name="Content Placeholder 2"/>
          <p:cNvSpPr>
            <a:spLocks noGrp="1"/>
          </p:cNvSpPr>
          <p:nvPr>
            <p:ph idx="1"/>
          </p:nvPr>
        </p:nvSpPr>
        <p:spPr/>
        <p:txBody>
          <a:bodyPr>
            <a:normAutofit/>
          </a:bodyPr>
          <a:lstStyle/>
          <a:p>
            <a:pPr algn="just" fontAlgn="base"/>
            <a:r>
              <a:rPr lang="en-US" dirty="0">
                <a:latin typeface="Times New Roman" pitchFamily="18" charset="0"/>
                <a:cs typeface="Times New Roman" pitchFamily="18" charset="0"/>
              </a:rPr>
              <a:t>A* Algorithm is one of the best and popular techniques used for path finding and graph traversals.</a:t>
            </a:r>
          </a:p>
          <a:p>
            <a:pPr algn="just" fontAlgn="base"/>
            <a:r>
              <a:rPr lang="en-US" dirty="0">
                <a:latin typeface="Times New Roman" pitchFamily="18" charset="0"/>
                <a:cs typeface="Times New Roman" pitchFamily="18" charset="0"/>
              </a:rPr>
              <a:t>A lot of games and web-based maps use this algorithm for finding the shortest path efficiently.</a:t>
            </a:r>
          </a:p>
          <a:p>
            <a:pPr algn="just" fontAlgn="base"/>
            <a:r>
              <a:rPr lang="en-US" dirty="0">
                <a:latin typeface="Times New Roman" pitchFamily="18" charset="0"/>
                <a:cs typeface="Times New Roman" pitchFamily="18" charset="0"/>
              </a:rPr>
              <a:t>It is essentially a best first search algorithm.</a:t>
            </a:r>
          </a:p>
          <a:p>
            <a:pPr algn="just"/>
            <a:endParaRPr lang="en-US"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8F31A287-1328-4998-ACB8-280550114ED6}"/>
              </a:ext>
            </a:extLst>
          </p:cNvPr>
          <p:cNvSpPr>
            <a:spLocks noGrp="1"/>
          </p:cNvSpPr>
          <p:nvPr>
            <p:ph type="sldNum" sz="quarter" idx="12"/>
          </p:nvPr>
        </p:nvSpPr>
        <p:spPr/>
        <p:txBody>
          <a:bodyPr/>
          <a:lstStyle/>
          <a:p>
            <a:fld id="{8E61623F-2467-49C3-926E-F17CF5E26D60}" type="slidenum">
              <a:rPr lang="en-IN" smtClean="0"/>
              <a:t>27</a:t>
            </a:fld>
            <a:endParaRPr lang="en-I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Cont…</a:t>
            </a:r>
          </a:p>
        </p:txBody>
      </p:sp>
      <p:sp>
        <p:nvSpPr>
          <p:cNvPr id="3" name="Content Placeholder 2"/>
          <p:cNvSpPr>
            <a:spLocks noGrp="1"/>
          </p:cNvSpPr>
          <p:nvPr>
            <p:ph idx="1"/>
          </p:nvPr>
        </p:nvSpPr>
        <p:spPr>
          <a:xfrm>
            <a:off x="838200" y="1593807"/>
            <a:ext cx="10515600" cy="4351339"/>
          </a:xfrm>
        </p:spPr>
        <p:txBody>
          <a:bodyPr>
            <a:normAutofit/>
          </a:bodyPr>
          <a:lstStyle/>
          <a:p>
            <a:pPr algn="just" fontAlgn="base"/>
            <a:r>
              <a:rPr lang="en-US" dirty="0">
                <a:latin typeface="Times New Roman" pitchFamily="18" charset="0"/>
                <a:cs typeface="Times New Roman" pitchFamily="18" charset="0"/>
              </a:rPr>
              <a:t>A* Algorithm extends the path that minimizes the following function-</a:t>
            </a:r>
          </a:p>
          <a:p>
            <a:pPr algn="just" fontAlgn="base">
              <a:buNone/>
            </a:pPr>
            <a:r>
              <a:rPr lang="en-US" b="1" dirty="0">
                <a:latin typeface="Times New Roman" pitchFamily="18" charset="0"/>
                <a:cs typeface="Times New Roman" pitchFamily="18" charset="0"/>
              </a:rPr>
              <a:t>				f(n) = g(n) + h(n)</a:t>
            </a:r>
            <a:endParaRPr lang="en-US" dirty="0">
              <a:latin typeface="Times New Roman" pitchFamily="18" charset="0"/>
              <a:cs typeface="Times New Roman" pitchFamily="18" charset="0"/>
            </a:endParaRPr>
          </a:p>
          <a:p>
            <a:pPr fontAlgn="base">
              <a:buNone/>
            </a:pPr>
            <a:r>
              <a:rPr lang="en-US" sz="2600" dirty="0">
                <a:latin typeface="Times New Roman" pitchFamily="18" charset="0"/>
                <a:cs typeface="Times New Roman" pitchFamily="18" charset="0"/>
              </a:rPr>
              <a:t>Here,</a:t>
            </a:r>
          </a:p>
          <a:p>
            <a:pPr fontAlgn="base"/>
            <a:r>
              <a:rPr lang="en-US" sz="2600" dirty="0">
                <a:latin typeface="Times New Roman" pitchFamily="18" charset="0"/>
                <a:cs typeface="Times New Roman" pitchFamily="18" charset="0"/>
              </a:rPr>
              <a:t>‘n’ is the last node on the path</a:t>
            </a:r>
          </a:p>
          <a:p>
            <a:pPr fontAlgn="base">
              <a:buNone/>
            </a:pPr>
            <a:endParaRPr lang="en-US" dirty="0"/>
          </a:p>
          <a:p>
            <a:endParaRPr lang="en-US" dirty="0"/>
          </a:p>
        </p:txBody>
      </p:sp>
      <p:sp>
        <p:nvSpPr>
          <p:cNvPr id="5" name="Slide Number Placeholder 4">
            <a:extLst>
              <a:ext uri="{FF2B5EF4-FFF2-40B4-BE49-F238E27FC236}">
                <a16:creationId xmlns:a16="http://schemas.microsoft.com/office/drawing/2014/main" xmlns="" id="{B6463BC3-A9A7-42D2-85BF-170A28938305}"/>
              </a:ext>
            </a:extLst>
          </p:cNvPr>
          <p:cNvSpPr>
            <a:spLocks noGrp="1"/>
          </p:cNvSpPr>
          <p:nvPr>
            <p:ph type="sldNum" sz="quarter" idx="12"/>
          </p:nvPr>
        </p:nvSpPr>
        <p:spPr/>
        <p:txBody>
          <a:bodyPr/>
          <a:lstStyle/>
          <a:p>
            <a:fld id="{8E61623F-2467-49C3-926E-F17CF5E26D60}" type="slidenum">
              <a:rPr lang="en-IN" smtClean="0"/>
              <a:t>28</a:t>
            </a:fld>
            <a:endParaRPr lang="en-IN"/>
          </a:p>
        </p:txBody>
      </p:sp>
      <p:sp>
        <p:nvSpPr>
          <p:cNvPr id="4" name="Rectangle 3"/>
          <p:cNvSpPr/>
          <p:nvPr/>
        </p:nvSpPr>
        <p:spPr>
          <a:xfrm>
            <a:off x="1476776" y="3769477"/>
            <a:ext cx="9877024" cy="2246769"/>
          </a:xfrm>
          <a:prstGeom prst="rect">
            <a:avLst/>
          </a:prstGeom>
        </p:spPr>
        <p:txBody>
          <a:bodyPr wrap="square">
            <a:spAutoFit/>
          </a:bodyPr>
          <a:lstStyle/>
          <a:p>
            <a:r>
              <a:rPr lang="en-US" altLang="en-US" sz="2800" dirty="0">
                <a:latin typeface="Times New Roman" panose="02020603050405020304" pitchFamily="18" charset="0"/>
                <a:cs typeface="Times New Roman" panose="02020603050405020304" pitchFamily="18" charset="0"/>
              </a:rPr>
              <a:t>Idea: avoid expanding paths that are already expensive</a:t>
            </a:r>
          </a:p>
          <a:p>
            <a:r>
              <a:rPr lang="en-US" altLang="en-US" sz="2800" dirty="0">
                <a:latin typeface="Times New Roman" panose="02020603050405020304" pitchFamily="18" charset="0"/>
                <a:cs typeface="Times New Roman" panose="02020603050405020304" pitchFamily="18" charset="0"/>
              </a:rPr>
              <a:t>Evaluation function </a:t>
            </a:r>
            <a:r>
              <a:rPr lang="en-US" altLang="en-US" sz="2800" b="1" i="1" dirty="0">
                <a:solidFill>
                  <a:srgbClr val="002060"/>
                </a:solidFill>
                <a:latin typeface="Times New Roman" panose="02020603050405020304" pitchFamily="18" charset="0"/>
                <a:cs typeface="Times New Roman" panose="02020603050405020304" pitchFamily="18" charset="0"/>
              </a:rPr>
              <a:t>f(n) = g(n) + h(n)</a:t>
            </a:r>
            <a:endParaRPr lang="en-US" altLang="en-US" sz="2800" b="1" dirty="0">
              <a:solidFill>
                <a:srgbClr val="002060"/>
              </a:solidFill>
              <a:latin typeface="Times New Roman" panose="02020603050405020304" pitchFamily="18" charset="0"/>
              <a:cs typeface="Times New Roman" panose="02020603050405020304" pitchFamily="18" charset="0"/>
            </a:endParaRPr>
          </a:p>
          <a:p>
            <a:r>
              <a:rPr lang="en-US" altLang="en-US" sz="2800" i="1" dirty="0">
                <a:latin typeface="Times New Roman" panose="02020603050405020304" pitchFamily="18" charset="0"/>
                <a:cs typeface="Times New Roman" panose="02020603050405020304" pitchFamily="18" charset="0"/>
              </a:rPr>
              <a:t>g(n) </a:t>
            </a:r>
            <a:r>
              <a:rPr lang="en-US" altLang="en-US" sz="2800" dirty="0">
                <a:latin typeface="Times New Roman" panose="02020603050405020304" pitchFamily="18" charset="0"/>
                <a:cs typeface="Times New Roman" panose="02020603050405020304" pitchFamily="18" charset="0"/>
              </a:rPr>
              <a:t>= cost so far to reach </a:t>
            </a:r>
            <a:r>
              <a:rPr lang="en-US" altLang="en-US" sz="2800" i="1" dirty="0">
                <a:latin typeface="Times New Roman" panose="02020603050405020304" pitchFamily="18" charset="0"/>
                <a:cs typeface="Times New Roman" panose="02020603050405020304" pitchFamily="18" charset="0"/>
              </a:rPr>
              <a:t>n</a:t>
            </a:r>
          </a:p>
          <a:p>
            <a:r>
              <a:rPr lang="en-US" altLang="en-US" sz="2800" i="1" dirty="0">
                <a:latin typeface="Times New Roman" panose="02020603050405020304" pitchFamily="18" charset="0"/>
                <a:cs typeface="Times New Roman" panose="02020603050405020304" pitchFamily="18" charset="0"/>
              </a:rPr>
              <a:t>h(n)</a:t>
            </a:r>
            <a:r>
              <a:rPr lang="en-US" altLang="en-US" sz="2800" dirty="0">
                <a:latin typeface="Times New Roman" panose="02020603050405020304" pitchFamily="18" charset="0"/>
                <a:cs typeface="Times New Roman" panose="02020603050405020304" pitchFamily="18" charset="0"/>
              </a:rPr>
              <a:t> = estimated cost from </a:t>
            </a:r>
            <a:r>
              <a:rPr lang="en-US" altLang="en-US" sz="2800" i="1" dirty="0">
                <a:latin typeface="Times New Roman" panose="02020603050405020304" pitchFamily="18" charset="0"/>
                <a:cs typeface="Times New Roman" panose="02020603050405020304" pitchFamily="18" charset="0"/>
              </a:rPr>
              <a:t>n</a:t>
            </a:r>
            <a:r>
              <a:rPr lang="en-US" altLang="en-US" sz="2800" dirty="0">
                <a:latin typeface="Times New Roman" panose="02020603050405020304" pitchFamily="18" charset="0"/>
                <a:cs typeface="Times New Roman" panose="02020603050405020304" pitchFamily="18" charset="0"/>
              </a:rPr>
              <a:t> to goal</a:t>
            </a:r>
          </a:p>
          <a:p>
            <a:r>
              <a:rPr lang="en-US" altLang="en-US" sz="2800" i="1" dirty="0">
                <a:latin typeface="Times New Roman" panose="02020603050405020304" pitchFamily="18" charset="0"/>
                <a:cs typeface="Times New Roman" panose="02020603050405020304" pitchFamily="18" charset="0"/>
              </a:rPr>
              <a:t>f(n) </a:t>
            </a:r>
            <a:r>
              <a:rPr lang="en-US" altLang="en-US" sz="2800" dirty="0">
                <a:latin typeface="Times New Roman" panose="02020603050405020304" pitchFamily="18" charset="0"/>
                <a:cs typeface="Times New Roman" panose="02020603050405020304" pitchFamily="18" charset="0"/>
              </a:rPr>
              <a:t>= estimated total cost of path through </a:t>
            </a:r>
            <a:r>
              <a:rPr lang="en-US" altLang="en-US" sz="2800" i="1" dirty="0">
                <a:latin typeface="Times New Roman" panose="02020603050405020304" pitchFamily="18" charset="0"/>
                <a:cs typeface="Times New Roman" panose="02020603050405020304" pitchFamily="18" charset="0"/>
              </a:rPr>
              <a:t>n</a:t>
            </a:r>
            <a:r>
              <a:rPr lang="en-US" altLang="en-US" sz="2800" dirty="0">
                <a:latin typeface="Times New Roman" panose="02020603050405020304" pitchFamily="18" charset="0"/>
                <a:cs typeface="Times New Roman" panose="02020603050405020304" pitchFamily="18" charset="0"/>
              </a:rPr>
              <a:t> to goal</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xmlns="" id="{FD33E029-9B59-4586-B28F-259F16A792AA}"/>
              </a:ext>
            </a:extLst>
          </p:cNvPr>
          <p:cNvSpPr>
            <a:spLocks noGrp="1" noChangeArrowheads="1"/>
          </p:cNvSpPr>
          <p:nvPr>
            <p:ph type="title"/>
          </p:nvPr>
        </p:nvSpPr>
        <p:spPr>
          <a:xfrm>
            <a:off x="1981200" y="228600"/>
            <a:ext cx="8229600" cy="685800"/>
          </a:xfrm>
        </p:spPr>
        <p:txBody>
          <a:bodyPr>
            <a:normAutofit fontScale="90000"/>
          </a:bodyPr>
          <a:lstStyle/>
          <a:p>
            <a:r>
              <a:rPr lang="en-IN" altLang="en-US" b="1">
                <a:solidFill>
                  <a:srgbClr val="002060"/>
                </a:solidFill>
                <a:latin typeface="Georgia" panose="02040502050405020303" pitchFamily="18" charset="0"/>
              </a:rPr>
              <a:t>Working of A*</a:t>
            </a:r>
          </a:p>
        </p:txBody>
      </p:sp>
      <p:sp>
        <p:nvSpPr>
          <p:cNvPr id="34819" name="Content Placeholder 2">
            <a:extLst>
              <a:ext uri="{FF2B5EF4-FFF2-40B4-BE49-F238E27FC236}">
                <a16:creationId xmlns:a16="http://schemas.microsoft.com/office/drawing/2014/main" xmlns="" id="{D2279BF2-D60F-4A99-85FA-20DE4CA00EF3}"/>
              </a:ext>
            </a:extLst>
          </p:cNvPr>
          <p:cNvSpPr>
            <a:spLocks noGrp="1" noChangeArrowheads="1"/>
          </p:cNvSpPr>
          <p:nvPr>
            <p:ph idx="1"/>
          </p:nvPr>
        </p:nvSpPr>
        <p:spPr>
          <a:xfrm>
            <a:off x="1981200" y="1066800"/>
            <a:ext cx="8229600" cy="5257800"/>
          </a:xfrm>
        </p:spPr>
        <p:txBody>
          <a:bodyPr>
            <a:normAutofit/>
          </a:bodyPr>
          <a:lstStyle/>
          <a:p>
            <a:pPr marL="514338" indent="-514338">
              <a:buFontTx/>
              <a:buAutoNum type="arabicPeriod"/>
            </a:pPr>
            <a:r>
              <a:rPr lang="en-IN" altLang="en-US" dirty="0">
                <a:latin typeface="Times New Roman" panose="02020603050405020304" pitchFamily="18" charset="0"/>
                <a:cs typeface="Times New Roman" panose="02020603050405020304" pitchFamily="18" charset="0"/>
              </a:rPr>
              <a:t>The algorithm maintains two sets</a:t>
            </a:r>
          </a:p>
          <a:p>
            <a:pPr marL="1314418" lvl="2" indent="-514338"/>
            <a:r>
              <a:rPr lang="en-IN" altLang="en-US" dirty="0">
                <a:latin typeface="Times New Roman" panose="02020603050405020304" pitchFamily="18" charset="0"/>
                <a:cs typeface="Times New Roman" panose="02020603050405020304" pitchFamily="18" charset="0"/>
              </a:rPr>
              <a:t>OPEN list: The OPEN list keeps track of those nodes that need to be examined.</a:t>
            </a:r>
          </a:p>
          <a:p>
            <a:pPr marL="1314418" lvl="2" indent="-514338"/>
            <a:r>
              <a:rPr lang="en-IN" altLang="en-US" dirty="0">
                <a:latin typeface="Times New Roman" panose="02020603050405020304" pitchFamily="18" charset="0"/>
                <a:cs typeface="Times New Roman" panose="02020603050405020304" pitchFamily="18" charset="0"/>
              </a:rPr>
              <a:t>CLOSED list: The CLOSED list keeps track of nodes that have already been examined.</a:t>
            </a:r>
          </a:p>
          <a:p>
            <a:pPr marL="514338" indent="-514338">
              <a:buFontTx/>
              <a:buAutoNum type="arabicPeriod"/>
            </a:pPr>
            <a:r>
              <a:rPr lang="en-IN" altLang="en-US" dirty="0">
                <a:latin typeface="Times New Roman" panose="02020603050405020304" pitchFamily="18" charset="0"/>
                <a:cs typeface="Times New Roman" panose="02020603050405020304" pitchFamily="18" charset="0"/>
              </a:rPr>
              <a:t>Initially, the OPEN list contains just the initial node, and the CLOSED list is empty</a:t>
            </a:r>
          </a:p>
          <a:p>
            <a:pPr marL="1314418" lvl="2" indent="-514338"/>
            <a:r>
              <a:rPr lang="en-US" altLang="en-US" i="1" dirty="0">
                <a:latin typeface="Times New Roman" panose="02020603050405020304" pitchFamily="18" charset="0"/>
                <a:cs typeface="Times New Roman" panose="02020603050405020304" pitchFamily="18" charset="0"/>
              </a:rPr>
              <a:t>g(n) </a:t>
            </a:r>
            <a:r>
              <a:rPr lang="en-US" altLang="en-US" dirty="0">
                <a:latin typeface="Times New Roman" panose="02020603050405020304" pitchFamily="18" charset="0"/>
                <a:cs typeface="Times New Roman" panose="02020603050405020304" pitchFamily="18" charset="0"/>
              </a:rPr>
              <a:t>= the cost of getting from the initial node to </a:t>
            </a:r>
            <a:r>
              <a:rPr lang="en-US" altLang="en-US" i="1" dirty="0">
                <a:latin typeface="Times New Roman" panose="02020603050405020304" pitchFamily="18" charset="0"/>
                <a:cs typeface="Times New Roman" panose="02020603050405020304" pitchFamily="18" charset="0"/>
              </a:rPr>
              <a:t>n</a:t>
            </a:r>
          </a:p>
          <a:p>
            <a:pPr marL="1314418" lvl="2" indent="-514338"/>
            <a:r>
              <a:rPr lang="en-US" altLang="en-US" i="1" dirty="0">
                <a:latin typeface="Times New Roman" panose="02020603050405020304" pitchFamily="18" charset="0"/>
                <a:cs typeface="Times New Roman" panose="02020603050405020304" pitchFamily="18" charset="0"/>
              </a:rPr>
              <a:t>h(n)</a:t>
            </a:r>
            <a:r>
              <a:rPr lang="en-US" altLang="en-US" dirty="0">
                <a:latin typeface="Times New Roman" panose="02020603050405020304" pitchFamily="18" charset="0"/>
                <a:cs typeface="Times New Roman" panose="02020603050405020304" pitchFamily="18" charset="0"/>
              </a:rPr>
              <a:t> =  the estimate, according to the heuristic function,  of the cost from </a:t>
            </a:r>
            <a:r>
              <a:rPr lang="en-US" altLang="en-US" i="1" dirty="0">
                <a:latin typeface="Times New Roman" panose="02020603050405020304" pitchFamily="18" charset="0"/>
                <a:cs typeface="Times New Roman" panose="02020603050405020304" pitchFamily="18" charset="0"/>
              </a:rPr>
              <a:t>n</a:t>
            </a:r>
            <a:r>
              <a:rPr lang="en-US" altLang="en-US" dirty="0">
                <a:latin typeface="Times New Roman" panose="02020603050405020304" pitchFamily="18" charset="0"/>
                <a:cs typeface="Times New Roman" panose="02020603050405020304" pitchFamily="18" charset="0"/>
              </a:rPr>
              <a:t> to goal node</a:t>
            </a:r>
          </a:p>
          <a:p>
            <a:pPr marL="1314418" lvl="2" indent="-514338"/>
            <a:r>
              <a:rPr lang="en-US" altLang="en-US" i="1" dirty="0">
                <a:latin typeface="Times New Roman" panose="02020603050405020304" pitchFamily="18" charset="0"/>
                <a:cs typeface="Times New Roman" panose="02020603050405020304" pitchFamily="18" charset="0"/>
              </a:rPr>
              <a:t>f(n) </a:t>
            </a:r>
            <a:r>
              <a:rPr lang="en-US" altLang="en-US" dirty="0">
                <a:latin typeface="Times New Roman" panose="02020603050405020304" pitchFamily="18" charset="0"/>
                <a:cs typeface="Times New Roman" panose="02020603050405020304" pitchFamily="18" charset="0"/>
              </a:rPr>
              <a:t>= g(n)+h(n); intuitively, this is the estimate of the best solution that goes through </a:t>
            </a:r>
            <a:r>
              <a:rPr lang="en-US" altLang="en-US" i="1" dirty="0">
                <a:latin typeface="Times New Roman" panose="02020603050405020304" pitchFamily="18" charset="0"/>
                <a:cs typeface="Times New Roman" panose="02020603050405020304" pitchFamily="18" charset="0"/>
              </a:rPr>
              <a:t>n</a:t>
            </a:r>
            <a:endParaRPr lang="en-US" altLang="en-US" dirty="0">
              <a:latin typeface="Times New Roman" panose="02020603050405020304" pitchFamily="18" charset="0"/>
              <a:cs typeface="Times New Roman" panose="02020603050405020304" pitchFamily="18" charset="0"/>
            </a:endParaRPr>
          </a:p>
          <a:p>
            <a:pPr marL="514338" indent="-514338">
              <a:buFontTx/>
              <a:buAutoNum type="arabicPeriod"/>
            </a:pPr>
            <a:endParaRPr lang="en-IN" altLang="en-US" dirty="0">
              <a:latin typeface="Times New Roman" panose="02020603050405020304" pitchFamily="18" charset="0"/>
              <a:cs typeface="Times New Roman" panose="02020603050405020304" pitchFamily="18" charset="0"/>
            </a:endParaRPr>
          </a:p>
          <a:p>
            <a:pPr marL="514338" indent="-514338">
              <a:buFontTx/>
              <a:buAutoNum type="arabicPeriod"/>
            </a:pPr>
            <a:endParaRPr lang="en-IN" alt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81D2B3B9-4328-4863-97C4-377C0B74BFA1}"/>
              </a:ext>
            </a:extLst>
          </p:cNvPr>
          <p:cNvSpPr>
            <a:spLocks noGrp="1"/>
          </p:cNvSpPr>
          <p:nvPr>
            <p:ph type="sldNum" sz="quarter" idx="12"/>
          </p:nvPr>
        </p:nvSpPr>
        <p:spPr/>
        <p:txBody>
          <a:bodyPr/>
          <a:lstStyle/>
          <a:p>
            <a:fld id="{8E61623F-2467-49C3-926E-F17CF5E26D60}" type="slidenum">
              <a:rPr lang="en-IN" smtClean="0"/>
              <a:t>29</a:t>
            </a:fld>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86283" y="369958"/>
            <a:ext cx="5974385" cy="627182"/>
          </a:xfrm>
          <a:prstGeom prst="rect">
            <a:avLst/>
          </a:prstGeom>
        </p:spPr>
        <p:txBody>
          <a:bodyPr vert="horz" wrap="square" lIns="0" tIns="11516" rIns="0" bIns="0" rtlCol="0" anchor="ctr">
            <a:spAutoFit/>
          </a:bodyPr>
          <a:lstStyle/>
          <a:p>
            <a:pPr marL="11516">
              <a:lnSpc>
                <a:spcPct val="100000"/>
              </a:lnSpc>
              <a:spcBef>
                <a:spcPts val="91"/>
              </a:spcBef>
            </a:pPr>
            <a:r>
              <a:rPr sz="4000" b="1" spc="-51" dirty="0"/>
              <a:t>Informed</a:t>
            </a:r>
            <a:r>
              <a:rPr sz="4000" b="1" spc="-45" dirty="0"/>
              <a:t> </a:t>
            </a:r>
            <a:r>
              <a:rPr sz="4000" b="1" spc="-19" dirty="0"/>
              <a:t>Search</a:t>
            </a:r>
            <a:r>
              <a:rPr sz="4000" b="1" spc="-51" dirty="0"/>
              <a:t> </a:t>
            </a:r>
            <a:r>
              <a:rPr sz="4000" b="1" spc="-32" dirty="0"/>
              <a:t>Strategies</a:t>
            </a:r>
            <a:endParaRPr sz="4000" b="1" dirty="0"/>
          </a:p>
        </p:txBody>
      </p:sp>
      <p:sp>
        <p:nvSpPr>
          <p:cNvPr id="3" name="object 3"/>
          <p:cNvSpPr txBox="1"/>
          <p:nvPr/>
        </p:nvSpPr>
        <p:spPr>
          <a:xfrm>
            <a:off x="695459" y="1418784"/>
            <a:ext cx="10225827" cy="3873583"/>
          </a:xfrm>
          <a:prstGeom prst="rect">
            <a:avLst/>
          </a:prstGeom>
        </p:spPr>
        <p:txBody>
          <a:bodyPr vert="horz" wrap="square" lIns="0" tIns="11516" rIns="0" bIns="0" rtlCol="0">
            <a:spAutoFit/>
          </a:bodyPr>
          <a:lstStyle/>
          <a:p>
            <a:pPr marL="258536" marR="297115" indent="-247596">
              <a:spcBef>
                <a:spcPts val="91"/>
              </a:spcBef>
              <a:buClr>
                <a:srgbClr val="D34816"/>
              </a:buClr>
              <a:buSzPct val="84615"/>
              <a:buChar char="●"/>
              <a:tabLst>
                <a:tab pos="259112" algn="l"/>
              </a:tabLst>
            </a:pPr>
            <a:r>
              <a:rPr sz="2357" spc="-168" dirty="0">
                <a:latin typeface="Times New Roman"/>
                <a:cs typeface="Times New Roman"/>
              </a:rPr>
              <a:t>Add</a:t>
            </a:r>
            <a:r>
              <a:rPr sz="2357" spc="-68" dirty="0">
                <a:latin typeface="Times New Roman"/>
                <a:cs typeface="Times New Roman"/>
              </a:rPr>
              <a:t> </a:t>
            </a:r>
            <a:r>
              <a:rPr sz="2357" spc="-127" dirty="0">
                <a:latin typeface="Times New Roman"/>
                <a:cs typeface="Times New Roman"/>
              </a:rPr>
              <a:t>domain-specific</a:t>
            </a:r>
            <a:r>
              <a:rPr sz="2357" spc="-55" dirty="0">
                <a:latin typeface="Times New Roman"/>
                <a:cs typeface="Times New Roman"/>
              </a:rPr>
              <a:t> </a:t>
            </a:r>
            <a:r>
              <a:rPr sz="2357" spc="-95" dirty="0">
                <a:latin typeface="Times New Roman"/>
                <a:cs typeface="Times New Roman"/>
              </a:rPr>
              <a:t>information</a:t>
            </a:r>
            <a:r>
              <a:rPr sz="2357" spc="-63" dirty="0">
                <a:latin typeface="Times New Roman"/>
                <a:cs typeface="Times New Roman"/>
              </a:rPr>
              <a:t> </a:t>
            </a:r>
            <a:r>
              <a:rPr sz="2357" spc="-23" dirty="0">
                <a:latin typeface="Times New Roman"/>
                <a:cs typeface="Times New Roman"/>
              </a:rPr>
              <a:t>to</a:t>
            </a:r>
            <a:r>
              <a:rPr sz="2357" spc="-68" dirty="0">
                <a:latin typeface="Times New Roman"/>
                <a:cs typeface="Times New Roman"/>
              </a:rPr>
              <a:t> </a:t>
            </a:r>
            <a:r>
              <a:rPr sz="2357" spc="-95" dirty="0">
                <a:latin typeface="Times New Roman"/>
                <a:cs typeface="Times New Roman"/>
              </a:rPr>
              <a:t>select</a:t>
            </a:r>
            <a:r>
              <a:rPr sz="2357" spc="-73" dirty="0">
                <a:latin typeface="Times New Roman"/>
                <a:cs typeface="Times New Roman"/>
              </a:rPr>
              <a:t> </a:t>
            </a:r>
            <a:r>
              <a:rPr sz="2357" spc="-109" dirty="0">
                <a:latin typeface="Times New Roman"/>
                <a:cs typeface="Times New Roman"/>
              </a:rPr>
              <a:t>what</a:t>
            </a:r>
            <a:r>
              <a:rPr sz="2357" spc="-73" dirty="0">
                <a:latin typeface="Times New Roman"/>
                <a:cs typeface="Times New Roman"/>
              </a:rPr>
              <a:t> </a:t>
            </a:r>
            <a:r>
              <a:rPr sz="2357" spc="-151" dirty="0">
                <a:latin typeface="Times New Roman"/>
                <a:cs typeface="Times New Roman"/>
              </a:rPr>
              <a:t>is</a:t>
            </a:r>
            <a:r>
              <a:rPr sz="2357" spc="-55" dirty="0">
                <a:latin typeface="Times New Roman"/>
                <a:cs typeface="Times New Roman"/>
              </a:rPr>
              <a:t> </a:t>
            </a:r>
            <a:r>
              <a:rPr sz="2357" spc="-77" dirty="0">
                <a:latin typeface="Times New Roman"/>
                <a:cs typeface="Times New Roman"/>
              </a:rPr>
              <a:t>the</a:t>
            </a:r>
            <a:r>
              <a:rPr sz="2357" spc="-32" dirty="0">
                <a:latin typeface="Times New Roman"/>
                <a:cs typeface="Times New Roman"/>
              </a:rPr>
              <a:t> </a:t>
            </a:r>
            <a:r>
              <a:rPr sz="2357" spc="-95" dirty="0">
                <a:latin typeface="Times New Roman"/>
                <a:cs typeface="Times New Roman"/>
              </a:rPr>
              <a:t>best</a:t>
            </a:r>
            <a:r>
              <a:rPr sz="2357" spc="-51" dirty="0">
                <a:latin typeface="Times New Roman"/>
                <a:cs typeface="Times New Roman"/>
              </a:rPr>
              <a:t> </a:t>
            </a:r>
            <a:r>
              <a:rPr sz="2357" spc="-113" dirty="0">
                <a:latin typeface="Times New Roman"/>
                <a:cs typeface="Times New Roman"/>
              </a:rPr>
              <a:t>path</a:t>
            </a:r>
            <a:r>
              <a:rPr sz="2357" spc="-63" dirty="0">
                <a:latin typeface="Times New Roman"/>
                <a:cs typeface="Times New Roman"/>
              </a:rPr>
              <a:t> </a:t>
            </a:r>
            <a:r>
              <a:rPr sz="2357" spc="-36" dirty="0">
                <a:latin typeface="Times New Roman"/>
                <a:cs typeface="Times New Roman"/>
              </a:rPr>
              <a:t>to </a:t>
            </a:r>
            <a:r>
              <a:rPr sz="2357" spc="-576" dirty="0">
                <a:latin typeface="Times New Roman"/>
                <a:cs typeface="Times New Roman"/>
              </a:rPr>
              <a:t> </a:t>
            </a:r>
            <a:r>
              <a:rPr sz="2357" spc="-95" dirty="0">
                <a:latin typeface="Times New Roman"/>
                <a:cs typeface="Times New Roman"/>
              </a:rPr>
              <a:t>continue</a:t>
            </a:r>
            <a:r>
              <a:rPr sz="2357" spc="-63" dirty="0">
                <a:latin typeface="Times New Roman"/>
                <a:cs typeface="Times New Roman"/>
              </a:rPr>
              <a:t> </a:t>
            </a:r>
            <a:r>
              <a:rPr sz="2357" spc="-123" dirty="0">
                <a:latin typeface="Times New Roman"/>
                <a:cs typeface="Times New Roman"/>
              </a:rPr>
              <a:t>searching</a:t>
            </a:r>
            <a:r>
              <a:rPr sz="2357" spc="-36" dirty="0">
                <a:latin typeface="Times New Roman"/>
                <a:cs typeface="Times New Roman"/>
              </a:rPr>
              <a:t> </a:t>
            </a:r>
            <a:r>
              <a:rPr sz="2357" spc="-136" dirty="0">
                <a:latin typeface="Times New Roman"/>
                <a:cs typeface="Times New Roman"/>
              </a:rPr>
              <a:t>along.</a:t>
            </a:r>
            <a:r>
              <a:rPr sz="2357" spc="-145" dirty="0">
                <a:latin typeface="Times New Roman"/>
                <a:cs typeface="Times New Roman"/>
              </a:rPr>
              <a:t> Using</a:t>
            </a:r>
            <a:r>
              <a:rPr sz="2357" spc="-63" dirty="0">
                <a:latin typeface="Times New Roman"/>
                <a:cs typeface="Times New Roman"/>
              </a:rPr>
              <a:t> </a:t>
            </a:r>
            <a:r>
              <a:rPr sz="2357" spc="-103" dirty="0">
                <a:latin typeface="Times New Roman"/>
                <a:cs typeface="Times New Roman"/>
              </a:rPr>
              <a:t>this</a:t>
            </a:r>
            <a:r>
              <a:rPr sz="2357" spc="-51" dirty="0">
                <a:latin typeface="Times New Roman"/>
                <a:cs typeface="Times New Roman"/>
              </a:rPr>
              <a:t> </a:t>
            </a:r>
            <a:r>
              <a:rPr sz="2357" spc="-127" dirty="0">
                <a:latin typeface="Times New Roman"/>
                <a:cs typeface="Times New Roman"/>
              </a:rPr>
              <a:t>info</a:t>
            </a:r>
            <a:r>
              <a:rPr sz="2357" spc="-63" dirty="0">
                <a:latin typeface="Times New Roman"/>
                <a:cs typeface="Times New Roman"/>
              </a:rPr>
              <a:t> </a:t>
            </a:r>
            <a:r>
              <a:rPr sz="2357" spc="-41" dirty="0">
                <a:latin typeface="Times New Roman"/>
                <a:cs typeface="Times New Roman"/>
              </a:rPr>
              <a:t>it</a:t>
            </a:r>
            <a:r>
              <a:rPr sz="2357" spc="-51" dirty="0">
                <a:latin typeface="Times New Roman"/>
                <a:cs typeface="Times New Roman"/>
              </a:rPr>
              <a:t> </a:t>
            </a:r>
            <a:r>
              <a:rPr sz="2357" spc="-109" dirty="0">
                <a:latin typeface="Times New Roman"/>
                <a:cs typeface="Times New Roman"/>
              </a:rPr>
              <a:t>will</a:t>
            </a:r>
            <a:r>
              <a:rPr sz="2357" spc="-73" dirty="0">
                <a:latin typeface="Times New Roman"/>
                <a:cs typeface="Times New Roman"/>
              </a:rPr>
              <a:t> </a:t>
            </a:r>
            <a:r>
              <a:rPr sz="2357" spc="-123" dirty="0">
                <a:latin typeface="Times New Roman"/>
                <a:cs typeface="Times New Roman"/>
              </a:rPr>
              <a:t>choose</a:t>
            </a:r>
            <a:r>
              <a:rPr sz="2357" spc="-59" dirty="0">
                <a:latin typeface="Times New Roman"/>
                <a:cs typeface="Times New Roman"/>
              </a:rPr>
              <a:t> </a:t>
            </a:r>
            <a:r>
              <a:rPr sz="2357" spc="-68" dirty="0">
                <a:latin typeface="Times New Roman"/>
                <a:cs typeface="Times New Roman"/>
              </a:rPr>
              <a:t>the</a:t>
            </a:r>
            <a:r>
              <a:rPr sz="2357" spc="-59" dirty="0">
                <a:latin typeface="Times New Roman"/>
                <a:cs typeface="Times New Roman"/>
              </a:rPr>
              <a:t> </a:t>
            </a:r>
            <a:r>
              <a:rPr sz="2357" spc="-100" dirty="0">
                <a:latin typeface="Times New Roman"/>
                <a:cs typeface="Times New Roman"/>
              </a:rPr>
              <a:t>most </a:t>
            </a:r>
            <a:r>
              <a:rPr sz="2357" spc="-95" dirty="0">
                <a:latin typeface="Times New Roman"/>
                <a:cs typeface="Times New Roman"/>
              </a:rPr>
              <a:t> p</a:t>
            </a:r>
            <a:r>
              <a:rPr sz="2357" spc="-9" dirty="0">
                <a:latin typeface="Times New Roman"/>
                <a:cs typeface="Times New Roman"/>
              </a:rPr>
              <a:t>r</a:t>
            </a:r>
            <a:r>
              <a:rPr sz="2357" spc="-95" dirty="0">
                <a:latin typeface="Times New Roman"/>
                <a:cs typeface="Times New Roman"/>
              </a:rPr>
              <a:t>o</a:t>
            </a:r>
            <a:r>
              <a:rPr sz="2357" spc="-136" dirty="0">
                <a:latin typeface="Times New Roman"/>
                <a:cs typeface="Times New Roman"/>
              </a:rPr>
              <a:t>m</a:t>
            </a:r>
            <a:r>
              <a:rPr sz="2357" spc="-119" dirty="0">
                <a:latin typeface="Times New Roman"/>
                <a:cs typeface="Times New Roman"/>
              </a:rPr>
              <a:t>i</a:t>
            </a:r>
            <a:r>
              <a:rPr sz="2357" spc="-191" dirty="0">
                <a:latin typeface="Times New Roman"/>
                <a:cs typeface="Times New Roman"/>
              </a:rPr>
              <a:t>s</a:t>
            </a:r>
            <a:r>
              <a:rPr sz="2357" spc="-119" dirty="0">
                <a:latin typeface="Times New Roman"/>
                <a:cs typeface="Times New Roman"/>
              </a:rPr>
              <a:t>i</a:t>
            </a:r>
            <a:r>
              <a:rPr sz="2357" spc="-95" dirty="0">
                <a:latin typeface="Times New Roman"/>
                <a:cs typeface="Times New Roman"/>
              </a:rPr>
              <a:t>n</a:t>
            </a:r>
            <a:r>
              <a:rPr sz="2357" spc="-195" dirty="0">
                <a:latin typeface="Times New Roman"/>
                <a:cs typeface="Times New Roman"/>
              </a:rPr>
              <a:t>g</a:t>
            </a:r>
            <a:r>
              <a:rPr sz="2357" spc="-63" dirty="0">
                <a:latin typeface="Times New Roman"/>
                <a:cs typeface="Times New Roman"/>
              </a:rPr>
              <a:t> </a:t>
            </a:r>
            <a:r>
              <a:rPr sz="2357" spc="-123" dirty="0">
                <a:latin typeface="Times New Roman"/>
                <a:cs typeface="Times New Roman"/>
              </a:rPr>
              <a:t>n</a:t>
            </a:r>
            <a:r>
              <a:rPr sz="2357" spc="-95" dirty="0">
                <a:latin typeface="Times New Roman"/>
                <a:cs typeface="Times New Roman"/>
              </a:rPr>
              <a:t>od</a:t>
            </a:r>
            <a:r>
              <a:rPr sz="2357" spc="-91" dirty="0">
                <a:latin typeface="Times New Roman"/>
                <a:cs typeface="Times New Roman"/>
              </a:rPr>
              <a:t>e</a:t>
            </a:r>
            <a:r>
              <a:rPr sz="2357" spc="-63" dirty="0">
                <a:latin typeface="Times New Roman"/>
                <a:cs typeface="Times New Roman"/>
              </a:rPr>
              <a:t> </a:t>
            </a:r>
            <a:r>
              <a:rPr sz="2357" spc="-223" dirty="0">
                <a:latin typeface="Times New Roman"/>
                <a:cs typeface="Times New Roman"/>
              </a:rPr>
              <a:t>a</a:t>
            </a:r>
            <a:r>
              <a:rPr sz="2357" spc="32" dirty="0">
                <a:latin typeface="Times New Roman"/>
                <a:cs typeface="Times New Roman"/>
              </a:rPr>
              <a:t>t</a:t>
            </a:r>
            <a:r>
              <a:rPr sz="2357" spc="-55" dirty="0">
                <a:latin typeface="Times New Roman"/>
                <a:cs typeface="Times New Roman"/>
              </a:rPr>
              <a:t> </a:t>
            </a:r>
            <a:r>
              <a:rPr sz="2357" spc="-83" dirty="0">
                <a:latin typeface="Times New Roman"/>
                <a:cs typeface="Times New Roman"/>
              </a:rPr>
              <a:t>e</a:t>
            </a:r>
            <a:r>
              <a:rPr sz="2357" spc="-199" dirty="0">
                <a:latin typeface="Times New Roman"/>
                <a:cs typeface="Times New Roman"/>
              </a:rPr>
              <a:t>a</a:t>
            </a:r>
            <a:r>
              <a:rPr sz="2357" spc="-109" dirty="0">
                <a:latin typeface="Times New Roman"/>
                <a:cs typeface="Times New Roman"/>
              </a:rPr>
              <a:t>c</a:t>
            </a:r>
            <a:r>
              <a:rPr sz="2357" spc="-145" dirty="0">
                <a:latin typeface="Times New Roman"/>
                <a:cs typeface="Times New Roman"/>
              </a:rPr>
              <a:t>h</a:t>
            </a:r>
            <a:r>
              <a:rPr sz="2357" spc="-68" dirty="0">
                <a:latin typeface="Times New Roman"/>
                <a:cs typeface="Times New Roman"/>
              </a:rPr>
              <a:t> </a:t>
            </a:r>
            <a:r>
              <a:rPr sz="2357" spc="-168" dirty="0">
                <a:latin typeface="Times New Roman"/>
                <a:cs typeface="Times New Roman"/>
              </a:rPr>
              <a:t>s</a:t>
            </a:r>
            <a:r>
              <a:rPr sz="2357" spc="23" dirty="0">
                <a:latin typeface="Times New Roman"/>
                <a:cs typeface="Times New Roman"/>
              </a:rPr>
              <a:t>t</a:t>
            </a:r>
            <a:r>
              <a:rPr sz="2357" spc="-199" dirty="0">
                <a:latin typeface="Times New Roman"/>
                <a:cs typeface="Times New Roman"/>
              </a:rPr>
              <a:t>a</a:t>
            </a:r>
            <a:r>
              <a:rPr sz="2357" spc="-191" dirty="0">
                <a:latin typeface="Times New Roman"/>
                <a:cs typeface="Times New Roman"/>
              </a:rPr>
              <a:t>g</a:t>
            </a:r>
            <a:r>
              <a:rPr sz="2357" spc="-155" dirty="0">
                <a:latin typeface="Times New Roman"/>
                <a:cs typeface="Times New Roman"/>
              </a:rPr>
              <a:t>e</a:t>
            </a:r>
            <a:r>
              <a:rPr sz="2357" spc="100" dirty="0">
                <a:latin typeface="Times New Roman"/>
                <a:cs typeface="Times New Roman"/>
              </a:rPr>
              <a:t>.</a:t>
            </a:r>
            <a:endParaRPr sz="2357" dirty="0">
              <a:latin typeface="Times New Roman"/>
              <a:cs typeface="Times New Roman"/>
            </a:endParaRPr>
          </a:p>
          <a:p>
            <a:pPr marL="258536" indent="-247596">
              <a:spcBef>
                <a:spcPts val="549"/>
              </a:spcBef>
              <a:buClr>
                <a:srgbClr val="D34816"/>
              </a:buClr>
              <a:buSzPct val="84615"/>
              <a:buChar char="●"/>
              <a:tabLst>
                <a:tab pos="259112" algn="l"/>
              </a:tabLst>
            </a:pPr>
            <a:r>
              <a:rPr sz="2357" spc="-123" dirty="0">
                <a:latin typeface="Times New Roman"/>
                <a:cs typeface="Times New Roman"/>
              </a:rPr>
              <a:t>Terminology:</a:t>
            </a:r>
            <a:endParaRPr sz="2357" dirty="0">
              <a:latin typeface="Times New Roman"/>
              <a:cs typeface="Times New Roman"/>
            </a:endParaRPr>
          </a:p>
          <a:p>
            <a:pPr marL="508434" marR="406517" lvl="1" indent="-207289" algn="just">
              <a:spcBef>
                <a:spcPts val="385"/>
              </a:spcBef>
              <a:buClr>
                <a:srgbClr val="9A2D1F"/>
              </a:buClr>
              <a:buSzPct val="85416"/>
              <a:buChar char="●"/>
              <a:tabLst>
                <a:tab pos="509010" algn="l"/>
              </a:tabLst>
            </a:pPr>
            <a:r>
              <a:rPr sz="2176" spc="-109" dirty="0">
                <a:latin typeface="Times New Roman"/>
                <a:cs typeface="Times New Roman"/>
              </a:rPr>
              <a:t>Define </a:t>
            </a:r>
            <a:r>
              <a:rPr sz="2176" spc="-172" dirty="0">
                <a:latin typeface="Times New Roman"/>
                <a:cs typeface="Times New Roman"/>
              </a:rPr>
              <a:t>a </a:t>
            </a:r>
            <a:r>
              <a:rPr sz="2176" spc="-83" dirty="0">
                <a:latin typeface="Times New Roman"/>
                <a:cs typeface="Times New Roman"/>
              </a:rPr>
              <a:t>heuristic </a:t>
            </a:r>
            <a:r>
              <a:rPr sz="2176" spc="-77" dirty="0">
                <a:latin typeface="Times New Roman"/>
                <a:cs typeface="Times New Roman"/>
              </a:rPr>
              <a:t>function, </a:t>
            </a:r>
            <a:r>
              <a:rPr sz="2176" spc="-45" dirty="0">
                <a:latin typeface="Times New Roman"/>
                <a:cs typeface="Times New Roman"/>
              </a:rPr>
              <a:t>h(n), </a:t>
            </a:r>
            <a:r>
              <a:rPr sz="2176" spc="-68" dirty="0">
                <a:latin typeface="Times New Roman"/>
                <a:cs typeface="Times New Roman"/>
              </a:rPr>
              <a:t>that </a:t>
            </a:r>
            <a:r>
              <a:rPr sz="2176" spc="-100" dirty="0">
                <a:latin typeface="Times New Roman"/>
                <a:cs typeface="Times New Roman"/>
              </a:rPr>
              <a:t>estimates </a:t>
            </a:r>
            <a:r>
              <a:rPr sz="2176" spc="-68" dirty="0">
                <a:latin typeface="Times New Roman"/>
                <a:cs typeface="Times New Roman"/>
              </a:rPr>
              <a:t>the </a:t>
            </a:r>
            <a:r>
              <a:rPr sz="2176" spc="-100" dirty="0">
                <a:latin typeface="Times New Roman"/>
                <a:cs typeface="Times New Roman"/>
              </a:rPr>
              <a:t>"goodness" </a:t>
            </a:r>
            <a:r>
              <a:rPr sz="2176" spc="-127" dirty="0">
                <a:latin typeface="Times New Roman"/>
                <a:cs typeface="Times New Roman"/>
              </a:rPr>
              <a:t>of </a:t>
            </a:r>
            <a:r>
              <a:rPr sz="2176" spc="-172" dirty="0">
                <a:latin typeface="Times New Roman"/>
                <a:cs typeface="Times New Roman"/>
              </a:rPr>
              <a:t>a </a:t>
            </a:r>
            <a:r>
              <a:rPr sz="2176" spc="-168" dirty="0">
                <a:latin typeface="Times New Roman"/>
                <a:cs typeface="Times New Roman"/>
              </a:rPr>
              <a:t> </a:t>
            </a:r>
            <a:r>
              <a:rPr sz="2176" spc="-91" dirty="0">
                <a:latin typeface="Times New Roman"/>
                <a:cs typeface="Times New Roman"/>
              </a:rPr>
              <a:t>node </a:t>
            </a:r>
            <a:r>
              <a:rPr sz="2176" spc="-95" dirty="0">
                <a:latin typeface="Times New Roman"/>
                <a:cs typeface="Times New Roman"/>
              </a:rPr>
              <a:t>n </a:t>
            </a:r>
            <a:r>
              <a:rPr sz="2176" spc="-91" dirty="0">
                <a:latin typeface="Times New Roman"/>
                <a:cs typeface="Times New Roman"/>
              </a:rPr>
              <a:t>with </a:t>
            </a:r>
            <a:r>
              <a:rPr sz="2176" spc="-77" dirty="0">
                <a:latin typeface="Times New Roman"/>
                <a:cs typeface="Times New Roman"/>
              </a:rPr>
              <a:t>respect </a:t>
            </a:r>
            <a:r>
              <a:rPr sz="2176" spc="-36" dirty="0">
                <a:latin typeface="Times New Roman"/>
                <a:cs typeface="Times New Roman"/>
              </a:rPr>
              <a:t>to </a:t>
            </a:r>
            <a:r>
              <a:rPr sz="2176" spc="-109" dirty="0">
                <a:latin typeface="Times New Roman"/>
                <a:cs typeface="Times New Roman"/>
              </a:rPr>
              <a:t>reaching </a:t>
            </a:r>
            <a:r>
              <a:rPr sz="2176" spc="-172" dirty="0">
                <a:latin typeface="Times New Roman"/>
                <a:cs typeface="Times New Roman"/>
              </a:rPr>
              <a:t>a </a:t>
            </a:r>
            <a:r>
              <a:rPr sz="2176" spc="-91" dirty="0">
                <a:latin typeface="Times New Roman"/>
                <a:cs typeface="Times New Roman"/>
              </a:rPr>
              <a:t>goal. </a:t>
            </a:r>
            <a:r>
              <a:rPr sz="2176" spc="5" dirty="0">
                <a:latin typeface="Times New Roman"/>
                <a:cs typeface="Times New Roman"/>
              </a:rPr>
              <a:t>i.e., </a:t>
            </a:r>
            <a:r>
              <a:rPr sz="2176" spc="-100" dirty="0">
                <a:latin typeface="Times New Roman"/>
                <a:cs typeface="Times New Roman"/>
              </a:rPr>
              <a:t>cheapest </a:t>
            </a:r>
            <a:r>
              <a:rPr sz="2176" spc="-91" dirty="0">
                <a:latin typeface="Times New Roman"/>
                <a:cs typeface="Times New Roman"/>
              </a:rPr>
              <a:t>estimated </a:t>
            </a:r>
            <a:r>
              <a:rPr sz="2176" spc="-100" dirty="0">
                <a:latin typeface="Times New Roman"/>
                <a:cs typeface="Times New Roman"/>
              </a:rPr>
              <a:t>path </a:t>
            </a:r>
            <a:r>
              <a:rPr sz="2176" spc="-531" dirty="0">
                <a:latin typeface="Times New Roman"/>
                <a:cs typeface="Times New Roman"/>
              </a:rPr>
              <a:t> </a:t>
            </a:r>
            <a:r>
              <a:rPr sz="2176" spc="-95" dirty="0">
                <a:latin typeface="Times New Roman"/>
                <a:cs typeface="Times New Roman"/>
              </a:rPr>
              <a:t>from</a:t>
            </a:r>
            <a:r>
              <a:rPr sz="2176" spc="-68" dirty="0">
                <a:latin typeface="Times New Roman"/>
                <a:cs typeface="Times New Roman"/>
              </a:rPr>
              <a:t> </a:t>
            </a:r>
            <a:r>
              <a:rPr sz="2176" spc="-45" dirty="0">
                <a:latin typeface="Times New Roman"/>
                <a:cs typeface="Times New Roman"/>
              </a:rPr>
              <a:t>current</a:t>
            </a:r>
            <a:r>
              <a:rPr sz="2176" spc="-73" dirty="0">
                <a:latin typeface="Times New Roman"/>
                <a:cs typeface="Times New Roman"/>
              </a:rPr>
              <a:t> </a:t>
            </a:r>
            <a:r>
              <a:rPr sz="2176" spc="-83" dirty="0">
                <a:latin typeface="Times New Roman"/>
                <a:cs typeface="Times New Roman"/>
              </a:rPr>
              <a:t>state</a:t>
            </a:r>
            <a:r>
              <a:rPr sz="2176" spc="-59" dirty="0">
                <a:latin typeface="Times New Roman"/>
                <a:cs typeface="Times New Roman"/>
              </a:rPr>
              <a:t> (n)</a:t>
            </a:r>
            <a:r>
              <a:rPr sz="2176" spc="-73" dirty="0">
                <a:latin typeface="Times New Roman"/>
                <a:cs typeface="Times New Roman"/>
              </a:rPr>
              <a:t> </a:t>
            </a:r>
            <a:r>
              <a:rPr sz="2176" spc="-36" dirty="0">
                <a:latin typeface="Times New Roman"/>
                <a:cs typeface="Times New Roman"/>
              </a:rPr>
              <a:t>to</a:t>
            </a:r>
            <a:r>
              <a:rPr sz="2176" spc="-63" dirty="0">
                <a:latin typeface="Times New Roman"/>
                <a:cs typeface="Times New Roman"/>
              </a:rPr>
              <a:t> </a:t>
            </a:r>
            <a:r>
              <a:rPr sz="2176" spc="-172" dirty="0">
                <a:latin typeface="Times New Roman"/>
                <a:cs typeface="Times New Roman"/>
              </a:rPr>
              <a:t>a</a:t>
            </a:r>
            <a:r>
              <a:rPr sz="2176" spc="-59" dirty="0">
                <a:latin typeface="Times New Roman"/>
                <a:cs typeface="Times New Roman"/>
              </a:rPr>
              <a:t> </a:t>
            </a:r>
            <a:r>
              <a:rPr sz="2176" spc="-136" dirty="0">
                <a:latin typeface="Times New Roman"/>
                <a:cs typeface="Times New Roman"/>
              </a:rPr>
              <a:t>goal</a:t>
            </a:r>
            <a:r>
              <a:rPr sz="2176" spc="-68" dirty="0">
                <a:latin typeface="Times New Roman"/>
                <a:cs typeface="Times New Roman"/>
              </a:rPr>
              <a:t> </a:t>
            </a:r>
            <a:r>
              <a:rPr sz="2176" spc="-59" dirty="0">
                <a:latin typeface="Times New Roman"/>
                <a:cs typeface="Times New Roman"/>
              </a:rPr>
              <a:t>state.</a:t>
            </a:r>
            <a:endParaRPr sz="2176" dirty="0">
              <a:latin typeface="Times New Roman"/>
              <a:cs typeface="Times New Roman"/>
            </a:endParaRPr>
          </a:p>
          <a:p>
            <a:pPr marL="508434" lvl="1" indent="-207865" algn="just">
              <a:spcBef>
                <a:spcPts val="359"/>
              </a:spcBef>
              <a:buClr>
                <a:srgbClr val="9A2D1F"/>
              </a:buClr>
              <a:buSzPct val="85416"/>
              <a:buChar char="●"/>
              <a:tabLst>
                <a:tab pos="509010" algn="l"/>
              </a:tabLst>
            </a:pPr>
            <a:r>
              <a:rPr sz="2176" spc="-95" dirty="0">
                <a:latin typeface="Times New Roman"/>
                <a:cs typeface="Times New Roman"/>
              </a:rPr>
              <a:t>g(n)</a:t>
            </a:r>
            <a:r>
              <a:rPr sz="2176" spc="-55" dirty="0">
                <a:latin typeface="Times New Roman"/>
                <a:cs typeface="Times New Roman"/>
              </a:rPr>
              <a:t> </a:t>
            </a:r>
            <a:r>
              <a:rPr sz="2176" dirty="0">
                <a:latin typeface="Times New Roman"/>
                <a:cs typeface="Times New Roman"/>
              </a:rPr>
              <a:t>–</a:t>
            </a:r>
            <a:r>
              <a:rPr sz="2176" spc="-63" dirty="0">
                <a:latin typeface="Times New Roman"/>
                <a:cs typeface="Times New Roman"/>
              </a:rPr>
              <a:t> </a:t>
            </a:r>
            <a:r>
              <a:rPr sz="2176" spc="-100" dirty="0">
                <a:latin typeface="Times New Roman"/>
                <a:cs typeface="Times New Roman"/>
              </a:rPr>
              <a:t>cheapest</a:t>
            </a:r>
            <a:r>
              <a:rPr sz="2176" spc="-73" dirty="0">
                <a:latin typeface="Times New Roman"/>
                <a:cs typeface="Times New Roman"/>
              </a:rPr>
              <a:t> </a:t>
            </a:r>
            <a:r>
              <a:rPr sz="2176" spc="-123" dirty="0">
                <a:latin typeface="Times New Roman"/>
                <a:cs typeface="Times New Roman"/>
              </a:rPr>
              <a:t>known</a:t>
            </a:r>
            <a:r>
              <a:rPr sz="2176" spc="-59" dirty="0">
                <a:latin typeface="Times New Roman"/>
                <a:cs typeface="Times New Roman"/>
              </a:rPr>
              <a:t> </a:t>
            </a:r>
            <a:r>
              <a:rPr sz="2176" spc="-100" dirty="0">
                <a:latin typeface="Times New Roman"/>
                <a:cs typeface="Times New Roman"/>
              </a:rPr>
              <a:t>path</a:t>
            </a:r>
            <a:r>
              <a:rPr sz="2176" spc="-59" dirty="0">
                <a:latin typeface="Times New Roman"/>
                <a:cs typeface="Times New Roman"/>
              </a:rPr>
              <a:t> </a:t>
            </a:r>
            <a:r>
              <a:rPr sz="2176" spc="-100" dirty="0">
                <a:latin typeface="Times New Roman"/>
                <a:cs typeface="Times New Roman"/>
              </a:rPr>
              <a:t>from</a:t>
            </a:r>
            <a:r>
              <a:rPr sz="2176" spc="-68" dirty="0">
                <a:latin typeface="Times New Roman"/>
                <a:cs typeface="Times New Roman"/>
              </a:rPr>
              <a:t> </a:t>
            </a:r>
            <a:r>
              <a:rPr sz="2176" spc="-36" dirty="0">
                <a:latin typeface="Times New Roman"/>
                <a:cs typeface="Times New Roman"/>
              </a:rPr>
              <a:t>start</a:t>
            </a:r>
            <a:r>
              <a:rPr sz="2176" spc="-45" dirty="0">
                <a:latin typeface="Times New Roman"/>
                <a:cs typeface="Times New Roman"/>
              </a:rPr>
              <a:t> </a:t>
            </a:r>
            <a:r>
              <a:rPr sz="2176" spc="-83" dirty="0">
                <a:latin typeface="Times New Roman"/>
                <a:cs typeface="Times New Roman"/>
              </a:rPr>
              <a:t>state</a:t>
            </a:r>
            <a:r>
              <a:rPr sz="2176" spc="-55" dirty="0">
                <a:latin typeface="Times New Roman"/>
                <a:cs typeface="Times New Roman"/>
              </a:rPr>
              <a:t> </a:t>
            </a:r>
            <a:r>
              <a:rPr sz="2176" spc="-36" dirty="0">
                <a:latin typeface="Times New Roman"/>
                <a:cs typeface="Times New Roman"/>
              </a:rPr>
              <a:t>to</a:t>
            </a:r>
            <a:r>
              <a:rPr sz="2176" spc="-63" dirty="0">
                <a:latin typeface="Times New Roman"/>
                <a:cs typeface="Times New Roman"/>
              </a:rPr>
              <a:t> </a:t>
            </a:r>
            <a:r>
              <a:rPr sz="2176" spc="-45" dirty="0">
                <a:latin typeface="Times New Roman"/>
                <a:cs typeface="Times New Roman"/>
              </a:rPr>
              <a:t>current</a:t>
            </a:r>
            <a:r>
              <a:rPr sz="2176" spc="-68" dirty="0">
                <a:latin typeface="Times New Roman"/>
                <a:cs typeface="Times New Roman"/>
              </a:rPr>
              <a:t> </a:t>
            </a:r>
            <a:r>
              <a:rPr sz="2176" spc="-73" dirty="0">
                <a:latin typeface="Times New Roman"/>
                <a:cs typeface="Times New Roman"/>
              </a:rPr>
              <a:t>state(n)</a:t>
            </a:r>
            <a:endParaRPr sz="2176" dirty="0">
              <a:latin typeface="Times New Roman"/>
              <a:cs typeface="Times New Roman"/>
            </a:endParaRPr>
          </a:p>
          <a:p>
            <a:pPr marL="508434" lvl="1" indent="-207865" algn="just">
              <a:spcBef>
                <a:spcPts val="371"/>
              </a:spcBef>
              <a:buClr>
                <a:srgbClr val="9A2D1F"/>
              </a:buClr>
              <a:buSzPct val="85416"/>
              <a:buChar char="●"/>
              <a:tabLst>
                <a:tab pos="509010" algn="l"/>
              </a:tabLst>
            </a:pPr>
            <a:r>
              <a:rPr sz="2176" spc="-83" dirty="0">
                <a:latin typeface="Times New Roman"/>
                <a:cs typeface="Times New Roman"/>
              </a:rPr>
              <a:t>f(n)</a:t>
            </a:r>
            <a:r>
              <a:rPr sz="2176" spc="-73" dirty="0">
                <a:latin typeface="Times New Roman"/>
                <a:cs typeface="Times New Roman"/>
              </a:rPr>
              <a:t> </a:t>
            </a:r>
            <a:r>
              <a:rPr sz="2176" spc="223" dirty="0">
                <a:latin typeface="Times New Roman"/>
                <a:cs typeface="Times New Roman"/>
              </a:rPr>
              <a:t>=</a:t>
            </a:r>
            <a:r>
              <a:rPr sz="2176" spc="-59" dirty="0">
                <a:latin typeface="Times New Roman"/>
                <a:cs typeface="Times New Roman"/>
              </a:rPr>
              <a:t> </a:t>
            </a:r>
            <a:r>
              <a:rPr sz="2176" spc="-95" dirty="0">
                <a:latin typeface="Times New Roman"/>
                <a:cs typeface="Times New Roman"/>
              </a:rPr>
              <a:t>g(n)</a:t>
            </a:r>
            <a:r>
              <a:rPr sz="2176" spc="-73" dirty="0">
                <a:latin typeface="Times New Roman"/>
                <a:cs typeface="Times New Roman"/>
              </a:rPr>
              <a:t> </a:t>
            </a:r>
            <a:r>
              <a:rPr sz="2176" spc="223" dirty="0">
                <a:latin typeface="Times New Roman"/>
                <a:cs typeface="Times New Roman"/>
              </a:rPr>
              <a:t>+</a:t>
            </a:r>
            <a:r>
              <a:rPr sz="2176" spc="-41" dirty="0">
                <a:latin typeface="Times New Roman"/>
                <a:cs typeface="Times New Roman"/>
              </a:rPr>
              <a:t> </a:t>
            </a:r>
            <a:r>
              <a:rPr sz="2176" spc="-83" dirty="0">
                <a:latin typeface="Times New Roman"/>
                <a:cs typeface="Times New Roman"/>
              </a:rPr>
              <a:t>h(n)</a:t>
            </a:r>
            <a:r>
              <a:rPr sz="2176" spc="-73" dirty="0">
                <a:latin typeface="Times New Roman"/>
                <a:cs typeface="Times New Roman"/>
              </a:rPr>
              <a:t> </a:t>
            </a:r>
            <a:r>
              <a:rPr sz="2176" spc="223" dirty="0">
                <a:latin typeface="Times New Roman"/>
                <a:cs typeface="Times New Roman"/>
              </a:rPr>
              <a:t>=</a:t>
            </a:r>
            <a:r>
              <a:rPr sz="2176" spc="-59" dirty="0">
                <a:latin typeface="Times New Roman"/>
                <a:cs typeface="Times New Roman"/>
              </a:rPr>
              <a:t> </a:t>
            </a:r>
            <a:r>
              <a:rPr sz="2176" spc="-91" dirty="0">
                <a:latin typeface="Times New Roman"/>
                <a:cs typeface="Times New Roman"/>
              </a:rPr>
              <a:t>estimated</a:t>
            </a:r>
            <a:r>
              <a:rPr sz="2176" spc="-59" dirty="0">
                <a:latin typeface="Times New Roman"/>
                <a:cs typeface="Times New Roman"/>
              </a:rPr>
              <a:t> total</a:t>
            </a:r>
            <a:r>
              <a:rPr sz="2176" spc="-68" dirty="0">
                <a:latin typeface="Times New Roman"/>
                <a:cs typeface="Times New Roman"/>
              </a:rPr>
              <a:t> </a:t>
            </a:r>
            <a:r>
              <a:rPr sz="2176" spc="-91" dirty="0">
                <a:latin typeface="Times New Roman"/>
                <a:cs typeface="Times New Roman"/>
              </a:rPr>
              <a:t>cost</a:t>
            </a:r>
            <a:r>
              <a:rPr sz="2176" spc="-51" dirty="0">
                <a:latin typeface="Times New Roman"/>
                <a:cs typeface="Times New Roman"/>
              </a:rPr>
              <a:t> </a:t>
            </a:r>
            <a:r>
              <a:rPr sz="2176" spc="-127" dirty="0">
                <a:latin typeface="Times New Roman"/>
                <a:cs typeface="Times New Roman"/>
              </a:rPr>
              <a:t>of</a:t>
            </a:r>
            <a:r>
              <a:rPr sz="2176" spc="-68" dirty="0">
                <a:latin typeface="Times New Roman"/>
                <a:cs typeface="Times New Roman"/>
              </a:rPr>
              <a:t> </a:t>
            </a:r>
            <a:r>
              <a:rPr sz="2176" spc="-103" dirty="0">
                <a:latin typeface="Times New Roman"/>
                <a:cs typeface="Times New Roman"/>
              </a:rPr>
              <a:t>path</a:t>
            </a:r>
            <a:r>
              <a:rPr sz="2176" spc="-63" dirty="0">
                <a:latin typeface="Times New Roman"/>
                <a:cs typeface="Times New Roman"/>
              </a:rPr>
              <a:t> </a:t>
            </a:r>
            <a:r>
              <a:rPr sz="2176" spc="-91" dirty="0">
                <a:latin typeface="Times New Roman"/>
                <a:cs typeface="Times New Roman"/>
              </a:rPr>
              <a:t>through</a:t>
            </a:r>
            <a:r>
              <a:rPr sz="2176" spc="-63" dirty="0">
                <a:latin typeface="Times New Roman"/>
                <a:cs typeface="Times New Roman"/>
              </a:rPr>
              <a:t> </a:t>
            </a:r>
            <a:r>
              <a:rPr sz="2176" spc="-95" dirty="0">
                <a:latin typeface="Times New Roman"/>
                <a:cs typeface="Times New Roman"/>
              </a:rPr>
              <a:t>n</a:t>
            </a:r>
            <a:endParaRPr sz="2176" dirty="0">
              <a:latin typeface="Times New Roman"/>
              <a:cs typeface="Times New Roman"/>
            </a:endParaRPr>
          </a:p>
          <a:p>
            <a:pPr marL="258536" marR="4607" indent="-247596" algn="just">
              <a:spcBef>
                <a:spcPts val="517"/>
              </a:spcBef>
              <a:buClr>
                <a:srgbClr val="D34816"/>
              </a:buClr>
              <a:buSzPct val="84615"/>
              <a:buChar char="●"/>
              <a:tabLst>
                <a:tab pos="259112" algn="l"/>
              </a:tabLst>
            </a:pPr>
            <a:r>
              <a:rPr sz="2357" spc="-87" dirty="0">
                <a:latin typeface="Times New Roman"/>
                <a:cs typeface="Times New Roman"/>
              </a:rPr>
              <a:t>h(n) </a:t>
            </a:r>
            <a:r>
              <a:rPr sz="2357" spc="-151" dirty="0">
                <a:latin typeface="Times New Roman"/>
                <a:cs typeface="Times New Roman"/>
              </a:rPr>
              <a:t>is </a:t>
            </a:r>
            <a:r>
              <a:rPr sz="2357" spc="-141" dirty="0">
                <a:latin typeface="Times New Roman"/>
                <a:cs typeface="Times New Roman"/>
              </a:rPr>
              <a:t>an </a:t>
            </a:r>
            <a:r>
              <a:rPr sz="2357" spc="-100" dirty="0">
                <a:latin typeface="Times New Roman"/>
                <a:cs typeface="Times New Roman"/>
              </a:rPr>
              <a:t>estimate </a:t>
            </a:r>
            <a:r>
              <a:rPr sz="2357" spc="-51" dirty="0">
                <a:latin typeface="Times New Roman"/>
                <a:cs typeface="Times New Roman"/>
              </a:rPr>
              <a:t>(rule </a:t>
            </a:r>
            <a:r>
              <a:rPr sz="2357" spc="-136" dirty="0">
                <a:latin typeface="Times New Roman"/>
                <a:cs typeface="Times New Roman"/>
              </a:rPr>
              <a:t>of </a:t>
            </a:r>
            <a:r>
              <a:rPr sz="2357" spc="-63" dirty="0">
                <a:latin typeface="Times New Roman"/>
                <a:cs typeface="Times New Roman"/>
              </a:rPr>
              <a:t>thumb), </a:t>
            </a:r>
            <a:r>
              <a:rPr sz="2357" spc="-131" dirty="0">
                <a:latin typeface="Times New Roman"/>
                <a:cs typeface="Times New Roman"/>
              </a:rPr>
              <a:t>based </a:t>
            </a:r>
            <a:r>
              <a:rPr sz="2357" spc="-95" dirty="0">
                <a:latin typeface="Times New Roman"/>
                <a:cs typeface="Times New Roman"/>
              </a:rPr>
              <a:t>on </a:t>
            </a:r>
            <a:r>
              <a:rPr sz="2357" spc="-127" dirty="0">
                <a:latin typeface="Times New Roman"/>
                <a:cs typeface="Times New Roman"/>
              </a:rPr>
              <a:t>domain-specific </a:t>
            </a:r>
            <a:r>
              <a:rPr sz="2357" spc="-123" dirty="0">
                <a:latin typeface="Times New Roman"/>
                <a:cs typeface="Times New Roman"/>
              </a:rPr>
              <a:t> </a:t>
            </a:r>
            <a:r>
              <a:rPr sz="2357" spc="-95" dirty="0">
                <a:latin typeface="Times New Roman"/>
                <a:cs typeface="Times New Roman"/>
              </a:rPr>
              <a:t>information</a:t>
            </a:r>
            <a:r>
              <a:rPr sz="2357" spc="-68" dirty="0">
                <a:latin typeface="Times New Roman"/>
                <a:cs typeface="Times New Roman"/>
              </a:rPr>
              <a:t> </a:t>
            </a:r>
            <a:r>
              <a:rPr sz="2357" spc="-77" dirty="0">
                <a:latin typeface="Times New Roman"/>
                <a:cs typeface="Times New Roman"/>
              </a:rPr>
              <a:t>that</a:t>
            </a:r>
            <a:r>
              <a:rPr sz="2357" spc="-27" dirty="0">
                <a:latin typeface="Times New Roman"/>
                <a:cs typeface="Times New Roman"/>
              </a:rPr>
              <a:t> </a:t>
            </a:r>
            <a:r>
              <a:rPr sz="2357" spc="-151" dirty="0">
                <a:latin typeface="Times New Roman"/>
                <a:cs typeface="Times New Roman"/>
              </a:rPr>
              <a:t>is</a:t>
            </a:r>
            <a:r>
              <a:rPr sz="2357" spc="-63" dirty="0">
                <a:latin typeface="Times New Roman"/>
                <a:cs typeface="Times New Roman"/>
              </a:rPr>
              <a:t> </a:t>
            </a:r>
            <a:r>
              <a:rPr sz="2357" b="1" spc="5" dirty="0">
                <a:latin typeface="Times New Roman"/>
                <a:cs typeface="Times New Roman"/>
              </a:rPr>
              <a:t>computable</a:t>
            </a:r>
            <a:r>
              <a:rPr sz="2357" b="1" spc="-73" dirty="0">
                <a:latin typeface="Times New Roman"/>
                <a:cs typeface="Times New Roman"/>
              </a:rPr>
              <a:t> </a:t>
            </a:r>
            <a:r>
              <a:rPr sz="2357" spc="-103" dirty="0">
                <a:latin typeface="Times New Roman"/>
                <a:cs typeface="Times New Roman"/>
              </a:rPr>
              <a:t>from</a:t>
            </a:r>
            <a:r>
              <a:rPr sz="2357" spc="-41" dirty="0">
                <a:latin typeface="Times New Roman"/>
                <a:cs typeface="Times New Roman"/>
              </a:rPr>
              <a:t> </a:t>
            </a:r>
            <a:r>
              <a:rPr sz="2357" spc="-68" dirty="0">
                <a:latin typeface="Times New Roman"/>
                <a:cs typeface="Times New Roman"/>
              </a:rPr>
              <a:t>the</a:t>
            </a:r>
            <a:r>
              <a:rPr sz="2357" spc="-83" dirty="0">
                <a:latin typeface="Times New Roman"/>
                <a:cs typeface="Times New Roman"/>
              </a:rPr>
              <a:t> </a:t>
            </a:r>
            <a:r>
              <a:rPr sz="2357" spc="-45" dirty="0">
                <a:latin typeface="Times New Roman"/>
                <a:cs typeface="Times New Roman"/>
              </a:rPr>
              <a:t>current</a:t>
            </a:r>
            <a:r>
              <a:rPr sz="2357" spc="-55" dirty="0">
                <a:latin typeface="Times New Roman"/>
                <a:cs typeface="Times New Roman"/>
              </a:rPr>
              <a:t> </a:t>
            </a:r>
            <a:r>
              <a:rPr sz="2357" spc="-87" dirty="0">
                <a:latin typeface="Times New Roman"/>
                <a:cs typeface="Times New Roman"/>
              </a:rPr>
              <a:t>state</a:t>
            </a:r>
            <a:r>
              <a:rPr sz="2357" spc="-59" dirty="0">
                <a:latin typeface="Times New Roman"/>
                <a:cs typeface="Times New Roman"/>
              </a:rPr>
              <a:t> </a:t>
            </a:r>
            <a:r>
              <a:rPr sz="2357" spc="-73" dirty="0">
                <a:latin typeface="Times New Roman"/>
                <a:cs typeface="Times New Roman"/>
              </a:rPr>
              <a:t>description.</a:t>
            </a:r>
            <a:endParaRPr sz="2357" dirty="0">
              <a:latin typeface="Times New Roman"/>
              <a:cs typeface="Times New Roman"/>
            </a:endParaRPr>
          </a:p>
          <a:p>
            <a:pPr marL="258536" marR="122070" indent="-247596" algn="just">
              <a:spcBef>
                <a:spcPts val="544"/>
              </a:spcBef>
              <a:buClr>
                <a:srgbClr val="D34816"/>
              </a:buClr>
              <a:buSzPct val="84615"/>
              <a:buChar char="●"/>
              <a:tabLst>
                <a:tab pos="259112" algn="l"/>
              </a:tabLst>
            </a:pPr>
            <a:r>
              <a:rPr sz="2357" spc="-127" dirty="0">
                <a:latin typeface="Times New Roman"/>
                <a:cs typeface="Times New Roman"/>
              </a:rPr>
              <a:t>H</a:t>
            </a:r>
            <a:r>
              <a:rPr sz="2357" spc="-103" dirty="0">
                <a:latin typeface="Times New Roman"/>
                <a:cs typeface="Times New Roman"/>
              </a:rPr>
              <a:t>e</a:t>
            </a:r>
            <a:r>
              <a:rPr sz="2357" spc="-95" dirty="0">
                <a:latin typeface="Times New Roman"/>
                <a:cs typeface="Times New Roman"/>
              </a:rPr>
              <a:t>u</a:t>
            </a:r>
            <a:r>
              <a:rPr sz="2357" spc="63" dirty="0">
                <a:latin typeface="Times New Roman"/>
                <a:cs typeface="Times New Roman"/>
              </a:rPr>
              <a:t>r</a:t>
            </a:r>
            <a:r>
              <a:rPr sz="2357" spc="-119" dirty="0">
                <a:latin typeface="Times New Roman"/>
                <a:cs typeface="Times New Roman"/>
              </a:rPr>
              <a:t>i</a:t>
            </a:r>
            <a:r>
              <a:rPr sz="2357" spc="-168" dirty="0">
                <a:latin typeface="Times New Roman"/>
                <a:cs typeface="Times New Roman"/>
              </a:rPr>
              <a:t>s</a:t>
            </a:r>
            <a:r>
              <a:rPr sz="2357" spc="23" dirty="0">
                <a:latin typeface="Times New Roman"/>
                <a:cs typeface="Times New Roman"/>
              </a:rPr>
              <a:t>t</a:t>
            </a:r>
            <a:r>
              <a:rPr sz="2357" spc="-119" dirty="0">
                <a:latin typeface="Times New Roman"/>
                <a:cs typeface="Times New Roman"/>
              </a:rPr>
              <a:t>i</a:t>
            </a:r>
            <a:r>
              <a:rPr sz="2357" spc="-155" dirty="0">
                <a:latin typeface="Times New Roman"/>
                <a:cs typeface="Times New Roman"/>
              </a:rPr>
              <a:t>c</a:t>
            </a:r>
            <a:r>
              <a:rPr sz="2357" spc="-181" dirty="0">
                <a:latin typeface="Times New Roman"/>
                <a:cs typeface="Times New Roman"/>
              </a:rPr>
              <a:t>s</a:t>
            </a:r>
            <a:r>
              <a:rPr sz="2357" spc="-55" dirty="0">
                <a:latin typeface="Times New Roman"/>
                <a:cs typeface="Times New Roman"/>
              </a:rPr>
              <a:t> </a:t>
            </a:r>
            <a:r>
              <a:rPr sz="2357" spc="-95" dirty="0">
                <a:latin typeface="Times New Roman"/>
                <a:cs typeface="Times New Roman"/>
              </a:rPr>
              <a:t>d</a:t>
            </a:r>
            <a:r>
              <a:rPr sz="2357" spc="-100" dirty="0">
                <a:latin typeface="Times New Roman"/>
                <a:cs typeface="Times New Roman"/>
              </a:rPr>
              <a:t>o</a:t>
            </a:r>
            <a:r>
              <a:rPr sz="2357" spc="-68" dirty="0">
                <a:latin typeface="Times New Roman"/>
                <a:cs typeface="Times New Roman"/>
              </a:rPr>
              <a:t> </a:t>
            </a:r>
            <a:r>
              <a:rPr sz="2357" spc="-123" dirty="0">
                <a:latin typeface="Times New Roman"/>
                <a:cs typeface="Times New Roman"/>
              </a:rPr>
              <a:t>n</a:t>
            </a:r>
            <a:r>
              <a:rPr sz="2357" spc="-95" dirty="0">
                <a:latin typeface="Times New Roman"/>
                <a:cs typeface="Times New Roman"/>
              </a:rPr>
              <a:t>o</a:t>
            </a:r>
            <a:r>
              <a:rPr sz="2357" spc="32" dirty="0">
                <a:latin typeface="Times New Roman"/>
                <a:cs typeface="Times New Roman"/>
              </a:rPr>
              <a:t>t</a:t>
            </a:r>
            <a:r>
              <a:rPr sz="2357" spc="-55" dirty="0">
                <a:latin typeface="Times New Roman"/>
                <a:cs typeface="Times New Roman"/>
              </a:rPr>
              <a:t> </a:t>
            </a:r>
            <a:r>
              <a:rPr sz="2357" spc="-213" dirty="0">
                <a:latin typeface="Times New Roman"/>
                <a:cs typeface="Times New Roman"/>
              </a:rPr>
              <a:t>g</a:t>
            </a:r>
            <a:r>
              <a:rPr sz="2357" spc="-95" dirty="0">
                <a:latin typeface="Times New Roman"/>
                <a:cs typeface="Times New Roman"/>
              </a:rPr>
              <a:t>u</a:t>
            </a:r>
            <a:r>
              <a:rPr sz="2357" spc="-199" dirty="0">
                <a:latin typeface="Times New Roman"/>
                <a:cs typeface="Times New Roman"/>
              </a:rPr>
              <a:t>a</a:t>
            </a:r>
            <a:r>
              <a:rPr sz="2357" spc="41" dirty="0">
                <a:latin typeface="Times New Roman"/>
                <a:cs typeface="Times New Roman"/>
              </a:rPr>
              <a:t>r</a:t>
            </a:r>
            <a:r>
              <a:rPr sz="2357" spc="-199" dirty="0">
                <a:latin typeface="Times New Roman"/>
                <a:cs typeface="Times New Roman"/>
              </a:rPr>
              <a:t>a</a:t>
            </a:r>
            <a:r>
              <a:rPr sz="2357" spc="-95" dirty="0">
                <a:latin typeface="Times New Roman"/>
                <a:cs typeface="Times New Roman"/>
              </a:rPr>
              <a:t>n</a:t>
            </a:r>
            <a:r>
              <a:rPr sz="2357" spc="23" dirty="0">
                <a:latin typeface="Times New Roman"/>
                <a:cs typeface="Times New Roman"/>
              </a:rPr>
              <a:t>t</a:t>
            </a:r>
            <a:r>
              <a:rPr sz="2357" spc="-103" dirty="0">
                <a:latin typeface="Times New Roman"/>
                <a:cs typeface="Times New Roman"/>
              </a:rPr>
              <a:t>e</a:t>
            </a:r>
            <a:r>
              <a:rPr sz="2357" spc="-91" dirty="0">
                <a:latin typeface="Times New Roman"/>
                <a:cs typeface="Times New Roman"/>
              </a:rPr>
              <a:t>e</a:t>
            </a:r>
            <a:r>
              <a:rPr sz="2357" spc="-36" dirty="0">
                <a:latin typeface="Times New Roman"/>
                <a:cs typeface="Times New Roman"/>
              </a:rPr>
              <a:t> </a:t>
            </a:r>
            <a:r>
              <a:rPr sz="2357" spc="-172" dirty="0">
                <a:latin typeface="Times New Roman"/>
                <a:cs typeface="Times New Roman"/>
              </a:rPr>
              <a:t>f</a:t>
            </a:r>
            <a:r>
              <a:rPr sz="2357" spc="-103" dirty="0">
                <a:latin typeface="Times New Roman"/>
                <a:cs typeface="Times New Roman"/>
              </a:rPr>
              <a:t>e</a:t>
            </a:r>
            <a:r>
              <a:rPr sz="2357" spc="-177" dirty="0">
                <a:latin typeface="Times New Roman"/>
                <a:cs typeface="Times New Roman"/>
              </a:rPr>
              <a:t>a</a:t>
            </a:r>
            <a:r>
              <a:rPr sz="2357" spc="-191" dirty="0">
                <a:latin typeface="Times New Roman"/>
                <a:cs typeface="Times New Roman"/>
              </a:rPr>
              <a:t>s</a:t>
            </a:r>
            <a:r>
              <a:rPr sz="2357" spc="-119" dirty="0">
                <a:latin typeface="Times New Roman"/>
                <a:cs typeface="Times New Roman"/>
              </a:rPr>
              <a:t>i</a:t>
            </a:r>
            <a:r>
              <a:rPr sz="2357" spc="-168" dirty="0">
                <a:latin typeface="Times New Roman"/>
                <a:cs typeface="Times New Roman"/>
              </a:rPr>
              <a:t>b</a:t>
            </a:r>
            <a:r>
              <a:rPr sz="2357" spc="-95" dirty="0">
                <a:latin typeface="Times New Roman"/>
                <a:cs typeface="Times New Roman"/>
              </a:rPr>
              <a:t>l</a:t>
            </a:r>
            <a:r>
              <a:rPr sz="2357" spc="-91" dirty="0">
                <a:latin typeface="Times New Roman"/>
                <a:cs typeface="Times New Roman"/>
              </a:rPr>
              <a:t>e</a:t>
            </a:r>
            <a:r>
              <a:rPr sz="2357" spc="-63" dirty="0">
                <a:latin typeface="Times New Roman"/>
                <a:cs typeface="Times New Roman"/>
              </a:rPr>
              <a:t> </a:t>
            </a:r>
            <a:r>
              <a:rPr sz="2357" spc="-191" dirty="0">
                <a:latin typeface="Times New Roman"/>
                <a:cs typeface="Times New Roman"/>
              </a:rPr>
              <a:t>s</a:t>
            </a:r>
            <a:r>
              <a:rPr sz="2357" spc="-95" dirty="0">
                <a:latin typeface="Times New Roman"/>
                <a:cs typeface="Times New Roman"/>
              </a:rPr>
              <a:t>ol</a:t>
            </a:r>
            <a:r>
              <a:rPr sz="2357" spc="-123" dirty="0">
                <a:latin typeface="Times New Roman"/>
                <a:cs typeface="Times New Roman"/>
              </a:rPr>
              <a:t>u</a:t>
            </a:r>
            <a:r>
              <a:rPr sz="2357" spc="23" dirty="0">
                <a:latin typeface="Times New Roman"/>
                <a:cs typeface="Times New Roman"/>
              </a:rPr>
              <a:t>t</a:t>
            </a:r>
            <a:r>
              <a:rPr sz="2357" spc="-119" dirty="0">
                <a:latin typeface="Times New Roman"/>
                <a:cs typeface="Times New Roman"/>
              </a:rPr>
              <a:t>i</a:t>
            </a:r>
            <a:r>
              <a:rPr sz="2357" spc="-95" dirty="0">
                <a:latin typeface="Times New Roman"/>
                <a:cs typeface="Times New Roman"/>
              </a:rPr>
              <a:t>o</a:t>
            </a:r>
            <a:r>
              <a:rPr sz="2357" spc="-123" dirty="0">
                <a:latin typeface="Times New Roman"/>
                <a:cs typeface="Times New Roman"/>
              </a:rPr>
              <a:t>n</a:t>
            </a:r>
            <a:r>
              <a:rPr sz="2357" spc="-181" dirty="0">
                <a:latin typeface="Times New Roman"/>
                <a:cs typeface="Times New Roman"/>
              </a:rPr>
              <a:t>s</a:t>
            </a:r>
            <a:r>
              <a:rPr sz="2357" spc="-55" dirty="0">
                <a:latin typeface="Times New Roman"/>
                <a:cs typeface="Times New Roman"/>
              </a:rPr>
              <a:t> </a:t>
            </a:r>
            <a:r>
              <a:rPr sz="2357" spc="-177" dirty="0">
                <a:latin typeface="Times New Roman"/>
                <a:cs typeface="Times New Roman"/>
              </a:rPr>
              <a:t>a</a:t>
            </a:r>
            <a:r>
              <a:rPr sz="2357" spc="-123" dirty="0">
                <a:latin typeface="Times New Roman"/>
                <a:cs typeface="Times New Roman"/>
              </a:rPr>
              <a:t>n</a:t>
            </a:r>
            <a:r>
              <a:rPr sz="2357" spc="-100" dirty="0">
                <a:latin typeface="Times New Roman"/>
                <a:cs typeface="Times New Roman"/>
              </a:rPr>
              <a:t>d</a:t>
            </a:r>
            <a:r>
              <a:rPr sz="2357" spc="-45" dirty="0">
                <a:latin typeface="Times New Roman"/>
                <a:cs typeface="Times New Roman"/>
              </a:rPr>
              <a:t> </a:t>
            </a:r>
            <a:r>
              <a:rPr sz="2357" spc="-199" dirty="0">
                <a:latin typeface="Times New Roman"/>
                <a:cs typeface="Times New Roman"/>
              </a:rPr>
              <a:t>a</a:t>
            </a:r>
            <a:r>
              <a:rPr sz="2357" spc="15" dirty="0">
                <a:latin typeface="Times New Roman"/>
                <a:cs typeface="Times New Roman"/>
              </a:rPr>
              <a:t>r</a:t>
            </a:r>
            <a:r>
              <a:rPr sz="2357" spc="-91" dirty="0">
                <a:latin typeface="Times New Roman"/>
                <a:cs typeface="Times New Roman"/>
              </a:rPr>
              <a:t>e</a:t>
            </a:r>
            <a:r>
              <a:rPr sz="2357" spc="-63" dirty="0">
                <a:latin typeface="Times New Roman"/>
                <a:cs typeface="Times New Roman"/>
              </a:rPr>
              <a:t> </a:t>
            </a:r>
            <a:r>
              <a:rPr sz="2357" spc="-123" dirty="0">
                <a:latin typeface="Times New Roman"/>
                <a:cs typeface="Times New Roman"/>
              </a:rPr>
              <a:t>o</a:t>
            </a:r>
            <a:r>
              <a:rPr sz="2357" spc="-172" dirty="0">
                <a:latin typeface="Times New Roman"/>
                <a:cs typeface="Times New Roman"/>
              </a:rPr>
              <a:t>f</a:t>
            </a:r>
            <a:r>
              <a:rPr sz="2357" spc="23" dirty="0">
                <a:latin typeface="Times New Roman"/>
                <a:cs typeface="Times New Roman"/>
              </a:rPr>
              <a:t>t</a:t>
            </a:r>
            <a:r>
              <a:rPr sz="2357" spc="-83" dirty="0">
                <a:latin typeface="Times New Roman"/>
                <a:cs typeface="Times New Roman"/>
              </a:rPr>
              <a:t>e</a:t>
            </a:r>
            <a:r>
              <a:rPr sz="2357" spc="-100" dirty="0">
                <a:latin typeface="Times New Roman"/>
                <a:cs typeface="Times New Roman"/>
              </a:rPr>
              <a:t>n</a:t>
            </a:r>
            <a:r>
              <a:rPr sz="2357" spc="-68" dirty="0">
                <a:latin typeface="Times New Roman"/>
                <a:cs typeface="Times New Roman"/>
              </a:rPr>
              <a:t> </a:t>
            </a:r>
            <a:r>
              <a:rPr sz="2357" spc="-127" dirty="0">
                <a:latin typeface="Times New Roman"/>
                <a:cs typeface="Times New Roman"/>
              </a:rPr>
              <a:t>w</a:t>
            </a:r>
            <a:r>
              <a:rPr sz="2357" spc="-119" dirty="0">
                <a:latin typeface="Times New Roman"/>
                <a:cs typeface="Times New Roman"/>
              </a:rPr>
              <a:t>i</a:t>
            </a:r>
            <a:r>
              <a:rPr sz="2357" spc="23" dirty="0">
                <a:latin typeface="Times New Roman"/>
                <a:cs typeface="Times New Roman"/>
              </a:rPr>
              <a:t>t</a:t>
            </a:r>
            <a:r>
              <a:rPr sz="2357" spc="-141" dirty="0">
                <a:latin typeface="Times New Roman"/>
                <a:cs typeface="Times New Roman"/>
              </a:rPr>
              <a:t>h</a:t>
            </a:r>
            <a:r>
              <a:rPr sz="2357" spc="-123" dirty="0">
                <a:latin typeface="Times New Roman"/>
                <a:cs typeface="Times New Roman"/>
              </a:rPr>
              <a:t>o</a:t>
            </a:r>
            <a:r>
              <a:rPr sz="2357" spc="-95" dirty="0">
                <a:latin typeface="Times New Roman"/>
                <a:cs typeface="Times New Roman"/>
              </a:rPr>
              <a:t>u</a:t>
            </a:r>
            <a:r>
              <a:rPr sz="2357" spc="32" dirty="0">
                <a:latin typeface="Times New Roman"/>
                <a:cs typeface="Times New Roman"/>
              </a:rPr>
              <a:t>t  </a:t>
            </a:r>
            <a:r>
              <a:rPr sz="2357" spc="23" dirty="0">
                <a:latin typeface="Times New Roman"/>
                <a:cs typeface="Times New Roman"/>
              </a:rPr>
              <a:t>t</a:t>
            </a:r>
            <a:r>
              <a:rPr sz="2357" spc="-141" dirty="0">
                <a:latin typeface="Times New Roman"/>
                <a:cs typeface="Times New Roman"/>
              </a:rPr>
              <a:t>h</a:t>
            </a:r>
            <a:r>
              <a:rPr sz="2357" spc="-103" dirty="0">
                <a:latin typeface="Times New Roman"/>
                <a:cs typeface="Times New Roman"/>
              </a:rPr>
              <a:t>e</a:t>
            </a:r>
            <a:r>
              <a:rPr sz="2357" spc="-95" dirty="0">
                <a:latin typeface="Times New Roman"/>
                <a:cs typeface="Times New Roman"/>
              </a:rPr>
              <a:t>o</a:t>
            </a:r>
            <a:r>
              <a:rPr sz="2357" spc="15" dirty="0">
                <a:latin typeface="Times New Roman"/>
                <a:cs typeface="Times New Roman"/>
              </a:rPr>
              <a:t>r</a:t>
            </a:r>
            <a:r>
              <a:rPr sz="2357" spc="-103" dirty="0">
                <a:latin typeface="Times New Roman"/>
                <a:cs typeface="Times New Roman"/>
              </a:rPr>
              <a:t>e</a:t>
            </a:r>
            <a:r>
              <a:rPr sz="2357" spc="23" dirty="0">
                <a:latin typeface="Times New Roman"/>
                <a:cs typeface="Times New Roman"/>
              </a:rPr>
              <a:t>t</a:t>
            </a:r>
            <a:r>
              <a:rPr sz="2357" spc="-119" dirty="0">
                <a:latin typeface="Times New Roman"/>
                <a:cs typeface="Times New Roman"/>
              </a:rPr>
              <a:t>i</a:t>
            </a:r>
            <a:r>
              <a:rPr sz="2357" spc="-131" dirty="0">
                <a:latin typeface="Times New Roman"/>
                <a:cs typeface="Times New Roman"/>
              </a:rPr>
              <a:t>c</a:t>
            </a:r>
            <a:r>
              <a:rPr sz="2357" spc="-199" dirty="0">
                <a:latin typeface="Times New Roman"/>
                <a:cs typeface="Times New Roman"/>
              </a:rPr>
              <a:t>a</a:t>
            </a:r>
            <a:r>
              <a:rPr sz="2357" spc="-91" dirty="0">
                <a:latin typeface="Times New Roman"/>
                <a:cs typeface="Times New Roman"/>
              </a:rPr>
              <a:t>l</a:t>
            </a:r>
            <a:r>
              <a:rPr sz="2357" spc="-73" dirty="0">
                <a:latin typeface="Times New Roman"/>
                <a:cs typeface="Times New Roman"/>
              </a:rPr>
              <a:t> </a:t>
            </a:r>
            <a:r>
              <a:rPr sz="2357" spc="-119" dirty="0">
                <a:latin typeface="Times New Roman"/>
                <a:cs typeface="Times New Roman"/>
              </a:rPr>
              <a:t>b</a:t>
            </a:r>
            <a:r>
              <a:rPr sz="2357" spc="-177" dirty="0">
                <a:latin typeface="Times New Roman"/>
                <a:cs typeface="Times New Roman"/>
              </a:rPr>
              <a:t>a</a:t>
            </a:r>
            <a:r>
              <a:rPr sz="2357" spc="-191" dirty="0">
                <a:latin typeface="Times New Roman"/>
                <a:cs typeface="Times New Roman"/>
              </a:rPr>
              <a:t>s</a:t>
            </a:r>
            <a:r>
              <a:rPr sz="2357" spc="-119" dirty="0">
                <a:latin typeface="Times New Roman"/>
                <a:cs typeface="Times New Roman"/>
              </a:rPr>
              <a:t>i</a:t>
            </a:r>
            <a:r>
              <a:rPr sz="2357" spc="-236" dirty="0">
                <a:latin typeface="Times New Roman"/>
                <a:cs typeface="Times New Roman"/>
              </a:rPr>
              <a:t>s</a:t>
            </a:r>
            <a:r>
              <a:rPr sz="2357" spc="100" dirty="0">
                <a:latin typeface="Times New Roman"/>
                <a:cs typeface="Times New Roman"/>
              </a:rPr>
              <a:t>.</a:t>
            </a:r>
            <a:endParaRPr sz="2357" dirty="0">
              <a:latin typeface="Times New Roman"/>
              <a:cs typeface="Times New Roman"/>
            </a:endParaRPr>
          </a:p>
        </p:txBody>
      </p:sp>
    </p:spTree>
    <p:extLst>
      <p:ext uri="{BB962C8B-B14F-4D97-AF65-F5344CB8AC3E}">
        <p14:creationId xmlns:p14="http://schemas.microsoft.com/office/powerpoint/2010/main" val="23008358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xmlns="" id="{26E372E5-C345-4C33-94A9-96BE4B34DA17}"/>
              </a:ext>
            </a:extLst>
          </p:cNvPr>
          <p:cNvSpPr>
            <a:spLocks noGrp="1" noChangeArrowheads="1"/>
          </p:cNvSpPr>
          <p:nvPr>
            <p:ph type="title"/>
          </p:nvPr>
        </p:nvSpPr>
        <p:spPr>
          <a:xfrm>
            <a:off x="1981200" y="228600"/>
            <a:ext cx="8229600" cy="685800"/>
          </a:xfrm>
        </p:spPr>
        <p:txBody>
          <a:bodyPr>
            <a:normAutofit fontScale="90000"/>
          </a:bodyPr>
          <a:lstStyle/>
          <a:p>
            <a:r>
              <a:rPr lang="en-IN" altLang="en-US" b="1">
                <a:solidFill>
                  <a:srgbClr val="002060"/>
                </a:solidFill>
                <a:latin typeface="Georgia" panose="02040502050405020303" pitchFamily="18" charset="0"/>
              </a:rPr>
              <a:t>Working of A*</a:t>
            </a:r>
          </a:p>
        </p:txBody>
      </p:sp>
      <p:sp>
        <p:nvSpPr>
          <p:cNvPr id="35843" name="Content Placeholder 2">
            <a:extLst>
              <a:ext uri="{FF2B5EF4-FFF2-40B4-BE49-F238E27FC236}">
                <a16:creationId xmlns:a16="http://schemas.microsoft.com/office/drawing/2014/main" xmlns="" id="{2C8E8DA1-A484-45CD-A993-4FAF1A704C00}"/>
              </a:ext>
            </a:extLst>
          </p:cNvPr>
          <p:cNvSpPr>
            <a:spLocks noGrp="1" noChangeArrowheads="1"/>
          </p:cNvSpPr>
          <p:nvPr>
            <p:ph idx="1"/>
          </p:nvPr>
        </p:nvSpPr>
        <p:spPr>
          <a:xfrm>
            <a:off x="1981200" y="1219200"/>
            <a:ext cx="8229600" cy="5257800"/>
          </a:xfrm>
        </p:spPr>
        <p:txBody>
          <a:bodyPr/>
          <a:lstStyle/>
          <a:p>
            <a:pPr marL="514338" indent="-514338" algn="just">
              <a:buFontTx/>
              <a:buAutoNum type="arabicPeriod" startAt="3"/>
            </a:pPr>
            <a:r>
              <a:rPr lang="en-IN" altLang="en-US" sz="2400">
                <a:latin typeface="Times New Roman" panose="02020603050405020304" pitchFamily="18" charset="0"/>
                <a:cs typeface="Times New Roman" panose="02020603050405020304" pitchFamily="18" charset="0"/>
              </a:rPr>
              <a:t>Each node also maintains a pointer to its parent, so that the best solution if found can be retrieved.</a:t>
            </a:r>
          </a:p>
          <a:p>
            <a:pPr marL="514338" indent="-514338" algn="just">
              <a:buNone/>
            </a:pPr>
            <a:endParaRPr lang="en-IN" altLang="en-US" sz="2400">
              <a:latin typeface="Times New Roman" panose="02020603050405020304" pitchFamily="18" charset="0"/>
              <a:cs typeface="Times New Roman" panose="02020603050405020304" pitchFamily="18" charset="0"/>
            </a:endParaRPr>
          </a:p>
          <a:p>
            <a:pPr marL="1771606" lvl="3" indent="-514338" algn="just"/>
            <a:r>
              <a:rPr lang="en-IN" altLang="en-US" sz="1600">
                <a:latin typeface="Times New Roman" panose="02020603050405020304" pitchFamily="18" charset="0"/>
                <a:cs typeface="Times New Roman" panose="02020603050405020304" pitchFamily="18" charset="0"/>
              </a:rPr>
              <a:t>It has main loop that repeatedly gets the node, call it n with lowest f(n) value from OPEN list. </a:t>
            </a:r>
          </a:p>
          <a:p>
            <a:pPr marL="1771606" lvl="3" indent="-514338" algn="just"/>
            <a:r>
              <a:rPr lang="en-IN" altLang="en-US" sz="1600">
                <a:latin typeface="Times New Roman" panose="02020603050405020304" pitchFamily="18" charset="0"/>
                <a:cs typeface="Times New Roman" panose="02020603050405020304" pitchFamily="18" charset="0"/>
              </a:rPr>
              <a:t>If n is goal node then stop (done) otherwise, n is removed from OPEN list &amp; added to the CLOSED list. </a:t>
            </a:r>
          </a:p>
          <a:p>
            <a:pPr marL="1771606" lvl="3" indent="-514338" algn="just"/>
            <a:r>
              <a:rPr lang="en-IN" altLang="en-US" sz="1600">
                <a:latin typeface="Times New Roman" panose="02020603050405020304" pitchFamily="18" charset="0"/>
                <a:cs typeface="Times New Roman" panose="02020603050405020304" pitchFamily="18" charset="0"/>
              </a:rPr>
              <a:t>Next all the possible successor nodes of n are generated.</a:t>
            </a:r>
          </a:p>
          <a:p>
            <a:pPr marL="1771606" lvl="3" indent="-514338" algn="just">
              <a:buNone/>
            </a:pPr>
            <a:endParaRPr lang="en-IN" altLang="en-US" sz="1600">
              <a:latin typeface="Times New Roman" panose="02020603050405020304" pitchFamily="18" charset="0"/>
              <a:cs typeface="Times New Roman" panose="02020603050405020304" pitchFamily="18" charset="0"/>
            </a:endParaRPr>
          </a:p>
          <a:p>
            <a:pPr marL="514338" indent="-514338" algn="just">
              <a:buFontTx/>
              <a:buAutoNum type="arabicPeriod" startAt="4"/>
            </a:pPr>
            <a:r>
              <a:rPr lang="en-IN" altLang="en-US" sz="2400">
                <a:latin typeface="Times New Roman" panose="02020603050405020304" pitchFamily="18" charset="0"/>
                <a:cs typeface="Times New Roman" panose="02020603050405020304" pitchFamily="18" charset="0"/>
              </a:rPr>
              <a:t>For each successor node n, if it is already in the CLOSED list and the copy there has an equal or lower f estimate, and then we can safely discard the newly generated n and move on. </a:t>
            </a:r>
          </a:p>
          <a:p>
            <a:pPr marL="514338" indent="-514338" algn="just">
              <a:buNone/>
            </a:pPr>
            <a:endParaRPr lang="en-IN" altLang="en-US" sz="2400">
              <a:latin typeface="Times New Roman" panose="02020603050405020304" pitchFamily="18" charset="0"/>
              <a:cs typeface="Times New Roman" panose="02020603050405020304" pitchFamily="18" charset="0"/>
            </a:endParaRPr>
          </a:p>
          <a:p>
            <a:pPr marL="1771606" lvl="3" indent="-514338" algn="just"/>
            <a:r>
              <a:rPr lang="en-IN" altLang="en-US" sz="1600">
                <a:latin typeface="Times New Roman" panose="02020603050405020304" pitchFamily="18" charset="0"/>
                <a:cs typeface="Times New Roman" panose="02020603050405020304" pitchFamily="18" charset="0"/>
              </a:rPr>
              <a:t>Similarly, if n is already in the OPEN list &amp; the copy there has an equal or lower f estimate, we can discard the newly generated n and move on.</a:t>
            </a:r>
          </a:p>
          <a:p>
            <a:pPr marL="514338" indent="-514338" algn="just">
              <a:buFontTx/>
              <a:buAutoNum type="arabicPeriod" startAt="4"/>
            </a:pPr>
            <a:endParaRPr lang="en-IN" altLang="en-US" sz="240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933AA52E-161B-4171-92AD-34C19340FECB}"/>
              </a:ext>
            </a:extLst>
          </p:cNvPr>
          <p:cNvSpPr>
            <a:spLocks noGrp="1"/>
          </p:cNvSpPr>
          <p:nvPr>
            <p:ph type="sldNum" sz="quarter" idx="12"/>
          </p:nvPr>
        </p:nvSpPr>
        <p:spPr/>
        <p:txBody>
          <a:bodyPr/>
          <a:lstStyle/>
          <a:p>
            <a:fld id="{8E61623F-2467-49C3-926E-F17CF5E26D60}" type="slidenum">
              <a:rPr lang="en-IN" smtClean="0"/>
              <a:t>30</a:t>
            </a:fld>
            <a:endParaRPr lang="en-I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Example</a:t>
            </a:r>
          </a:p>
        </p:txBody>
      </p:sp>
      <p:pic>
        <p:nvPicPr>
          <p:cNvPr id="1026" name="Picture 2"/>
          <p:cNvPicPr>
            <a:picLocks noGrp="1" noChangeAspect="1" noChangeArrowheads="1"/>
          </p:cNvPicPr>
          <p:nvPr>
            <p:ph idx="1"/>
          </p:nvPr>
        </p:nvPicPr>
        <p:blipFill>
          <a:blip r:embed="rId2"/>
          <a:srcRect/>
          <a:stretch>
            <a:fillRect/>
          </a:stretch>
        </p:blipFill>
        <p:spPr bwMode="auto">
          <a:xfrm>
            <a:off x="1981201" y="1219200"/>
            <a:ext cx="5562600" cy="5638800"/>
          </a:xfrm>
          <a:prstGeom prst="rect">
            <a:avLst/>
          </a:prstGeom>
          <a:noFill/>
          <a:ln w="9525">
            <a:noFill/>
            <a:miter lim="800000"/>
            <a:headEnd/>
            <a:tailEnd/>
          </a:ln>
          <a:effectLst/>
        </p:spPr>
      </p:pic>
      <p:sp>
        <p:nvSpPr>
          <p:cNvPr id="5" name="Rectangle 4"/>
          <p:cNvSpPr/>
          <p:nvPr/>
        </p:nvSpPr>
        <p:spPr>
          <a:xfrm>
            <a:off x="7696200" y="2362201"/>
            <a:ext cx="2590800" cy="3416320"/>
          </a:xfrm>
          <a:prstGeom prst="rect">
            <a:avLst/>
          </a:prstGeom>
        </p:spPr>
        <p:txBody>
          <a:bodyPr wrap="square">
            <a:spAutoFit/>
          </a:bodyPr>
          <a:lstStyle/>
          <a:p>
            <a:pPr algn="just" fontAlgn="base"/>
            <a:r>
              <a:rPr lang="en-US" dirty="0">
                <a:latin typeface="Times New Roman" pitchFamily="18" charset="0"/>
                <a:cs typeface="Times New Roman" pitchFamily="18" charset="0"/>
              </a:rPr>
              <a:t>The numbers written on edges represent the distance between the nodes.</a:t>
            </a:r>
          </a:p>
          <a:p>
            <a:pPr algn="just" fontAlgn="base"/>
            <a:r>
              <a:rPr lang="en-US" dirty="0">
                <a:latin typeface="Times New Roman" pitchFamily="18" charset="0"/>
                <a:cs typeface="Times New Roman" pitchFamily="18" charset="0"/>
              </a:rPr>
              <a:t>The numbers written on nodes represent the heuristic value.</a:t>
            </a:r>
          </a:p>
          <a:p>
            <a:pPr algn="just" fontAlgn="base"/>
            <a:r>
              <a:rPr lang="en-US" dirty="0">
                <a:latin typeface="Times New Roman" pitchFamily="18" charset="0"/>
                <a:cs typeface="Times New Roman" pitchFamily="18" charset="0"/>
              </a:rPr>
              <a:t>Find the most cost-effective path to reach from start state A to final state J using A* Algorithm.</a:t>
            </a:r>
          </a:p>
        </p:txBody>
      </p:sp>
      <p:sp>
        <p:nvSpPr>
          <p:cNvPr id="4" name="Slide Number Placeholder 3">
            <a:extLst>
              <a:ext uri="{FF2B5EF4-FFF2-40B4-BE49-F238E27FC236}">
                <a16:creationId xmlns:a16="http://schemas.microsoft.com/office/drawing/2014/main" xmlns="" id="{845A03E1-CA51-4ED0-B6E0-0715F5AF3D3F}"/>
              </a:ext>
            </a:extLst>
          </p:cNvPr>
          <p:cNvSpPr>
            <a:spLocks noGrp="1"/>
          </p:cNvSpPr>
          <p:nvPr>
            <p:ph type="sldNum" sz="quarter" idx="12"/>
          </p:nvPr>
        </p:nvSpPr>
        <p:spPr/>
        <p:txBody>
          <a:bodyPr/>
          <a:lstStyle/>
          <a:p>
            <a:fld id="{8E61623F-2467-49C3-926E-F17CF5E26D60}" type="slidenum">
              <a:rPr lang="en-IN" smtClean="0"/>
              <a:t>31</a:t>
            </a:fld>
            <a:endParaRPr lang="en-I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0162" y="615506"/>
            <a:ext cx="3809581" cy="688156"/>
          </a:xfrm>
          <a:prstGeom prst="rect">
            <a:avLst/>
          </a:prstGeom>
        </p:spPr>
        <p:txBody>
          <a:bodyPr vert="horz" wrap="square" lIns="0" tIns="10941" rIns="0" bIns="0" rtlCol="0" anchor="ctr">
            <a:spAutoFit/>
          </a:bodyPr>
          <a:lstStyle/>
          <a:p>
            <a:pPr marL="11516">
              <a:lnSpc>
                <a:spcPct val="100000"/>
              </a:lnSpc>
              <a:spcBef>
                <a:spcPts val="87"/>
              </a:spcBef>
            </a:pPr>
            <a:r>
              <a:rPr b="1" spc="-136" dirty="0"/>
              <a:t>A*</a:t>
            </a:r>
            <a:r>
              <a:rPr b="1" spc="-63" dirty="0"/>
              <a:t> </a:t>
            </a:r>
            <a:r>
              <a:rPr b="1" spc="-27" dirty="0"/>
              <a:t>Search</a:t>
            </a:r>
          </a:p>
        </p:txBody>
      </p:sp>
      <p:pic>
        <p:nvPicPr>
          <p:cNvPr id="3" name="object 3"/>
          <p:cNvPicPr/>
          <p:nvPr/>
        </p:nvPicPr>
        <p:blipFill>
          <a:blip r:embed="rId2" cstate="print"/>
          <a:stretch>
            <a:fillRect/>
          </a:stretch>
        </p:blipFill>
        <p:spPr>
          <a:xfrm>
            <a:off x="2155560" y="1834704"/>
            <a:ext cx="7827727" cy="3684031"/>
          </a:xfrm>
          <a:prstGeom prst="rect">
            <a:avLst/>
          </a:prstGeom>
        </p:spPr>
      </p:pic>
    </p:spTree>
    <p:extLst>
      <p:ext uri="{BB962C8B-B14F-4D97-AF65-F5344CB8AC3E}">
        <p14:creationId xmlns:p14="http://schemas.microsoft.com/office/powerpoint/2010/main" val="40171572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2430" t="2418" r="10529" b="1761"/>
          <a:stretch/>
        </p:blipFill>
        <p:spPr>
          <a:xfrm>
            <a:off x="838200" y="223461"/>
            <a:ext cx="10025095" cy="6204853"/>
          </a:xfrm>
          <a:prstGeom prst="rect">
            <a:avLst/>
          </a:prstGeom>
        </p:spPr>
      </p:pic>
      <p:sp>
        <p:nvSpPr>
          <p:cNvPr id="8" name="Title 7"/>
          <p:cNvSpPr>
            <a:spLocks noGrp="1"/>
          </p:cNvSpPr>
          <p:nvPr>
            <p:ph type="title"/>
          </p:nvPr>
        </p:nvSpPr>
        <p:spPr/>
        <p:txBody>
          <a:bodyPr/>
          <a:lstStyle/>
          <a:p>
            <a:endParaRPr lang="en-IN"/>
          </a:p>
        </p:txBody>
      </p:sp>
    </p:spTree>
    <p:extLst>
      <p:ext uri="{BB962C8B-B14F-4D97-AF65-F5344CB8AC3E}">
        <p14:creationId xmlns:p14="http://schemas.microsoft.com/office/powerpoint/2010/main" val="18061284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8E61623F-2467-49C3-926E-F17CF5E26D60}" type="slidenum">
              <a:rPr lang="en-IN" smtClean="0"/>
              <a:t>34</a:t>
            </a:fld>
            <a:endParaRPr lang="en-IN"/>
          </a:p>
        </p:txBody>
      </p:sp>
      <p:pic>
        <p:nvPicPr>
          <p:cNvPr id="4" name="Picture 3"/>
          <p:cNvPicPr>
            <a:picLocks noChangeAspect="1"/>
          </p:cNvPicPr>
          <p:nvPr/>
        </p:nvPicPr>
        <p:blipFill rotWithShape="1">
          <a:blip r:embed="rId2"/>
          <a:srcRect r="705" b="1009"/>
          <a:stretch/>
        </p:blipFill>
        <p:spPr>
          <a:xfrm>
            <a:off x="283336" y="366799"/>
            <a:ext cx="11337520" cy="5989556"/>
          </a:xfrm>
          <a:prstGeom prst="rect">
            <a:avLst/>
          </a:prstGeom>
        </p:spPr>
      </p:pic>
    </p:spTree>
    <p:extLst>
      <p:ext uri="{BB962C8B-B14F-4D97-AF65-F5344CB8AC3E}">
        <p14:creationId xmlns:p14="http://schemas.microsoft.com/office/powerpoint/2010/main" val="17621907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8E61623F-2467-49C3-926E-F17CF5E26D60}" type="slidenum">
              <a:rPr lang="en-IN" smtClean="0"/>
              <a:t>35</a:t>
            </a:fld>
            <a:endParaRPr lang="en-IN"/>
          </a:p>
        </p:txBody>
      </p:sp>
      <p:pic>
        <p:nvPicPr>
          <p:cNvPr id="5" name="Picture 4"/>
          <p:cNvPicPr>
            <a:picLocks noChangeAspect="1"/>
          </p:cNvPicPr>
          <p:nvPr/>
        </p:nvPicPr>
        <p:blipFill>
          <a:blip r:embed="rId2"/>
          <a:stretch>
            <a:fillRect/>
          </a:stretch>
        </p:blipFill>
        <p:spPr>
          <a:xfrm>
            <a:off x="90152" y="102690"/>
            <a:ext cx="11123054" cy="6253664"/>
          </a:xfrm>
          <a:prstGeom prst="rect">
            <a:avLst/>
          </a:prstGeom>
        </p:spPr>
      </p:pic>
    </p:spTree>
    <p:extLst>
      <p:ext uri="{BB962C8B-B14F-4D97-AF65-F5344CB8AC3E}">
        <p14:creationId xmlns:p14="http://schemas.microsoft.com/office/powerpoint/2010/main" val="2100790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8E61623F-2467-49C3-926E-F17CF5E26D60}" type="slidenum">
              <a:rPr lang="en-IN" smtClean="0"/>
              <a:t>36</a:t>
            </a:fld>
            <a:endParaRPr lang="en-IN"/>
          </a:p>
        </p:txBody>
      </p:sp>
      <p:pic>
        <p:nvPicPr>
          <p:cNvPr id="4" name="Picture 3"/>
          <p:cNvPicPr>
            <a:picLocks noChangeAspect="1"/>
          </p:cNvPicPr>
          <p:nvPr/>
        </p:nvPicPr>
        <p:blipFill>
          <a:blip r:embed="rId2"/>
          <a:stretch>
            <a:fillRect/>
          </a:stretch>
        </p:blipFill>
        <p:spPr>
          <a:xfrm>
            <a:off x="579055" y="365129"/>
            <a:ext cx="10774745" cy="6057836"/>
          </a:xfrm>
          <a:prstGeom prst="rect">
            <a:avLst/>
          </a:prstGeom>
        </p:spPr>
      </p:pic>
    </p:spTree>
    <p:extLst>
      <p:ext uri="{BB962C8B-B14F-4D97-AF65-F5344CB8AC3E}">
        <p14:creationId xmlns:p14="http://schemas.microsoft.com/office/powerpoint/2010/main" val="39470338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8E61623F-2467-49C3-926E-F17CF5E26D60}" type="slidenum">
              <a:rPr lang="en-IN" smtClean="0"/>
              <a:t>37</a:t>
            </a:fld>
            <a:endParaRPr lang="en-IN"/>
          </a:p>
        </p:txBody>
      </p:sp>
      <p:pic>
        <p:nvPicPr>
          <p:cNvPr id="4" name="Picture 3"/>
          <p:cNvPicPr>
            <a:picLocks noChangeAspect="1"/>
          </p:cNvPicPr>
          <p:nvPr/>
        </p:nvPicPr>
        <p:blipFill>
          <a:blip r:embed="rId2"/>
          <a:stretch>
            <a:fillRect/>
          </a:stretch>
        </p:blipFill>
        <p:spPr>
          <a:xfrm>
            <a:off x="231820" y="184235"/>
            <a:ext cx="11302727" cy="6354681"/>
          </a:xfrm>
          <a:prstGeom prst="rect">
            <a:avLst/>
          </a:prstGeom>
        </p:spPr>
      </p:pic>
    </p:spTree>
    <p:extLst>
      <p:ext uri="{BB962C8B-B14F-4D97-AF65-F5344CB8AC3E}">
        <p14:creationId xmlns:p14="http://schemas.microsoft.com/office/powerpoint/2010/main" val="37636690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8E61623F-2467-49C3-926E-F17CF5E26D60}" type="slidenum">
              <a:rPr lang="en-IN" smtClean="0"/>
              <a:t>38</a:t>
            </a:fld>
            <a:endParaRPr lang="en-IN"/>
          </a:p>
        </p:txBody>
      </p:sp>
      <p:pic>
        <p:nvPicPr>
          <p:cNvPr id="4" name="Picture 3"/>
          <p:cNvPicPr>
            <a:picLocks noChangeAspect="1"/>
          </p:cNvPicPr>
          <p:nvPr/>
        </p:nvPicPr>
        <p:blipFill>
          <a:blip r:embed="rId2"/>
          <a:stretch>
            <a:fillRect/>
          </a:stretch>
        </p:blipFill>
        <p:spPr>
          <a:xfrm>
            <a:off x="450760" y="249220"/>
            <a:ext cx="10694572" cy="6012761"/>
          </a:xfrm>
          <a:prstGeom prst="rect">
            <a:avLst/>
          </a:prstGeom>
        </p:spPr>
      </p:pic>
    </p:spTree>
    <p:extLst>
      <p:ext uri="{BB962C8B-B14F-4D97-AF65-F5344CB8AC3E}">
        <p14:creationId xmlns:p14="http://schemas.microsoft.com/office/powerpoint/2010/main" val="40673847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8E61623F-2467-49C3-926E-F17CF5E26D60}" type="slidenum">
              <a:rPr lang="en-IN" smtClean="0"/>
              <a:t>39</a:t>
            </a:fld>
            <a:endParaRPr lang="en-IN"/>
          </a:p>
        </p:txBody>
      </p:sp>
      <p:pic>
        <p:nvPicPr>
          <p:cNvPr id="4" name="Picture 3"/>
          <p:cNvPicPr>
            <a:picLocks noChangeAspect="1"/>
          </p:cNvPicPr>
          <p:nvPr/>
        </p:nvPicPr>
        <p:blipFill>
          <a:blip r:embed="rId2"/>
          <a:stretch>
            <a:fillRect/>
          </a:stretch>
        </p:blipFill>
        <p:spPr>
          <a:xfrm>
            <a:off x="315624" y="150410"/>
            <a:ext cx="11038176" cy="6205944"/>
          </a:xfrm>
          <a:prstGeom prst="rect">
            <a:avLst/>
          </a:prstGeom>
        </p:spPr>
      </p:pic>
    </p:spTree>
    <p:extLst>
      <p:ext uri="{BB962C8B-B14F-4D97-AF65-F5344CB8AC3E}">
        <p14:creationId xmlns:p14="http://schemas.microsoft.com/office/powerpoint/2010/main" val="218283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Heuristics function</a:t>
            </a:r>
          </a:p>
        </p:txBody>
      </p:sp>
      <p:sp>
        <p:nvSpPr>
          <p:cNvPr id="3" name="Content Placeholder 2"/>
          <p:cNvSpPr>
            <a:spLocks noGrp="1"/>
          </p:cNvSpPr>
          <p:nvPr>
            <p:ph idx="1"/>
          </p:nvPr>
        </p:nvSpPr>
        <p:spPr>
          <a:xfrm>
            <a:off x="838201" y="1825625"/>
            <a:ext cx="7648977" cy="4351339"/>
          </a:xfrm>
        </p:spPr>
        <p:txBody>
          <a:bodyPr>
            <a:normAutofit fontScale="92500" lnSpcReduction="10000"/>
          </a:bodyPr>
          <a:lstStyle/>
          <a:p>
            <a:pPr algn="just"/>
            <a:r>
              <a:rPr lang="en-US" sz="2600" dirty="0">
                <a:latin typeface="Times New Roman" pitchFamily="18" charset="0"/>
                <a:cs typeface="Times New Roman" pitchFamily="18" charset="0"/>
              </a:rPr>
              <a:t>Heuristic is a function which is used in Informed Search, and it finds the most promising path. </a:t>
            </a:r>
          </a:p>
          <a:p>
            <a:pPr algn="just"/>
            <a:r>
              <a:rPr lang="en-US" sz="2600" dirty="0">
                <a:latin typeface="Times New Roman" pitchFamily="18" charset="0"/>
                <a:cs typeface="Times New Roman" pitchFamily="18" charset="0"/>
              </a:rPr>
              <a:t>It takes the current state of the agent as its input and produces the estimation of how close agent is from the goal. </a:t>
            </a:r>
          </a:p>
          <a:p>
            <a:pPr algn="just"/>
            <a:r>
              <a:rPr lang="en-US" sz="2600" dirty="0">
                <a:latin typeface="Times New Roman" pitchFamily="18" charset="0"/>
                <a:cs typeface="Times New Roman" pitchFamily="18" charset="0"/>
              </a:rPr>
              <a:t>The heuristic method, however, might not always give the best solution, but it guaranteed to find a good solution in reasonable time. </a:t>
            </a:r>
          </a:p>
          <a:p>
            <a:pPr algn="just"/>
            <a:r>
              <a:rPr lang="en-US" sz="2600" dirty="0">
                <a:latin typeface="Times New Roman" pitchFamily="18" charset="0"/>
                <a:cs typeface="Times New Roman" pitchFamily="18" charset="0"/>
              </a:rPr>
              <a:t>Heuristic function estimates how close a state is to the goal. It is represented by h(n), and it calculates the cost of an optimal path between the pair of states. </a:t>
            </a:r>
          </a:p>
          <a:p>
            <a:pPr algn="just"/>
            <a:r>
              <a:rPr lang="en-US" sz="2600" dirty="0">
                <a:latin typeface="Times New Roman" pitchFamily="18" charset="0"/>
                <a:cs typeface="Times New Roman" pitchFamily="18" charset="0"/>
              </a:rPr>
              <a:t>The value of the heuristic function is always positive</a:t>
            </a:r>
            <a:r>
              <a:rPr lang="en-US" dirty="0"/>
              <a:t>.</a:t>
            </a:r>
          </a:p>
        </p:txBody>
      </p:sp>
      <p:sp>
        <p:nvSpPr>
          <p:cNvPr id="5" name="Slide Number Placeholder 4">
            <a:extLst>
              <a:ext uri="{FF2B5EF4-FFF2-40B4-BE49-F238E27FC236}">
                <a16:creationId xmlns:a16="http://schemas.microsoft.com/office/drawing/2014/main" xmlns="" id="{B05C1C13-D346-4A3C-BF25-096A6D10B47B}"/>
              </a:ext>
            </a:extLst>
          </p:cNvPr>
          <p:cNvSpPr>
            <a:spLocks noGrp="1"/>
          </p:cNvSpPr>
          <p:nvPr>
            <p:ph type="sldNum" sz="quarter" idx="12"/>
          </p:nvPr>
        </p:nvSpPr>
        <p:spPr/>
        <p:txBody>
          <a:bodyPr/>
          <a:lstStyle/>
          <a:p>
            <a:fld id="{8E61623F-2467-49C3-926E-F17CF5E26D60}" type="slidenum">
              <a:rPr lang="en-IN" smtClean="0"/>
              <a:t>4</a:t>
            </a:fld>
            <a:endParaRPr lang="en-IN"/>
          </a:p>
        </p:txBody>
      </p:sp>
      <p:sp>
        <p:nvSpPr>
          <p:cNvPr id="4" name="Rectangle 3"/>
          <p:cNvSpPr/>
          <p:nvPr/>
        </p:nvSpPr>
        <p:spPr>
          <a:xfrm>
            <a:off x="8610604" y="2213415"/>
            <a:ext cx="3392511" cy="2905924"/>
          </a:xfrm>
          <a:prstGeom prst="rect">
            <a:avLst/>
          </a:prstGeom>
        </p:spPr>
        <p:txBody>
          <a:bodyPr wrap="square">
            <a:spAutoFit/>
          </a:bodyPr>
          <a:lstStyle/>
          <a:p>
            <a:pPr marL="285108" indent="-273044">
              <a:spcBef>
                <a:spcPts val="535"/>
              </a:spcBef>
              <a:buClr>
                <a:srgbClr val="D34816"/>
              </a:buClr>
              <a:buSzPct val="84615"/>
              <a:buChar char="●"/>
              <a:tabLst>
                <a:tab pos="285744" algn="l"/>
              </a:tabLst>
            </a:pPr>
            <a:r>
              <a:rPr lang="en-US" spc="-191" dirty="0"/>
              <a:t>I</a:t>
            </a:r>
            <a:r>
              <a:rPr lang="en-US" spc="-111" dirty="0"/>
              <a:t>n</a:t>
            </a:r>
            <a:r>
              <a:rPr lang="en-US" spc="-75" dirty="0"/>
              <a:t> </a:t>
            </a:r>
            <a:r>
              <a:rPr lang="en-US" spc="-235" dirty="0"/>
              <a:t>g</a:t>
            </a:r>
            <a:r>
              <a:rPr lang="en-US" spc="-91" dirty="0"/>
              <a:t>e</a:t>
            </a:r>
            <a:r>
              <a:rPr lang="en-US" spc="-105" dirty="0"/>
              <a:t>n</a:t>
            </a:r>
            <a:r>
              <a:rPr lang="en-US" spc="-115" dirty="0"/>
              <a:t>e</a:t>
            </a:r>
            <a:r>
              <a:rPr lang="en-US" spc="45" dirty="0"/>
              <a:t>r</a:t>
            </a:r>
            <a:r>
              <a:rPr lang="en-US" spc="-220" dirty="0"/>
              <a:t>a</a:t>
            </a:r>
            <a:r>
              <a:rPr lang="en-US" spc="-105" dirty="0"/>
              <a:t>l</a:t>
            </a:r>
            <a:r>
              <a:rPr lang="en-US" spc="35" dirty="0"/>
              <a:t>:</a:t>
            </a:r>
          </a:p>
          <a:p>
            <a:pPr marL="560691" lvl="1" indent="-229229">
              <a:spcBef>
                <a:spcPts val="459"/>
              </a:spcBef>
              <a:buClr>
                <a:srgbClr val="9A2D1F"/>
              </a:buClr>
              <a:buSzPct val="84090"/>
              <a:buChar char="●"/>
              <a:tabLst>
                <a:tab pos="561326" algn="l"/>
              </a:tabLst>
            </a:pPr>
            <a:r>
              <a:rPr lang="en-US" sz="2200" spc="-140" dirty="0">
                <a:solidFill>
                  <a:srgbClr val="FF0000"/>
                </a:solidFill>
                <a:latin typeface="Times New Roman"/>
                <a:cs typeface="Times New Roman"/>
              </a:rPr>
              <a:t>h</a:t>
            </a:r>
            <a:r>
              <a:rPr lang="en-US" sz="2200" spc="-60" dirty="0">
                <a:solidFill>
                  <a:srgbClr val="FF0000"/>
                </a:solidFill>
                <a:latin typeface="Times New Roman"/>
                <a:cs typeface="Times New Roman"/>
              </a:rPr>
              <a:t>(</a:t>
            </a:r>
            <a:r>
              <a:rPr lang="en-US" sz="2200" spc="-95" dirty="0">
                <a:solidFill>
                  <a:srgbClr val="FF0000"/>
                </a:solidFill>
                <a:latin typeface="Times New Roman"/>
                <a:cs typeface="Times New Roman"/>
              </a:rPr>
              <a:t>n</a:t>
            </a:r>
            <a:r>
              <a:rPr lang="en-US" sz="2200" spc="-51" dirty="0">
                <a:solidFill>
                  <a:srgbClr val="FF0000"/>
                </a:solidFill>
                <a:latin typeface="Times New Roman"/>
                <a:cs typeface="Times New Roman"/>
              </a:rPr>
              <a:t>)</a:t>
            </a:r>
            <a:r>
              <a:rPr lang="en-US" sz="2200" spc="-55" dirty="0">
                <a:solidFill>
                  <a:srgbClr val="FF0000"/>
                </a:solidFill>
                <a:latin typeface="Times New Roman"/>
                <a:cs typeface="Times New Roman"/>
              </a:rPr>
              <a:t> </a:t>
            </a:r>
            <a:r>
              <a:rPr lang="en-US" sz="2200" spc="225" dirty="0">
                <a:solidFill>
                  <a:srgbClr val="FF0000"/>
                </a:solidFill>
                <a:latin typeface="Times New Roman"/>
                <a:cs typeface="Times New Roman"/>
              </a:rPr>
              <a:t>&gt;</a:t>
            </a:r>
            <a:r>
              <a:rPr lang="en-US" sz="2200" spc="220" dirty="0">
                <a:solidFill>
                  <a:srgbClr val="FF0000"/>
                </a:solidFill>
                <a:latin typeface="Times New Roman"/>
                <a:cs typeface="Times New Roman"/>
              </a:rPr>
              <a:t>=</a:t>
            </a:r>
            <a:r>
              <a:rPr lang="en-US" sz="2200" spc="-65" dirty="0">
                <a:solidFill>
                  <a:srgbClr val="FF0000"/>
                </a:solidFill>
                <a:latin typeface="Times New Roman"/>
                <a:cs typeface="Times New Roman"/>
              </a:rPr>
              <a:t> </a:t>
            </a:r>
            <a:r>
              <a:rPr lang="en-US" sz="2200" spc="-95" dirty="0">
                <a:solidFill>
                  <a:srgbClr val="FF0000"/>
                </a:solidFill>
                <a:latin typeface="Times New Roman"/>
                <a:cs typeface="Times New Roman"/>
              </a:rPr>
              <a:t>0</a:t>
            </a:r>
            <a:r>
              <a:rPr lang="en-US" sz="2200" spc="-45" dirty="0">
                <a:solidFill>
                  <a:srgbClr val="FF0000"/>
                </a:solidFill>
                <a:latin typeface="Times New Roman"/>
                <a:cs typeface="Times New Roman"/>
              </a:rPr>
              <a:t> </a:t>
            </a:r>
            <a:r>
              <a:rPr lang="en-US" sz="2200" spc="-165" dirty="0">
                <a:latin typeface="Times New Roman"/>
                <a:cs typeface="Times New Roman"/>
              </a:rPr>
              <a:t>f</a:t>
            </a:r>
            <a:r>
              <a:rPr lang="en-US" sz="2200" spc="-95" dirty="0">
                <a:latin typeface="Times New Roman"/>
                <a:cs typeface="Times New Roman"/>
              </a:rPr>
              <a:t>o</a:t>
            </a:r>
            <a:r>
              <a:rPr lang="en-US" sz="2200" spc="20" dirty="0">
                <a:latin typeface="Times New Roman"/>
                <a:cs typeface="Times New Roman"/>
              </a:rPr>
              <a:t>r</a:t>
            </a:r>
            <a:r>
              <a:rPr lang="en-US" sz="2200" spc="-35" dirty="0">
                <a:latin typeface="Times New Roman"/>
                <a:cs typeface="Times New Roman"/>
              </a:rPr>
              <a:t> </a:t>
            </a:r>
            <a:r>
              <a:rPr lang="en-US" sz="2200" spc="-165" dirty="0">
                <a:latin typeface="Times New Roman"/>
                <a:cs typeface="Times New Roman"/>
              </a:rPr>
              <a:t>a</a:t>
            </a:r>
            <a:r>
              <a:rPr lang="en-US" sz="2200" spc="-91" dirty="0">
                <a:latin typeface="Times New Roman"/>
                <a:cs typeface="Times New Roman"/>
              </a:rPr>
              <a:t>l</a:t>
            </a:r>
            <a:r>
              <a:rPr lang="en-US" sz="2200" spc="-85" dirty="0">
                <a:latin typeface="Times New Roman"/>
                <a:cs typeface="Times New Roman"/>
              </a:rPr>
              <a:t>l</a:t>
            </a:r>
            <a:r>
              <a:rPr lang="en-US" sz="2200" spc="-71" dirty="0">
                <a:latin typeface="Times New Roman"/>
                <a:cs typeface="Times New Roman"/>
              </a:rPr>
              <a:t> </a:t>
            </a:r>
            <a:r>
              <a:rPr lang="en-US" sz="2200" spc="-95" dirty="0">
                <a:latin typeface="Times New Roman"/>
                <a:cs typeface="Times New Roman"/>
              </a:rPr>
              <a:t>nod</a:t>
            </a:r>
            <a:r>
              <a:rPr lang="en-US" sz="2200" spc="-105" dirty="0">
                <a:latin typeface="Times New Roman"/>
                <a:cs typeface="Times New Roman"/>
              </a:rPr>
              <a:t>e</a:t>
            </a:r>
            <a:r>
              <a:rPr lang="en-US" sz="2200" spc="-169" dirty="0">
                <a:latin typeface="Times New Roman"/>
                <a:cs typeface="Times New Roman"/>
              </a:rPr>
              <a:t>s</a:t>
            </a:r>
            <a:r>
              <a:rPr lang="en-US" sz="2200" spc="-31" dirty="0">
                <a:latin typeface="Times New Roman"/>
                <a:cs typeface="Times New Roman"/>
              </a:rPr>
              <a:t> </a:t>
            </a:r>
            <a:r>
              <a:rPr lang="en-US" sz="2200" spc="-95" dirty="0">
                <a:latin typeface="Times New Roman"/>
                <a:cs typeface="Times New Roman"/>
              </a:rPr>
              <a:t>n</a:t>
            </a:r>
            <a:endParaRPr lang="en-US" sz="2200" dirty="0">
              <a:latin typeface="Times New Roman"/>
              <a:cs typeface="Times New Roman"/>
            </a:endParaRPr>
          </a:p>
          <a:p>
            <a:pPr marL="560691" lvl="1" indent="-229229">
              <a:spcBef>
                <a:spcPts val="395"/>
              </a:spcBef>
              <a:buClr>
                <a:srgbClr val="9A2D1F"/>
              </a:buClr>
              <a:buSzPct val="84090"/>
              <a:buChar char="●"/>
              <a:tabLst>
                <a:tab pos="561326" algn="l"/>
              </a:tabLst>
            </a:pPr>
            <a:r>
              <a:rPr lang="en-US" sz="2200" spc="-140" dirty="0">
                <a:solidFill>
                  <a:srgbClr val="FF0000"/>
                </a:solidFill>
                <a:latin typeface="Times New Roman"/>
                <a:cs typeface="Times New Roman"/>
              </a:rPr>
              <a:t>h</a:t>
            </a:r>
            <a:r>
              <a:rPr lang="en-US" sz="2200" spc="-60" dirty="0">
                <a:solidFill>
                  <a:srgbClr val="FF0000"/>
                </a:solidFill>
                <a:latin typeface="Times New Roman"/>
                <a:cs typeface="Times New Roman"/>
              </a:rPr>
              <a:t>(</a:t>
            </a:r>
            <a:r>
              <a:rPr lang="en-US" sz="2200" spc="-95" dirty="0">
                <a:solidFill>
                  <a:srgbClr val="FF0000"/>
                </a:solidFill>
                <a:latin typeface="Times New Roman"/>
                <a:cs typeface="Times New Roman"/>
              </a:rPr>
              <a:t>n</a:t>
            </a:r>
            <a:r>
              <a:rPr lang="en-US" sz="2200" spc="-51" dirty="0">
                <a:solidFill>
                  <a:srgbClr val="FF0000"/>
                </a:solidFill>
                <a:latin typeface="Times New Roman"/>
                <a:cs typeface="Times New Roman"/>
              </a:rPr>
              <a:t>)</a:t>
            </a:r>
            <a:r>
              <a:rPr lang="en-US" sz="2200" spc="-55" dirty="0">
                <a:solidFill>
                  <a:srgbClr val="FF0000"/>
                </a:solidFill>
                <a:latin typeface="Times New Roman"/>
                <a:cs typeface="Times New Roman"/>
              </a:rPr>
              <a:t> </a:t>
            </a:r>
            <a:r>
              <a:rPr lang="en-US" sz="2200" spc="220" dirty="0">
                <a:solidFill>
                  <a:srgbClr val="FF0000"/>
                </a:solidFill>
                <a:latin typeface="Times New Roman"/>
                <a:cs typeface="Times New Roman"/>
              </a:rPr>
              <a:t>=</a:t>
            </a:r>
            <a:r>
              <a:rPr lang="en-US" sz="2200" spc="-40" dirty="0">
                <a:solidFill>
                  <a:srgbClr val="FF0000"/>
                </a:solidFill>
                <a:latin typeface="Times New Roman"/>
                <a:cs typeface="Times New Roman"/>
              </a:rPr>
              <a:t> </a:t>
            </a:r>
            <a:r>
              <a:rPr lang="en-US" sz="2200" spc="-95" dirty="0">
                <a:solidFill>
                  <a:srgbClr val="FF0000"/>
                </a:solidFill>
                <a:latin typeface="Times New Roman"/>
                <a:cs typeface="Times New Roman"/>
              </a:rPr>
              <a:t>0</a:t>
            </a:r>
            <a:r>
              <a:rPr lang="en-US" sz="2200" spc="-65" dirty="0">
                <a:solidFill>
                  <a:srgbClr val="FF0000"/>
                </a:solidFill>
                <a:latin typeface="Times New Roman"/>
                <a:cs typeface="Times New Roman"/>
              </a:rPr>
              <a:t> </a:t>
            </a:r>
            <a:r>
              <a:rPr lang="en-US" sz="2200" spc="-111" dirty="0">
                <a:latin typeface="Times New Roman"/>
                <a:cs typeface="Times New Roman"/>
              </a:rPr>
              <a:t>i</a:t>
            </a:r>
            <a:r>
              <a:rPr lang="en-US" sz="2200" spc="-135" dirty="0">
                <a:latin typeface="Times New Roman"/>
                <a:cs typeface="Times New Roman"/>
              </a:rPr>
              <a:t>m</a:t>
            </a:r>
            <a:r>
              <a:rPr lang="en-US" sz="2200" spc="-95" dirty="0">
                <a:latin typeface="Times New Roman"/>
                <a:cs typeface="Times New Roman"/>
              </a:rPr>
              <a:t>p</a:t>
            </a:r>
            <a:r>
              <a:rPr lang="en-US" sz="2200" spc="-91" dirty="0">
                <a:latin typeface="Times New Roman"/>
                <a:cs typeface="Times New Roman"/>
              </a:rPr>
              <a:t>l</a:t>
            </a:r>
            <a:r>
              <a:rPr lang="en-US" sz="2200" spc="-111" dirty="0">
                <a:latin typeface="Times New Roman"/>
                <a:cs typeface="Times New Roman"/>
              </a:rPr>
              <a:t>i</a:t>
            </a:r>
            <a:r>
              <a:rPr lang="en-US" sz="2200" spc="-85" dirty="0">
                <a:latin typeface="Times New Roman"/>
                <a:cs typeface="Times New Roman"/>
              </a:rPr>
              <a:t>e</a:t>
            </a:r>
            <a:r>
              <a:rPr lang="en-US" sz="2200" spc="-169" dirty="0">
                <a:latin typeface="Times New Roman"/>
                <a:cs typeface="Times New Roman"/>
              </a:rPr>
              <a:t>s</a:t>
            </a:r>
            <a:r>
              <a:rPr lang="en-US" sz="2200" spc="-55" dirty="0">
                <a:latin typeface="Times New Roman"/>
                <a:cs typeface="Times New Roman"/>
              </a:rPr>
              <a:t> </a:t>
            </a:r>
            <a:r>
              <a:rPr lang="en-US" sz="2200" spc="25" dirty="0">
                <a:latin typeface="Times New Roman"/>
                <a:cs typeface="Times New Roman"/>
              </a:rPr>
              <a:t>t</a:t>
            </a:r>
            <a:r>
              <a:rPr lang="en-US" sz="2200" spc="-140" dirty="0">
                <a:latin typeface="Times New Roman"/>
                <a:cs typeface="Times New Roman"/>
              </a:rPr>
              <a:t>h</a:t>
            </a:r>
            <a:r>
              <a:rPr lang="en-US" sz="2200" spc="-211" dirty="0">
                <a:latin typeface="Times New Roman"/>
                <a:cs typeface="Times New Roman"/>
              </a:rPr>
              <a:t>a</a:t>
            </a:r>
            <a:r>
              <a:rPr lang="en-US" sz="2200" spc="31" dirty="0">
                <a:latin typeface="Times New Roman"/>
                <a:cs typeface="Times New Roman"/>
              </a:rPr>
              <a:t>t</a:t>
            </a:r>
            <a:r>
              <a:rPr lang="en-US" sz="2200" spc="-51" dirty="0">
                <a:latin typeface="Times New Roman"/>
                <a:cs typeface="Times New Roman"/>
              </a:rPr>
              <a:t> </a:t>
            </a:r>
            <a:r>
              <a:rPr lang="en-US" sz="2200" spc="-95" dirty="0">
                <a:latin typeface="Times New Roman"/>
                <a:cs typeface="Times New Roman"/>
              </a:rPr>
              <a:t>n</a:t>
            </a:r>
            <a:r>
              <a:rPr lang="en-US" sz="2200" spc="-45" dirty="0">
                <a:latin typeface="Times New Roman"/>
                <a:cs typeface="Times New Roman"/>
              </a:rPr>
              <a:t> </a:t>
            </a:r>
            <a:r>
              <a:rPr lang="en-US" sz="2200" spc="-111" dirty="0">
                <a:latin typeface="Times New Roman"/>
                <a:cs typeface="Times New Roman"/>
              </a:rPr>
              <a:t>i</a:t>
            </a:r>
            <a:r>
              <a:rPr lang="en-US" sz="2200" spc="-169" dirty="0">
                <a:latin typeface="Times New Roman"/>
                <a:cs typeface="Times New Roman"/>
              </a:rPr>
              <a:t>s</a:t>
            </a:r>
            <a:r>
              <a:rPr lang="en-US" sz="2200" spc="-55" dirty="0">
                <a:latin typeface="Times New Roman"/>
                <a:cs typeface="Times New Roman"/>
              </a:rPr>
              <a:t> </a:t>
            </a:r>
            <a:r>
              <a:rPr lang="en-US" sz="2200" spc="-175" dirty="0">
                <a:latin typeface="Times New Roman"/>
                <a:cs typeface="Times New Roman"/>
              </a:rPr>
              <a:t>a</a:t>
            </a:r>
            <a:r>
              <a:rPr lang="en-US" sz="2200" spc="-60" dirty="0">
                <a:latin typeface="Times New Roman"/>
                <a:cs typeface="Times New Roman"/>
              </a:rPr>
              <a:t> </a:t>
            </a:r>
            <a:r>
              <a:rPr lang="en-US" sz="2200" spc="-204" dirty="0">
                <a:latin typeface="Times New Roman"/>
                <a:cs typeface="Times New Roman"/>
              </a:rPr>
              <a:t>g</a:t>
            </a:r>
            <a:r>
              <a:rPr lang="en-US" sz="2200" spc="-95" dirty="0">
                <a:latin typeface="Times New Roman"/>
                <a:cs typeface="Times New Roman"/>
              </a:rPr>
              <a:t>o</a:t>
            </a:r>
            <a:r>
              <a:rPr lang="en-US" sz="2200" spc="-165" dirty="0">
                <a:latin typeface="Times New Roman"/>
                <a:cs typeface="Times New Roman"/>
              </a:rPr>
              <a:t>a</a:t>
            </a:r>
            <a:r>
              <a:rPr lang="en-US" sz="2200" spc="-85" dirty="0">
                <a:latin typeface="Times New Roman"/>
                <a:cs typeface="Times New Roman"/>
              </a:rPr>
              <a:t>l</a:t>
            </a:r>
            <a:r>
              <a:rPr lang="en-US" sz="2200" spc="-51" dirty="0">
                <a:latin typeface="Times New Roman"/>
                <a:cs typeface="Times New Roman"/>
              </a:rPr>
              <a:t> </a:t>
            </a:r>
            <a:r>
              <a:rPr lang="en-US" sz="2200" spc="-95" dirty="0">
                <a:latin typeface="Times New Roman"/>
                <a:cs typeface="Times New Roman"/>
              </a:rPr>
              <a:t>nod</a:t>
            </a:r>
            <a:r>
              <a:rPr lang="en-US" sz="2200" spc="-91" dirty="0">
                <a:latin typeface="Times New Roman"/>
                <a:cs typeface="Times New Roman"/>
              </a:rPr>
              <a:t>e</a:t>
            </a:r>
            <a:endParaRPr lang="en-US" sz="2200" dirty="0">
              <a:latin typeface="Times New Roman"/>
              <a:cs typeface="Times New Roman"/>
            </a:endParaRPr>
          </a:p>
          <a:p>
            <a:pPr marL="560691" marR="27939" lvl="1" indent="-229229">
              <a:spcBef>
                <a:spcPts val="409"/>
              </a:spcBef>
              <a:buClr>
                <a:srgbClr val="9A2D1F"/>
              </a:buClr>
              <a:buSzPct val="84090"/>
              <a:buChar char="●"/>
              <a:tabLst>
                <a:tab pos="561326" algn="l"/>
              </a:tabLst>
            </a:pPr>
            <a:r>
              <a:rPr lang="en-US" sz="2200" spc="-85" dirty="0">
                <a:solidFill>
                  <a:srgbClr val="FF0000"/>
                </a:solidFill>
                <a:latin typeface="Times New Roman"/>
                <a:cs typeface="Times New Roman"/>
              </a:rPr>
              <a:t>h(n) </a:t>
            </a:r>
            <a:r>
              <a:rPr lang="en-US" sz="2200" spc="220" dirty="0">
                <a:latin typeface="Times New Roman"/>
                <a:cs typeface="Times New Roman"/>
              </a:rPr>
              <a:t>= </a:t>
            </a:r>
            <a:r>
              <a:rPr lang="en-US" sz="2200" spc="-111" dirty="0">
                <a:latin typeface="Times New Roman"/>
                <a:cs typeface="Times New Roman"/>
              </a:rPr>
              <a:t>infinity </a:t>
            </a:r>
            <a:r>
              <a:rPr lang="en-US" sz="2200" spc="-115" dirty="0">
                <a:latin typeface="Times New Roman"/>
                <a:cs typeface="Times New Roman"/>
              </a:rPr>
              <a:t>implies </a:t>
            </a:r>
            <a:r>
              <a:rPr lang="en-US" sz="2200" spc="-71" dirty="0">
                <a:latin typeface="Times New Roman"/>
                <a:cs typeface="Times New Roman"/>
              </a:rPr>
              <a:t>that </a:t>
            </a:r>
            <a:r>
              <a:rPr lang="en-US" sz="2200" spc="-95" dirty="0">
                <a:latin typeface="Times New Roman"/>
                <a:cs typeface="Times New Roman"/>
              </a:rPr>
              <a:t>n </a:t>
            </a:r>
            <a:r>
              <a:rPr lang="en-US" sz="2200" spc="-140" dirty="0">
                <a:latin typeface="Times New Roman"/>
                <a:cs typeface="Times New Roman"/>
              </a:rPr>
              <a:t>is </a:t>
            </a:r>
            <a:r>
              <a:rPr lang="en-US" sz="2200" spc="-175" dirty="0">
                <a:latin typeface="Times New Roman"/>
                <a:cs typeface="Times New Roman"/>
              </a:rPr>
              <a:t>a</a:t>
            </a:r>
            <a:r>
              <a:rPr lang="en-US" sz="2200" spc="-169" dirty="0">
                <a:latin typeface="Times New Roman"/>
                <a:cs typeface="Times New Roman"/>
              </a:rPr>
              <a:t> </a:t>
            </a:r>
            <a:r>
              <a:rPr lang="en-US" sz="2200" spc="-105" dirty="0">
                <a:latin typeface="Times New Roman"/>
                <a:cs typeface="Times New Roman"/>
              </a:rPr>
              <a:t>dead end </a:t>
            </a:r>
            <a:r>
              <a:rPr lang="en-US" sz="2200" spc="-95" dirty="0">
                <a:latin typeface="Times New Roman"/>
                <a:cs typeface="Times New Roman"/>
              </a:rPr>
              <a:t>from </a:t>
            </a:r>
            <a:r>
              <a:rPr lang="en-US" sz="2200" spc="-125" dirty="0">
                <a:latin typeface="Times New Roman"/>
                <a:cs typeface="Times New Roman"/>
              </a:rPr>
              <a:t>which </a:t>
            </a:r>
            <a:r>
              <a:rPr lang="en-US" sz="2200" spc="-175" dirty="0">
                <a:latin typeface="Times New Roman"/>
                <a:cs typeface="Times New Roman"/>
              </a:rPr>
              <a:t>a</a:t>
            </a:r>
            <a:r>
              <a:rPr lang="en-US" sz="2200" spc="-169" dirty="0">
                <a:latin typeface="Times New Roman"/>
                <a:cs typeface="Times New Roman"/>
              </a:rPr>
              <a:t> </a:t>
            </a:r>
            <a:r>
              <a:rPr lang="en-US" sz="2200" spc="-135" dirty="0">
                <a:latin typeface="Times New Roman"/>
                <a:cs typeface="Times New Roman"/>
              </a:rPr>
              <a:t>goal </a:t>
            </a:r>
            <a:r>
              <a:rPr lang="en-US" sz="2200" spc="-95" dirty="0">
                <a:latin typeface="Times New Roman"/>
                <a:cs typeface="Times New Roman"/>
              </a:rPr>
              <a:t>cannot </a:t>
            </a:r>
            <a:r>
              <a:rPr lang="en-US" sz="2200" spc="-115" dirty="0">
                <a:latin typeface="Times New Roman"/>
                <a:cs typeface="Times New Roman"/>
              </a:rPr>
              <a:t>be </a:t>
            </a:r>
            <a:r>
              <a:rPr lang="en-US" sz="2200" spc="-540" dirty="0">
                <a:latin typeface="Times New Roman"/>
                <a:cs typeface="Times New Roman"/>
              </a:rPr>
              <a:t> </a:t>
            </a:r>
            <a:r>
              <a:rPr lang="en-US" sz="2200" spc="-100" dirty="0">
                <a:latin typeface="Times New Roman"/>
                <a:cs typeface="Times New Roman"/>
              </a:rPr>
              <a:t>reached</a:t>
            </a:r>
            <a:endParaRPr lang="en-US" sz="2200" dirty="0">
              <a:latin typeface="Times New Roman"/>
              <a:cs typeface="Times New Roman"/>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Cont…</a:t>
            </a:r>
          </a:p>
        </p:txBody>
      </p:sp>
      <p:sp>
        <p:nvSpPr>
          <p:cNvPr id="3" name="Content Placeholder 2"/>
          <p:cNvSpPr>
            <a:spLocks noGrp="1"/>
          </p:cNvSpPr>
          <p:nvPr>
            <p:ph idx="1"/>
          </p:nvPr>
        </p:nvSpPr>
        <p:spPr/>
        <p:txBody>
          <a:bodyPr>
            <a:normAutofit fontScale="77500" lnSpcReduction="20000"/>
          </a:bodyPr>
          <a:lstStyle/>
          <a:p>
            <a:pPr algn="just">
              <a:buNone/>
            </a:pPr>
            <a:r>
              <a:rPr lang="en-US" sz="3600" dirty="0">
                <a:latin typeface="Times New Roman" pitchFamily="18" charset="0"/>
                <a:cs typeface="Times New Roman" pitchFamily="18" charset="0"/>
              </a:rPr>
              <a:t>Advantages</a:t>
            </a:r>
          </a:p>
          <a:p>
            <a:pPr algn="just"/>
            <a:r>
              <a:rPr lang="en-US" sz="3600" dirty="0">
                <a:latin typeface="Times New Roman" pitchFamily="18" charset="0"/>
                <a:cs typeface="Times New Roman" pitchFamily="18" charset="0"/>
              </a:rPr>
              <a:t>A* search algorithm is the best algorithm than other search algorithms.</a:t>
            </a:r>
          </a:p>
          <a:p>
            <a:pPr algn="just"/>
            <a:r>
              <a:rPr lang="en-US" sz="3600" dirty="0">
                <a:latin typeface="Times New Roman" pitchFamily="18" charset="0"/>
                <a:cs typeface="Times New Roman" pitchFamily="18" charset="0"/>
              </a:rPr>
              <a:t>A* search algorithm is optimal and complete.</a:t>
            </a:r>
          </a:p>
          <a:p>
            <a:pPr algn="just"/>
            <a:r>
              <a:rPr lang="en-US" sz="3600" dirty="0">
                <a:latin typeface="Times New Roman" pitchFamily="18" charset="0"/>
                <a:cs typeface="Times New Roman" pitchFamily="18" charset="0"/>
              </a:rPr>
              <a:t>This algorithm can solve very complex problems.</a:t>
            </a:r>
          </a:p>
          <a:p>
            <a:pPr algn="just">
              <a:buNone/>
            </a:pPr>
            <a:r>
              <a:rPr lang="en-US" sz="3600" dirty="0">
                <a:latin typeface="Times New Roman" pitchFamily="18" charset="0"/>
                <a:cs typeface="Times New Roman" pitchFamily="18" charset="0"/>
              </a:rPr>
              <a:t>Disadvantages</a:t>
            </a:r>
          </a:p>
          <a:p>
            <a:pPr algn="just"/>
            <a:r>
              <a:rPr lang="en-US" sz="3600" dirty="0">
                <a:latin typeface="Times New Roman" pitchFamily="18" charset="0"/>
                <a:cs typeface="Times New Roman" pitchFamily="18" charset="0"/>
              </a:rPr>
              <a:t>It does not always produce the shortest path as it mostly based on heuristics and approximation.</a:t>
            </a:r>
          </a:p>
          <a:p>
            <a:pPr algn="just"/>
            <a:r>
              <a:rPr lang="en-US" sz="3600" dirty="0">
                <a:latin typeface="Times New Roman" pitchFamily="18" charset="0"/>
                <a:cs typeface="Times New Roman" pitchFamily="18" charset="0"/>
              </a:rPr>
              <a:t>A* search algorithm has some complexity issues.</a:t>
            </a:r>
          </a:p>
          <a:p>
            <a:pPr algn="just"/>
            <a:r>
              <a:rPr lang="en-US" sz="3600" dirty="0">
                <a:latin typeface="Times New Roman" pitchFamily="18" charset="0"/>
                <a:cs typeface="Times New Roman" pitchFamily="18" charset="0"/>
              </a:rPr>
              <a:t>The main drawback of A* is memory requirement as it keeps all generated nodes in the memory, so it is not practical for various large-scale problems.</a:t>
            </a:r>
          </a:p>
          <a:p>
            <a:endParaRPr lang="en-US" dirty="0"/>
          </a:p>
        </p:txBody>
      </p:sp>
      <p:sp>
        <p:nvSpPr>
          <p:cNvPr id="5" name="Slide Number Placeholder 4">
            <a:extLst>
              <a:ext uri="{FF2B5EF4-FFF2-40B4-BE49-F238E27FC236}">
                <a16:creationId xmlns:a16="http://schemas.microsoft.com/office/drawing/2014/main" xmlns="" id="{1F0C380B-4E36-44E1-B374-B1D972B9DD47}"/>
              </a:ext>
            </a:extLst>
          </p:cNvPr>
          <p:cNvSpPr>
            <a:spLocks noGrp="1"/>
          </p:cNvSpPr>
          <p:nvPr>
            <p:ph type="sldNum" sz="quarter" idx="12"/>
          </p:nvPr>
        </p:nvSpPr>
        <p:spPr/>
        <p:txBody>
          <a:bodyPr/>
          <a:lstStyle/>
          <a:p>
            <a:fld id="{8E61623F-2467-49C3-926E-F17CF5E26D60}" type="slidenum">
              <a:rPr lang="en-IN" smtClean="0"/>
              <a:t>40</a:t>
            </a:fld>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CE2101-0046-43B4-B5EE-245EBC30BF4B}"/>
              </a:ext>
            </a:extLst>
          </p:cNvPr>
          <p:cNvSpPr>
            <a:spLocks noGrp="1"/>
          </p:cNvSpPr>
          <p:nvPr>
            <p:ph type="title"/>
          </p:nvPr>
        </p:nvSpPr>
        <p:spPr/>
        <p:txBody>
          <a:bodyPr>
            <a:normAutofit/>
          </a:bodyPr>
          <a:lstStyle/>
          <a:p>
            <a:r>
              <a:rPr lang="en-IN" b="0" i="0" dirty="0">
                <a:solidFill>
                  <a:srgbClr val="610B38"/>
                </a:solidFill>
                <a:effectLst/>
                <a:latin typeface="erdana"/>
              </a:rPr>
              <a:t>Pure Heuristic Search</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3C09EB1E-2CAC-4912-8001-4351DF6F30D5}"/>
              </a:ext>
            </a:extLst>
          </p:cNvPr>
          <p:cNvSpPr>
            <a:spLocks noGrp="1"/>
          </p:cNvSpPr>
          <p:nvPr>
            <p:ph idx="1"/>
          </p:nvPr>
        </p:nvSpPr>
        <p:spPr>
          <a:xfrm>
            <a:off x="1004553" y="1052736"/>
            <a:ext cx="10084159" cy="5184576"/>
          </a:xfrm>
        </p:spPr>
        <p:txBody>
          <a:bodyPr>
            <a:normAutofit/>
          </a:bodyPr>
          <a:lstStyle/>
          <a:p>
            <a:pPr algn="just"/>
            <a:r>
              <a:rPr lang="en-US" b="0" i="0" dirty="0">
                <a:solidFill>
                  <a:srgbClr val="333333"/>
                </a:solidFill>
                <a:effectLst/>
                <a:latin typeface="inter-regular"/>
              </a:rPr>
              <a:t>Pure heuristic search is the simplest form of heuristic search algorithms. </a:t>
            </a:r>
          </a:p>
          <a:p>
            <a:pPr algn="just"/>
            <a:r>
              <a:rPr lang="en-US" b="0" i="0" dirty="0">
                <a:solidFill>
                  <a:srgbClr val="333333"/>
                </a:solidFill>
                <a:effectLst/>
                <a:latin typeface="inter-regular"/>
              </a:rPr>
              <a:t>It expands nodes based on their heuristic value h(n). </a:t>
            </a:r>
          </a:p>
          <a:p>
            <a:pPr algn="just"/>
            <a:r>
              <a:rPr lang="en-US" b="0" i="0" dirty="0">
                <a:solidFill>
                  <a:srgbClr val="333333"/>
                </a:solidFill>
                <a:effectLst/>
                <a:latin typeface="inter-regular"/>
              </a:rPr>
              <a:t>It maintains two lists, OPEN and CLOSED list. </a:t>
            </a:r>
          </a:p>
          <a:p>
            <a:pPr algn="just"/>
            <a:r>
              <a:rPr lang="en-US" b="0" i="0" dirty="0">
                <a:solidFill>
                  <a:srgbClr val="333333"/>
                </a:solidFill>
                <a:effectLst/>
                <a:latin typeface="inter-regular"/>
              </a:rPr>
              <a:t>In the CLOSED list, it places those nodes which have already expanded and in the OPEN list, it places nodes which have yet not been expanded.</a:t>
            </a:r>
          </a:p>
          <a:p>
            <a:pPr algn="just"/>
            <a:r>
              <a:rPr lang="en-US" b="0" i="0" dirty="0">
                <a:solidFill>
                  <a:srgbClr val="333333"/>
                </a:solidFill>
                <a:effectLst/>
                <a:latin typeface="inter-regular"/>
              </a:rPr>
              <a:t>On each iteration, each node n with the lowest heuristic value is expanded and generates all its successors and n is placed to the closed list. </a:t>
            </a:r>
          </a:p>
          <a:p>
            <a:pPr algn="just"/>
            <a:r>
              <a:rPr lang="en-US" b="0" i="0" dirty="0">
                <a:solidFill>
                  <a:srgbClr val="333333"/>
                </a:solidFill>
                <a:effectLst/>
                <a:latin typeface="inter-regular"/>
              </a:rPr>
              <a:t>The algorithm continues until  a goal state is found.</a:t>
            </a:r>
          </a:p>
          <a:p>
            <a:endParaRPr lang="en-IN" dirty="0"/>
          </a:p>
        </p:txBody>
      </p:sp>
      <p:sp>
        <p:nvSpPr>
          <p:cNvPr id="5" name="Slide Number Placeholder 4">
            <a:extLst>
              <a:ext uri="{FF2B5EF4-FFF2-40B4-BE49-F238E27FC236}">
                <a16:creationId xmlns:a16="http://schemas.microsoft.com/office/drawing/2014/main" xmlns="" id="{A4B336F6-B05F-4E9D-9069-3DBA1861F35E}"/>
              </a:ext>
            </a:extLst>
          </p:cNvPr>
          <p:cNvSpPr>
            <a:spLocks noGrp="1"/>
          </p:cNvSpPr>
          <p:nvPr>
            <p:ph type="sldNum" sz="quarter" idx="12"/>
          </p:nvPr>
        </p:nvSpPr>
        <p:spPr/>
        <p:txBody>
          <a:bodyPr/>
          <a:lstStyle/>
          <a:p>
            <a:fld id="{8E61623F-2467-49C3-926E-F17CF5E26D60}" type="slidenum">
              <a:rPr lang="en-IN" smtClean="0"/>
              <a:t>5</a:t>
            </a:fld>
            <a:endParaRPr lang="en-IN"/>
          </a:p>
        </p:txBody>
      </p:sp>
    </p:spTree>
    <p:extLst>
      <p:ext uri="{BB962C8B-B14F-4D97-AF65-F5344CB8AC3E}">
        <p14:creationId xmlns:p14="http://schemas.microsoft.com/office/powerpoint/2010/main" val="3960323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xmlns="" id="{CB27C9FD-DC4F-4069-8F66-027D13B532FC}"/>
              </a:ext>
            </a:extLst>
          </p:cNvPr>
          <p:cNvSpPr>
            <a:spLocks noGrp="1" noChangeArrowheads="1"/>
          </p:cNvSpPr>
          <p:nvPr>
            <p:ph type="title"/>
          </p:nvPr>
        </p:nvSpPr>
        <p:spPr>
          <a:xfrm>
            <a:off x="1890713" y="128788"/>
            <a:ext cx="8229600" cy="838200"/>
          </a:xfrm>
        </p:spPr>
        <p:txBody>
          <a:bodyPr/>
          <a:lstStyle/>
          <a:p>
            <a:pPr eaLnBrk="1" hangingPunct="1"/>
            <a:r>
              <a:rPr lang="en-US" altLang="en-US" b="1">
                <a:solidFill>
                  <a:srgbClr val="002060"/>
                </a:solidFill>
                <a:latin typeface="Georgia" panose="02040502050405020303" pitchFamily="18" charset="0"/>
              </a:rPr>
              <a:t>Best-first search</a:t>
            </a:r>
          </a:p>
        </p:txBody>
      </p:sp>
      <p:sp>
        <p:nvSpPr>
          <p:cNvPr id="16387" name="Rectangle 3">
            <a:extLst>
              <a:ext uri="{FF2B5EF4-FFF2-40B4-BE49-F238E27FC236}">
                <a16:creationId xmlns:a16="http://schemas.microsoft.com/office/drawing/2014/main" xmlns="" id="{84703D66-F8B9-4882-82DC-92117DADAB06}"/>
              </a:ext>
            </a:extLst>
          </p:cNvPr>
          <p:cNvSpPr>
            <a:spLocks noGrp="1" noChangeArrowheads="1"/>
          </p:cNvSpPr>
          <p:nvPr>
            <p:ph type="body" idx="1"/>
          </p:nvPr>
        </p:nvSpPr>
        <p:spPr>
          <a:xfrm>
            <a:off x="699013" y="1585176"/>
            <a:ext cx="9283187" cy="4506531"/>
          </a:xfrm>
        </p:spPr>
        <p:txBody>
          <a:bodyPr/>
          <a:lstStyle/>
          <a:p>
            <a:pPr algn="just" eaLnBrk="1" hangingPunct="1">
              <a:lnSpc>
                <a:spcPct val="90000"/>
              </a:lnSpc>
            </a:pPr>
            <a:r>
              <a:rPr lang="en-US" altLang="en-US" dirty="0">
                <a:latin typeface="Times New Roman" panose="02020603050405020304" pitchFamily="18" charset="0"/>
                <a:cs typeface="Times New Roman" panose="02020603050405020304" pitchFamily="18" charset="0"/>
              </a:rPr>
              <a:t>The general approach we consider is called best first search.</a:t>
            </a:r>
          </a:p>
          <a:p>
            <a:pPr algn="just" eaLnBrk="1" hangingPunct="1">
              <a:lnSpc>
                <a:spcPct val="90000"/>
              </a:lnSpc>
            </a:pPr>
            <a:r>
              <a:rPr lang="en-US" altLang="en-US" dirty="0">
                <a:latin typeface="Times New Roman" panose="02020603050405020304" pitchFamily="18" charset="0"/>
                <a:cs typeface="Times New Roman" panose="02020603050405020304" pitchFamily="18" charset="0"/>
              </a:rPr>
              <a:t> Best-first search is an instance of the </a:t>
            </a:r>
            <a:r>
              <a:rPr lang="en-US" altLang="en-US" b="1" i="1" dirty="0">
                <a:latin typeface="Times New Roman" panose="02020603050405020304" pitchFamily="18" charset="0"/>
                <a:cs typeface="Times New Roman" panose="02020603050405020304" pitchFamily="18" charset="0"/>
              </a:rPr>
              <a:t>general Tree-Search or Graph-Search algorithm </a:t>
            </a:r>
            <a:r>
              <a:rPr lang="en-US" altLang="en-US" dirty="0">
                <a:latin typeface="Times New Roman" panose="02020603050405020304" pitchFamily="18" charset="0"/>
                <a:cs typeface="Times New Roman" panose="02020603050405020304" pitchFamily="18" charset="0"/>
              </a:rPr>
              <a:t>in which a node is selected for expansion based on an evaluation function, </a:t>
            </a:r>
            <a:r>
              <a:rPr lang="en-US" altLang="en-US" b="1" i="1" dirty="0">
                <a:latin typeface="Times New Roman" panose="02020603050405020304" pitchFamily="18" charset="0"/>
                <a:cs typeface="Times New Roman" panose="02020603050405020304" pitchFamily="18" charset="0"/>
              </a:rPr>
              <a:t>f(n)</a:t>
            </a:r>
            <a:r>
              <a:rPr lang="en-US" altLang="en-US" dirty="0">
                <a:latin typeface="Times New Roman" panose="02020603050405020304" pitchFamily="18" charset="0"/>
                <a:cs typeface="Times New Roman" panose="02020603050405020304" pitchFamily="18" charset="0"/>
              </a:rPr>
              <a:t>. </a:t>
            </a:r>
          </a:p>
          <a:p>
            <a:pPr algn="just" eaLnBrk="1" hangingPunct="1">
              <a:lnSpc>
                <a:spcPct val="90000"/>
              </a:lnSpc>
            </a:pPr>
            <a:r>
              <a:rPr lang="en-US" altLang="en-US" dirty="0">
                <a:latin typeface="Times New Roman" panose="02020603050405020304" pitchFamily="18" charset="0"/>
                <a:cs typeface="Times New Roman" panose="02020603050405020304" pitchFamily="18" charset="0"/>
              </a:rPr>
              <a:t>The evaluation function is construed as a </a:t>
            </a:r>
            <a:r>
              <a:rPr lang="en-US" altLang="en-US" b="1" i="1" dirty="0">
                <a:latin typeface="Times New Roman" panose="02020603050405020304" pitchFamily="18" charset="0"/>
                <a:cs typeface="Times New Roman" panose="02020603050405020304" pitchFamily="18" charset="0"/>
              </a:rPr>
              <a:t>cost-estimate</a:t>
            </a:r>
            <a:r>
              <a:rPr lang="en-US" altLang="en-US" dirty="0">
                <a:latin typeface="Times New Roman" panose="02020603050405020304" pitchFamily="18" charset="0"/>
                <a:cs typeface="Times New Roman" panose="02020603050405020304" pitchFamily="18" charset="0"/>
              </a:rPr>
              <a:t>, so the </a:t>
            </a:r>
            <a:r>
              <a:rPr lang="en-US" altLang="en-US" b="1" i="1" dirty="0">
                <a:latin typeface="Times New Roman" panose="02020603050405020304" pitchFamily="18" charset="0"/>
                <a:cs typeface="Times New Roman" panose="02020603050405020304" pitchFamily="18" charset="0"/>
              </a:rPr>
              <a:t>node with the lowest evaluation is expanded first</a:t>
            </a:r>
            <a:r>
              <a:rPr lang="en-US" altLang="en-US" dirty="0">
                <a:latin typeface="Times New Roman" panose="02020603050405020304" pitchFamily="18" charset="0"/>
                <a:cs typeface="Times New Roman" panose="02020603050405020304" pitchFamily="18" charset="0"/>
              </a:rPr>
              <a:t>. </a:t>
            </a:r>
          </a:p>
          <a:p>
            <a:pPr algn="just" eaLnBrk="1" hangingPunct="1">
              <a:lnSpc>
                <a:spcPct val="90000"/>
              </a:lnSpc>
            </a:pPr>
            <a:r>
              <a:rPr lang="en-US" altLang="en-US" dirty="0">
                <a:latin typeface="Times New Roman" panose="02020603050405020304" pitchFamily="18" charset="0"/>
                <a:cs typeface="Times New Roman" panose="02020603050405020304" pitchFamily="18" charset="0"/>
              </a:rPr>
              <a:t>The </a:t>
            </a:r>
            <a:r>
              <a:rPr lang="en-US" altLang="en-US" b="1" i="1" dirty="0">
                <a:latin typeface="Times New Roman" panose="02020603050405020304" pitchFamily="18" charset="0"/>
                <a:cs typeface="Times New Roman" panose="02020603050405020304" pitchFamily="18" charset="0"/>
              </a:rPr>
              <a:t>implementation of best first graph search is identical to that for Uniform-Cost Search</a:t>
            </a:r>
            <a:r>
              <a:rPr lang="en-US" altLang="en-US" dirty="0">
                <a:latin typeface="Times New Roman" panose="02020603050405020304" pitchFamily="18" charset="0"/>
                <a:cs typeface="Times New Roman" panose="02020603050405020304" pitchFamily="18" charset="0"/>
              </a:rPr>
              <a:t>, except for the use of </a:t>
            </a:r>
            <a:r>
              <a:rPr lang="en-US" altLang="en-US" b="1" i="1" dirty="0">
                <a:latin typeface="Times New Roman" panose="02020603050405020304" pitchFamily="18" charset="0"/>
                <a:cs typeface="Times New Roman" panose="02020603050405020304" pitchFamily="18" charset="0"/>
              </a:rPr>
              <a:t>f</a:t>
            </a:r>
            <a:r>
              <a:rPr lang="en-US" altLang="en-US" dirty="0">
                <a:latin typeface="Times New Roman" panose="02020603050405020304" pitchFamily="18" charset="0"/>
                <a:cs typeface="Times New Roman" panose="02020603050405020304" pitchFamily="18" charset="0"/>
              </a:rPr>
              <a:t> instead of </a:t>
            </a:r>
            <a:r>
              <a:rPr lang="en-US" altLang="en-US" b="1" i="1" dirty="0">
                <a:latin typeface="Times New Roman" panose="02020603050405020304" pitchFamily="18" charset="0"/>
                <a:cs typeface="Times New Roman" panose="02020603050405020304" pitchFamily="18" charset="0"/>
              </a:rPr>
              <a:t>g </a:t>
            </a:r>
            <a:r>
              <a:rPr lang="en-US" altLang="en-US" dirty="0">
                <a:latin typeface="Times New Roman" panose="02020603050405020304" pitchFamily="18" charset="0"/>
                <a:cs typeface="Times New Roman" panose="02020603050405020304" pitchFamily="18" charset="0"/>
              </a:rPr>
              <a:t>to order the priority queue.</a:t>
            </a:r>
          </a:p>
        </p:txBody>
      </p:sp>
      <p:sp>
        <p:nvSpPr>
          <p:cNvPr id="3" name="Slide Number Placeholder 2">
            <a:extLst>
              <a:ext uri="{FF2B5EF4-FFF2-40B4-BE49-F238E27FC236}">
                <a16:creationId xmlns:a16="http://schemas.microsoft.com/office/drawing/2014/main" xmlns="" id="{097892B1-A458-45F0-BD9C-47DA3B6BD8BE}"/>
              </a:ext>
            </a:extLst>
          </p:cNvPr>
          <p:cNvSpPr>
            <a:spLocks noGrp="1"/>
          </p:cNvSpPr>
          <p:nvPr>
            <p:ph type="sldNum" sz="quarter" idx="12"/>
          </p:nvPr>
        </p:nvSpPr>
        <p:spPr/>
        <p:txBody>
          <a:bodyPr/>
          <a:lstStyle/>
          <a:p>
            <a:fld id="{8E61623F-2467-49C3-926E-F17CF5E26D60}" type="slidenum">
              <a:rPr lang="en-IN" smtClean="0"/>
              <a:t>6</a:t>
            </a:fld>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Best First Search</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A search method of selecting the best local choice at each step in hopes of finding an optimal solution. </a:t>
            </a:r>
          </a:p>
          <a:p>
            <a:pPr algn="just"/>
            <a:r>
              <a:rPr lang="en-US" sz="2400" dirty="0">
                <a:latin typeface="Times New Roman" pitchFamily="18" charset="0"/>
                <a:cs typeface="Times New Roman" pitchFamily="18" charset="0"/>
              </a:rPr>
              <a:t>Does not consider how optimal the current solution is. </a:t>
            </a:r>
          </a:p>
          <a:p>
            <a:pPr algn="just"/>
            <a:r>
              <a:rPr lang="en-US" sz="2400" dirty="0">
                <a:latin typeface="Times New Roman" pitchFamily="18" charset="0"/>
                <a:cs typeface="Times New Roman" pitchFamily="18" charset="0"/>
              </a:rPr>
              <a:t>At each step, uses a heuristic to estimate the distance (cost) of each local choice from the goal.  </a:t>
            </a:r>
          </a:p>
          <a:p>
            <a:pPr algn="just"/>
            <a:r>
              <a:rPr lang="en-US" sz="2400" dirty="0">
                <a:latin typeface="Times New Roman" pitchFamily="18" charset="0"/>
                <a:cs typeface="Times New Roman" pitchFamily="18" charset="0"/>
              </a:rPr>
              <a:t>Steps: </a:t>
            </a:r>
          </a:p>
          <a:p>
            <a:pPr marL="0" indent="0" algn="just">
              <a:buNone/>
            </a:pPr>
            <a:r>
              <a:rPr lang="en-US" sz="2400" dirty="0">
                <a:latin typeface="Times New Roman" pitchFamily="18" charset="0"/>
                <a:cs typeface="Times New Roman" pitchFamily="18" charset="0"/>
              </a:rPr>
              <a:t>1. Define a heuristic function h(x) to estimate the distance to the goal from any state. </a:t>
            </a:r>
          </a:p>
          <a:p>
            <a:pPr marL="0" indent="0" algn="just">
              <a:buNone/>
            </a:pPr>
            <a:r>
              <a:rPr lang="en-US" sz="2400" dirty="0">
                <a:latin typeface="Times New Roman" pitchFamily="18" charset="0"/>
                <a:cs typeface="Times New Roman" pitchFamily="18" charset="0"/>
              </a:rPr>
              <a:t>2. From the current state, determine the search space (actions) for one step ahead. </a:t>
            </a:r>
          </a:p>
          <a:p>
            <a:pPr marL="0" indent="0" algn="just">
              <a:buNone/>
            </a:pPr>
            <a:r>
              <a:rPr lang="en-US" sz="2400" dirty="0">
                <a:latin typeface="Times New Roman" pitchFamily="18" charset="0"/>
                <a:cs typeface="Times New Roman" pitchFamily="18" charset="0"/>
              </a:rPr>
              <a:t>3. Select the action from the search space that minimizes the heuristic function.</a:t>
            </a:r>
          </a:p>
        </p:txBody>
      </p:sp>
      <p:sp>
        <p:nvSpPr>
          <p:cNvPr id="5" name="Slide Number Placeholder 4">
            <a:extLst>
              <a:ext uri="{FF2B5EF4-FFF2-40B4-BE49-F238E27FC236}">
                <a16:creationId xmlns:a16="http://schemas.microsoft.com/office/drawing/2014/main" xmlns="" id="{7FBC25FD-4B93-461F-BBDC-9EA86BE43B34}"/>
              </a:ext>
            </a:extLst>
          </p:cNvPr>
          <p:cNvSpPr>
            <a:spLocks noGrp="1"/>
          </p:cNvSpPr>
          <p:nvPr>
            <p:ph type="sldNum" sz="quarter" idx="12"/>
          </p:nvPr>
        </p:nvSpPr>
        <p:spPr/>
        <p:txBody>
          <a:bodyPr/>
          <a:lstStyle/>
          <a:p>
            <a:fld id="{8E61623F-2467-49C3-926E-F17CF5E26D60}" type="slidenum">
              <a:rPr lang="en-IN" smtClean="0"/>
              <a:t>7</a:t>
            </a:fld>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143BDE-9110-4B40-B576-34CA22F4EDEB}"/>
              </a:ext>
            </a:extLst>
          </p:cNvPr>
          <p:cNvSpPr>
            <a:spLocks noGrp="1"/>
          </p:cNvSpPr>
          <p:nvPr>
            <p:ph type="title"/>
          </p:nvPr>
        </p:nvSpPr>
        <p:spPr>
          <a:xfrm>
            <a:off x="1981200" y="274639"/>
            <a:ext cx="8229600" cy="850107"/>
          </a:xfrm>
        </p:spPr>
        <p:txBody>
          <a:bodyPr>
            <a:normAutofit fontScale="90000"/>
          </a:bodyPr>
          <a:lstStyle/>
          <a:p>
            <a:r>
              <a:rPr lang="en-IN" b="0" i="0" dirty="0">
                <a:solidFill>
                  <a:srgbClr val="610B4B"/>
                </a:solidFill>
                <a:effectLst/>
                <a:latin typeface="erdana"/>
              </a:rPr>
              <a:t>Best first search algorithm</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xmlns="" id="{47FA14D7-3899-43D6-A120-4E38A0396477}"/>
              </a:ext>
            </a:extLst>
          </p:cNvPr>
          <p:cNvSpPr>
            <a:spLocks noGrp="1"/>
          </p:cNvSpPr>
          <p:nvPr>
            <p:ph idx="1"/>
          </p:nvPr>
        </p:nvSpPr>
        <p:spPr>
          <a:xfrm>
            <a:off x="1524003" y="980728"/>
            <a:ext cx="10247791" cy="5472608"/>
          </a:xfrm>
        </p:spPr>
        <p:txBody>
          <a:bodyPr>
            <a:normAutofit fontScale="92500" lnSpcReduction="20000"/>
          </a:bodyPr>
          <a:lstStyle/>
          <a:p>
            <a:pPr algn="just">
              <a:buFont typeface="Arial" panose="020B0604020202020204" pitchFamily="34" charset="0"/>
              <a:buChar char="•"/>
            </a:pPr>
            <a:r>
              <a:rPr lang="en-US" b="1" i="0" dirty="0">
                <a:solidFill>
                  <a:srgbClr val="000000"/>
                </a:solidFill>
                <a:effectLst/>
                <a:latin typeface="inter-bold"/>
              </a:rPr>
              <a:t>Step 1:</a:t>
            </a:r>
            <a:r>
              <a:rPr lang="en-US" b="0" i="0" dirty="0">
                <a:solidFill>
                  <a:srgbClr val="000000"/>
                </a:solidFill>
                <a:effectLst/>
                <a:latin typeface="inter-regular"/>
              </a:rPr>
              <a:t> Place the starting node into the OPEN list.</a:t>
            </a:r>
          </a:p>
          <a:p>
            <a:pPr algn="just">
              <a:buFont typeface="Arial" panose="020B0604020202020204" pitchFamily="34" charset="0"/>
              <a:buChar char="•"/>
            </a:pPr>
            <a:r>
              <a:rPr lang="en-US" b="1" i="0" dirty="0">
                <a:solidFill>
                  <a:srgbClr val="000000"/>
                </a:solidFill>
                <a:effectLst/>
                <a:latin typeface="inter-bold"/>
              </a:rPr>
              <a:t>Step 2:</a:t>
            </a:r>
            <a:r>
              <a:rPr lang="en-US" b="0" i="0" dirty="0">
                <a:solidFill>
                  <a:srgbClr val="000000"/>
                </a:solidFill>
                <a:effectLst/>
                <a:latin typeface="inter-regular"/>
              </a:rPr>
              <a:t> If the OPEN list is empty, Stop and return failure.</a:t>
            </a:r>
          </a:p>
          <a:p>
            <a:pPr algn="just">
              <a:buFont typeface="Arial" panose="020B0604020202020204" pitchFamily="34" charset="0"/>
              <a:buChar char="•"/>
            </a:pPr>
            <a:r>
              <a:rPr lang="en-US" b="1" i="0" dirty="0">
                <a:solidFill>
                  <a:srgbClr val="000000"/>
                </a:solidFill>
                <a:effectLst/>
                <a:latin typeface="inter-bold"/>
              </a:rPr>
              <a:t>Step 3:</a:t>
            </a:r>
            <a:r>
              <a:rPr lang="en-US" b="0" i="0" dirty="0">
                <a:solidFill>
                  <a:srgbClr val="000000"/>
                </a:solidFill>
                <a:effectLst/>
                <a:latin typeface="inter-regular"/>
              </a:rPr>
              <a:t> Remove the node n, from the OPEN list which has the lowest value of h(n), and places it in the CLOSED list.</a:t>
            </a:r>
          </a:p>
          <a:p>
            <a:pPr algn="just">
              <a:buFont typeface="Arial" panose="020B0604020202020204" pitchFamily="34" charset="0"/>
              <a:buChar char="•"/>
            </a:pPr>
            <a:r>
              <a:rPr lang="en-US" b="1" i="0" dirty="0">
                <a:solidFill>
                  <a:srgbClr val="000000"/>
                </a:solidFill>
                <a:effectLst/>
                <a:latin typeface="inter-bold"/>
              </a:rPr>
              <a:t>Step 4:</a:t>
            </a:r>
            <a:r>
              <a:rPr lang="en-US" b="0" i="0" dirty="0">
                <a:solidFill>
                  <a:srgbClr val="000000"/>
                </a:solidFill>
                <a:effectLst/>
                <a:latin typeface="inter-regular"/>
              </a:rPr>
              <a:t> Expand the node n, and generate the successors of node n.</a:t>
            </a:r>
          </a:p>
          <a:p>
            <a:pPr algn="just">
              <a:buFont typeface="Arial" panose="020B0604020202020204" pitchFamily="34" charset="0"/>
              <a:buChar char="•"/>
            </a:pPr>
            <a:r>
              <a:rPr lang="en-US" b="1" i="0" dirty="0">
                <a:solidFill>
                  <a:srgbClr val="000000"/>
                </a:solidFill>
                <a:effectLst/>
                <a:latin typeface="inter-bold"/>
              </a:rPr>
              <a:t>Step 5:</a:t>
            </a:r>
            <a:r>
              <a:rPr lang="en-US" b="0" i="0" dirty="0">
                <a:solidFill>
                  <a:srgbClr val="000000"/>
                </a:solidFill>
                <a:effectLst/>
                <a:latin typeface="inter-regular"/>
              </a:rPr>
              <a:t> Check each successor of node n, and find whether any node is a goal node or not. If any successor node is goal node, then return success and terminate the search, else proceed to Step 6.</a:t>
            </a:r>
          </a:p>
          <a:p>
            <a:pPr algn="just">
              <a:buFont typeface="Arial" panose="020B0604020202020204" pitchFamily="34" charset="0"/>
              <a:buChar char="•"/>
            </a:pPr>
            <a:r>
              <a:rPr lang="en-US" b="1" i="0" dirty="0">
                <a:solidFill>
                  <a:srgbClr val="000000"/>
                </a:solidFill>
                <a:effectLst/>
                <a:latin typeface="inter-bold"/>
              </a:rPr>
              <a:t>Step 6:</a:t>
            </a:r>
            <a:r>
              <a:rPr lang="en-US" b="0" i="0" dirty="0">
                <a:solidFill>
                  <a:srgbClr val="000000"/>
                </a:solidFill>
                <a:effectLst/>
                <a:latin typeface="inter-regular"/>
              </a:rPr>
              <a:t> For each successor node, algorithm checks for evaluation function f(n), and then check if the node has been in either OPEN or CLOSED list. If the node has not been in both list, then add it to the OPEN list.</a:t>
            </a:r>
          </a:p>
          <a:p>
            <a:pPr algn="just">
              <a:buFont typeface="Arial" panose="020B0604020202020204" pitchFamily="34" charset="0"/>
              <a:buChar char="•"/>
            </a:pPr>
            <a:r>
              <a:rPr lang="en-US" b="1" i="0" dirty="0">
                <a:solidFill>
                  <a:srgbClr val="000000"/>
                </a:solidFill>
                <a:effectLst/>
                <a:latin typeface="inter-bold"/>
              </a:rPr>
              <a:t>Step 7:</a:t>
            </a:r>
            <a:r>
              <a:rPr lang="en-US" b="0" i="0" dirty="0">
                <a:solidFill>
                  <a:srgbClr val="000000"/>
                </a:solidFill>
                <a:effectLst/>
                <a:latin typeface="inter-regular"/>
              </a:rPr>
              <a:t> Return to Step 2.</a:t>
            </a:r>
          </a:p>
          <a:p>
            <a:pPr marL="0" indent="0">
              <a:buNone/>
            </a:pPr>
            <a:endParaRPr lang="en-IN" dirty="0"/>
          </a:p>
        </p:txBody>
      </p:sp>
      <p:sp>
        <p:nvSpPr>
          <p:cNvPr id="5" name="Slide Number Placeholder 4">
            <a:extLst>
              <a:ext uri="{FF2B5EF4-FFF2-40B4-BE49-F238E27FC236}">
                <a16:creationId xmlns:a16="http://schemas.microsoft.com/office/drawing/2014/main" xmlns="" id="{6197F88C-2EBE-4B71-86D7-CFC4B67BBACF}"/>
              </a:ext>
            </a:extLst>
          </p:cNvPr>
          <p:cNvSpPr>
            <a:spLocks noGrp="1"/>
          </p:cNvSpPr>
          <p:nvPr>
            <p:ph type="sldNum" sz="quarter" idx="12"/>
          </p:nvPr>
        </p:nvSpPr>
        <p:spPr/>
        <p:txBody>
          <a:bodyPr/>
          <a:lstStyle/>
          <a:p>
            <a:fld id="{8E61623F-2467-49C3-926E-F17CF5E26D60}" type="slidenum">
              <a:rPr lang="en-IN" smtClean="0"/>
              <a:t>8</a:t>
            </a:fld>
            <a:endParaRPr lang="en-IN"/>
          </a:p>
        </p:txBody>
      </p:sp>
    </p:spTree>
    <p:extLst>
      <p:ext uri="{BB962C8B-B14F-4D97-AF65-F5344CB8AC3E}">
        <p14:creationId xmlns:p14="http://schemas.microsoft.com/office/powerpoint/2010/main" val="13567217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8E61623F-2467-49C3-926E-F17CF5E26D60}" type="slidenum">
              <a:rPr lang="en-IN" smtClean="0"/>
              <a:t>9</a:t>
            </a:fld>
            <a:endParaRPr lang="en-IN"/>
          </a:p>
        </p:txBody>
      </p:sp>
      <p:pic>
        <p:nvPicPr>
          <p:cNvPr id="1026" name="Picture 2" descr="image-3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751" y="75015"/>
            <a:ext cx="8795197" cy="6463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298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2262</TotalTime>
  <Words>1389</Words>
  <Application>Microsoft Office PowerPoint</Application>
  <PresentationFormat>Widescreen</PresentationFormat>
  <Paragraphs>156</Paragraphs>
  <Slides>40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Calibri Light</vt:lpstr>
      <vt:lpstr>erdana</vt:lpstr>
      <vt:lpstr>Georgia</vt:lpstr>
      <vt:lpstr>inter-bold</vt:lpstr>
      <vt:lpstr>inter-regular</vt:lpstr>
      <vt:lpstr>Times New Roman</vt:lpstr>
      <vt:lpstr>Office Theme</vt:lpstr>
      <vt:lpstr>Informed Search</vt:lpstr>
      <vt:lpstr>Informed Search</vt:lpstr>
      <vt:lpstr>Informed Search Strategies</vt:lpstr>
      <vt:lpstr>Heuristics function</vt:lpstr>
      <vt:lpstr>Pure Heuristic Search </vt:lpstr>
      <vt:lpstr>Best-first search</vt:lpstr>
      <vt:lpstr>Best First Search</vt:lpstr>
      <vt:lpstr>Best first search algorithm </vt:lpstr>
      <vt:lpstr>PowerPoint Presentation</vt:lpstr>
      <vt:lpstr>PowerPoint Presentation</vt:lpstr>
      <vt:lpstr>Greedy best-first search</vt:lpstr>
      <vt:lpstr>Example: Consider the below search problem, and we will traverse it using greedy best-first search. At each iteration, each node is expanded using evaluation function f(n)=h(n) , which is given in the below table. </vt:lpstr>
      <vt:lpstr>PowerPoint Presentation</vt:lpstr>
      <vt:lpstr>Greedy Best-First Search</vt:lpstr>
      <vt:lpstr>Greedy Best-First Search</vt:lpstr>
      <vt:lpstr>Greedy Best-First Search</vt:lpstr>
      <vt:lpstr>Greedy Best-First Search</vt:lpstr>
      <vt:lpstr>Example: Consider the below search problem, and we will traverse it using greedy best-first search. At each iteration, each node is expanded using evaluation function f(n)=h(n) , which is given in the below table.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Performance</vt:lpstr>
      <vt:lpstr>A* Algorithm</vt:lpstr>
      <vt:lpstr>Cont…</vt:lpstr>
      <vt:lpstr>Working of A*</vt:lpstr>
      <vt:lpstr>Working of A*</vt:lpstr>
      <vt:lpstr>Example</vt:lpstr>
      <vt:lpstr>A* 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Informed Search</dc:title>
  <dc:creator>Gunavathi</dc:creator>
  <cp:lastModifiedBy>Admin</cp:lastModifiedBy>
  <cp:revision>21</cp:revision>
  <dcterms:created xsi:type="dcterms:W3CDTF">2021-09-04T12:08:46Z</dcterms:created>
  <dcterms:modified xsi:type="dcterms:W3CDTF">2024-01-31T18:08:57Z</dcterms:modified>
</cp:coreProperties>
</file>