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6" r:id="rId2"/>
    <p:sldId id="256" r:id="rId3"/>
    <p:sldId id="257" r:id="rId4"/>
    <p:sldId id="260" r:id="rId5"/>
    <p:sldId id="258" r:id="rId6"/>
    <p:sldId id="270" r:id="rId7"/>
    <p:sldId id="284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2" r:id="rId16"/>
    <p:sldId id="269" r:id="rId17"/>
    <p:sldId id="285" r:id="rId18"/>
    <p:sldId id="276" r:id="rId19"/>
    <p:sldId id="283" r:id="rId20"/>
    <p:sldId id="280" r:id="rId21"/>
    <p:sldId id="287" r:id="rId22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25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15715" y="593893"/>
            <a:ext cx="4061968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38224" y="2398775"/>
            <a:ext cx="7616951" cy="434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1100" y="3397250"/>
            <a:ext cx="5334000" cy="615553"/>
          </a:xfrm>
        </p:spPr>
        <p:txBody>
          <a:bodyPr/>
          <a:lstStyle/>
          <a:p>
            <a:r>
              <a:rPr lang="en-IN" sz="4000" dirty="0"/>
              <a:t>Local Search algorithms</a:t>
            </a:r>
          </a:p>
        </p:txBody>
      </p:sp>
    </p:spTree>
    <p:extLst>
      <p:ext uri="{BB962C8B-B14F-4D97-AF65-F5344CB8AC3E}">
        <p14:creationId xmlns:p14="http://schemas.microsoft.com/office/powerpoint/2010/main" val="24866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ts val="3710"/>
              </a:lnSpc>
              <a:spcBef>
                <a:spcPts val="114"/>
              </a:spcBef>
            </a:pPr>
            <a:r>
              <a:rPr dirty="0"/>
              <a:t>Hill</a:t>
            </a:r>
            <a:r>
              <a:rPr spc="-30" dirty="0"/>
              <a:t> </a:t>
            </a:r>
            <a:r>
              <a:rPr spc="-5" dirty="0"/>
              <a:t>Climbing</a:t>
            </a:r>
            <a:r>
              <a:rPr spc="-50" dirty="0"/>
              <a:t> </a:t>
            </a:r>
            <a:r>
              <a:rPr dirty="0"/>
              <a:t>Example</a:t>
            </a:r>
          </a:p>
          <a:p>
            <a:pPr algn="ctr">
              <a:lnSpc>
                <a:spcPts val="2750"/>
              </a:lnSpc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8-puzzle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-7619" y="3528060"/>
          <a:ext cx="1301748" cy="111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830"/>
                <a:gridCol w="441959"/>
                <a:gridCol w="441959"/>
              </a:tblGrid>
              <a:tr h="371856"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8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82956" y="4675146"/>
            <a:ext cx="5118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h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37652" y="1746019"/>
            <a:ext cx="1905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800" i="1" spc="-175" dirty="0">
                <a:latin typeface="Arial"/>
                <a:cs typeface="Arial"/>
              </a:rPr>
              <a:t>H</a:t>
            </a:r>
            <a:r>
              <a:rPr sz="1800" i="1" spc="-165" dirty="0">
                <a:latin typeface="Arial"/>
                <a:cs typeface="Arial"/>
              </a:rPr>
              <a:t>e</a:t>
            </a:r>
            <a:r>
              <a:rPr sz="1800" i="1" spc="-75" dirty="0">
                <a:latin typeface="Arial"/>
                <a:cs typeface="Arial"/>
              </a:rPr>
              <a:t>u</a:t>
            </a:r>
            <a:r>
              <a:rPr sz="1800" i="1" spc="10" dirty="0">
                <a:latin typeface="Arial"/>
                <a:cs typeface="Arial"/>
              </a:rPr>
              <a:t>r</a:t>
            </a:r>
            <a:r>
              <a:rPr sz="1800" i="1" dirty="0">
                <a:latin typeface="Arial"/>
                <a:cs typeface="Arial"/>
              </a:rPr>
              <a:t>i</a:t>
            </a:r>
            <a:r>
              <a:rPr sz="1800" i="1" spc="-250" dirty="0">
                <a:latin typeface="Arial"/>
                <a:cs typeface="Arial"/>
              </a:rPr>
              <a:t>s</a:t>
            </a:r>
            <a:r>
              <a:rPr sz="1800" i="1" spc="65" dirty="0">
                <a:latin typeface="Arial"/>
                <a:cs typeface="Arial"/>
              </a:rPr>
              <a:t>t</a:t>
            </a:r>
            <a:r>
              <a:rPr sz="1800" i="1" spc="-25" dirty="0">
                <a:latin typeface="Arial"/>
                <a:cs typeface="Arial"/>
              </a:rPr>
              <a:t>i</a:t>
            </a:r>
            <a:r>
              <a:rPr sz="1800" i="1" spc="-155" dirty="0">
                <a:latin typeface="Arial"/>
                <a:cs typeface="Arial"/>
              </a:rPr>
              <a:t>c</a:t>
            </a:r>
            <a:r>
              <a:rPr sz="1800" i="1" spc="-55" dirty="0">
                <a:latin typeface="Arial"/>
                <a:cs typeface="Arial"/>
              </a:rPr>
              <a:t> </a:t>
            </a:r>
            <a:r>
              <a:rPr sz="1800" i="1" spc="20" dirty="0">
                <a:latin typeface="Arial"/>
                <a:cs typeface="Arial"/>
              </a:rPr>
              <a:t>f</a:t>
            </a:r>
            <a:r>
              <a:rPr sz="1800" i="1" spc="-95" dirty="0">
                <a:latin typeface="Arial"/>
                <a:cs typeface="Arial"/>
              </a:rPr>
              <a:t>u</a:t>
            </a:r>
            <a:r>
              <a:rPr sz="1800" i="1" spc="-75" dirty="0">
                <a:latin typeface="Arial"/>
                <a:cs typeface="Arial"/>
              </a:rPr>
              <a:t>n</a:t>
            </a:r>
            <a:r>
              <a:rPr sz="1800" i="1" spc="-160" dirty="0">
                <a:latin typeface="Arial"/>
                <a:cs typeface="Arial"/>
              </a:rPr>
              <a:t>c</a:t>
            </a:r>
            <a:r>
              <a:rPr sz="1800" i="1" spc="45" dirty="0">
                <a:latin typeface="Arial"/>
                <a:cs typeface="Arial"/>
              </a:rPr>
              <a:t>t</a:t>
            </a:r>
            <a:r>
              <a:rPr sz="1800" i="1" dirty="0">
                <a:latin typeface="Arial"/>
                <a:cs typeface="Arial"/>
              </a:rPr>
              <a:t>i</a:t>
            </a:r>
            <a:r>
              <a:rPr sz="1800" i="1" spc="-95" dirty="0">
                <a:latin typeface="Arial"/>
                <a:cs typeface="Arial"/>
              </a:rPr>
              <a:t>o</a:t>
            </a:r>
            <a:r>
              <a:rPr sz="1800" i="1" spc="-80" dirty="0">
                <a:latin typeface="Arial"/>
                <a:cs typeface="Arial"/>
              </a:rPr>
              <a:t>n</a:t>
            </a:r>
            <a:r>
              <a:rPr sz="1800" i="1" spc="-8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i</a:t>
            </a:r>
            <a:r>
              <a:rPr sz="1800" i="1" spc="-145" dirty="0">
                <a:latin typeface="Arial"/>
                <a:cs typeface="Arial"/>
              </a:rPr>
              <a:t>s  </a:t>
            </a:r>
            <a:r>
              <a:rPr sz="1800" i="1" spc="-45" dirty="0">
                <a:latin typeface="Arial"/>
                <a:cs typeface="Arial"/>
              </a:rPr>
              <a:t>Manhattan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spc="-114" dirty="0">
                <a:latin typeface="Arial"/>
                <a:cs typeface="Arial"/>
              </a:rPr>
              <a:t>Distance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79154"/>
            <a:ext cx="1359526" cy="12375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470900" y="2878473"/>
            <a:ext cx="2222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 smtClean="0"/>
              <a:t>-the </a:t>
            </a:r>
            <a:r>
              <a:rPr lang="en-IN" b="1" i="1" dirty="0"/>
              <a:t>sum of the distances of the tiles from their goal positions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ts val="3710"/>
              </a:lnSpc>
              <a:spcBef>
                <a:spcPts val="114"/>
              </a:spcBef>
            </a:pPr>
            <a:r>
              <a:rPr dirty="0"/>
              <a:t>Hill</a:t>
            </a:r>
            <a:r>
              <a:rPr spc="-30" dirty="0"/>
              <a:t> </a:t>
            </a:r>
            <a:r>
              <a:rPr spc="-5" dirty="0"/>
              <a:t>Climbing</a:t>
            </a:r>
            <a:r>
              <a:rPr spc="-50" dirty="0"/>
              <a:t> </a:t>
            </a:r>
            <a:r>
              <a:rPr dirty="0"/>
              <a:t>Example</a:t>
            </a:r>
          </a:p>
          <a:p>
            <a:pPr algn="ctr">
              <a:lnSpc>
                <a:spcPts val="2750"/>
              </a:lnSpc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8-puzzle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27276" y="5305044"/>
          <a:ext cx="1325877" cy="111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/>
                <a:gridCol w="441959"/>
                <a:gridCol w="441959"/>
              </a:tblGrid>
              <a:tr h="37185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80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27276" y="1757172"/>
          <a:ext cx="1325877" cy="1112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/>
                <a:gridCol w="441959"/>
                <a:gridCol w="441959"/>
              </a:tblGrid>
              <a:tr h="371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80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-7619" y="3528060"/>
          <a:ext cx="1301748" cy="111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830"/>
                <a:gridCol w="441959"/>
                <a:gridCol w="441959"/>
              </a:tblGrid>
              <a:tr h="371856"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8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27276" y="3528060"/>
          <a:ext cx="1325877" cy="111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/>
                <a:gridCol w="441959"/>
                <a:gridCol w="441959"/>
              </a:tblGrid>
              <a:tr h="37185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80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82956" y="4675146"/>
            <a:ext cx="5118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h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5764" y="2867682"/>
            <a:ext cx="49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1860" y="4638570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h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5764" y="6446033"/>
            <a:ext cx="49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59408" y="2322576"/>
            <a:ext cx="445134" cy="1670685"/>
          </a:xfrm>
          <a:custGeom>
            <a:avLst/>
            <a:gdLst/>
            <a:ahLst/>
            <a:cxnLst/>
            <a:rect l="l" t="t" r="r" b="b"/>
            <a:pathLst>
              <a:path w="445135" h="1670685">
                <a:moveTo>
                  <a:pt x="420101" y="78370"/>
                </a:moveTo>
                <a:lnTo>
                  <a:pt x="393061" y="70798"/>
                </a:lnTo>
                <a:lnTo>
                  <a:pt x="0" y="1664208"/>
                </a:lnTo>
                <a:lnTo>
                  <a:pt x="24383" y="1670303"/>
                </a:lnTo>
                <a:lnTo>
                  <a:pt x="420101" y="78370"/>
                </a:lnTo>
                <a:close/>
              </a:path>
              <a:path w="445135" h="1670685">
                <a:moveTo>
                  <a:pt x="445007" y="85343"/>
                </a:moveTo>
                <a:lnTo>
                  <a:pt x="426719" y="0"/>
                </a:lnTo>
                <a:lnTo>
                  <a:pt x="368807" y="64007"/>
                </a:lnTo>
                <a:lnTo>
                  <a:pt x="393061" y="70798"/>
                </a:lnTo>
                <a:lnTo>
                  <a:pt x="396239" y="57912"/>
                </a:lnTo>
                <a:lnTo>
                  <a:pt x="423671" y="64007"/>
                </a:lnTo>
                <a:lnTo>
                  <a:pt x="423671" y="79369"/>
                </a:lnTo>
                <a:lnTo>
                  <a:pt x="445007" y="85343"/>
                </a:lnTo>
                <a:close/>
              </a:path>
              <a:path w="445135" h="1670685">
                <a:moveTo>
                  <a:pt x="423671" y="64007"/>
                </a:moveTo>
                <a:lnTo>
                  <a:pt x="396239" y="57912"/>
                </a:lnTo>
                <a:lnTo>
                  <a:pt x="393061" y="70798"/>
                </a:lnTo>
                <a:lnTo>
                  <a:pt x="420101" y="78370"/>
                </a:lnTo>
                <a:lnTo>
                  <a:pt x="423671" y="64007"/>
                </a:lnTo>
                <a:close/>
              </a:path>
              <a:path w="445135" h="1670685">
                <a:moveTo>
                  <a:pt x="423671" y="79369"/>
                </a:moveTo>
                <a:lnTo>
                  <a:pt x="423671" y="64007"/>
                </a:lnTo>
                <a:lnTo>
                  <a:pt x="420101" y="78370"/>
                </a:lnTo>
                <a:lnTo>
                  <a:pt x="423671" y="79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38072" y="4053839"/>
            <a:ext cx="445134" cy="1762125"/>
          </a:xfrm>
          <a:custGeom>
            <a:avLst/>
            <a:gdLst/>
            <a:ahLst/>
            <a:cxnLst/>
            <a:rect l="l" t="t" r="r" b="b"/>
            <a:pathLst>
              <a:path w="445135" h="1762125">
                <a:moveTo>
                  <a:pt x="399288" y="39624"/>
                </a:moveTo>
                <a:lnTo>
                  <a:pt x="320040" y="0"/>
                </a:lnTo>
                <a:lnTo>
                  <a:pt x="320040" y="27432"/>
                </a:lnTo>
                <a:lnTo>
                  <a:pt x="33528" y="27432"/>
                </a:lnTo>
                <a:lnTo>
                  <a:pt x="33528" y="51816"/>
                </a:lnTo>
                <a:lnTo>
                  <a:pt x="320040" y="51816"/>
                </a:lnTo>
                <a:lnTo>
                  <a:pt x="320040" y="79248"/>
                </a:lnTo>
                <a:lnTo>
                  <a:pt x="335280" y="71640"/>
                </a:lnTo>
                <a:lnTo>
                  <a:pt x="399288" y="39624"/>
                </a:lnTo>
                <a:close/>
              </a:path>
              <a:path w="445135" h="1762125">
                <a:moveTo>
                  <a:pt x="445008" y="1676400"/>
                </a:moveTo>
                <a:lnTo>
                  <a:pt x="420624" y="1682496"/>
                </a:lnTo>
                <a:lnTo>
                  <a:pt x="24384" y="91440"/>
                </a:lnTo>
                <a:lnTo>
                  <a:pt x="0" y="97536"/>
                </a:lnTo>
                <a:lnTo>
                  <a:pt x="396240" y="1688592"/>
                </a:lnTo>
                <a:lnTo>
                  <a:pt x="371856" y="1694688"/>
                </a:lnTo>
                <a:lnTo>
                  <a:pt x="423672" y="1758022"/>
                </a:lnTo>
                <a:lnTo>
                  <a:pt x="426720" y="1761744"/>
                </a:lnTo>
                <a:lnTo>
                  <a:pt x="445008" y="1676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37652" y="1746019"/>
            <a:ext cx="1905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800" i="1" spc="-175" dirty="0">
                <a:latin typeface="Arial"/>
                <a:cs typeface="Arial"/>
              </a:rPr>
              <a:t>H</a:t>
            </a:r>
            <a:r>
              <a:rPr sz="1800" i="1" spc="-165" dirty="0">
                <a:latin typeface="Arial"/>
                <a:cs typeface="Arial"/>
              </a:rPr>
              <a:t>e</a:t>
            </a:r>
            <a:r>
              <a:rPr sz="1800" i="1" spc="-75" dirty="0">
                <a:latin typeface="Arial"/>
                <a:cs typeface="Arial"/>
              </a:rPr>
              <a:t>u</a:t>
            </a:r>
            <a:r>
              <a:rPr sz="1800" i="1" spc="10" dirty="0">
                <a:latin typeface="Arial"/>
                <a:cs typeface="Arial"/>
              </a:rPr>
              <a:t>r</a:t>
            </a:r>
            <a:r>
              <a:rPr sz="1800" i="1" dirty="0">
                <a:latin typeface="Arial"/>
                <a:cs typeface="Arial"/>
              </a:rPr>
              <a:t>i</a:t>
            </a:r>
            <a:r>
              <a:rPr sz="1800" i="1" spc="-250" dirty="0">
                <a:latin typeface="Arial"/>
                <a:cs typeface="Arial"/>
              </a:rPr>
              <a:t>s</a:t>
            </a:r>
            <a:r>
              <a:rPr sz="1800" i="1" spc="65" dirty="0">
                <a:latin typeface="Arial"/>
                <a:cs typeface="Arial"/>
              </a:rPr>
              <a:t>t</a:t>
            </a:r>
            <a:r>
              <a:rPr sz="1800" i="1" spc="-25" dirty="0">
                <a:latin typeface="Arial"/>
                <a:cs typeface="Arial"/>
              </a:rPr>
              <a:t>i</a:t>
            </a:r>
            <a:r>
              <a:rPr sz="1800" i="1" spc="-155" dirty="0">
                <a:latin typeface="Arial"/>
                <a:cs typeface="Arial"/>
              </a:rPr>
              <a:t>c</a:t>
            </a:r>
            <a:r>
              <a:rPr sz="1800" i="1" spc="-55" dirty="0">
                <a:latin typeface="Arial"/>
                <a:cs typeface="Arial"/>
              </a:rPr>
              <a:t> </a:t>
            </a:r>
            <a:r>
              <a:rPr sz="1800" i="1" spc="20" dirty="0">
                <a:latin typeface="Arial"/>
                <a:cs typeface="Arial"/>
              </a:rPr>
              <a:t>f</a:t>
            </a:r>
            <a:r>
              <a:rPr sz="1800" i="1" spc="-95" dirty="0">
                <a:latin typeface="Arial"/>
                <a:cs typeface="Arial"/>
              </a:rPr>
              <a:t>u</a:t>
            </a:r>
            <a:r>
              <a:rPr sz="1800" i="1" spc="-75" dirty="0">
                <a:latin typeface="Arial"/>
                <a:cs typeface="Arial"/>
              </a:rPr>
              <a:t>n</a:t>
            </a:r>
            <a:r>
              <a:rPr sz="1800" i="1" spc="-160" dirty="0">
                <a:latin typeface="Arial"/>
                <a:cs typeface="Arial"/>
              </a:rPr>
              <a:t>c</a:t>
            </a:r>
            <a:r>
              <a:rPr sz="1800" i="1" spc="45" dirty="0">
                <a:latin typeface="Arial"/>
                <a:cs typeface="Arial"/>
              </a:rPr>
              <a:t>t</a:t>
            </a:r>
            <a:r>
              <a:rPr sz="1800" i="1" dirty="0">
                <a:latin typeface="Arial"/>
                <a:cs typeface="Arial"/>
              </a:rPr>
              <a:t>i</a:t>
            </a:r>
            <a:r>
              <a:rPr sz="1800" i="1" spc="-95" dirty="0">
                <a:latin typeface="Arial"/>
                <a:cs typeface="Arial"/>
              </a:rPr>
              <a:t>o</a:t>
            </a:r>
            <a:r>
              <a:rPr sz="1800" i="1" spc="-80" dirty="0">
                <a:latin typeface="Arial"/>
                <a:cs typeface="Arial"/>
              </a:rPr>
              <a:t>n</a:t>
            </a:r>
            <a:r>
              <a:rPr sz="1800" i="1" spc="-8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i</a:t>
            </a:r>
            <a:r>
              <a:rPr sz="1800" i="1" spc="-145" dirty="0">
                <a:latin typeface="Arial"/>
                <a:cs typeface="Arial"/>
              </a:rPr>
              <a:t>s  </a:t>
            </a:r>
            <a:r>
              <a:rPr sz="1800" i="1" spc="-45" dirty="0">
                <a:latin typeface="Arial"/>
                <a:cs typeface="Arial"/>
              </a:rPr>
              <a:t>Manhattan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spc="-114" dirty="0">
                <a:latin typeface="Arial"/>
                <a:cs typeface="Arial"/>
              </a:rPr>
              <a:t>Distance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49" y="204658"/>
            <a:ext cx="1359526" cy="123759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470900" y="2878473"/>
            <a:ext cx="2222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 smtClean="0"/>
              <a:t>-the </a:t>
            </a:r>
            <a:r>
              <a:rPr lang="en-IN" b="1" i="1" dirty="0"/>
              <a:t>sum of the distances of the tiles from their goal positions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ts val="3710"/>
              </a:lnSpc>
              <a:spcBef>
                <a:spcPts val="114"/>
              </a:spcBef>
            </a:pPr>
            <a:r>
              <a:rPr dirty="0"/>
              <a:t>Hill</a:t>
            </a:r>
            <a:r>
              <a:rPr spc="-30" dirty="0"/>
              <a:t> </a:t>
            </a:r>
            <a:r>
              <a:rPr spc="-5" dirty="0"/>
              <a:t>Climbing</a:t>
            </a:r>
            <a:r>
              <a:rPr spc="-50" dirty="0"/>
              <a:t> </a:t>
            </a:r>
            <a:r>
              <a:rPr dirty="0"/>
              <a:t>Example</a:t>
            </a:r>
          </a:p>
          <a:p>
            <a:pPr algn="ctr">
              <a:lnSpc>
                <a:spcPts val="2750"/>
              </a:lnSpc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8-puzzle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27276" y="5305044"/>
          <a:ext cx="1325877" cy="111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/>
                <a:gridCol w="441959"/>
                <a:gridCol w="441959"/>
              </a:tblGrid>
              <a:tr h="37185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80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27276" y="1757172"/>
          <a:ext cx="1325877" cy="1112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/>
                <a:gridCol w="441959"/>
                <a:gridCol w="441959"/>
              </a:tblGrid>
              <a:tr h="371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80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-7619" y="3528060"/>
          <a:ext cx="1301748" cy="111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830"/>
                <a:gridCol w="441959"/>
                <a:gridCol w="441959"/>
              </a:tblGrid>
              <a:tr h="371856"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8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27276" y="3528060"/>
          <a:ext cx="1325877" cy="111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/>
                <a:gridCol w="441959"/>
                <a:gridCol w="441959"/>
              </a:tblGrid>
              <a:tr h="37185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80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726180" y="3125724"/>
          <a:ext cx="1325877" cy="111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/>
                <a:gridCol w="441959"/>
                <a:gridCol w="441959"/>
              </a:tblGrid>
              <a:tr h="37185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80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82956" y="4675146"/>
            <a:ext cx="5118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h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5764" y="2867682"/>
            <a:ext cx="49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81860" y="4638570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h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726180" y="1720596"/>
          <a:ext cx="1325877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/>
                <a:gridCol w="441959"/>
                <a:gridCol w="441959"/>
              </a:tblGrid>
              <a:tr h="37185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8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726180" y="4530852"/>
          <a:ext cx="1325877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/>
                <a:gridCol w="441959"/>
                <a:gridCol w="441959"/>
              </a:tblGrid>
              <a:tr h="37185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80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726180" y="5935980"/>
          <a:ext cx="1325877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/>
                <a:gridCol w="441959"/>
                <a:gridCol w="441959"/>
              </a:tblGrid>
              <a:tr h="37185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80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175764" y="6381996"/>
            <a:ext cx="1560195" cy="70231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800" dirty="0">
                <a:latin typeface="Times New Roman"/>
                <a:cs typeface="Times New Roman"/>
              </a:rPr>
              <a:t>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  <a:p>
            <a:pPr marL="1076325">
              <a:lnSpc>
                <a:spcPct val="100000"/>
              </a:lnSpc>
              <a:spcBef>
                <a:spcPts val="500"/>
              </a:spcBef>
            </a:pPr>
            <a:r>
              <a:rPr sz="1800" dirty="0">
                <a:latin typeface="Times New Roman"/>
                <a:cs typeface="Times New Roman"/>
              </a:rPr>
              <a:t>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5523" y="2794530"/>
            <a:ext cx="49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65523" y="4196610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h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65523" y="5601738"/>
            <a:ext cx="49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59408" y="2322576"/>
            <a:ext cx="445134" cy="1670685"/>
          </a:xfrm>
          <a:custGeom>
            <a:avLst/>
            <a:gdLst/>
            <a:ahLst/>
            <a:cxnLst/>
            <a:rect l="l" t="t" r="r" b="b"/>
            <a:pathLst>
              <a:path w="445135" h="1670685">
                <a:moveTo>
                  <a:pt x="420101" y="78370"/>
                </a:moveTo>
                <a:lnTo>
                  <a:pt x="393061" y="70798"/>
                </a:lnTo>
                <a:lnTo>
                  <a:pt x="0" y="1664208"/>
                </a:lnTo>
                <a:lnTo>
                  <a:pt x="24383" y="1670303"/>
                </a:lnTo>
                <a:lnTo>
                  <a:pt x="420101" y="78370"/>
                </a:lnTo>
                <a:close/>
              </a:path>
              <a:path w="445135" h="1670685">
                <a:moveTo>
                  <a:pt x="445007" y="85343"/>
                </a:moveTo>
                <a:lnTo>
                  <a:pt x="426719" y="0"/>
                </a:lnTo>
                <a:lnTo>
                  <a:pt x="368807" y="64007"/>
                </a:lnTo>
                <a:lnTo>
                  <a:pt x="393061" y="70798"/>
                </a:lnTo>
                <a:lnTo>
                  <a:pt x="396239" y="57912"/>
                </a:lnTo>
                <a:lnTo>
                  <a:pt x="423671" y="64007"/>
                </a:lnTo>
                <a:lnTo>
                  <a:pt x="423671" y="79369"/>
                </a:lnTo>
                <a:lnTo>
                  <a:pt x="445007" y="85343"/>
                </a:lnTo>
                <a:close/>
              </a:path>
              <a:path w="445135" h="1670685">
                <a:moveTo>
                  <a:pt x="423671" y="64007"/>
                </a:moveTo>
                <a:lnTo>
                  <a:pt x="396239" y="57912"/>
                </a:lnTo>
                <a:lnTo>
                  <a:pt x="393061" y="70798"/>
                </a:lnTo>
                <a:lnTo>
                  <a:pt x="420101" y="78370"/>
                </a:lnTo>
                <a:lnTo>
                  <a:pt x="423671" y="64007"/>
                </a:lnTo>
                <a:close/>
              </a:path>
              <a:path w="445135" h="1670685">
                <a:moveTo>
                  <a:pt x="423671" y="79369"/>
                </a:moveTo>
                <a:lnTo>
                  <a:pt x="423671" y="64007"/>
                </a:lnTo>
                <a:lnTo>
                  <a:pt x="420101" y="78370"/>
                </a:lnTo>
                <a:lnTo>
                  <a:pt x="423671" y="79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38072" y="4053839"/>
            <a:ext cx="445134" cy="1762125"/>
          </a:xfrm>
          <a:custGeom>
            <a:avLst/>
            <a:gdLst/>
            <a:ahLst/>
            <a:cxnLst/>
            <a:rect l="l" t="t" r="r" b="b"/>
            <a:pathLst>
              <a:path w="445135" h="1762125">
                <a:moveTo>
                  <a:pt x="399288" y="39624"/>
                </a:moveTo>
                <a:lnTo>
                  <a:pt x="320040" y="0"/>
                </a:lnTo>
                <a:lnTo>
                  <a:pt x="320040" y="27432"/>
                </a:lnTo>
                <a:lnTo>
                  <a:pt x="33528" y="27432"/>
                </a:lnTo>
                <a:lnTo>
                  <a:pt x="33528" y="51816"/>
                </a:lnTo>
                <a:lnTo>
                  <a:pt x="320040" y="51816"/>
                </a:lnTo>
                <a:lnTo>
                  <a:pt x="320040" y="79248"/>
                </a:lnTo>
                <a:lnTo>
                  <a:pt x="335280" y="71640"/>
                </a:lnTo>
                <a:lnTo>
                  <a:pt x="399288" y="39624"/>
                </a:lnTo>
                <a:close/>
              </a:path>
              <a:path w="445135" h="1762125">
                <a:moveTo>
                  <a:pt x="445008" y="1676400"/>
                </a:moveTo>
                <a:lnTo>
                  <a:pt x="420624" y="1682496"/>
                </a:lnTo>
                <a:lnTo>
                  <a:pt x="24384" y="91440"/>
                </a:lnTo>
                <a:lnTo>
                  <a:pt x="0" y="97536"/>
                </a:lnTo>
                <a:lnTo>
                  <a:pt x="396240" y="1688592"/>
                </a:lnTo>
                <a:lnTo>
                  <a:pt x="371856" y="1694688"/>
                </a:lnTo>
                <a:lnTo>
                  <a:pt x="423672" y="1758022"/>
                </a:lnTo>
                <a:lnTo>
                  <a:pt x="426720" y="1761744"/>
                </a:lnTo>
                <a:lnTo>
                  <a:pt x="445008" y="1676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27832" y="2258567"/>
            <a:ext cx="445134" cy="1774189"/>
          </a:xfrm>
          <a:custGeom>
            <a:avLst/>
            <a:gdLst/>
            <a:ahLst/>
            <a:cxnLst/>
            <a:rect l="l" t="t" r="r" b="b"/>
            <a:pathLst>
              <a:path w="445135" h="1774189">
                <a:moveTo>
                  <a:pt x="390144" y="1490472"/>
                </a:moveTo>
                <a:lnTo>
                  <a:pt x="304800" y="1502664"/>
                </a:lnTo>
                <a:lnTo>
                  <a:pt x="320294" y="1524368"/>
                </a:lnTo>
                <a:lnTo>
                  <a:pt x="6096" y="1752600"/>
                </a:lnTo>
                <a:lnTo>
                  <a:pt x="21336" y="1773936"/>
                </a:lnTo>
                <a:lnTo>
                  <a:pt x="335534" y="1545704"/>
                </a:lnTo>
                <a:lnTo>
                  <a:pt x="344424" y="1558137"/>
                </a:lnTo>
                <a:lnTo>
                  <a:pt x="350520" y="1566672"/>
                </a:lnTo>
                <a:lnTo>
                  <a:pt x="390144" y="1490472"/>
                </a:lnTo>
                <a:close/>
              </a:path>
              <a:path w="445135" h="1774189">
                <a:moveTo>
                  <a:pt x="445008" y="85344"/>
                </a:moveTo>
                <a:lnTo>
                  <a:pt x="426720" y="0"/>
                </a:lnTo>
                <a:lnTo>
                  <a:pt x="371856" y="64008"/>
                </a:lnTo>
                <a:lnTo>
                  <a:pt x="396011" y="71056"/>
                </a:lnTo>
                <a:lnTo>
                  <a:pt x="0" y="1664208"/>
                </a:lnTo>
                <a:lnTo>
                  <a:pt x="24384" y="1670304"/>
                </a:lnTo>
                <a:lnTo>
                  <a:pt x="420166" y="78105"/>
                </a:lnTo>
                <a:lnTo>
                  <a:pt x="423672" y="79121"/>
                </a:lnTo>
                <a:lnTo>
                  <a:pt x="445008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18688" y="4142231"/>
            <a:ext cx="436245" cy="2359660"/>
          </a:xfrm>
          <a:custGeom>
            <a:avLst/>
            <a:gdLst/>
            <a:ahLst/>
            <a:cxnLst/>
            <a:rect l="l" t="t" r="r" b="b"/>
            <a:pathLst>
              <a:path w="436245" h="2359660">
                <a:moveTo>
                  <a:pt x="423672" y="2273808"/>
                </a:moveTo>
                <a:lnTo>
                  <a:pt x="397078" y="2279129"/>
                </a:lnTo>
                <a:lnTo>
                  <a:pt x="33528" y="134112"/>
                </a:lnTo>
                <a:lnTo>
                  <a:pt x="9144" y="137160"/>
                </a:lnTo>
                <a:lnTo>
                  <a:pt x="372503" y="2284044"/>
                </a:lnTo>
                <a:lnTo>
                  <a:pt x="347472" y="2289048"/>
                </a:lnTo>
                <a:lnTo>
                  <a:pt x="399288" y="2359152"/>
                </a:lnTo>
                <a:lnTo>
                  <a:pt x="423672" y="2273808"/>
                </a:lnTo>
                <a:close/>
              </a:path>
              <a:path w="436245" h="2359660">
                <a:moveTo>
                  <a:pt x="435864" y="752856"/>
                </a:moveTo>
                <a:lnTo>
                  <a:pt x="412419" y="764070"/>
                </a:lnTo>
                <a:lnTo>
                  <a:pt x="24384" y="0"/>
                </a:lnTo>
                <a:lnTo>
                  <a:pt x="0" y="12192"/>
                </a:lnTo>
                <a:lnTo>
                  <a:pt x="390245" y="774674"/>
                </a:lnTo>
                <a:lnTo>
                  <a:pt x="365760" y="786384"/>
                </a:lnTo>
                <a:lnTo>
                  <a:pt x="417576" y="824687"/>
                </a:lnTo>
                <a:lnTo>
                  <a:pt x="435864" y="838200"/>
                </a:lnTo>
                <a:lnTo>
                  <a:pt x="435864" y="752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137652" y="1746019"/>
            <a:ext cx="1905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800" i="1" spc="-175" dirty="0">
                <a:latin typeface="Arial"/>
                <a:cs typeface="Arial"/>
              </a:rPr>
              <a:t>H</a:t>
            </a:r>
            <a:r>
              <a:rPr sz="1800" i="1" spc="-165" dirty="0">
                <a:latin typeface="Arial"/>
                <a:cs typeface="Arial"/>
              </a:rPr>
              <a:t>e</a:t>
            </a:r>
            <a:r>
              <a:rPr sz="1800" i="1" spc="-75" dirty="0">
                <a:latin typeface="Arial"/>
                <a:cs typeface="Arial"/>
              </a:rPr>
              <a:t>u</a:t>
            </a:r>
            <a:r>
              <a:rPr sz="1800" i="1" spc="10" dirty="0">
                <a:latin typeface="Arial"/>
                <a:cs typeface="Arial"/>
              </a:rPr>
              <a:t>r</a:t>
            </a:r>
            <a:r>
              <a:rPr sz="1800" i="1" dirty="0">
                <a:latin typeface="Arial"/>
                <a:cs typeface="Arial"/>
              </a:rPr>
              <a:t>i</a:t>
            </a:r>
            <a:r>
              <a:rPr sz="1800" i="1" spc="-250" dirty="0">
                <a:latin typeface="Arial"/>
                <a:cs typeface="Arial"/>
              </a:rPr>
              <a:t>s</a:t>
            </a:r>
            <a:r>
              <a:rPr sz="1800" i="1" spc="65" dirty="0">
                <a:latin typeface="Arial"/>
                <a:cs typeface="Arial"/>
              </a:rPr>
              <a:t>t</a:t>
            </a:r>
            <a:r>
              <a:rPr sz="1800" i="1" spc="-25" dirty="0">
                <a:latin typeface="Arial"/>
                <a:cs typeface="Arial"/>
              </a:rPr>
              <a:t>i</a:t>
            </a:r>
            <a:r>
              <a:rPr sz="1800" i="1" spc="-155" dirty="0">
                <a:latin typeface="Arial"/>
                <a:cs typeface="Arial"/>
              </a:rPr>
              <a:t>c</a:t>
            </a:r>
            <a:r>
              <a:rPr sz="1800" i="1" spc="-55" dirty="0">
                <a:latin typeface="Arial"/>
                <a:cs typeface="Arial"/>
              </a:rPr>
              <a:t> </a:t>
            </a:r>
            <a:r>
              <a:rPr sz="1800" i="1" spc="20" dirty="0">
                <a:latin typeface="Arial"/>
                <a:cs typeface="Arial"/>
              </a:rPr>
              <a:t>f</a:t>
            </a:r>
            <a:r>
              <a:rPr sz="1800" i="1" spc="-95" dirty="0">
                <a:latin typeface="Arial"/>
                <a:cs typeface="Arial"/>
              </a:rPr>
              <a:t>u</a:t>
            </a:r>
            <a:r>
              <a:rPr sz="1800" i="1" spc="-75" dirty="0">
                <a:latin typeface="Arial"/>
                <a:cs typeface="Arial"/>
              </a:rPr>
              <a:t>n</a:t>
            </a:r>
            <a:r>
              <a:rPr sz="1800" i="1" spc="-160" dirty="0">
                <a:latin typeface="Arial"/>
                <a:cs typeface="Arial"/>
              </a:rPr>
              <a:t>c</a:t>
            </a:r>
            <a:r>
              <a:rPr sz="1800" i="1" spc="45" dirty="0">
                <a:latin typeface="Arial"/>
                <a:cs typeface="Arial"/>
              </a:rPr>
              <a:t>t</a:t>
            </a:r>
            <a:r>
              <a:rPr sz="1800" i="1" dirty="0">
                <a:latin typeface="Arial"/>
                <a:cs typeface="Arial"/>
              </a:rPr>
              <a:t>i</a:t>
            </a:r>
            <a:r>
              <a:rPr sz="1800" i="1" spc="-95" dirty="0">
                <a:latin typeface="Arial"/>
                <a:cs typeface="Arial"/>
              </a:rPr>
              <a:t>o</a:t>
            </a:r>
            <a:r>
              <a:rPr sz="1800" i="1" spc="-80" dirty="0">
                <a:latin typeface="Arial"/>
                <a:cs typeface="Arial"/>
              </a:rPr>
              <a:t>n</a:t>
            </a:r>
            <a:r>
              <a:rPr sz="1800" i="1" spc="-8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i</a:t>
            </a:r>
            <a:r>
              <a:rPr sz="1800" i="1" spc="-145" dirty="0">
                <a:latin typeface="Arial"/>
                <a:cs typeface="Arial"/>
              </a:rPr>
              <a:t>s  </a:t>
            </a:r>
            <a:r>
              <a:rPr sz="1800" i="1" spc="-45" dirty="0">
                <a:latin typeface="Arial"/>
                <a:cs typeface="Arial"/>
              </a:rPr>
              <a:t>Manhattan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spc="-114" dirty="0">
                <a:latin typeface="Arial"/>
                <a:cs typeface="Arial"/>
              </a:rPr>
              <a:t>Distance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88" y="204658"/>
            <a:ext cx="1359526" cy="1237595"/>
          </a:xfrm>
          <a:prstGeom prst="rect">
            <a:avLst/>
          </a:prstGeom>
        </p:spPr>
      </p:pic>
      <p:sp>
        <p:nvSpPr>
          <p:cNvPr id="24" name="Multiply 23"/>
          <p:cNvSpPr/>
          <p:nvPr/>
        </p:nvSpPr>
        <p:spPr>
          <a:xfrm>
            <a:off x="3299910" y="2723292"/>
            <a:ext cx="339218" cy="52652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8470900" y="2878473"/>
            <a:ext cx="2222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 smtClean="0"/>
              <a:t>-the </a:t>
            </a:r>
            <a:r>
              <a:rPr lang="en-IN" b="1" i="1" dirty="0"/>
              <a:t>sum of the distances of the tiles from their goal positions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ts val="3710"/>
              </a:lnSpc>
              <a:spcBef>
                <a:spcPts val="114"/>
              </a:spcBef>
            </a:pPr>
            <a:r>
              <a:rPr dirty="0"/>
              <a:t>Hill</a:t>
            </a:r>
            <a:r>
              <a:rPr spc="-30" dirty="0"/>
              <a:t> </a:t>
            </a:r>
            <a:r>
              <a:rPr spc="-5" dirty="0"/>
              <a:t>Climbing</a:t>
            </a:r>
            <a:r>
              <a:rPr spc="-50" dirty="0"/>
              <a:t> </a:t>
            </a:r>
            <a:r>
              <a:rPr dirty="0"/>
              <a:t>Example</a:t>
            </a:r>
          </a:p>
          <a:p>
            <a:pPr algn="ctr">
              <a:lnSpc>
                <a:spcPts val="2750"/>
              </a:lnSpc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8-puzzle:</a:t>
            </a:r>
            <a:r>
              <a:rPr sz="2400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r>
              <a:rPr sz="24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case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27276" y="5305044"/>
          <a:ext cx="1325877" cy="111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/>
                <a:gridCol w="441959"/>
                <a:gridCol w="441959"/>
              </a:tblGrid>
              <a:tr h="37185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80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27276" y="1757172"/>
          <a:ext cx="1325877" cy="1112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/>
                <a:gridCol w="441959"/>
                <a:gridCol w="441959"/>
              </a:tblGrid>
              <a:tr h="371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80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-7619" y="3528060"/>
          <a:ext cx="1301748" cy="111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830"/>
                <a:gridCol w="441959"/>
                <a:gridCol w="441959"/>
              </a:tblGrid>
              <a:tr h="371856"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8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27276" y="3528060"/>
          <a:ext cx="1325877" cy="111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/>
                <a:gridCol w="441959"/>
                <a:gridCol w="441959"/>
              </a:tblGrid>
              <a:tr h="37185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80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726180" y="3125724"/>
          <a:ext cx="1325877" cy="111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/>
                <a:gridCol w="441959"/>
                <a:gridCol w="441959"/>
              </a:tblGrid>
              <a:tr h="37185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80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82956" y="4675146"/>
            <a:ext cx="5118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h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5764" y="2867682"/>
            <a:ext cx="49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81860" y="4638570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h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726180" y="1720596"/>
          <a:ext cx="1325877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/>
                <a:gridCol w="441959"/>
                <a:gridCol w="441959"/>
              </a:tblGrid>
              <a:tr h="37185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8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726180" y="4530852"/>
          <a:ext cx="1325877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/>
                <a:gridCol w="441959"/>
                <a:gridCol w="441959"/>
              </a:tblGrid>
              <a:tr h="37185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80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726180" y="5935980"/>
          <a:ext cx="1325877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/>
                <a:gridCol w="441959"/>
                <a:gridCol w="441959"/>
              </a:tblGrid>
              <a:tr h="37185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80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175764" y="6381996"/>
            <a:ext cx="1560195" cy="70231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800" dirty="0">
                <a:latin typeface="Times New Roman"/>
                <a:cs typeface="Times New Roman"/>
              </a:rPr>
              <a:t>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  <a:p>
            <a:pPr marL="1076325">
              <a:lnSpc>
                <a:spcPct val="100000"/>
              </a:lnSpc>
              <a:spcBef>
                <a:spcPts val="500"/>
              </a:spcBef>
            </a:pPr>
            <a:r>
              <a:rPr sz="1800" dirty="0">
                <a:latin typeface="Times New Roman"/>
                <a:cs typeface="Times New Roman"/>
              </a:rPr>
              <a:t>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5523" y="2794530"/>
            <a:ext cx="49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65523" y="4196610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h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65523" y="5601738"/>
            <a:ext cx="496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628132" y="3125724"/>
          <a:ext cx="1325877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/>
                <a:gridCol w="441959"/>
                <a:gridCol w="441959"/>
              </a:tblGrid>
              <a:tr h="371856"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807"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11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5979667" y="4230138"/>
            <a:ext cx="5118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h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359408" y="2322576"/>
            <a:ext cx="445134" cy="1670685"/>
          </a:xfrm>
          <a:custGeom>
            <a:avLst/>
            <a:gdLst/>
            <a:ahLst/>
            <a:cxnLst/>
            <a:rect l="l" t="t" r="r" b="b"/>
            <a:pathLst>
              <a:path w="445135" h="1670685">
                <a:moveTo>
                  <a:pt x="420101" y="78370"/>
                </a:moveTo>
                <a:lnTo>
                  <a:pt x="393061" y="70798"/>
                </a:lnTo>
                <a:lnTo>
                  <a:pt x="0" y="1664208"/>
                </a:lnTo>
                <a:lnTo>
                  <a:pt x="24383" y="1670303"/>
                </a:lnTo>
                <a:lnTo>
                  <a:pt x="420101" y="78370"/>
                </a:lnTo>
                <a:close/>
              </a:path>
              <a:path w="445135" h="1670685">
                <a:moveTo>
                  <a:pt x="445007" y="85343"/>
                </a:moveTo>
                <a:lnTo>
                  <a:pt x="426719" y="0"/>
                </a:lnTo>
                <a:lnTo>
                  <a:pt x="368807" y="64007"/>
                </a:lnTo>
                <a:lnTo>
                  <a:pt x="393061" y="70798"/>
                </a:lnTo>
                <a:lnTo>
                  <a:pt x="396239" y="57912"/>
                </a:lnTo>
                <a:lnTo>
                  <a:pt x="423671" y="64007"/>
                </a:lnTo>
                <a:lnTo>
                  <a:pt x="423671" y="79369"/>
                </a:lnTo>
                <a:lnTo>
                  <a:pt x="445007" y="85343"/>
                </a:lnTo>
                <a:close/>
              </a:path>
              <a:path w="445135" h="1670685">
                <a:moveTo>
                  <a:pt x="423671" y="64007"/>
                </a:moveTo>
                <a:lnTo>
                  <a:pt x="396239" y="57912"/>
                </a:lnTo>
                <a:lnTo>
                  <a:pt x="393061" y="70798"/>
                </a:lnTo>
                <a:lnTo>
                  <a:pt x="420101" y="78370"/>
                </a:lnTo>
                <a:lnTo>
                  <a:pt x="423671" y="64007"/>
                </a:lnTo>
                <a:close/>
              </a:path>
              <a:path w="445135" h="1670685">
                <a:moveTo>
                  <a:pt x="423671" y="79369"/>
                </a:moveTo>
                <a:lnTo>
                  <a:pt x="423671" y="64007"/>
                </a:lnTo>
                <a:lnTo>
                  <a:pt x="420101" y="78370"/>
                </a:lnTo>
                <a:lnTo>
                  <a:pt x="423671" y="79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38072" y="4053839"/>
            <a:ext cx="445134" cy="1762125"/>
          </a:xfrm>
          <a:custGeom>
            <a:avLst/>
            <a:gdLst/>
            <a:ahLst/>
            <a:cxnLst/>
            <a:rect l="l" t="t" r="r" b="b"/>
            <a:pathLst>
              <a:path w="445135" h="1762125">
                <a:moveTo>
                  <a:pt x="399288" y="39624"/>
                </a:moveTo>
                <a:lnTo>
                  <a:pt x="320040" y="0"/>
                </a:lnTo>
                <a:lnTo>
                  <a:pt x="320040" y="27432"/>
                </a:lnTo>
                <a:lnTo>
                  <a:pt x="33528" y="27432"/>
                </a:lnTo>
                <a:lnTo>
                  <a:pt x="33528" y="51816"/>
                </a:lnTo>
                <a:lnTo>
                  <a:pt x="320040" y="51816"/>
                </a:lnTo>
                <a:lnTo>
                  <a:pt x="320040" y="79248"/>
                </a:lnTo>
                <a:lnTo>
                  <a:pt x="335280" y="71640"/>
                </a:lnTo>
                <a:lnTo>
                  <a:pt x="399288" y="39624"/>
                </a:lnTo>
                <a:close/>
              </a:path>
              <a:path w="445135" h="1762125">
                <a:moveTo>
                  <a:pt x="445008" y="1676400"/>
                </a:moveTo>
                <a:lnTo>
                  <a:pt x="420624" y="1682496"/>
                </a:lnTo>
                <a:lnTo>
                  <a:pt x="24384" y="91440"/>
                </a:lnTo>
                <a:lnTo>
                  <a:pt x="0" y="97536"/>
                </a:lnTo>
                <a:lnTo>
                  <a:pt x="396240" y="1688592"/>
                </a:lnTo>
                <a:lnTo>
                  <a:pt x="371856" y="1694688"/>
                </a:lnTo>
                <a:lnTo>
                  <a:pt x="423672" y="1758022"/>
                </a:lnTo>
                <a:lnTo>
                  <a:pt x="426720" y="1761744"/>
                </a:lnTo>
                <a:lnTo>
                  <a:pt x="445008" y="1676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27832" y="2258567"/>
            <a:ext cx="445134" cy="1774189"/>
          </a:xfrm>
          <a:custGeom>
            <a:avLst/>
            <a:gdLst/>
            <a:ahLst/>
            <a:cxnLst/>
            <a:rect l="l" t="t" r="r" b="b"/>
            <a:pathLst>
              <a:path w="445135" h="1774189">
                <a:moveTo>
                  <a:pt x="390144" y="1490472"/>
                </a:moveTo>
                <a:lnTo>
                  <a:pt x="304800" y="1502664"/>
                </a:lnTo>
                <a:lnTo>
                  <a:pt x="320294" y="1524368"/>
                </a:lnTo>
                <a:lnTo>
                  <a:pt x="6096" y="1752600"/>
                </a:lnTo>
                <a:lnTo>
                  <a:pt x="21336" y="1773936"/>
                </a:lnTo>
                <a:lnTo>
                  <a:pt x="335534" y="1545704"/>
                </a:lnTo>
                <a:lnTo>
                  <a:pt x="344424" y="1558137"/>
                </a:lnTo>
                <a:lnTo>
                  <a:pt x="350520" y="1566672"/>
                </a:lnTo>
                <a:lnTo>
                  <a:pt x="390144" y="1490472"/>
                </a:lnTo>
                <a:close/>
              </a:path>
              <a:path w="445135" h="1774189">
                <a:moveTo>
                  <a:pt x="445008" y="85344"/>
                </a:moveTo>
                <a:lnTo>
                  <a:pt x="426720" y="0"/>
                </a:lnTo>
                <a:lnTo>
                  <a:pt x="371856" y="64008"/>
                </a:lnTo>
                <a:lnTo>
                  <a:pt x="396011" y="71056"/>
                </a:lnTo>
                <a:lnTo>
                  <a:pt x="0" y="1664208"/>
                </a:lnTo>
                <a:lnTo>
                  <a:pt x="24384" y="1670304"/>
                </a:lnTo>
                <a:lnTo>
                  <a:pt x="420166" y="78105"/>
                </a:lnTo>
                <a:lnTo>
                  <a:pt x="423672" y="79121"/>
                </a:lnTo>
                <a:lnTo>
                  <a:pt x="445008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18688" y="4142231"/>
            <a:ext cx="436245" cy="2359660"/>
          </a:xfrm>
          <a:custGeom>
            <a:avLst/>
            <a:gdLst/>
            <a:ahLst/>
            <a:cxnLst/>
            <a:rect l="l" t="t" r="r" b="b"/>
            <a:pathLst>
              <a:path w="436245" h="2359660">
                <a:moveTo>
                  <a:pt x="423672" y="2273808"/>
                </a:moveTo>
                <a:lnTo>
                  <a:pt x="397078" y="2279129"/>
                </a:lnTo>
                <a:lnTo>
                  <a:pt x="33528" y="134112"/>
                </a:lnTo>
                <a:lnTo>
                  <a:pt x="9144" y="137160"/>
                </a:lnTo>
                <a:lnTo>
                  <a:pt x="372503" y="2284044"/>
                </a:lnTo>
                <a:lnTo>
                  <a:pt x="347472" y="2289048"/>
                </a:lnTo>
                <a:lnTo>
                  <a:pt x="399288" y="2359152"/>
                </a:lnTo>
                <a:lnTo>
                  <a:pt x="423672" y="2273808"/>
                </a:lnTo>
                <a:close/>
              </a:path>
              <a:path w="436245" h="2359660">
                <a:moveTo>
                  <a:pt x="435864" y="752856"/>
                </a:moveTo>
                <a:lnTo>
                  <a:pt x="412419" y="764070"/>
                </a:lnTo>
                <a:lnTo>
                  <a:pt x="24384" y="0"/>
                </a:lnTo>
                <a:lnTo>
                  <a:pt x="0" y="12192"/>
                </a:lnTo>
                <a:lnTo>
                  <a:pt x="390245" y="774674"/>
                </a:lnTo>
                <a:lnTo>
                  <a:pt x="365760" y="786384"/>
                </a:lnTo>
                <a:lnTo>
                  <a:pt x="417576" y="824687"/>
                </a:lnTo>
                <a:lnTo>
                  <a:pt x="435864" y="838200"/>
                </a:lnTo>
                <a:lnTo>
                  <a:pt x="435864" y="7528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11496" y="3651503"/>
            <a:ext cx="365760" cy="79375"/>
          </a:xfrm>
          <a:custGeom>
            <a:avLst/>
            <a:gdLst/>
            <a:ahLst/>
            <a:cxnLst/>
            <a:rect l="l" t="t" r="r" b="b"/>
            <a:pathLst>
              <a:path w="365760" h="79375">
                <a:moveTo>
                  <a:pt x="301751" y="51816"/>
                </a:moveTo>
                <a:lnTo>
                  <a:pt x="301751" y="27432"/>
                </a:lnTo>
                <a:lnTo>
                  <a:pt x="0" y="27432"/>
                </a:lnTo>
                <a:lnTo>
                  <a:pt x="0" y="51816"/>
                </a:lnTo>
                <a:lnTo>
                  <a:pt x="301751" y="51816"/>
                </a:lnTo>
                <a:close/>
              </a:path>
              <a:path w="365760" h="79375">
                <a:moveTo>
                  <a:pt x="365759" y="39624"/>
                </a:moveTo>
                <a:lnTo>
                  <a:pt x="289559" y="0"/>
                </a:lnTo>
                <a:lnTo>
                  <a:pt x="289559" y="27432"/>
                </a:lnTo>
                <a:lnTo>
                  <a:pt x="301751" y="27432"/>
                </a:lnTo>
                <a:lnTo>
                  <a:pt x="301751" y="72908"/>
                </a:lnTo>
                <a:lnTo>
                  <a:pt x="365759" y="39624"/>
                </a:lnTo>
                <a:close/>
              </a:path>
              <a:path w="365760" h="79375">
                <a:moveTo>
                  <a:pt x="301751" y="72908"/>
                </a:moveTo>
                <a:lnTo>
                  <a:pt x="301751" y="51816"/>
                </a:lnTo>
                <a:lnTo>
                  <a:pt x="289559" y="51816"/>
                </a:lnTo>
                <a:lnTo>
                  <a:pt x="289559" y="79248"/>
                </a:lnTo>
                <a:lnTo>
                  <a:pt x="301751" y="72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137652" y="1746019"/>
            <a:ext cx="1905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800" i="1" spc="-175" dirty="0">
                <a:latin typeface="Arial"/>
                <a:cs typeface="Arial"/>
              </a:rPr>
              <a:t>H</a:t>
            </a:r>
            <a:r>
              <a:rPr sz="1800" i="1" spc="-165" dirty="0">
                <a:latin typeface="Arial"/>
                <a:cs typeface="Arial"/>
              </a:rPr>
              <a:t>e</a:t>
            </a:r>
            <a:r>
              <a:rPr sz="1800" i="1" spc="-75" dirty="0">
                <a:latin typeface="Arial"/>
                <a:cs typeface="Arial"/>
              </a:rPr>
              <a:t>u</a:t>
            </a:r>
            <a:r>
              <a:rPr sz="1800" i="1" spc="10" dirty="0">
                <a:latin typeface="Arial"/>
                <a:cs typeface="Arial"/>
              </a:rPr>
              <a:t>r</a:t>
            </a:r>
            <a:r>
              <a:rPr sz="1800" i="1" dirty="0">
                <a:latin typeface="Arial"/>
                <a:cs typeface="Arial"/>
              </a:rPr>
              <a:t>i</a:t>
            </a:r>
            <a:r>
              <a:rPr sz="1800" i="1" spc="-250" dirty="0">
                <a:latin typeface="Arial"/>
                <a:cs typeface="Arial"/>
              </a:rPr>
              <a:t>s</a:t>
            </a:r>
            <a:r>
              <a:rPr sz="1800" i="1" spc="65" dirty="0">
                <a:latin typeface="Arial"/>
                <a:cs typeface="Arial"/>
              </a:rPr>
              <a:t>t</a:t>
            </a:r>
            <a:r>
              <a:rPr sz="1800" i="1" spc="-25" dirty="0">
                <a:latin typeface="Arial"/>
                <a:cs typeface="Arial"/>
              </a:rPr>
              <a:t>i</a:t>
            </a:r>
            <a:r>
              <a:rPr sz="1800" i="1" spc="-155" dirty="0">
                <a:latin typeface="Arial"/>
                <a:cs typeface="Arial"/>
              </a:rPr>
              <a:t>c</a:t>
            </a:r>
            <a:r>
              <a:rPr sz="1800" i="1" spc="-55" dirty="0">
                <a:latin typeface="Arial"/>
                <a:cs typeface="Arial"/>
              </a:rPr>
              <a:t> </a:t>
            </a:r>
            <a:r>
              <a:rPr sz="1800" i="1" spc="20" dirty="0">
                <a:latin typeface="Arial"/>
                <a:cs typeface="Arial"/>
              </a:rPr>
              <a:t>f</a:t>
            </a:r>
            <a:r>
              <a:rPr sz="1800" i="1" spc="-95" dirty="0">
                <a:latin typeface="Arial"/>
                <a:cs typeface="Arial"/>
              </a:rPr>
              <a:t>u</a:t>
            </a:r>
            <a:r>
              <a:rPr sz="1800" i="1" spc="-75" dirty="0">
                <a:latin typeface="Arial"/>
                <a:cs typeface="Arial"/>
              </a:rPr>
              <a:t>n</a:t>
            </a:r>
            <a:r>
              <a:rPr sz="1800" i="1" spc="-160" dirty="0">
                <a:latin typeface="Arial"/>
                <a:cs typeface="Arial"/>
              </a:rPr>
              <a:t>c</a:t>
            </a:r>
            <a:r>
              <a:rPr sz="1800" i="1" spc="45" dirty="0">
                <a:latin typeface="Arial"/>
                <a:cs typeface="Arial"/>
              </a:rPr>
              <a:t>t</a:t>
            </a:r>
            <a:r>
              <a:rPr sz="1800" i="1" dirty="0">
                <a:latin typeface="Arial"/>
                <a:cs typeface="Arial"/>
              </a:rPr>
              <a:t>i</a:t>
            </a:r>
            <a:r>
              <a:rPr sz="1800" i="1" spc="-95" dirty="0">
                <a:latin typeface="Arial"/>
                <a:cs typeface="Arial"/>
              </a:rPr>
              <a:t>o</a:t>
            </a:r>
            <a:r>
              <a:rPr sz="1800" i="1" spc="-80" dirty="0">
                <a:latin typeface="Arial"/>
                <a:cs typeface="Arial"/>
              </a:rPr>
              <a:t>n</a:t>
            </a:r>
            <a:r>
              <a:rPr sz="1800" i="1" spc="-8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i</a:t>
            </a:r>
            <a:r>
              <a:rPr sz="1800" i="1" spc="-145" dirty="0">
                <a:latin typeface="Arial"/>
                <a:cs typeface="Arial"/>
              </a:rPr>
              <a:t>s  </a:t>
            </a:r>
            <a:r>
              <a:rPr sz="1800" i="1" spc="-45" dirty="0">
                <a:latin typeface="Arial"/>
                <a:cs typeface="Arial"/>
              </a:rPr>
              <a:t>Manhattan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spc="-114" dirty="0">
                <a:latin typeface="Arial"/>
                <a:cs typeface="Arial"/>
              </a:rPr>
              <a:t>Distance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56" y="204658"/>
            <a:ext cx="1359526" cy="1237595"/>
          </a:xfrm>
          <a:prstGeom prst="rect">
            <a:avLst/>
          </a:prstGeom>
        </p:spPr>
      </p:pic>
      <p:sp>
        <p:nvSpPr>
          <p:cNvPr id="27" name="Multiply 26"/>
          <p:cNvSpPr/>
          <p:nvPr/>
        </p:nvSpPr>
        <p:spPr>
          <a:xfrm>
            <a:off x="3299910" y="2723292"/>
            <a:ext cx="339218" cy="52652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8470900" y="2878473"/>
            <a:ext cx="2222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 smtClean="0"/>
              <a:t>-the </a:t>
            </a:r>
            <a:r>
              <a:rPr lang="en-IN" b="1" i="1" dirty="0"/>
              <a:t>sum of the distances of the tiles from their goal positions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132" y="593893"/>
            <a:ext cx="4241800" cy="848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13030">
              <a:lnSpc>
                <a:spcPts val="3710"/>
              </a:lnSpc>
              <a:spcBef>
                <a:spcPts val="114"/>
              </a:spcBef>
            </a:pPr>
            <a:r>
              <a:rPr dirty="0"/>
              <a:t>Hill</a:t>
            </a:r>
            <a:r>
              <a:rPr spc="-25" dirty="0"/>
              <a:t> </a:t>
            </a:r>
            <a:r>
              <a:rPr spc="-5" dirty="0"/>
              <a:t>Climbing</a:t>
            </a:r>
            <a:r>
              <a:rPr spc="-50" dirty="0"/>
              <a:t> </a:t>
            </a:r>
            <a:r>
              <a:rPr dirty="0"/>
              <a:t>Example</a:t>
            </a:r>
          </a:p>
          <a:p>
            <a:pPr marL="12700">
              <a:lnSpc>
                <a:spcPts val="2750"/>
              </a:lnSpc>
            </a:pP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8-puzzle:</a:t>
            </a:r>
            <a:r>
              <a:rPr sz="24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stuck</a:t>
            </a:r>
            <a:r>
              <a:rPr sz="2400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at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local</a:t>
            </a:r>
            <a:r>
              <a:rPr sz="24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maximum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27276" y="1757172"/>
          <a:ext cx="1325877" cy="1112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/>
                <a:gridCol w="441959"/>
                <a:gridCol w="441959"/>
              </a:tblGrid>
              <a:tr h="37185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80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-7619" y="3528060"/>
          <a:ext cx="1301748" cy="111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830"/>
                <a:gridCol w="441959"/>
                <a:gridCol w="441959"/>
              </a:tblGrid>
              <a:tr h="371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808"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 marR="2095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7276" y="3528060"/>
          <a:ext cx="1325877" cy="111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/>
                <a:gridCol w="441959"/>
                <a:gridCol w="441959"/>
              </a:tblGrid>
              <a:tr h="37185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8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82956" y="4675146"/>
            <a:ext cx="624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h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5764" y="2867682"/>
            <a:ext cx="612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13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1860" y="4638570"/>
            <a:ext cx="612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h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55" dirty="0">
                <a:latin typeface="Times New Roman"/>
                <a:cs typeface="Times New Roman"/>
              </a:rPr>
              <a:t>11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59408" y="2322576"/>
            <a:ext cx="445134" cy="1670685"/>
          </a:xfrm>
          <a:custGeom>
            <a:avLst/>
            <a:gdLst/>
            <a:ahLst/>
            <a:cxnLst/>
            <a:rect l="l" t="t" r="r" b="b"/>
            <a:pathLst>
              <a:path w="445135" h="1670685">
                <a:moveTo>
                  <a:pt x="420101" y="78370"/>
                </a:moveTo>
                <a:lnTo>
                  <a:pt x="393061" y="70798"/>
                </a:lnTo>
                <a:lnTo>
                  <a:pt x="0" y="1664208"/>
                </a:lnTo>
                <a:lnTo>
                  <a:pt x="24383" y="1670303"/>
                </a:lnTo>
                <a:lnTo>
                  <a:pt x="420101" y="78370"/>
                </a:lnTo>
                <a:close/>
              </a:path>
              <a:path w="445135" h="1670685">
                <a:moveTo>
                  <a:pt x="445007" y="85343"/>
                </a:moveTo>
                <a:lnTo>
                  <a:pt x="426719" y="0"/>
                </a:lnTo>
                <a:lnTo>
                  <a:pt x="368807" y="64007"/>
                </a:lnTo>
                <a:lnTo>
                  <a:pt x="393061" y="70798"/>
                </a:lnTo>
                <a:lnTo>
                  <a:pt x="396239" y="57912"/>
                </a:lnTo>
                <a:lnTo>
                  <a:pt x="423671" y="64007"/>
                </a:lnTo>
                <a:lnTo>
                  <a:pt x="423671" y="79369"/>
                </a:lnTo>
                <a:lnTo>
                  <a:pt x="445007" y="85343"/>
                </a:lnTo>
                <a:close/>
              </a:path>
              <a:path w="445135" h="1670685">
                <a:moveTo>
                  <a:pt x="423671" y="64007"/>
                </a:moveTo>
                <a:lnTo>
                  <a:pt x="396239" y="57912"/>
                </a:lnTo>
                <a:lnTo>
                  <a:pt x="393061" y="70798"/>
                </a:lnTo>
                <a:lnTo>
                  <a:pt x="420101" y="78370"/>
                </a:lnTo>
                <a:lnTo>
                  <a:pt x="423671" y="64007"/>
                </a:lnTo>
                <a:close/>
              </a:path>
              <a:path w="445135" h="1670685">
                <a:moveTo>
                  <a:pt x="423671" y="79369"/>
                </a:moveTo>
                <a:lnTo>
                  <a:pt x="423671" y="64007"/>
                </a:lnTo>
                <a:lnTo>
                  <a:pt x="420101" y="78370"/>
                </a:lnTo>
                <a:lnTo>
                  <a:pt x="423671" y="79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1600" y="4053840"/>
            <a:ext cx="365760" cy="79375"/>
          </a:xfrm>
          <a:custGeom>
            <a:avLst/>
            <a:gdLst/>
            <a:ahLst/>
            <a:cxnLst/>
            <a:rect l="l" t="t" r="r" b="b"/>
            <a:pathLst>
              <a:path w="365760" h="79375">
                <a:moveTo>
                  <a:pt x="301752" y="51815"/>
                </a:moveTo>
                <a:lnTo>
                  <a:pt x="301752" y="27432"/>
                </a:lnTo>
                <a:lnTo>
                  <a:pt x="0" y="27432"/>
                </a:lnTo>
                <a:lnTo>
                  <a:pt x="0" y="51815"/>
                </a:lnTo>
                <a:lnTo>
                  <a:pt x="301752" y="51815"/>
                </a:lnTo>
                <a:close/>
              </a:path>
              <a:path w="365760" h="79375">
                <a:moveTo>
                  <a:pt x="365760" y="39624"/>
                </a:moveTo>
                <a:lnTo>
                  <a:pt x="286512" y="0"/>
                </a:lnTo>
                <a:lnTo>
                  <a:pt x="286512" y="27432"/>
                </a:lnTo>
                <a:lnTo>
                  <a:pt x="301752" y="27432"/>
                </a:lnTo>
                <a:lnTo>
                  <a:pt x="301752" y="71628"/>
                </a:lnTo>
                <a:lnTo>
                  <a:pt x="365760" y="39624"/>
                </a:lnTo>
                <a:close/>
              </a:path>
              <a:path w="365760" h="79375">
                <a:moveTo>
                  <a:pt x="301752" y="71628"/>
                </a:moveTo>
                <a:lnTo>
                  <a:pt x="301752" y="51815"/>
                </a:lnTo>
                <a:lnTo>
                  <a:pt x="286512" y="51815"/>
                </a:lnTo>
                <a:lnTo>
                  <a:pt x="286512" y="79248"/>
                </a:lnTo>
                <a:lnTo>
                  <a:pt x="301752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37652" y="1746019"/>
            <a:ext cx="1905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800" i="1" spc="-175" dirty="0">
                <a:latin typeface="Arial"/>
                <a:cs typeface="Arial"/>
              </a:rPr>
              <a:t>H</a:t>
            </a:r>
            <a:r>
              <a:rPr sz="1800" i="1" spc="-165" dirty="0">
                <a:latin typeface="Arial"/>
                <a:cs typeface="Arial"/>
              </a:rPr>
              <a:t>e</a:t>
            </a:r>
            <a:r>
              <a:rPr sz="1800" i="1" spc="-75" dirty="0">
                <a:latin typeface="Arial"/>
                <a:cs typeface="Arial"/>
              </a:rPr>
              <a:t>u</a:t>
            </a:r>
            <a:r>
              <a:rPr sz="1800" i="1" spc="10" dirty="0">
                <a:latin typeface="Arial"/>
                <a:cs typeface="Arial"/>
              </a:rPr>
              <a:t>r</a:t>
            </a:r>
            <a:r>
              <a:rPr sz="1800" i="1" dirty="0">
                <a:latin typeface="Arial"/>
                <a:cs typeface="Arial"/>
              </a:rPr>
              <a:t>i</a:t>
            </a:r>
            <a:r>
              <a:rPr sz="1800" i="1" spc="-250" dirty="0">
                <a:latin typeface="Arial"/>
                <a:cs typeface="Arial"/>
              </a:rPr>
              <a:t>s</a:t>
            </a:r>
            <a:r>
              <a:rPr sz="1800" i="1" spc="65" dirty="0">
                <a:latin typeface="Arial"/>
                <a:cs typeface="Arial"/>
              </a:rPr>
              <a:t>t</a:t>
            </a:r>
            <a:r>
              <a:rPr sz="1800" i="1" spc="-25" dirty="0">
                <a:latin typeface="Arial"/>
                <a:cs typeface="Arial"/>
              </a:rPr>
              <a:t>i</a:t>
            </a:r>
            <a:r>
              <a:rPr sz="1800" i="1" spc="-155" dirty="0">
                <a:latin typeface="Arial"/>
                <a:cs typeface="Arial"/>
              </a:rPr>
              <a:t>c</a:t>
            </a:r>
            <a:r>
              <a:rPr sz="1800" i="1" spc="-55" dirty="0">
                <a:latin typeface="Arial"/>
                <a:cs typeface="Arial"/>
              </a:rPr>
              <a:t> </a:t>
            </a:r>
            <a:r>
              <a:rPr sz="1800" i="1" spc="20" dirty="0">
                <a:latin typeface="Arial"/>
                <a:cs typeface="Arial"/>
              </a:rPr>
              <a:t>f</a:t>
            </a:r>
            <a:r>
              <a:rPr sz="1800" i="1" spc="-95" dirty="0">
                <a:latin typeface="Arial"/>
                <a:cs typeface="Arial"/>
              </a:rPr>
              <a:t>u</a:t>
            </a:r>
            <a:r>
              <a:rPr sz="1800" i="1" spc="-75" dirty="0">
                <a:latin typeface="Arial"/>
                <a:cs typeface="Arial"/>
              </a:rPr>
              <a:t>n</a:t>
            </a:r>
            <a:r>
              <a:rPr sz="1800" i="1" spc="-160" dirty="0">
                <a:latin typeface="Arial"/>
                <a:cs typeface="Arial"/>
              </a:rPr>
              <a:t>c</a:t>
            </a:r>
            <a:r>
              <a:rPr sz="1800" i="1" spc="45" dirty="0">
                <a:latin typeface="Arial"/>
                <a:cs typeface="Arial"/>
              </a:rPr>
              <a:t>t</a:t>
            </a:r>
            <a:r>
              <a:rPr sz="1800" i="1" dirty="0">
                <a:latin typeface="Arial"/>
                <a:cs typeface="Arial"/>
              </a:rPr>
              <a:t>i</a:t>
            </a:r>
            <a:r>
              <a:rPr sz="1800" i="1" spc="-95" dirty="0">
                <a:latin typeface="Arial"/>
                <a:cs typeface="Arial"/>
              </a:rPr>
              <a:t>o</a:t>
            </a:r>
            <a:r>
              <a:rPr sz="1800" i="1" spc="-80" dirty="0">
                <a:latin typeface="Arial"/>
                <a:cs typeface="Arial"/>
              </a:rPr>
              <a:t>n</a:t>
            </a:r>
            <a:r>
              <a:rPr sz="1800" i="1" spc="-8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i</a:t>
            </a:r>
            <a:r>
              <a:rPr sz="1800" i="1" spc="-145" dirty="0">
                <a:latin typeface="Arial"/>
                <a:cs typeface="Arial"/>
              </a:rPr>
              <a:t>s  </a:t>
            </a:r>
            <a:r>
              <a:rPr sz="1800" i="1" spc="-45" dirty="0">
                <a:latin typeface="Arial"/>
                <a:cs typeface="Arial"/>
              </a:rPr>
              <a:t>Manhattan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spc="-114" dirty="0">
                <a:latin typeface="Arial"/>
                <a:cs typeface="Arial"/>
              </a:rPr>
              <a:t>Distance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857244" y="3528060"/>
          <a:ext cx="1325877" cy="111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/>
                <a:gridCol w="441959"/>
                <a:gridCol w="441959"/>
              </a:tblGrid>
              <a:tr h="371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494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80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494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494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4211828" y="4638570"/>
            <a:ext cx="612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857244" y="1757172"/>
          <a:ext cx="1325877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/>
                <a:gridCol w="441959"/>
                <a:gridCol w="441959"/>
              </a:tblGrid>
              <a:tr h="37185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494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80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494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494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4211828" y="2858538"/>
            <a:ext cx="612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854196" y="5298948"/>
          <a:ext cx="1325877" cy="1112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/>
                <a:gridCol w="441959"/>
                <a:gridCol w="441959"/>
              </a:tblGrid>
              <a:tr h="36880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494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6">
                <a:tc>
                  <a:txBody>
                    <a:bodyPr/>
                    <a:lstStyle/>
                    <a:p>
                      <a:pPr marL="6223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494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4940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4208779" y="6388122"/>
            <a:ext cx="612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12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76600" y="2322576"/>
            <a:ext cx="445134" cy="1670685"/>
          </a:xfrm>
          <a:custGeom>
            <a:avLst/>
            <a:gdLst/>
            <a:ahLst/>
            <a:cxnLst/>
            <a:rect l="l" t="t" r="r" b="b"/>
            <a:pathLst>
              <a:path w="445135" h="1670685">
                <a:moveTo>
                  <a:pt x="420169" y="78099"/>
                </a:moveTo>
                <a:lnTo>
                  <a:pt x="396020" y="71056"/>
                </a:lnTo>
                <a:lnTo>
                  <a:pt x="0" y="1664208"/>
                </a:lnTo>
                <a:lnTo>
                  <a:pt x="24384" y="1670303"/>
                </a:lnTo>
                <a:lnTo>
                  <a:pt x="420169" y="78099"/>
                </a:lnTo>
                <a:close/>
              </a:path>
              <a:path w="445135" h="1670685">
                <a:moveTo>
                  <a:pt x="445008" y="85343"/>
                </a:moveTo>
                <a:lnTo>
                  <a:pt x="426720" y="0"/>
                </a:lnTo>
                <a:lnTo>
                  <a:pt x="371855" y="64007"/>
                </a:lnTo>
                <a:lnTo>
                  <a:pt x="396020" y="71056"/>
                </a:lnTo>
                <a:lnTo>
                  <a:pt x="399288" y="57911"/>
                </a:lnTo>
                <a:lnTo>
                  <a:pt x="423672" y="64007"/>
                </a:lnTo>
                <a:lnTo>
                  <a:pt x="423672" y="79120"/>
                </a:lnTo>
                <a:lnTo>
                  <a:pt x="445008" y="85343"/>
                </a:lnTo>
                <a:close/>
              </a:path>
              <a:path w="445135" h="1670685">
                <a:moveTo>
                  <a:pt x="423672" y="64007"/>
                </a:moveTo>
                <a:lnTo>
                  <a:pt x="399288" y="57911"/>
                </a:lnTo>
                <a:lnTo>
                  <a:pt x="396020" y="71056"/>
                </a:lnTo>
                <a:lnTo>
                  <a:pt x="420169" y="78099"/>
                </a:lnTo>
                <a:lnTo>
                  <a:pt x="423672" y="64007"/>
                </a:lnTo>
                <a:close/>
              </a:path>
              <a:path w="445135" h="1670685">
                <a:moveTo>
                  <a:pt x="423672" y="79120"/>
                </a:moveTo>
                <a:lnTo>
                  <a:pt x="423672" y="64007"/>
                </a:lnTo>
                <a:lnTo>
                  <a:pt x="420169" y="78099"/>
                </a:lnTo>
                <a:lnTo>
                  <a:pt x="423672" y="79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43655" y="4053840"/>
            <a:ext cx="365760" cy="79375"/>
          </a:xfrm>
          <a:custGeom>
            <a:avLst/>
            <a:gdLst/>
            <a:ahLst/>
            <a:cxnLst/>
            <a:rect l="l" t="t" r="r" b="b"/>
            <a:pathLst>
              <a:path w="365760" h="79375">
                <a:moveTo>
                  <a:pt x="298704" y="51815"/>
                </a:moveTo>
                <a:lnTo>
                  <a:pt x="298704" y="27432"/>
                </a:lnTo>
                <a:lnTo>
                  <a:pt x="0" y="27432"/>
                </a:lnTo>
                <a:lnTo>
                  <a:pt x="0" y="51815"/>
                </a:lnTo>
                <a:lnTo>
                  <a:pt x="298704" y="51815"/>
                </a:lnTo>
                <a:close/>
              </a:path>
              <a:path w="365760" h="79375">
                <a:moveTo>
                  <a:pt x="365760" y="39624"/>
                </a:moveTo>
                <a:lnTo>
                  <a:pt x="286512" y="0"/>
                </a:lnTo>
                <a:lnTo>
                  <a:pt x="286512" y="27432"/>
                </a:lnTo>
                <a:lnTo>
                  <a:pt x="298704" y="27432"/>
                </a:lnTo>
                <a:lnTo>
                  <a:pt x="298704" y="73151"/>
                </a:lnTo>
                <a:lnTo>
                  <a:pt x="365760" y="39624"/>
                </a:lnTo>
                <a:close/>
              </a:path>
              <a:path w="365760" h="79375">
                <a:moveTo>
                  <a:pt x="298704" y="73151"/>
                </a:moveTo>
                <a:lnTo>
                  <a:pt x="298704" y="51815"/>
                </a:lnTo>
                <a:lnTo>
                  <a:pt x="286512" y="51815"/>
                </a:lnTo>
                <a:lnTo>
                  <a:pt x="286512" y="79248"/>
                </a:lnTo>
                <a:lnTo>
                  <a:pt x="298704" y="73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76600" y="4239767"/>
            <a:ext cx="445134" cy="1670685"/>
          </a:xfrm>
          <a:custGeom>
            <a:avLst/>
            <a:gdLst/>
            <a:ahLst/>
            <a:cxnLst/>
            <a:rect l="l" t="t" r="r" b="b"/>
            <a:pathLst>
              <a:path w="445135" h="1670685">
                <a:moveTo>
                  <a:pt x="420634" y="1591053"/>
                </a:moveTo>
                <a:lnTo>
                  <a:pt x="24384" y="0"/>
                </a:lnTo>
                <a:lnTo>
                  <a:pt x="0" y="6096"/>
                </a:lnTo>
                <a:lnTo>
                  <a:pt x="395543" y="1597326"/>
                </a:lnTo>
                <a:lnTo>
                  <a:pt x="420634" y="1591053"/>
                </a:lnTo>
                <a:close/>
              </a:path>
              <a:path w="445135" h="1670685">
                <a:moveTo>
                  <a:pt x="423672" y="1666578"/>
                </a:moveTo>
                <a:lnTo>
                  <a:pt x="423672" y="1603248"/>
                </a:lnTo>
                <a:lnTo>
                  <a:pt x="399288" y="1612392"/>
                </a:lnTo>
                <a:lnTo>
                  <a:pt x="395543" y="1597326"/>
                </a:lnTo>
                <a:lnTo>
                  <a:pt x="371855" y="1603248"/>
                </a:lnTo>
                <a:lnTo>
                  <a:pt x="423672" y="1666578"/>
                </a:lnTo>
                <a:close/>
              </a:path>
              <a:path w="445135" h="1670685">
                <a:moveTo>
                  <a:pt x="423672" y="1603248"/>
                </a:moveTo>
                <a:lnTo>
                  <a:pt x="420634" y="1591053"/>
                </a:lnTo>
                <a:lnTo>
                  <a:pt x="395543" y="1597326"/>
                </a:lnTo>
                <a:lnTo>
                  <a:pt x="399288" y="1612392"/>
                </a:lnTo>
                <a:lnTo>
                  <a:pt x="423672" y="1603248"/>
                </a:lnTo>
                <a:close/>
              </a:path>
              <a:path w="445135" h="1670685">
                <a:moveTo>
                  <a:pt x="445008" y="1584960"/>
                </a:moveTo>
                <a:lnTo>
                  <a:pt x="420634" y="1591053"/>
                </a:lnTo>
                <a:lnTo>
                  <a:pt x="423672" y="1603248"/>
                </a:lnTo>
                <a:lnTo>
                  <a:pt x="423672" y="1666578"/>
                </a:lnTo>
                <a:lnTo>
                  <a:pt x="426720" y="1670304"/>
                </a:lnTo>
                <a:lnTo>
                  <a:pt x="445008" y="1584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687059" y="3739410"/>
            <a:ext cx="3433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45" dirty="0">
                <a:latin typeface="Arial"/>
                <a:cs typeface="Arial"/>
              </a:rPr>
              <a:t>W</a:t>
            </a:r>
            <a:r>
              <a:rPr sz="1800" i="1" spc="-120" dirty="0">
                <a:latin typeface="Arial"/>
                <a:cs typeface="Arial"/>
              </a:rPr>
              <a:t>e</a:t>
            </a:r>
            <a:r>
              <a:rPr sz="1800" i="1" spc="-90" dirty="0">
                <a:latin typeface="Arial"/>
                <a:cs typeface="Arial"/>
              </a:rPr>
              <a:t> </a:t>
            </a:r>
            <a:r>
              <a:rPr sz="1800" i="1" spc="-50" dirty="0">
                <a:latin typeface="Arial"/>
                <a:cs typeface="Arial"/>
              </a:rPr>
              <a:t>a</a:t>
            </a:r>
            <a:r>
              <a:rPr sz="1800" i="1" spc="5" dirty="0">
                <a:latin typeface="Arial"/>
                <a:cs typeface="Arial"/>
              </a:rPr>
              <a:t>r</a:t>
            </a:r>
            <a:r>
              <a:rPr sz="1800" i="1" spc="-120" dirty="0">
                <a:latin typeface="Arial"/>
                <a:cs typeface="Arial"/>
              </a:rPr>
              <a:t>e</a:t>
            </a:r>
            <a:r>
              <a:rPr sz="1800" i="1" spc="-70" dirty="0">
                <a:latin typeface="Arial"/>
                <a:cs typeface="Arial"/>
              </a:rPr>
              <a:t> </a:t>
            </a:r>
            <a:r>
              <a:rPr sz="1800" i="1" spc="-229" dirty="0">
                <a:latin typeface="Arial"/>
                <a:cs typeface="Arial"/>
              </a:rPr>
              <a:t>s</a:t>
            </a:r>
            <a:r>
              <a:rPr sz="1800" i="1" spc="60" dirty="0">
                <a:latin typeface="Arial"/>
                <a:cs typeface="Arial"/>
              </a:rPr>
              <a:t>t</a:t>
            </a:r>
            <a:r>
              <a:rPr sz="1800" i="1" spc="-45" dirty="0">
                <a:latin typeface="Arial"/>
                <a:cs typeface="Arial"/>
              </a:rPr>
              <a:t>u</a:t>
            </a:r>
            <a:r>
              <a:rPr sz="1800" i="1" spc="-160" dirty="0">
                <a:latin typeface="Arial"/>
                <a:cs typeface="Arial"/>
              </a:rPr>
              <a:t>c</a:t>
            </a:r>
            <a:r>
              <a:rPr sz="1800" i="1" spc="-40" dirty="0">
                <a:latin typeface="Arial"/>
                <a:cs typeface="Arial"/>
              </a:rPr>
              <a:t>k</a:t>
            </a:r>
            <a:r>
              <a:rPr sz="1800" i="1" spc="-95" dirty="0">
                <a:latin typeface="Arial"/>
                <a:cs typeface="Arial"/>
              </a:rPr>
              <a:t> </a:t>
            </a:r>
            <a:r>
              <a:rPr sz="1800" i="1" spc="20" dirty="0">
                <a:latin typeface="Arial"/>
                <a:cs typeface="Arial"/>
              </a:rPr>
              <a:t>w</a:t>
            </a:r>
            <a:r>
              <a:rPr sz="1800" i="1" spc="10" dirty="0">
                <a:latin typeface="Arial"/>
                <a:cs typeface="Arial"/>
              </a:rPr>
              <a:t>i</a:t>
            </a:r>
            <a:r>
              <a:rPr sz="1800" i="1" spc="60" dirty="0">
                <a:latin typeface="Arial"/>
                <a:cs typeface="Arial"/>
              </a:rPr>
              <a:t>t</a:t>
            </a:r>
            <a:r>
              <a:rPr sz="1800" i="1" spc="-55" dirty="0">
                <a:latin typeface="Arial"/>
                <a:cs typeface="Arial"/>
              </a:rPr>
              <a:t>h</a:t>
            </a:r>
            <a:r>
              <a:rPr sz="1800" i="1" spc="-85" dirty="0">
                <a:latin typeface="Arial"/>
                <a:cs typeface="Arial"/>
              </a:rPr>
              <a:t> </a:t>
            </a:r>
            <a:r>
              <a:rPr sz="1800" i="1" spc="-55" dirty="0">
                <a:latin typeface="Arial"/>
                <a:cs typeface="Arial"/>
              </a:rPr>
              <a:t>a</a:t>
            </a:r>
            <a:r>
              <a:rPr sz="1800" i="1" spc="-105" dirty="0">
                <a:latin typeface="Arial"/>
                <a:cs typeface="Arial"/>
              </a:rPr>
              <a:t> </a:t>
            </a:r>
            <a:r>
              <a:rPr sz="1800" i="1" spc="30" dirty="0">
                <a:latin typeface="Arial"/>
                <a:cs typeface="Arial"/>
              </a:rPr>
              <a:t>l</a:t>
            </a:r>
            <a:r>
              <a:rPr sz="1800" i="1" spc="-70" dirty="0">
                <a:latin typeface="Arial"/>
                <a:cs typeface="Arial"/>
              </a:rPr>
              <a:t>o</a:t>
            </a:r>
            <a:r>
              <a:rPr sz="1800" i="1" spc="-160" dirty="0">
                <a:latin typeface="Arial"/>
                <a:cs typeface="Arial"/>
              </a:rPr>
              <a:t>c</a:t>
            </a:r>
            <a:r>
              <a:rPr sz="1800" i="1" spc="-70" dirty="0">
                <a:latin typeface="Arial"/>
                <a:cs typeface="Arial"/>
              </a:rPr>
              <a:t>a</a:t>
            </a:r>
            <a:r>
              <a:rPr sz="1800" i="1" dirty="0">
                <a:latin typeface="Arial"/>
                <a:cs typeface="Arial"/>
              </a:rPr>
              <a:t>l</a:t>
            </a:r>
            <a:r>
              <a:rPr sz="1800" i="1" spc="-85" dirty="0">
                <a:latin typeface="Arial"/>
                <a:cs typeface="Arial"/>
              </a:rPr>
              <a:t> </a:t>
            </a:r>
            <a:r>
              <a:rPr sz="1800" i="1" spc="-40" dirty="0">
                <a:latin typeface="Arial"/>
                <a:cs typeface="Arial"/>
              </a:rPr>
              <a:t>m</a:t>
            </a:r>
            <a:r>
              <a:rPr sz="1800" i="1" spc="-70" dirty="0">
                <a:latin typeface="Arial"/>
                <a:cs typeface="Arial"/>
              </a:rPr>
              <a:t>a</a:t>
            </a:r>
            <a:r>
              <a:rPr sz="1800" i="1" spc="-65" dirty="0">
                <a:latin typeface="Arial"/>
                <a:cs typeface="Arial"/>
              </a:rPr>
              <a:t>x</a:t>
            </a:r>
            <a:r>
              <a:rPr sz="1800" i="1" spc="10" dirty="0">
                <a:latin typeface="Arial"/>
                <a:cs typeface="Arial"/>
              </a:rPr>
              <a:t>i</a:t>
            </a:r>
            <a:r>
              <a:rPr sz="1800" i="1" spc="-40" dirty="0">
                <a:latin typeface="Arial"/>
                <a:cs typeface="Arial"/>
              </a:rPr>
              <a:t>m</a:t>
            </a:r>
            <a:r>
              <a:rPr sz="1800" i="1" spc="-70" dirty="0">
                <a:latin typeface="Arial"/>
                <a:cs typeface="Arial"/>
              </a:rPr>
              <a:t>u</a:t>
            </a:r>
            <a:r>
              <a:rPr sz="1800" i="1" spc="-40" dirty="0">
                <a:latin typeface="Arial"/>
                <a:cs typeface="Arial"/>
              </a:rPr>
              <a:t>m</a:t>
            </a:r>
            <a:r>
              <a:rPr sz="1800" i="1" spc="-2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074" y="482683"/>
            <a:ext cx="1359526" cy="1237595"/>
          </a:xfrm>
          <a:prstGeom prst="rect">
            <a:avLst/>
          </a:prstGeom>
        </p:spPr>
      </p:pic>
      <p:sp>
        <p:nvSpPr>
          <p:cNvPr id="24" name="Multiply 23"/>
          <p:cNvSpPr/>
          <p:nvPr/>
        </p:nvSpPr>
        <p:spPr>
          <a:xfrm>
            <a:off x="3378455" y="3830267"/>
            <a:ext cx="339218" cy="52652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795" t="10710" r="17221" b="11977"/>
          <a:stretch/>
        </p:blipFill>
        <p:spPr>
          <a:xfrm>
            <a:off x="379512" y="349250"/>
            <a:ext cx="9934374" cy="673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5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7300" y="577850"/>
            <a:ext cx="527685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0" spc="-10" dirty="0">
                <a:solidFill>
                  <a:srgbClr val="3333CC"/>
                </a:solidFill>
                <a:latin typeface="Comic Sans MS"/>
                <a:cs typeface="Comic Sans MS"/>
              </a:rPr>
              <a:t>Simulated</a:t>
            </a:r>
            <a:r>
              <a:rPr sz="4400" b="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4400" b="0" spc="-10" dirty="0">
                <a:solidFill>
                  <a:srgbClr val="3333CC"/>
                </a:solidFill>
                <a:latin typeface="Comic Sans MS"/>
                <a:cs typeface="Comic Sans MS"/>
              </a:rPr>
              <a:t>Annealing</a:t>
            </a:r>
            <a:endParaRPr sz="4400" dirty="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4700" y="2101850"/>
            <a:ext cx="9296400" cy="486415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3695" marR="5080" indent="-341630" algn="just">
              <a:lnSpc>
                <a:spcPct val="100000"/>
              </a:lnSpc>
              <a:spcBef>
                <a:spcPts val="90"/>
              </a:spcBef>
              <a:buSzPct val="90000"/>
              <a:buFont typeface="Comic Sans MS"/>
              <a:buChar char="•"/>
              <a:tabLst>
                <a:tab pos="354330" algn="l"/>
              </a:tabLst>
            </a:pPr>
            <a:r>
              <a:rPr sz="2400" spc="-5" dirty="0">
                <a:latin typeface="Calibri"/>
                <a:cs typeface="Calibri"/>
              </a:rPr>
              <a:t>A hill-climbing algorithm which </a:t>
            </a:r>
            <a:r>
              <a:rPr sz="2400" spc="-10" dirty="0">
                <a:latin typeface="Calibri"/>
                <a:cs typeface="Calibri"/>
              </a:rPr>
              <a:t>never </a:t>
            </a:r>
            <a:r>
              <a:rPr sz="2400" dirty="0">
                <a:latin typeface="Calibri"/>
                <a:cs typeface="Calibri"/>
              </a:rPr>
              <a:t>makes </a:t>
            </a:r>
            <a:r>
              <a:rPr sz="2400" spc="-5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move </a:t>
            </a:r>
            <a:r>
              <a:rPr sz="2400" spc="-5" dirty="0">
                <a:latin typeface="Calibri"/>
                <a:cs typeface="Calibri"/>
              </a:rPr>
              <a:t>towards a </a:t>
            </a:r>
            <a:r>
              <a:rPr sz="2400" spc="-10" dirty="0">
                <a:latin typeface="Calibri"/>
                <a:cs typeface="Calibri"/>
              </a:rPr>
              <a:t>lower </a:t>
            </a:r>
            <a:r>
              <a:rPr sz="2400" spc="-5" dirty="0">
                <a:latin typeface="Calibri"/>
                <a:cs typeface="Calibri"/>
              </a:rPr>
              <a:t> value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guaranteed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be incomplete because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get</a:t>
            </a:r>
            <a:r>
              <a:rPr sz="2400" spc="4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stuck </a:t>
            </a:r>
            <a:r>
              <a:rPr sz="2400" spc="-5" dirty="0">
                <a:latin typeface="Calibri"/>
                <a:cs typeface="Calibri"/>
              </a:rPr>
              <a:t>on a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local maximum. And if </a:t>
            </a:r>
            <a:r>
              <a:rPr sz="2400" dirty="0">
                <a:latin typeface="Calibri"/>
                <a:cs typeface="Calibri"/>
              </a:rPr>
              <a:t>algorithm applies </a:t>
            </a:r>
            <a:r>
              <a:rPr sz="2400" spc="-5" dirty="0">
                <a:latin typeface="Calibri"/>
                <a:cs typeface="Calibri"/>
              </a:rPr>
              <a:t>a random </a:t>
            </a:r>
            <a:r>
              <a:rPr sz="2400" spc="-10" dirty="0">
                <a:latin typeface="Calibri"/>
                <a:cs typeface="Calibri"/>
              </a:rPr>
              <a:t>walk, </a:t>
            </a:r>
            <a:r>
              <a:rPr sz="2400" dirty="0">
                <a:latin typeface="Calibri"/>
                <a:cs typeface="Calibri"/>
              </a:rPr>
              <a:t>by </a:t>
            </a:r>
            <a:r>
              <a:rPr sz="2400" spc="-10" dirty="0">
                <a:latin typeface="Calibri"/>
                <a:cs typeface="Calibri"/>
              </a:rPr>
              <a:t>moving </a:t>
            </a:r>
            <a:r>
              <a:rPr sz="2400" spc="-5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 successor,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complete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efficient.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Simulated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Annealing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algorithm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which</a:t>
            </a:r>
            <a:r>
              <a:rPr sz="2400" spc="-5" dirty="0">
                <a:latin typeface="Calibri"/>
                <a:cs typeface="Calibri"/>
              </a:rPr>
              <a:t> yields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both</a:t>
            </a:r>
            <a:r>
              <a:rPr sz="2400" dirty="0">
                <a:latin typeface="Calibri"/>
                <a:cs typeface="Calibri"/>
              </a:rPr>
              <a:t> efficiency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completeness.</a:t>
            </a:r>
            <a:endParaRPr sz="2400" dirty="0">
              <a:latin typeface="Calibri"/>
              <a:cs typeface="Calibri"/>
            </a:endParaRPr>
          </a:p>
          <a:p>
            <a:pPr marL="353695" marR="5715" indent="-341630" algn="just">
              <a:lnSpc>
                <a:spcPct val="100000"/>
              </a:lnSpc>
              <a:spcBef>
                <a:spcPts val="385"/>
              </a:spcBef>
              <a:buSzPct val="90000"/>
              <a:buFont typeface="Comic Sans MS"/>
              <a:buChar char="•"/>
              <a:tabLst>
                <a:tab pos="354330" algn="l"/>
              </a:tabLst>
            </a:pPr>
            <a:r>
              <a:rPr sz="2400" spc="-5" dirty="0">
                <a:latin typeface="Calibri"/>
                <a:cs typeface="Calibri"/>
              </a:rPr>
              <a:t>In mechanical term </a:t>
            </a:r>
            <a:r>
              <a:rPr sz="2400" b="1" dirty="0">
                <a:latin typeface="Calibri"/>
                <a:cs typeface="Calibri"/>
              </a:rPr>
              <a:t>Annealing </a:t>
            </a:r>
            <a:r>
              <a:rPr sz="2400" spc="-5" dirty="0">
                <a:latin typeface="Calibri"/>
                <a:cs typeface="Calibri"/>
              </a:rPr>
              <a:t>is a process of hardening a </a:t>
            </a:r>
            <a:r>
              <a:rPr sz="2400" spc="-10" dirty="0">
                <a:latin typeface="Calibri"/>
                <a:cs typeface="Calibri"/>
              </a:rPr>
              <a:t>metal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glass to a high </a:t>
            </a:r>
            <a:r>
              <a:rPr sz="2400" dirty="0">
                <a:latin typeface="Calibri"/>
                <a:cs typeface="Calibri"/>
              </a:rPr>
              <a:t>temperature then </a:t>
            </a:r>
            <a:r>
              <a:rPr sz="2400" spc="-5" dirty="0">
                <a:latin typeface="Calibri"/>
                <a:cs typeface="Calibri"/>
              </a:rPr>
              <a:t>cooling gradually, </a:t>
            </a:r>
            <a:r>
              <a:rPr sz="2400" spc="-10" dirty="0">
                <a:latin typeface="Calibri"/>
                <a:cs typeface="Calibri"/>
              </a:rPr>
              <a:t>so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5" dirty="0">
                <a:latin typeface="Calibri"/>
                <a:cs typeface="Calibri"/>
              </a:rPr>
              <a:t>allows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metal to </a:t>
            </a:r>
            <a:r>
              <a:rPr sz="2400" spc="-10" dirty="0">
                <a:latin typeface="Calibri"/>
                <a:cs typeface="Calibri"/>
              </a:rPr>
              <a:t>reach </a:t>
            </a:r>
            <a:r>
              <a:rPr sz="2400" spc="-5" dirty="0">
                <a:latin typeface="Calibri"/>
                <a:cs typeface="Calibri"/>
              </a:rPr>
              <a:t>a low-energy crystalline state. The same process </a:t>
            </a:r>
            <a:r>
              <a:rPr sz="2400" spc="15" dirty="0">
                <a:latin typeface="Calibri"/>
                <a:cs typeface="Calibri"/>
              </a:rPr>
              <a:t>is 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used </a:t>
            </a:r>
            <a:r>
              <a:rPr sz="2400" spc="-5" dirty="0">
                <a:latin typeface="Calibri"/>
                <a:cs typeface="Calibri"/>
              </a:rPr>
              <a:t>in simulated annealing in </a:t>
            </a:r>
            <a:r>
              <a:rPr sz="2400" spc="-10" dirty="0">
                <a:latin typeface="Calibri"/>
                <a:cs typeface="Calibri"/>
              </a:rPr>
              <a:t>which </a:t>
            </a:r>
            <a:r>
              <a:rPr sz="2400" spc="-5" dirty="0">
                <a:latin typeface="Calibri"/>
                <a:cs typeface="Calibri"/>
              </a:rPr>
              <a:t>the algorithm picks a random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move,</a:t>
            </a:r>
            <a:r>
              <a:rPr sz="2400" spc="-5" dirty="0">
                <a:latin typeface="Calibri"/>
                <a:cs typeface="Calibri"/>
              </a:rPr>
              <a:t> instead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picking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best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move.</a:t>
            </a:r>
            <a:r>
              <a:rPr sz="2400" spc="-5" dirty="0">
                <a:latin typeface="Calibri"/>
                <a:cs typeface="Calibri"/>
              </a:rPr>
              <a:t> If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random</a:t>
            </a:r>
            <a:r>
              <a:rPr sz="2400" spc="4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move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improves the state, then it </a:t>
            </a:r>
            <a:r>
              <a:rPr sz="2400" spc="-10" dirty="0">
                <a:latin typeface="Calibri"/>
                <a:cs typeface="Calibri"/>
              </a:rPr>
              <a:t>follows </a:t>
            </a:r>
            <a:r>
              <a:rPr sz="2400" spc="-5" dirty="0">
                <a:latin typeface="Calibri"/>
                <a:cs typeface="Calibri"/>
              </a:rPr>
              <a:t>the same </a:t>
            </a:r>
            <a:r>
              <a:rPr sz="2400" dirty="0">
                <a:latin typeface="Calibri"/>
                <a:cs typeface="Calibri"/>
              </a:rPr>
              <a:t>path. </a:t>
            </a:r>
            <a:r>
              <a:rPr sz="2400" spc="-5" dirty="0">
                <a:latin typeface="Calibri"/>
                <a:cs typeface="Calibri"/>
              </a:rPr>
              <a:t>Otherwise,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algorithm </a:t>
            </a:r>
            <a:r>
              <a:rPr sz="2400" dirty="0">
                <a:latin typeface="Calibri"/>
                <a:cs typeface="Calibri"/>
              </a:rPr>
              <a:t>follows </a:t>
            </a:r>
            <a:r>
              <a:rPr sz="2400" spc="-5" dirty="0">
                <a:latin typeface="Calibri"/>
                <a:cs typeface="Calibri"/>
              </a:rPr>
              <a:t>the path which has a probability of less </a:t>
            </a:r>
            <a:r>
              <a:rPr sz="2400" dirty="0">
                <a:latin typeface="Calibri"/>
                <a:cs typeface="Calibri"/>
              </a:rPr>
              <a:t>than </a:t>
            </a:r>
            <a:r>
              <a:rPr sz="2400" spc="-5" dirty="0">
                <a:latin typeface="Calibri"/>
                <a:cs typeface="Calibri"/>
              </a:rPr>
              <a:t>1 or it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moves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downhill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chooses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another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93400" cy="7359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08574" y="6739000"/>
            <a:ext cx="557551" cy="609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748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810" y="273050"/>
            <a:ext cx="7261777" cy="710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0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508" t="10710" r="16508" b="6907"/>
          <a:stretch/>
        </p:blipFill>
        <p:spPr>
          <a:xfrm>
            <a:off x="212593" y="-13012"/>
            <a:ext cx="10441608" cy="767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44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7447" y="731308"/>
            <a:ext cx="229235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Local</a:t>
            </a:r>
            <a:r>
              <a:rPr spc="-75" dirty="0"/>
              <a:t> </a:t>
            </a:r>
            <a:r>
              <a:rPr spc="-10" dirty="0"/>
              <a:t>Search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252" y="1877822"/>
            <a:ext cx="60960" cy="6400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3404" y="2481326"/>
            <a:ext cx="54864" cy="579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3404" y="3036061"/>
            <a:ext cx="54864" cy="579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252" y="4540250"/>
            <a:ext cx="60960" cy="6400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3057" y="5226050"/>
            <a:ext cx="239267" cy="19202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94156" y="1720850"/>
            <a:ext cx="9699244" cy="423513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332105">
              <a:lnSpc>
                <a:spcPts val="2160"/>
              </a:lnSpc>
              <a:spcBef>
                <a:spcPts val="385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uninformed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Times New Roman"/>
                <a:cs typeface="Times New Roman"/>
              </a:rPr>
              <a:t>and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informed</a:t>
            </a:r>
            <a:r>
              <a:rPr sz="2400" i="1" spc="-15" dirty="0">
                <a:latin typeface="Times New Roman"/>
                <a:cs typeface="Times New Roman"/>
              </a:rPr>
              <a:t> search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algorithms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 </a:t>
            </a:r>
            <a:r>
              <a:rPr sz="2400" spc="5" dirty="0">
                <a:latin typeface="Times New Roman"/>
                <a:cs typeface="Times New Roman"/>
              </a:rPr>
              <a:t>have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seen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 designed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explore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search </a:t>
            </a:r>
            <a:r>
              <a:rPr sz="2400" spc="-48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spaces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systematically.</a:t>
            </a:r>
            <a:endParaRPr sz="2400" dirty="0">
              <a:latin typeface="Times New Roman"/>
              <a:cs typeface="Times New Roman"/>
            </a:endParaRPr>
          </a:p>
          <a:p>
            <a:pPr marL="469900" marR="5080">
              <a:lnSpc>
                <a:spcPts val="1939"/>
              </a:lnSpc>
              <a:spcBef>
                <a:spcPts val="515"/>
              </a:spcBef>
            </a:pP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keep one</a:t>
            </a:r>
            <a:r>
              <a:rPr sz="2400" spc="5" dirty="0">
                <a:latin typeface="Times New Roman"/>
                <a:cs typeface="Times New Roman"/>
              </a:rPr>
              <a:t> 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more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paths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by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record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alternatives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5" dirty="0">
                <a:latin typeface="Times New Roman"/>
                <a:cs typeface="Times New Roman"/>
              </a:rPr>
              <a:t> been explored 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each point </a:t>
            </a:r>
            <a:r>
              <a:rPr sz="2400" spc="-43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along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path.</a:t>
            </a:r>
            <a:endParaRPr sz="2400" dirty="0">
              <a:latin typeface="Times New Roman"/>
              <a:cs typeface="Times New Roman"/>
            </a:endParaRPr>
          </a:p>
          <a:p>
            <a:pPr marL="469900" marR="2016125">
              <a:lnSpc>
                <a:spcPts val="2450"/>
              </a:lnSpc>
              <a:spcBef>
                <a:spcPts val="80"/>
              </a:spcBef>
            </a:pPr>
            <a:r>
              <a:rPr sz="2400" spc="-10" dirty="0">
                <a:latin typeface="Times New Roman"/>
                <a:cs typeface="Times New Roman"/>
              </a:rPr>
              <a:t>When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goal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found,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the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path</a:t>
            </a:r>
            <a:r>
              <a:rPr sz="2400" i="1" spc="2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to</a:t>
            </a:r>
            <a:r>
              <a:rPr sz="2400" i="1" spc="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that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goal</a:t>
            </a:r>
            <a:r>
              <a:rPr sz="2400" i="1" spc="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also</a:t>
            </a:r>
            <a:r>
              <a:rPr sz="2400" i="1" spc="-5" dirty="0">
                <a:latin typeface="Times New Roman"/>
                <a:cs typeface="Times New Roman"/>
              </a:rPr>
              <a:t> constitutes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spc="-5" dirty="0">
                <a:latin typeface="Times New Roman"/>
                <a:cs typeface="Times New Roman"/>
              </a:rPr>
              <a:t> solution</a:t>
            </a:r>
            <a:r>
              <a:rPr sz="2400" i="1" dirty="0">
                <a:latin typeface="Times New Roman"/>
                <a:cs typeface="Times New Roman"/>
              </a:rPr>
              <a:t> to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spc="-5" dirty="0" smtClean="0">
                <a:latin typeface="Times New Roman"/>
                <a:cs typeface="Times New Roman"/>
              </a:rPr>
              <a:t>the</a:t>
            </a:r>
            <a:r>
              <a:rPr lang="en-IN" sz="2400" i="1" spc="5" dirty="0">
                <a:latin typeface="Times New Roman"/>
                <a:cs typeface="Times New Roman"/>
              </a:rPr>
              <a:t> </a:t>
            </a:r>
            <a:r>
              <a:rPr sz="2400" i="1" spc="-10" dirty="0" smtClean="0">
                <a:latin typeface="Times New Roman"/>
                <a:cs typeface="Times New Roman"/>
              </a:rPr>
              <a:t>problem</a:t>
            </a:r>
            <a:r>
              <a:rPr sz="2400" spc="-10" dirty="0">
                <a:latin typeface="Times New Roman"/>
                <a:cs typeface="Times New Roman"/>
              </a:rPr>
              <a:t>. </a:t>
            </a:r>
            <a:r>
              <a:rPr sz="2400" spc="-434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In</a:t>
            </a:r>
            <a:r>
              <a:rPr sz="2400" spc="-15" dirty="0" smtClean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problems,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however,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path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goal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irrelevant.</a:t>
            </a: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12700" marR="125730">
              <a:lnSpc>
                <a:spcPts val="2160"/>
              </a:lnSpc>
              <a:spcBef>
                <a:spcPts val="1764"/>
              </a:spcBef>
            </a:pPr>
            <a:r>
              <a:rPr sz="2400" spc="5" dirty="0">
                <a:latin typeface="Times New Roman"/>
                <a:cs typeface="Times New Roman"/>
              </a:rPr>
              <a:t>If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i="1" spc="5" dirty="0">
                <a:latin typeface="Times New Roman"/>
                <a:cs typeface="Times New Roman"/>
              </a:rPr>
              <a:t>the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path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b="1" i="1" spc="10" dirty="0">
                <a:latin typeface="Times New Roman"/>
                <a:cs typeface="Times New Roman"/>
              </a:rPr>
              <a:t>to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i="1" spc="5" dirty="0">
                <a:latin typeface="Times New Roman"/>
                <a:cs typeface="Times New Roman"/>
              </a:rPr>
              <a:t>the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i="1" spc="5" dirty="0">
                <a:latin typeface="Times New Roman"/>
                <a:cs typeface="Times New Roman"/>
              </a:rPr>
              <a:t>goal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does</a:t>
            </a:r>
            <a:r>
              <a:rPr sz="2400" b="1" i="1" spc="-30" dirty="0">
                <a:latin typeface="Times New Roman"/>
                <a:cs typeface="Times New Roman"/>
              </a:rPr>
              <a:t> </a:t>
            </a:r>
            <a:r>
              <a:rPr sz="2400" b="1" i="1" spc="5" dirty="0">
                <a:latin typeface="Times New Roman"/>
                <a:cs typeface="Times New Roman"/>
              </a:rPr>
              <a:t>not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matter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we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might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consider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algorithms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</a:t>
            </a:r>
            <a:r>
              <a:rPr sz="2400" spc="5" dirty="0">
                <a:latin typeface="Times New Roman"/>
                <a:cs typeface="Times New Roman"/>
              </a:rPr>
              <a:t> not </a:t>
            </a:r>
            <a:r>
              <a:rPr sz="2400" spc="-484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worry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about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paths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all.</a:t>
            </a:r>
            <a:endParaRPr sz="2400" dirty="0">
              <a:latin typeface="Times New Roman"/>
              <a:cs typeface="Times New Roman"/>
            </a:endParaRPr>
          </a:p>
          <a:p>
            <a:pPr marL="576580">
              <a:lnSpc>
                <a:spcPct val="100000"/>
              </a:lnSpc>
              <a:spcBef>
                <a:spcPts val="1530"/>
              </a:spcBef>
            </a:pPr>
            <a:r>
              <a:rPr sz="2400" b="1" dirty="0">
                <a:latin typeface="Times New Roman"/>
                <a:cs typeface="Times New Roman"/>
              </a:rPr>
              <a:t>local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search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 smtClean="0">
                <a:latin typeface="Times New Roman"/>
                <a:cs typeface="Times New Roman"/>
              </a:rPr>
              <a:t>algorithms</a:t>
            </a:r>
            <a:r>
              <a:rPr lang="en-IN" sz="2400" b="1" spc="-5" dirty="0" smtClean="0">
                <a:latin typeface="Times New Roman"/>
                <a:cs typeface="Times New Roman"/>
              </a:rPr>
              <a:t/>
            </a:r>
            <a:br>
              <a:rPr lang="en-IN" sz="2400" b="1" spc="-5" dirty="0" smtClean="0">
                <a:latin typeface="Times New Roman"/>
                <a:cs typeface="Times New Roman"/>
              </a:rPr>
            </a:br>
            <a:endParaRPr lang="en-IN" sz="2400" b="1" spc="-5" dirty="0" smtClean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5715" y="593893"/>
            <a:ext cx="4061968" cy="492443"/>
          </a:xfrm>
        </p:spPr>
        <p:txBody>
          <a:bodyPr/>
          <a:lstStyle/>
          <a:p>
            <a:r>
              <a:rPr lang="en-IN" dirty="0" smtClean="0"/>
              <a:t>Use case of SA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1416050"/>
            <a:ext cx="8305800" cy="586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8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l="15083" t="8175" r="17221" b="569"/>
          <a:stretch/>
        </p:blipFill>
        <p:spPr>
          <a:xfrm>
            <a:off x="168872" y="120650"/>
            <a:ext cx="10359428" cy="725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2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6695" y="802936"/>
            <a:ext cx="229235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Local</a:t>
            </a:r>
            <a:r>
              <a:rPr spc="-75" dirty="0"/>
              <a:t> </a:t>
            </a:r>
            <a:r>
              <a:rPr spc="-10" dirty="0"/>
              <a:t>Search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500" y="1949450"/>
            <a:ext cx="60960" cy="6400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500" y="2623057"/>
            <a:ext cx="60960" cy="640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500" y="3299714"/>
            <a:ext cx="60960" cy="640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460" y="4845050"/>
            <a:ext cx="60960" cy="640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2900" y="5922338"/>
            <a:ext cx="60959" cy="6400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89304" y="1720850"/>
            <a:ext cx="9404096" cy="5237972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45720">
              <a:lnSpc>
                <a:spcPts val="2160"/>
              </a:lnSpc>
              <a:spcBef>
                <a:spcPts val="385"/>
              </a:spcBef>
            </a:pPr>
            <a:r>
              <a:rPr sz="2000" b="1" spc="5" dirty="0">
                <a:latin typeface="Times New Roman"/>
                <a:cs typeface="Times New Roman"/>
              </a:rPr>
              <a:t>Local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search</a:t>
            </a:r>
            <a:r>
              <a:rPr sz="2000" b="1" spc="-5" dirty="0">
                <a:latin typeface="Times New Roman"/>
                <a:cs typeface="Times New Roman"/>
              </a:rPr>
              <a:t> algorithms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 </a:t>
            </a:r>
            <a:r>
              <a:rPr sz="2000" i="1" dirty="0">
                <a:latin typeface="Times New Roman"/>
                <a:cs typeface="Times New Roman"/>
              </a:rPr>
              <a:t>single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15" dirty="0">
                <a:latin typeface="Times New Roman"/>
                <a:cs typeface="Times New Roman"/>
              </a:rPr>
              <a:t>current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node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generally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move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neighbors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5" dirty="0">
                <a:latin typeface="Times New Roman"/>
                <a:cs typeface="Times New Roman"/>
              </a:rPr>
              <a:t> node.</a:t>
            </a:r>
            <a:endParaRPr sz="2000" dirty="0">
              <a:latin typeface="Times New Roman"/>
              <a:cs typeface="Times New Roman"/>
            </a:endParaRPr>
          </a:p>
          <a:p>
            <a:pPr marL="12700" marR="71120">
              <a:lnSpc>
                <a:spcPts val="2160"/>
              </a:lnSpc>
              <a:spcBef>
                <a:spcPts val="985"/>
              </a:spcBef>
            </a:pPr>
            <a:r>
              <a:rPr sz="2000" b="1" spc="5" dirty="0">
                <a:latin typeface="Times New Roman"/>
                <a:cs typeface="Times New Roman"/>
              </a:rPr>
              <a:t>Local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search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algorithms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up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completeness</a:t>
            </a:r>
            <a:r>
              <a:rPr sz="2000" b="1" i="1" spc="-6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and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optimality</a:t>
            </a:r>
            <a:r>
              <a:rPr sz="2000" b="1" i="1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interest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improving</a:t>
            </a:r>
            <a:r>
              <a:rPr sz="2000" b="1" i="1" spc="-4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time </a:t>
            </a:r>
            <a:r>
              <a:rPr sz="2000" b="1" i="1" spc="-484" dirty="0">
                <a:latin typeface="Times New Roman"/>
                <a:cs typeface="Times New Roman"/>
              </a:rPr>
              <a:t> </a:t>
            </a:r>
            <a:r>
              <a:rPr sz="2000" b="1" i="1" spc="5" dirty="0">
                <a:latin typeface="Times New Roman"/>
                <a:cs typeface="Times New Roman"/>
              </a:rPr>
              <a:t>and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space</a:t>
            </a:r>
            <a:r>
              <a:rPr sz="2000" b="1" i="1" spc="-3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complexity</a:t>
            </a:r>
            <a:r>
              <a:rPr sz="2000" spc="-5" dirty="0">
                <a:latin typeface="Times New Roman"/>
                <a:cs typeface="Times New Roman"/>
              </a:rPr>
              <a:t>?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000" spc="5" dirty="0">
                <a:latin typeface="Times New Roman"/>
                <a:cs typeface="Times New Roman"/>
              </a:rPr>
              <a:t>Although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local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search </a:t>
            </a:r>
            <a:r>
              <a:rPr sz="2000" b="1" spc="-5" dirty="0">
                <a:latin typeface="Times New Roman"/>
                <a:cs typeface="Times New Roman"/>
              </a:rPr>
              <a:t>algorithms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systematic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they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have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two</a:t>
            </a:r>
            <a:r>
              <a:rPr sz="2000" b="1" i="1" spc="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key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advantages</a:t>
            </a:r>
            <a:r>
              <a:rPr sz="2000" dirty="0">
                <a:latin typeface="Times New Roman"/>
                <a:cs typeface="Times New Roman"/>
              </a:rPr>
              <a:t>:</a:t>
            </a:r>
          </a:p>
          <a:p>
            <a:pPr marL="698500" indent="-457200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697865" algn="l"/>
                <a:tab pos="698500" algn="l"/>
              </a:tabLst>
            </a:pP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very</a:t>
            </a:r>
            <a:r>
              <a:rPr sz="2000" b="1" i="1" spc="-3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little </a:t>
            </a:r>
            <a:r>
              <a:rPr sz="2000" b="1" i="1" dirty="0">
                <a:latin typeface="Times New Roman"/>
                <a:cs typeface="Times New Roman"/>
              </a:rPr>
              <a:t>memory</a:t>
            </a:r>
            <a:r>
              <a:rPr sz="2000" b="1" i="1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(usually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constant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amount),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</a:p>
          <a:p>
            <a:pPr marL="698500" indent="-457200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697865" algn="l"/>
                <a:tab pos="698500" algn="l"/>
              </a:tabLst>
            </a:pP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often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reasonable</a:t>
            </a:r>
            <a:r>
              <a:rPr sz="2000" b="1" i="1" spc="-4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solutions</a:t>
            </a:r>
            <a:r>
              <a:rPr sz="2000" b="1" i="1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large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infinite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(continuous)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spaces.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70485" marR="561340">
              <a:lnSpc>
                <a:spcPts val="2160"/>
              </a:lnSpc>
            </a:pPr>
            <a:r>
              <a:rPr sz="2000" spc="5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addition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finding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goals,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local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search</a:t>
            </a:r>
            <a:r>
              <a:rPr sz="2000" b="1" spc="-5" dirty="0">
                <a:latin typeface="Times New Roman"/>
                <a:cs typeface="Times New Roman"/>
              </a:rPr>
              <a:t> algorithms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useful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solving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pure </a:t>
            </a:r>
            <a:r>
              <a:rPr sz="2000" b="1" spc="-5" dirty="0">
                <a:latin typeface="Times New Roman"/>
                <a:cs typeface="Times New Roman"/>
              </a:rPr>
              <a:t>optimization 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problems</a:t>
            </a:r>
            <a:r>
              <a:rPr sz="2000" spc="-10" dirty="0">
                <a:latin typeface="Times New Roman"/>
                <a:cs typeface="Times New Roman"/>
              </a:rPr>
              <a:t>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aim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to</a:t>
            </a:r>
            <a:r>
              <a:rPr sz="2000" b="1" i="1" spc="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find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spc="5" dirty="0">
                <a:latin typeface="Times New Roman"/>
                <a:cs typeface="Times New Roman"/>
              </a:rPr>
              <a:t>the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best</a:t>
            </a:r>
            <a:r>
              <a:rPr sz="2000" b="1" i="1" spc="-3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state </a:t>
            </a:r>
            <a:r>
              <a:rPr sz="2000" dirty="0">
                <a:latin typeface="Times New Roman"/>
                <a:cs typeface="Times New Roman"/>
              </a:rPr>
              <a:t>according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objective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function</a:t>
            </a:r>
            <a:r>
              <a:rPr sz="2000" dirty="0">
                <a:latin typeface="Times New Roman"/>
                <a:cs typeface="Times New Roman"/>
              </a:rPr>
              <a:t>.</a:t>
            </a:r>
          </a:p>
          <a:p>
            <a:pPr marL="527685">
              <a:lnSpc>
                <a:spcPct val="100000"/>
              </a:lnSpc>
              <a:spcBef>
                <a:spcPts val="235"/>
              </a:spcBef>
            </a:pPr>
            <a:r>
              <a:rPr sz="2000" spc="5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optimization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problems,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i="1" spc="5" dirty="0">
                <a:latin typeface="Times New Roman"/>
                <a:cs typeface="Times New Roman"/>
              </a:rPr>
              <a:t>the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path</a:t>
            </a:r>
            <a:r>
              <a:rPr sz="2000" b="1" i="1" spc="-35" dirty="0">
                <a:latin typeface="Times New Roman"/>
                <a:cs typeface="Times New Roman"/>
              </a:rPr>
              <a:t> </a:t>
            </a:r>
            <a:r>
              <a:rPr sz="2000" b="1" i="1" spc="10" dirty="0">
                <a:latin typeface="Times New Roman"/>
                <a:cs typeface="Times New Roman"/>
              </a:rPr>
              <a:t>to</a:t>
            </a:r>
            <a:r>
              <a:rPr sz="2000" b="1" i="1" spc="-40" dirty="0">
                <a:latin typeface="Times New Roman"/>
                <a:cs typeface="Times New Roman"/>
              </a:rPr>
              <a:t> </a:t>
            </a:r>
            <a:r>
              <a:rPr sz="2000" b="1" i="1" spc="5" dirty="0">
                <a:latin typeface="Times New Roman"/>
                <a:cs typeface="Times New Roman"/>
              </a:rPr>
              <a:t>goal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b="1" i="1" spc="10" dirty="0">
                <a:latin typeface="Times New Roman"/>
                <a:cs typeface="Times New Roman"/>
              </a:rPr>
              <a:t>is</a:t>
            </a:r>
            <a:r>
              <a:rPr sz="2000" b="1" i="1" spc="-3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irrelevant</a:t>
            </a:r>
            <a:r>
              <a:rPr sz="2000" b="1" i="1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i="1" spc="5" dirty="0">
                <a:latin typeface="Times New Roman"/>
                <a:cs typeface="Times New Roman"/>
              </a:rPr>
              <a:t>the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spc="5" dirty="0">
                <a:latin typeface="Times New Roman"/>
                <a:cs typeface="Times New Roman"/>
              </a:rPr>
              <a:t>goal</a:t>
            </a:r>
            <a:r>
              <a:rPr sz="2000" b="1" i="1" spc="-5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state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itself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spc="10" dirty="0">
                <a:latin typeface="Times New Roman"/>
                <a:cs typeface="Times New Roman"/>
              </a:rPr>
              <a:t>is</a:t>
            </a:r>
            <a:r>
              <a:rPr sz="2000" b="1" i="1" spc="-3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the</a:t>
            </a:r>
            <a:r>
              <a:rPr sz="2000" b="1" i="1" spc="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solution.</a:t>
            </a:r>
            <a:endParaRPr sz="2000" dirty="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  <a:spcBef>
                <a:spcPts val="265"/>
              </a:spcBef>
            </a:pPr>
            <a:r>
              <a:rPr sz="2000" spc="5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some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optimization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problems,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00" dirty="0">
                <a:latin typeface="Times New Roman"/>
                <a:cs typeface="Times New Roman"/>
              </a:rPr>
              <a:t> </a:t>
            </a:r>
            <a:r>
              <a:rPr sz="2000" b="1" i="1" spc="5" dirty="0">
                <a:latin typeface="Times New Roman"/>
                <a:cs typeface="Times New Roman"/>
              </a:rPr>
              <a:t>goal</a:t>
            </a:r>
            <a:r>
              <a:rPr sz="2000" b="1" i="1" spc="-50" dirty="0">
                <a:latin typeface="Times New Roman"/>
                <a:cs typeface="Times New Roman"/>
              </a:rPr>
              <a:t> </a:t>
            </a:r>
            <a:r>
              <a:rPr sz="2000" b="1" i="1" spc="10" dirty="0">
                <a:latin typeface="Times New Roman"/>
                <a:cs typeface="Times New Roman"/>
              </a:rPr>
              <a:t>is</a:t>
            </a:r>
            <a:r>
              <a:rPr sz="2000" b="1" i="1" spc="-30" dirty="0">
                <a:latin typeface="Times New Roman"/>
                <a:cs typeface="Times New Roman"/>
              </a:rPr>
              <a:t> </a:t>
            </a:r>
            <a:r>
              <a:rPr sz="2000" b="1" i="1" spc="5" dirty="0">
                <a:latin typeface="Times New Roman"/>
                <a:cs typeface="Times New Roman"/>
              </a:rPr>
              <a:t>not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known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i="1" spc="5" dirty="0">
                <a:latin typeface="Times New Roman"/>
                <a:cs typeface="Times New Roman"/>
              </a:rPr>
              <a:t>the</a:t>
            </a:r>
            <a:r>
              <a:rPr sz="2000" b="1" i="1" dirty="0">
                <a:latin typeface="Times New Roman"/>
                <a:cs typeface="Times New Roman"/>
              </a:rPr>
              <a:t> aim</a:t>
            </a:r>
            <a:r>
              <a:rPr sz="2000" b="1" i="1" spc="-55" dirty="0">
                <a:latin typeface="Times New Roman"/>
                <a:cs typeface="Times New Roman"/>
              </a:rPr>
              <a:t> </a:t>
            </a:r>
            <a:r>
              <a:rPr sz="2000" b="1" i="1" spc="10" dirty="0">
                <a:latin typeface="Times New Roman"/>
                <a:cs typeface="Times New Roman"/>
              </a:rPr>
              <a:t>is</a:t>
            </a:r>
            <a:r>
              <a:rPr sz="2000" b="1" i="1" spc="-30" dirty="0">
                <a:latin typeface="Times New Roman"/>
                <a:cs typeface="Times New Roman"/>
              </a:rPr>
              <a:t> </a:t>
            </a:r>
            <a:r>
              <a:rPr sz="2000" b="1" i="1" spc="10" dirty="0">
                <a:latin typeface="Times New Roman"/>
                <a:cs typeface="Times New Roman"/>
              </a:rPr>
              <a:t>to</a:t>
            </a:r>
            <a:r>
              <a:rPr sz="2000" b="1" i="1" spc="-40" dirty="0">
                <a:latin typeface="Times New Roman"/>
                <a:cs typeface="Times New Roman"/>
              </a:rPr>
              <a:t> </a:t>
            </a:r>
            <a:r>
              <a:rPr sz="2000" b="1" i="1" spc="5" dirty="0">
                <a:latin typeface="Times New Roman"/>
                <a:cs typeface="Times New Roman"/>
              </a:rPr>
              <a:t>find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b="1" i="1" spc="5" dirty="0">
                <a:latin typeface="Times New Roman"/>
                <a:cs typeface="Times New Roman"/>
              </a:rPr>
              <a:t>the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best</a:t>
            </a:r>
            <a:r>
              <a:rPr sz="2000" b="1" i="1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state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2900" y="6445250"/>
            <a:ext cx="60959" cy="64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501" y="758486"/>
            <a:ext cx="7391400" cy="50718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IN" dirty="0"/>
              <a:t> </a:t>
            </a:r>
            <a:r>
              <a:rPr lang="en-IN" dirty="0" smtClean="0"/>
              <a:t>A one-dimensional state- space landscape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82956" y="1538117"/>
            <a:ext cx="7914005" cy="122682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000" spc="-70" dirty="0">
                <a:latin typeface="Times New Roman"/>
                <a:cs typeface="Times New Roman"/>
              </a:rPr>
              <a:t>To</a:t>
            </a:r>
            <a:r>
              <a:rPr sz="2000" dirty="0">
                <a:latin typeface="Times New Roman"/>
                <a:cs typeface="Times New Roman"/>
              </a:rPr>
              <a:t> understand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local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search,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 </a:t>
            </a:r>
            <a:r>
              <a:rPr sz="2000" dirty="0">
                <a:latin typeface="Times New Roman"/>
                <a:cs typeface="Times New Roman"/>
              </a:rPr>
              <a:t>is  useful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consider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i="1" spc="-5" dirty="0">
                <a:latin typeface="Times New Roman"/>
                <a:cs typeface="Times New Roman"/>
              </a:rPr>
              <a:t>state-space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landscape.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aim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highest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peak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-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global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maximum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000" spc="-5" dirty="0">
                <a:latin typeface="Times New Roman"/>
                <a:cs typeface="Times New Roman"/>
              </a:rPr>
              <a:t>Hill-climbing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search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modifies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current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improve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1776983"/>
            <a:ext cx="60960" cy="640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2176272"/>
            <a:ext cx="60960" cy="640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1" y="3037379"/>
            <a:ext cx="7937500" cy="43268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2578607"/>
            <a:ext cx="60960" cy="64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ts val="3710"/>
              </a:lnSpc>
              <a:spcBef>
                <a:spcPts val="114"/>
              </a:spcBef>
            </a:pPr>
            <a:r>
              <a:rPr dirty="0"/>
              <a:t>Hill</a:t>
            </a:r>
            <a:r>
              <a:rPr spc="-30" dirty="0"/>
              <a:t> </a:t>
            </a:r>
            <a:r>
              <a:rPr spc="-5" dirty="0"/>
              <a:t>Climbing</a:t>
            </a:r>
            <a:r>
              <a:rPr spc="-50" dirty="0"/>
              <a:t> </a:t>
            </a:r>
            <a:r>
              <a:rPr spc="-10" dirty="0"/>
              <a:t>Search</a:t>
            </a:r>
          </a:p>
          <a:p>
            <a:pPr algn="ctr">
              <a:lnSpc>
                <a:spcPts val="2750"/>
              </a:lnSpc>
            </a:pPr>
            <a:r>
              <a:rPr sz="2400" i="1" spc="-5" dirty="0">
                <a:latin typeface="Times New Roman"/>
                <a:cs typeface="Times New Roman"/>
              </a:rPr>
              <a:t>(Steepest</a:t>
            </a:r>
            <a:r>
              <a:rPr sz="2400" i="1" spc="-12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Ascent/Descent)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1905000"/>
            <a:ext cx="60960" cy="6400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448" y="2508504"/>
            <a:ext cx="54864" cy="579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448" y="2816351"/>
            <a:ext cx="54864" cy="579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448" y="3127248"/>
            <a:ext cx="54864" cy="579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448" y="3438144"/>
            <a:ext cx="54864" cy="579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62911" y="3389376"/>
            <a:ext cx="5794248" cy="20726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3822191"/>
            <a:ext cx="60960" cy="640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4495800"/>
            <a:ext cx="60960" cy="6400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4898135"/>
            <a:ext cx="60960" cy="6400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448" y="5501640"/>
            <a:ext cx="54864" cy="5791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82956" y="1758213"/>
            <a:ext cx="10328910" cy="42227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459105">
              <a:lnSpc>
                <a:spcPts val="2160"/>
              </a:lnSpc>
              <a:spcBef>
                <a:spcPts val="385"/>
              </a:spcBef>
            </a:pPr>
            <a:r>
              <a:rPr sz="2000" spc="10" dirty="0">
                <a:latin typeface="Times New Roman"/>
                <a:cs typeface="Times New Roman"/>
              </a:rPr>
              <a:t>At </a:t>
            </a:r>
            <a:r>
              <a:rPr sz="2000" spc="-5" dirty="0">
                <a:latin typeface="Times New Roman"/>
                <a:cs typeface="Times New Roman"/>
              </a:rPr>
              <a:t>each iteration,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b="1" spc="-5" dirty="0">
                <a:latin typeface="Times New Roman"/>
                <a:cs typeface="Times New Roman"/>
              </a:rPr>
              <a:t>hill-climbing </a:t>
            </a:r>
            <a:r>
              <a:rPr sz="2000" b="1" spc="-10" dirty="0">
                <a:latin typeface="Times New Roman"/>
                <a:cs typeface="Times New Roman"/>
              </a:rPr>
              <a:t>search </a:t>
            </a:r>
            <a:r>
              <a:rPr sz="2000" b="1" dirty="0">
                <a:latin typeface="Times New Roman"/>
                <a:cs typeface="Times New Roman"/>
              </a:rPr>
              <a:t>algorithm </a:t>
            </a:r>
            <a:r>
              <a:rPr sz="2000" spc="-5" dirty="0">
                <a:latin typeface="Times New Roman"/>
                <a:cs typeface="Times New Roman"/>
              </a:rPr>
              <a:t>moves </a:t>
            </a:r>
            <a:r>
              <a:rPr sz="2000" dirty="0">
                <a:latin typeface="Times New Roman"/>
                <a:cs typeface="Times New Roman"/>
              </a:rPr>
              <a:t>to the </a:t>
            </a:r>
            <a:r>
              <a:rPr sz="2000" b="1" i="1" spc="-5" dirty="0">
                <a:latin typeface="Times New Roman"/>
                <a:cs typeface="Times New Roman"/>
              </a:rPr>
              <a:t>best </a:t>
            </a:r>
            <a:r>
              <a:rPr sz="2000" b="1" i="1" dirty="0">
                <a:latin typeface="Times New Roman"/>
                <a:cs typeface="Times New Roman"/>
              </a:rPr>
              <a:t>successor </a:t>
            </a:r>
            <a:r>
              <a:rPr sz="2000" spc="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b="1" i="1" spc="-5" dirty="0">
                <a:latin typeface="Times New Roman"/>
                <a:cs typeface="Times New Roman"/>
              </a:rPr>
              <a:t>current </a:t>
            </a:r>
            <a:r>
              <a:rPr sz="2000" b="1" i="1" spc="-484" dirty="0">
                <a:latin typeface="Times New Roman"/>
                <a:cs typeface="Times New Roman"/>
              </a:rPr>
              <a:t> </a:t>
            </a:r>
            <a:r>
              <a:rPr sz="2000" b="1" i="1" spc="5" dirty="0">
                <a:latin typeface="Times New Roman"/>
                <a:cs typeface="Times New Roman"/>
              </a:rPr>
              <a:t>node</a:t>
            </a:r>
            <a:r>
              <a:rPr sz="2000" b="1" i="1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according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an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objective</a:t>
            </a:r>
            <a:r>
              <a:rPr sz="2000" b="1" i="1" spc="-5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function.</a:t>
            </a:r>
            <a:endParaRPr sz="2000" dirty="0">
              <a:latin typeface="Times New Roman"/>
              <a:cs typeface="Times New Roman"/>
            </a:endParaRPr>
          </a:p>
          <a:p>
            <a:pPr marL="469900" marR="577215">
              <a:lnSpc>
                <a:spcPct val="112200"/>
              </a:lnSpc>
            </a:pPr>
            <a:r>
              <a:rPr sz="1800" dirty="0">
                <a:latin typeface="Times New Roman"/>
                <a:cs typeface="Times New Roman"/>
              </a:rPr>
              <a:t>Best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successor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successor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with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best </a:t>
            </a:r>
            <a:r>
              <a:rPr sz="1800" dirty="0">
                <a:latin typeface="Times New Roman"/>
                <a:cs typeface="Times New Roman"/>
              </a:rPr>
              <a:t>value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(highest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or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lowest)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according</a:t>
            </a:r>
            <a:r>
              <a:rPr sz="1800" dirty="0">
                <a:latin typeface="Times New Roman"/>
                <a:cs typeface="Times New Roman"/>
              </a:rPr>
              <a:t> to </a:t>
            </a:r>
            <a:r>
              <a:rPr sz="1800" spc="-5" dirty="0">
                <a:latin typeface="Times New Roman"/>
                <a:cs typeface="Times New Roman"/>
              </a:rPr>
              <a:t>an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objective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function.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no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successors</a:t>
            </a:r>
            <a:r>
              <a:rPr sz="1800" dirty="0">
                <a:latin typeface="Times New Roman"/>
                <a:cs typeface="Times New Roman"/>
              </a:rPr>
              <a:t> have</a:t>
            </a:r>
            <a:r>
              <a:rPr sz="1800" spc="-5" dirty="0">
                <a:latin typeface="Times New Roman"/>
                <a:cs typeface="Times New Roman"/>
              </a:rPr>
              <a:t> better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value </a:t>
            </a:r>
            <a:r>
              <a:rPr sz="1800" dirty="0">
                <a:latin typeface="Times New Roman"/>
                <a:cs typeface="Times New Roman"/>
              </a:rPr>
              <a:t>than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dirty="0">
                <a:latin typeface="Times New Roman"/>
                <a:cs typeface="Times New Roman"/>
              </a:rPr>
              <a:t> current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value,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returns.</a:t>
            </a:r>
          </a:p>
          <a:p>
            <a:pPr marL="469900" marR="5675630">
              <a:lnSpc>
                <a:spcPct val="113300"/>
              </a:lnSpc>
            </a:pP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10" dirty="0">
                <a:latin typeface="Times New Roman"/>
                <a:cs typeface="Times New Roman"/>
              </a:rPr>
              <a:t>moves </a:t>
            </a:r>
            <a:r>
              <a:rPr sz="1800" dirty="0">
                <a:latin typeface="Times New Roman"/>
                <a:cs typeface="Times New Roman"/>
              </a:rPr>
              <a:t>in direction </a:t>
            </a:r>
            <a:r>
              <a:rPr sz="1800" spc="5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uphill </a:t>
            </a:r>
            <a:r>
              <a:rPr sz="1800" dirty="0">
                <a:latin typeface="Times New Roman"/>
                <a:cs typeface="Times New Roman"/>
              </a:rPr>
              <a:t>(hill </a:t>
            </a:r>
            <a:r>
              <a:rPr sz="1800" spc="-5" dirty="0">
                <a:latin typeface="Times New Roman"/>
                <a:cs typeface="Times New Roman"/>
              </a:rPr>
              <a:t>climbing).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terminates</a:t>
            </a:r>
            <a:endParaRPr sz="1800" dirty="0">
              <a:latin typeface="Times New Roman"/>
              <a:cs typeface="Times New Roman"/>
            </a:endParaRPr>
          </a:p>
          <a:p>
            <a:pPr marL="12700" marR="377825">
              <a:lnSpc>
                <a:spcPts val="2160"/>
              </a:lnSpc>
              <a:spcBef>
                <a:spcPts val="1035"/>
              </a:spcBef>
            </a:pPr>
            <a:r>
              <a:rPr sz="2000" dirty="0">
                <a:latin typeface="Times New Roman"/>
                <a:cs typeface="Times New Roman"/>
              </a:rPr>
              <a:t>The algorithm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does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maintain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search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tree,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structure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for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current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node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only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record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value </a:t>
            </a:r>
            <a:r>
              <a:rPr sz="2000" spc="-10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objective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function.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000" b="1" spc="-5" dirty="0">
                <a:latin typeface="Times New Roman"/>
                <a:cs typeface="Times New Roman"/>
              </a:rPr>
              <a:t>Hill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climbing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look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ahead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beyond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immediate</a:t>
            </a:r>
            <a:r>
              <a:rPr sz="2000" dirty="0">
                <a:latin typeface="Times New Roman"/>
                <a:cs typeface="Times New Roman"/>
              </a:rPr>
              <a:t> neighbors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current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state.</a:t>
            </a:r>
          </a:p>
          <a:p>
            <a:pPr marL="12700" marR="5080">
              <a:lnSpc>
                <a:spcPts val="2160"/>
              </a:lnSpc>
              <a:spcBef>
                <a:spcPts val="1040"/>
              </a:spcBef>
            </a:pPr>
            <a:r>
              <a:rPr sz="2000" b="1" spc="-5" dirty="0">
                <a:latin typeface="Times New Roman"/>
                <a:cs typeface="Times New Roman"/>
              </a:rPr>
              <a:t>Hill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climbing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sometimes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called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greedy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local</a:t>
            </a:r>
            <a:r>
              <a:rPr sz="2000" b="1" i="1" spc="-2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search</a:t>
            </a:r>
            <a:r>
              <a:rPr sz="2000" b="1" i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because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grabs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good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neighbor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state without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thinking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ahead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about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where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5" dirty="0">
                <a:latin typeface="Times New Roman"/>
                <a:cs typeface="Times New Roman"/>
              </a:rPr>
              <a:t>go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next.</a:t>
            </a:r>
            <a:endParaRPr sz="20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</a:pPr>
            <a:r>
              <a:rPr sz="1800" spc="-5" dirty="0">
                <a:latin typeface="Times New Roman"/>
                <a:cs typeface="Times New Roman"/>
              </a:rPr>
              <a:t>Greedy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algorithms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often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perform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quite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well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1800" spc="-5" dirty="0">
                <a:latin typeface="Times New Roman"/>
                <a:cs typeface="Times New Roman"/>
              </a:rPr>
              <a:t>Hill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climbing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often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makes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rapid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progress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toward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solution.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448" y="5812535"/>
            <a:ext cx="54864" cy="57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796" t="5632" r="22208" b="14506"/>
          <a:stretch/>
        </p:blipFill>
        <p:spPr>
          <a:xfrm>
            <a:off x="165099" y="26306"/>
            <a:ext cx="10398839" cy="753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8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900" y="654050"/>
            <a:ext cx="6851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5" dirty="0">
                <a:solidFill>
                  <a:srgbClr val="3333CC"/>
                </a:solidFill>
                <a:latin typeface="Comic Sans MS"/>
                <a:cs typeface="Comic Sans MS"/>
              </a:rPr>
              <a:t>Variants</a:t>
            </a:r>
            <a:r>
              <a:rPr sz="3600" b="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600" b="0" spc="-5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3600" b="0" spc="-3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600" b="0" spc="-5" dirty="0">
                <a:solidFill>
                  <a:srgbClr val="3333CC"/>
                </a:solidFill>
                <a:latin typeface="Comic Sans MS"/>
                <a:cs typeface="Comic Sans MS"/>
              </a:rPr>
              <a:t>Hill</a:t>
            </a:r>
            <a:r>
              <a:rPr sz="3600" b="0" spc="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600" b="0" dirty="0">
                <a:solidFill>
                  <a:srgbClr val="3333CC"/>
                </a:solidFill>
                <a:latin typeface="Comic Sans MS"/>
                <a:cs typeface="Comic Sans MS"/>
              </a:rPr>
              <a:t>Climbing</a:t>
            </a:r>
            <a:r>
              <a:rPr sz="3600" b="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3600" b="0" spc="-5" dirty="0">
                <a:solidFill>
                  <a:srgbClr val="3333CC"/>
                </a:solidFill>
                <a:latin typeface="Comic Sans MS"/>
                <a:cs typeface="Comic Sans MS"/>
              </a:rPr>
              <a:t>Search</a:t>
            </a:r>
            <a:endParaRPr sz="3600" dirty="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1452" y="1720850"/>
            <a:ext cx="8416545" cy="50180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3695" marR="5080" indent="-341630" algn="just">
              <a:lnSpc>
                <a:spcPct val="100000"/>
              </a:lnSpc>
              <a:spcBef>
                <a:spcPts val="90"/>
              </a:spcBef>
              <a:buSzPct val="90000"/>
              <a:buFont typeface="Comic Sans MS"/>
              <a:buChar char="•"/>
              <a:tabLst>
                <a:tab pos="354330" algn="l"/>
              </a:tabLst>
            </a:pPr>
            <a:r>
              <a:rPr sz="2400" b="1" spc="-10" dirty="0">
                <a:latin typeface="Calibri"/>
                <a:cs typeface="Calibri"/>
              </a:rPr>
              <a:t>Simple Hill </a:t>
            </a:r>
            <a:r>
              <a:rPr sz="2400" b="1" spc="-5" dirty="0">
                <a:latin typeface="Calibri"/>
                <a:cs typeface="Calibri"/>
              </a:rPr>
              <a:t>climbing : </a:t>
            </a:r>
            <a:r>
              <a:rPr sz="2400" spc="-5" dirty="0">
                <a:latin typeface="Calibri"/>
                <a:cs typeface="Calibri"/>
              </a:rPr>
              <a:t>It examines the neighboring nodes </a:t>
            </a:r>
            <a:r>
              <a:rPr sz="2400" spc="5" dirty="0">
                <a:latin typeface="Calibri"/>
                <a:cs typeface="Calibri"/>
              </a:rPr>
              <a:t>one </a:t>
            </a:r>
            <a:r>
              <a:rPr sz="2400" dirty="0">
                <a:latin typeface="Calibri"/>
                <a:cs typeface="Calibri"/>
              </a:rPr>
              <a:t>by one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 selects the first </a:t>
            </a:r>
            <a:r>
              <a:rPr sz="2400" dirty="0">
                <a:latin typeface="Calibri"/>
                <a:cs typeface="Calibri"/>
              </a:rPr>
              <a:t>neighboring node </a:t>
            </a:r>
            <a:r>
              <a:rPr sz="2400" spc="-10" dirty="0">
                <a:latin typeface="Calibri"/>
                <a:cs typeface="Calibri"/>
              </a:rPr>
              <a:t>which </a:t>
            </a:r>
            <a:r>
              <a:rPr sz="2400" spc="-5" dirty="0">
                <a:latin typeface="Calibri"/>
                <a:cs typeface="Calibri"/>
              </a:rPr>
              <a:t>optimizes </a:t>
            </a:r>
            <a:r>
              <a:rPr sz="2400" spc="5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current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cost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next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node.</a:t>
            </a:r>
            <a:endParaRPr sz="2400" dirty="0">
              <a:latin typeface="Calibri"/>
              <a:cs typeface="Calibri"/>
            </a:endParaRPr>
          </a:p>
          <a:p>
            <a:pPr marL="353695" marR="5715" indent="-341630" algn="just">
              <a:lnSpc>
                <a:spcPct val="100000"/>
              </a:lnSpc>
              <a:spcBef>
                <a:spcPts val="385"/>
              </a:spcBef>
              <a:buSzPct val="90000"/>
              <a:buFont typeface="Comic Sans MS"/>
              <a:buChar char="•"/>
              <a:tabLst>
                <a:tab pos="354330" algn="l"/>
              </a:tabLst>
            </a:pPr>
            <a:r>
              <a:rPr sz="2400" b="1" spc="-5" dirty="0">
                <a:latin typeface="Calibri"/>
                <a:cs typeface="Calibri"/>
              </a:rPr>
              <a:t>Steepest-Ascent </a:t>
            </a:r>
            <a:r>
              <a:rPr sz="2400" b="1" spc="-10" dirty="0">
                <a:latin typeface="Calibri"/>
                <a:cs typeface="Calibri"/>
              </a:rPr>
              <a:t>Hill </a:t>
            </a:r>
            <a:r>
              <a:rPr sz="2400" b="1" spc="-5" dirty="0">
                <a:latin typeface="Calibri"/>
                <a:cs typeface="Calibri"/>
              </a:rPr>
              <a:t>climbing : </a:t>
            </a:r>
            <a:r>
              <a:rPr sz="2400" spc="-5" dirty="0">
                <a:latin typeface="Calibri"/>
                <a:cs typeface="Calibri"/>
              </a:rPr>
              <a:t>It first examines all the </a:t>
            </a:r>
            <a:r>
              <a:rPr sz="2400" dirty="0">
                <a:latin typeface="Calibri"/>
                <a:cs typeface="Calibri"/>
              </a:rPr>
              <a:t>neighboring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nodes and then </a:t>
            </a:r>
            <a:r>
              <a:rPr sz="2400" dirty="0">
                <a:latin typeface="Calibri"/>
                <a:cs typeface="Calibri"/>
              </a:rPr>
              <a:t>selects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node </a:t>
            </a:r>
            <a:r>
              <a:rPr sz="2400" spc="-5" dirty="0" smtClean="0">
                <a:latin typeface="Calibri"/>
                <a:cs typeface="Calibri"/>
              </a:rPr>
              <a:t>closest</a:t>
            </a:r>
            <a:r>
              <a:rPr lang="en-IN" sz="2400" spc="550" dirty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the solution </a:t>
            </a:r>
            <a:r>
              <a:rPr sz="2400" spc="-10" dirty="0">
                <a:latin typeface="Calibri"/>
                <a:cs typeface="Calibri"/>
              </a:rPr>
              <a:t>state </a:t>
            </a:r>
            <a:r>
              <a:rPr sz="2400" spc="5" dirty="0">
                <a:latin typeface="Calibri"/>
                <a:cs typeface="Calibri"/>
              </a:rPr>
              <a:t>as 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next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node.</a:t>
            </a:r>
            <a:endParaRPr sz="2400" dirty="0">
              <a:latin typeface="Calibri"/>
              <a:cs typeface="Calibri"/>
            </a:endParaRPr>
          </a:p>
          <a:p>
            <a:pPr marL="353695" marR="5080" indent="-341630" algn="just">
              <a:lnSpc>
                <a:spcPct val="100000"/>
              </a:lnSpc>
              <a:spcBef>
                <a:spcPts val="409"/>
              </a:spcBef>
              <a:buSzPct val="90000"/>
              <a:buFont typeface="Comic Sans MS"/>
              <a:buChar char="•"/>
              <a:tabLst>
                <a:tab pos="354330" algn="l"/>
                <a:tab pos="3636645" algn="l"/>
                <a:tab pos="5212080" algn="l"/>
              </a:tabLst>
            </a:pPr>
            <a:r>
              <a:rPr sz="2400" b="1" spc="-5" dirty="0">
                <a:latin typeface="Calibri"/>
                <a:cs typeface="Calibri"/>
              </a:rPr>
              <a:t>Stochastic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hill climbing : </a:t>
            </a:r>
            <a:r>
              <a:rPr sz="2400" spc="-5" dirty="0">
                <a:latin typeface="Calibri"/>
                <a:cs typeface="Calibri"/>
              </a:rPr>
              <a:t>It does </a:t>
            </a:r>
            <a:r>
              <a:rPr sz="2400" dirty="0">
                <a:latin typeface="Calibri"/>
                <a:cs typeface="Calibri"/>
              </a:rPr>
              <a:t>not </a:t>
            </a:r>
            <a:r>
              <a:rPr sz="2400" spc="-10" dirty="0">
                <a:latin typeface="Calibri"/>
                <a:cs typeface="Calibri"/>
              </a:rPr>
              <a:t>examine</a:t>
            </a:r>
            <a:r>
              <a:rPr sz="2400" spc="-5" dirty="0">
                <a:latin typeface="Calibri"/>
                <a:cs typeface="Calibri"/>
              </a:rPr>
              <a:t> all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neighboring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nodes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before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deciding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which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to</a:t>
            </a:r>
            <a:r>
              <a:rPr lang="en-IN" sz="2400" spc="-5" dirty="0" smtClean="0">
                <a:latin typeface="Calibri"/>
                <a:cs typeface="Calibri"/>
              </a:rPr>
              <a:t> </a:t>
            </a:r>
            <a:r>
              <a:rPr sz="2400" spc="-10" dirty="0" smtClean="0">
                <a:latin typeface="Calibri"/>
                <a:cs typeface="Calibri"/>
              </a:rPr>
              <a:t>select</a:t>
            </a:r>
            <a:r>
              <a:rPr sz="2400" spc="-5" dirty="0" smtClean="0">
                <a:latin typeface="Calibri"/>
                <a:cs typeface="Calibri"/>
              </a:rPr>
              <a:t>.</a:t>
            </a:r>
            <a:r>
              <a:rPr lang="en-IN" sz="2400" spc="-5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latin typeface="Calibri"/>
                <a:cs typeface="Calibri"/>
              </a:rPr>
              <a:t>It</a:t>
            </a:r>
            <a:r>
              <a:rPr sz="2400" spc="45" dirty="0" smtClean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just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selects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 </a:t>
            </a:r>
            <a:r>
              <a:rPr sz="2400" spc="-4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neighboring </a:t>
            </a:r>
            <a:r>
              <a:rPr sz="2400" dirty="0">
                <a:latin typeface="Calibri"/>
                <a:cs typeface="Calibri"/>
              </a:rPr>
              <a:t>node </a:t>
            </a:r>
            <a:r>
              <a:rPr sz="2400" spc="-5" dirty="0">
                <a:latin typeface="Calibri"/>
                <a:cs typeface="Calibri"/>
              </a:rPr>
              <a:t>at random and decides (based on the amount of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improvement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4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	neighbor)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whether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move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 </a:t>
            </a:r>
            <a:r>
              <a:rPr sz="2400" spc="-4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neighbor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examine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another</a:t>
            </a:r>
            <a:r>
              <a:rPr sz="2400" spc="-5" dirty="0" smtClean="0">
                <a:latin typeface="Calibri"/>
                <a:cs typeface="Calibri"/>
              </a:rPr>
              <a:t>.</a:t>
            </a:r>
            <a:endParaRPr lang="en-IN" sz="2400" spc="-5" dirty="0" smtClean="0">
              <a:latin typeface="Calibri"/>
              <a:cs typeface="Calibri"/>
            </a:endParaRPr>
          </a:p>
          <a:p>
            <a:pPr marL="353695" marR="5080" indent="-341630" algn="just">
              <a:spcBef>
                <a:spcPts val="409"/>
              </a:spcBef>
              <a:buSzPct val="90000"/>
              <a:buFont typeface="Comic Sans MS"/>
              <a:buChar char="•"/>
              <a:tabLst>
                <a:tab pos="354330" algn="l"/>
                <a:tab pos="3636645" algn="l"/>
                <a:tab pos="5212080" algn="l"/>
              </a:tabLst>
            </a:pPr>
            <a:r>
              <a:rPr lang="en-US" sz="2400" b="1" spc="-5" dirty="0">
                <a:latin typeface="Calibri"/>
                <a:cs typeface="Calibri"/>
              </a:rPr>
              <a:t>Random-restart hill </a:t>
            </a:r>
            <a:r>
              <a:rPr lang="en-US" sz="2400" b="1" spc="-5" dirty="0">
                <a:latin typeface="Calibri"/>
                <a:cs typeface="Calibri"/>
              </a:rPr>
              <a:t>climbing: </a:t>
            </a:r>
            <a:r>
              <a:rPr lang="en-US" sz="2400" dirty="0">
                <a:latin typeface="Calibri"/>
                <a:cs typeface="Calibri"/>
              </a:rPr>
              <a:t>It adopts the well-known adage, </a:t>
            </a:r>
            <a:r>
              <a:rPr lang="en-US" sz="2400" b="1" i="1" dirty="0">
                <a:solidFill>
                  <a:srgbClr val="C00000"/>
                </a:solidFill>
                <a:latin typeface="Calibri"/>
                <a:cs typeface="Calibri"/>
              </a:rPr>
              <a:t>“If at ﬁrst you don’t succeed, try, try again.” </a:t>
            </a:r>
            <a:endParaRPr sz="2400" b="1" i="1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715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6403" y="758486"/>
            <a:ext cx="3701415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Hill</a:t>
            </a:r>
            <a:r>
              <a:rPr spc="-30" dirty="0"/>
              <a:t> </a:t>
            </a:r>
            <a:r>
              <a:rPr spc="-5" dirty="0"/>
              <a:t>Climbing</a:t>
            </a:r>
            <a:r>
              <a:rPr spc="-50" dirty="0"/>
              <a:t> </a:t>
            </a:r>
            <a:r>
              <a:rPr spc="-10" dirty="0"/>
              <a:t>Search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1905000"/>
            <a:ext cx="60960" cy="6400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448" y="2508504"/>
            <a:ext cx="54864" cy="579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3136392"/>
            <a:ext cx="60960" cy="640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448" y="3739896"/>
            <a:ext cx="54864" cy="5791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82956" y="1758213"/>
            <a:ext cx="10282555" cy="2461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14"/>
              </a:spcBef>
            </a:pPr>
            <a:r>
              <a:rPr sz="2000" spc="10" dirty="0">
                <a:latin typeface="Times New Roman"/>
                <a:cs typeface="Times New Roman"/>
              </a:rPr>
              <a:t>A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local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maximum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peak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each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neighboring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but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lower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b="1" spc="5" dirty="0">
                <a:latin typeface="Times New Roman"/>
                <a:cs typeface="Times New Roman"/>
              </a:rPr>
              <a:t>global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maximum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469900" marR="16510">
              <a:lnSpc>
                <a:spcPts val="1939"/>
              </a:lnSpc>
              <a:spcBef>
                <a:spcPts val="545"/>
              </a:spcBef>
            </a:pPr>
            <a:r>
              <a:rPr sz="1800" spc="-5" dirty="0">
                <a:latin typeface="Times New Roman"/>
                <a:cs typeface="Times New Roman"/>
              </a:rPr>
              <a:t>Hill-climbing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algorithms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reach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vicinity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local</a:t>
            </a:r>
            <a:r>
              <a:rPr sz="1800" spc="-5" dirty="0">
                <a:latin typeface="Times New Roman"/>
                <a:cs typeface="Times New Roman"/>
              </a:rPr>
              <a:t> maximum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will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be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drawn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upward toward</a:t>
            </a:r>
            <a:r>
              <a:rPr sz="1800" dirty="0">
                <a:latin typeface="Times New Roman"/>
                <a:cs typeface="Times New Roman"/>
              </a:rPr>
              <a:t> the </a:t>
            </a:r>
            <a:r>
              <a:rPr sz="1800" spc="-5" dirty="0">
                <a:latin typeface="Times New Roman"/>
                <a:cs typeface="Times New Roman"/>
              </a:rPr>
              <a:t>peak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but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will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then</a:t>
            </a:r>
            <a:r>
              <a:rPr sz="1800" spc="-10" dirty="0">
                <a:latin typeface="Times New Roman"/>
                <a:cs typeface="Times New Roman"/>
              </a:rPr>
              <a:t> be</a:t>
            </a:r>
            <a:r>
              <a:rPr sz="1800" spc="-5" dirty="0">
                <a:latin typeface="Times New Roman"/>
                <a:cs typeface="Times New Roman"/>
              </a:rPr>
              <a:t> stuck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with </a:t>
            </a:r>
            <a:r>
              <a:rPr sz="1800" spc="-5" dirty="0">
                <a:latin typeface="Times New Roman"/>
                <a:cs typeface="Times New Roman"/>
              </a:rPr>
              <a:t>nowhere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else </a:t>
            </a:r>
            <a:r>
              <a:rPr sz="1800" spc="-10" dirty="0">
                <a:latin typeface="Times New Roman"/>
                <a:cs typeface="Times New Roman"/>
              </a:rPr>
              <a:t>to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2160"/>
              </a:lnSpc>
              <a:spcBef>
                <a:spcPts val="980"/>
              </a:spcBef>
            </a:pPr>
            <a:r>
              <a:rPr sz="2000" spc="10" dirty="0">
                <a:latin typeface="Times New Roman"/>
                <a:cs typeface="Times New Roman"/>
              </a:rPr>
              <a:t>A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plateau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flat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area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state-space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landscape.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flat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local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maximum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from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uphill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exit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exists,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shoulder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from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progress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possible.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</a:pP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hill-climbing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search</a:t>
            </a:r>
            <a:r>
              <a:rPr sz="1800" spc="-5" dirty="0">
                <a:latin typeface="Times New Roman"/>
                <a:cs typeface="Times New Roman"/>
              </a:rPr>
              <a:t> might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get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lost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on</a:t>
            </a:r>
            <a:r>
              <a:rPr sz="1800" spc="-5" dirty="0">
                <a:latin typeface="Times New Roman"/>
                <a:cs typeface="Times New Roman"/>
              </a:rPr>
              <a:t> the</a:t>
            </a:r>
            <a:r>
              <a:rPr sz="1800" dirty="0">
                <a:latin typeface="Times New Roman"/>
                <a:cs typeface="Times New Roman"/>
              </a:rPr>
              <a:t> plateau.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sz="1800" b="1" spc="-5" dirty="0">
                <a:latin typeface="Times New Roman"/>
                <a:cs typeface="Times New Roman"/>
              </a:rPr>
              <a:t>Random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sideways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moves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escape </a:t>
            </a:r>
            <a:r>
              <a:rPr sz="1800" spc="-5" dirty="0">
                <a:latin typeface="Times New Roman"/>
                <a:cs typeface="Times New Roman"/>
              </a:rPr>
              <a:t>from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shoulders</a:t>
            </a:r>
            <a:r>
              <a:rPr sz="1800" b="1" i="1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but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loop </a:t>
            </a:r>
            <a:r>
              <a:rPr sz="1800" dirty="0">
                <a:latin typeface="Times New Roman"/>
                <a:cs typeface="Times New Roman"/>
              </a:rPr>
              <a:t>forever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on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flat</a:t>
            </a:r>
            <a:r>
              <a:rPr sz="1800" b="1" i="1" spc="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maxima.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9352" y="4437888"/>
            <a:ext cx="5197348" cy="292176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448" y="4050791"/>
            <a:ext cx="54864" cy="57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4964" y="548639"/>
            <a:ext cx="383095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Hill</a:t>
            </a:r>
            <a:r>
              <a:rPr spc="-25" dirty="0"/>
              <a:t> </a:t>
            </a:r>
            <a:r>
              <a:rPr spc="-10" dirty="0"/>
              <a:t>climbing</a:t>
            </a:r>
            <a:r>
              <a:rPr spc="10" dirty="0"/>
              <a:t> </a:t>
            </a:r>
            <a:r>
              <a:rPr spc="-1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89760" y="1445260"/>
            <a:ext cx="6215380" cy="4612005"/>
            <a:chOff x="1889760" y="1445260"/>
            <a:chExt cx="6215380" cy="46120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9760" y="1445260"/>
              <a:ext cx="1926336" cy="46116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7624" y="3210052"/>
              <a:ext cx="1207007" cy="28468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33616" y="1484883"/>
              <a:ext cx="1183005" cy="1140460"/>
            </a:xfrm>
            <a:custGeom>
              <a:avLst/>
              <a:gdLst/>
              <a:ahLst/>
              <a:cxnLst/>
              <a:rect l="l" t="t" r="r" b="b"/>
              <a:pathLst>
                <a:path w="1183004" h="1140460">
                  <a:moveTo>
                    <a:pt x="1182624" y="0"/>
                  </a:moveTo>
                  <a:lnTo>
                    <a:pt x="1152144" y="0"/>
                  </a:lnTo>
                  <a:lnTo>
                    <a:pt x="1152144" y="27432"/>
                  </a:lnTo>
                  <a:lnTo>
                    <a:pt x="1152144" y="356616"/>
                  </a:lnTo>
                  <a:lnTo>
                    <a:pt x="1146048" y="356616"/>
                  </a:lnTo>
                  <a:lnTo>
                    <a:pt x="1146048" y="405384"/>
                  </a:lnTo>
                  <a:lnTo>
                    <a:pt x="1146048" y="734568"/>
                  </a:lnTo>
                  <a:lnTo>
                    <a:pt x="1136904" y="734568"/>
                  </a:lnTo>
                  <a:lnTo>
                    <a:pt x="1136904" y="783336"/>
                  </a:lnTo>
                  <a:lnTo>
                    <a:pt x="1136904" y="1112520"/>
                  </a:lnTo>
                  <a:lnTo>
                    <a:pt x="786384" y="1112520"/>
                  </a:lnTo>
                  <a:lnTo>
                    <a:pt x="786384" y="783336"/>
                  </a:lnTo>
                  <a:lnTo>
                    <a:pt x="1136904" y="783336"/>
                  </a:lnTo>
                  <a:lnTo>
                    <a:pt x="1136904" y="734568"/>
                  </a:lnTo>
                  <a:lnTo>
                    <a:pt x="795528" y="734568"/>
                  </a:lnTo>
                  <a:lnTo>
                    <a:pt x="795528" y="405384"/>
                  </a:lnTo>
                  <a:lnTo>
                    <a:pt x="1146048" y="405384"/>
                  </a:lnTo>
                  <a:lnTo>
                    <a:pt x="1146048" y="356616"/>
                  </a:lnTo>
                  <a:lnTo>
                    <a:pt x="801624" y="356616"/>
                  </a:lnTo>
                  <a:lnTo>
                    <a:pt x="801624" y="27432"/>
                  </a:lnTo>
                  <a:lnTo>
                    <a:pt x="1152144" y="27432"/>
                  </a:lnTo>
                  <a:lnTo>
                    <a:pt x="1152144" y="0"/>
                  </a:lnTo>
                  <a:lnTo>
                    <a:pt x="801624" y="0"/>
                  </a:lnTo>
                  <a:lnTo>
                    <a:pt x="774192" y="0"/>
                  </a:lnTo>
                  <a:lnTo>
                    <a:pt x="774192" y="27432"/>
                  </a:lnTo>
                  <a:lnTo>
                    <a:pt x="774192" y="356616"/>
                  </a:lnTo>
                  <a:lnTo>
                    <a:pt x="765048" y="356616"/>
                  </a:lnTo>
                  <a:lnTo>
                    <a:pt x="765048" y="405384"/>
                  </a:lnTo>
                  <a:lnTo>
                    <a:pt x="765048" y="734568"/>
                  </a:lnTo>
                  <a:lnTo>
                    <a:pt x="758952" y="734568"/>
                  </a:lnTo>
                  <a:lnTo>
                    <a:pt x="758952" y="783336"/>
                  </a:lnTo>
                  <a:lnTo>
                    <a:pt x="758952" y="1112520"/>
                  </a:lnTo>
                  <a:lnTo>
                    <a:pt x="408432" y="1112520"/>
                  </a:lnTo>
                  <a:lnTo>
                    <a:pt x="408432" y="783336"/>
                  </a:lnTo>
                  <a:lnTo>
                    <a:pt x="758952" y="783336"/>
                  </a:lnTo>
                  <a:lnTo>
                    <a:pt x="758952" y="734568"/>
                  </a:lnTo>
                  <a:lnTo>
                    <a:pt x="414528" y="734568"/>
                  </a:lnTo>
                  <a:lnTo>
                    <a:pt x="414528" y="405384"/>
                  </a:lnTo>
                  <a:lnTo>
                    <a:pt x="765048" y="405384"/>
                  </a:lnTo>
                  <a:lnTo>
                    <a:pt x="765048" y="356616"/>
                  </a:lnTo>
                  <a:lnTo>
                    <a:pt x="423672" y="356616"/>
                  </a:lnTo>
                  <a:lnTo>
                    <a:pt x="423672" y="27432"/>
                  </a:lnTo>
                  <a:lnTo>
                    <a:pt x="774192" y="27432"/>
                  </a:lnTo>
                  <a:lnTo>
                    <a:pt x="774192" y="0"/>
                  </a:lnTo>
                  <a:lnTo>
                    <a:pt x="423672" y="0"/>
                  </a:lnTo>
                  <a:lnTo>
                    <a:pt x="393192" y="0"/>
                  </a:lnTo>
                  <a:lnTo>
                    <a:pt x="393192" y="27432"/>
                  </a:lnTo>
                  <a:lnTo>
                    <a:pt x="393192" y="356616"/>
                  </a:lnTo>
                  <a:lnTo>
                    <a:pt x="387096" y="356616"/>
                  </a:lnTo>
                  <a:lnTo>
                    <a:pt x="387096" y="405384"/>
                  </a:lnTo>
                  <a:lnTo>
                    <a:pt x="387096" y="734568"/>
                  </a:lnTo>
                  <a:lnTo>
                    <a:pt x="377952" y="734568"/>
                  </a:lnTo>
                  <a:lnTo>
                    <a:pt x="377952" y="783336"/>
                  </a:lnTo>
                  <a:lnTo>
                    <a:pt x="377952" y="1112520"/>
                  </a:lnTo>
                  <a:lnTo>
                    <a:pt x="27432" y="1112520"/>
                  </a:lnTo>
                  <a:lnTo>
                    <a:pt x="27432" y="783336"/>
                  </a:lnTo>
                  <a:lnTo>
                    <a:pt x="377952" y="783336"/>
                  </a:lnTo>
                  <a:lnTo>
                    <a:pt x="377952" y="734568"/>
                  </a:lnTo>
                  <a:lnTo>
                    <a:pt x="36576" y="734568"/>
                  </a:lnTo>
                  <a:lnTo>
                    <a:pt x="36576" y="405384"/>
                  </a:lnTo>
                  <a:lnTo>
                    <a:pt x="387096" y="405384"/>
                  </a:lnTo>
                  <a:lnTo>
                    <a:pt x="387096" y="356616"/>
                  </a:lnTo>
                  <a:lnTo>
                    <a:pt x="42672" y="356616"/>
                  </a:lnTo>
                  <a:lnTo>
                    <a:pt x="42672" y="27432"/>
                  </a:lnTo>
                  <a:lnTo>
                    <a:pt x="393192" y="27432"/>
                  </a:lnTo>
                  <a:lnTo>
                    <a:pt x="393192" y="0"/>
                  </a:lnTo>
                  <a:lnTo>
                    <a:pt x="15240" y="0"/>
                  </a:lnTo>
                  <a:lnTo>
                    <a:pt x="15240" y="377952"/>
                  </a:lnTo>
                  <a:lnTo>
                    <a:pt x="6096" y="377952"/>
                  </a:lnTo>
                  <a:lnTo>
                    <a:pt x="6096" y="755904"/>
                  </a:lnTo>
                  <a:lnTo>
                    <a:pt x="0" y="755904"/>
                  </a:lnTo>
                  <a:lnTo>
                    <a:pt x="0" y="1139952"/>
                  </a:lnTo>
                  <a:lnTo>
                    <a:pt x="1167384" y="1139952"/>
                  </a:lnTo>
                  <a:lnTo>
                    <a:pt x="1167384" y="1127760"/>
                  </a:lnTo>
                  <a:lnTo>
                    <a:pt x="1167384" y="1112520"/>
                  </a:lnTo>
                  <a:lnTo>
                    <a:pt x="1167384" y="783336"/>
                  </a:lnTo>
                  <a:lnTo>
                    <a:pt x="1167384" y="771144"/>
                  </a:lnTo>
                  <a:lnTo>
                    <a:pt x="1167384" y="762000"/>
                  </a:lnTo>
                  <a:lnTo>
                    <a:pt x="1173480" y="762000"/>
                  </a:lnTo>
                  <a:lnTo>
                    <a:pt x="1173480" y="384048"/>
                  </a:lnTo>
                  <a:lnTo>
                    <a:pt x="1182624" y="384048"/>
                  </a:lnTo>
                  <a:lnTo>
                    <a:pt x="1182624" y="368808"/>
                  </a:lnTo>
                  <a:lnTo>
                    <a:pt x="1182624" y="356616"/>
                  </a:lnTo>
                  <a:lnTo>
                    <a:pt x="1182624" y="27432"/>
                  </a:lnTo>
                  <a:lnTo>
                    <a:pt x="1182624" y="12192"/>
                  </a:lnTo>
                  <a:lnTo>
                    <a:pt x="11826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348219" y="147827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4139" y="1459991"/>
            <a:ext cx="2004060" cy="114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377825" algn="l"/>
                <a:tab pos="758825" algn="l"/>
              </a:tabLst>
            </a:pPr>
            <a:r>
              <a:rPr sz="2400" dirty="0">
                <a:latin typeface="Times New Roman"/>
                <a:cs typeface="Times New Roman"/>
              </a:rPr>
              <a:t>2	8	3</a:t>
            </a:r>
            <a:endParaRPr sz="2400">
              <a:latin typeface="Times New Roman"/>
              <a:cs typeface="Times New Roman"/>
            </a:endParaRPr>
          </a:p>
          <a:p>
            <a:pPr marR="13970" algn="r">
              <a:lnSpc>
                <a:spcPct val="100000"/>
              </a:lnSpc>
              <a:spcBef>
                <a:spcPts val="95"/>
              </a:spcBef>
              <a:tabLst>
                <a:tab pos="1057275" algn="l"/>
                <a:tab pos="1438275" algn="l"/>
                <a:tab pos="1816100" algn="l"/>
              </a:tabLst>
            </a:pPr>
            <a:r>
              <a:rPr sz="2400" spc="-5" dirty="0">
                <a:latin typeface="Times New Roman"/>
                <a:cs typeface="Times New Roman"/>
              </a:rPr>
              <a:t>st</a:t>
            </a:r>
            <a:r>
              <a:rPr sz="2400" spc="-10" dirty="0">
                <a:latin typeface="Times New Roman"/>
                <a:cs typeface="Times New Roman"/>
              </a:rPr>
              <a:t>ar</a:t>
            </a:r>
            <a:r>
              <a:rPr sz="2400" dirty="0">
                <a:latin typeface="Times New Roman"/>
                <a:cs typeface="Times New Roman"/>
              </a:rPr>
              <a:t>t	1	6	4</a:t>
            </a:r>
            <a:endParaRPr sz="2400">
              <a:latin typeface="Times New Roman"/>
              <a:cs typeface="Times New Roman"/>
            </a:endParaRPr>
          </a:p>
          <a:p>
            <a:pPr marR="20320" algn="r">
              <a:lnSpc>
                <a:spcPct val="100000"/>
              </a:lnSpc>
              <a:spcBef>
                <a:spcPts val="95"/>
              </a:spcBef>
              <a:tabLst>
                <a:tab pos="758825" algn="l"/>
              </a:tabLst>
            </a:pPr>
            <a:r>
              <a:rPr sz="2400" dirty="0">
                <a:latin typeface="Times New Roman"/>
                <a:cs typeface="Times New Roman"/>
              </a:rPr>
              <a:t>7	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16828" y="1898903"/>
            <a:ext cx="546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015226" y="3249336"/>
          <a:ext cx="1823720" cy="28186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0"/>
                <a:gridCol w="378460"/>
                <a:gridCol w="382905"/>
                <a:gridCol w="749935"/>
              </a:tblGrid>
              <a:tr h="379083">
                <a:tc>
                  <a:txBody>
                    <a:bodyPr/>
                    <a:lstStyle/>
                    <a:p>
                      <a:pPr marL="46990">
                        <a:lnSpc>
                          <a:spcPts val="278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62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78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77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78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278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780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400" spc="-3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spc="-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52272">
                <a:tc>
                  <a:txBody>
                    <a:bodyPr/>
                    <a:lstStyle/>
                    <a:p>
                      <a:pPr marL="31750">
                        <a:lnSpc>
                          <a:spcPts val="278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78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ts val="278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6659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05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60985" marB="0"/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222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825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85571">
                <a:tc>
                  <a:txBody>
                    <a:bodyPr/>
                    <a:lstStyle/>
                    <a:p>
                      <a:pPr marL="61594">
                        <a:lnSpc>
                          <a:spcPts val="28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28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ts val="28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720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400" spc="-3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spc="-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57747">
                <a:tc>
                  <a:txBody>
                    <a:bodyPr/>
                    <a:lstStyle/>
                    <a:p>
                      <a:pPr marL="52705">
                        <a:lnSpc>
                          <a:spcPts val="271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ts val="271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271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6967219" y="1499615"/>
            <a:ext cx="1851660" cy="1147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  <a:tabLst>
                <a:tab pos="789305" algn="l"/>
              </a:tabLst>
            </a:pPr>
            <a:r>
              <a:rPr sz="2400" dirty="0">
                <a:latin typeface="Times New Roman"/>
                <a:cs typeface="Times New Roman"/>
              </a:rPr>
              <a:t>1	3</a:t>
            </a:r>
            <a:endParaRPr sz="24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95"/>
              </a:spcBef>
              <a:tabLst>
                <a:tab pos="780415" algn="l"/>
                <a:tab pos="1210310" algn="l"/>
              </a:tabLst>
            </a:pPr>
            <a:r>
              <a:rPr sz="2400" dirty="0">
                <a:latin typeface="Times New Roman"/>
                <a:cs typeface="Times New Roman"/>
              </a:rPr>
              <a:t>8	4	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3065" algn="l"/>
                <a:tab pos="771525" algn="l"/>
              </a:tabLst>
            </a:pPr>
            <a:r>
              <a:rPr sz="2400" dirty="0">
                <a:latin typeface="Times New Roman"/>
                <a:cs typeface="Times New Roman"/>
              </a:rPr>
              <a:t>7	6	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36267" y="282854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81476" y="1938528"/>
            <a:ext cx="653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336545" y="2874433"/>
          <a:ext cx="2003425" cy="33733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375"/>
                <a:gridCol w="363855"/>
                <a:gridCol w="414020"/>
                <a:gridCol w="892175"/>
              </a:tblGrid>
              <a:tr h="34555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2620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56615">
                <a:tc>
                  <a:txBody>
                    <a:bodyPr/>
                    <a:lstStyle/>
                    <a:p>
                      <a:pPr marL="74295">
                        <a:lnSpc>
                          <a:spcPts val="268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268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268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87095">
                <a:tc>
                  <a:txBody>
                    <a:bodyPr/>
                    <a:lstStyle/>
                    <a:p>
                      <a:pPr marL="62230">
                        <a:lnSpc>
                          <a:spcPts val="285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82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2705"/>
                        </a:lnSpc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400" spc="-3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spc="-3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96824">
                <a:tc>
                  <a:txBody>
                    <a:bodyPr/>
                    <a:lstStyle/>
                    <a:p>
                      <a:pPr marL="55880">
                        <a:lnSpc>
                          <a:spcPts val="278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78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278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8732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10795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05410" marB="0"/>
                </a:tc>
              </a:tr>
              <a:tr h="377951">
                <a:tc>
                  <a:txBody>
                    <a:bodyPr/>
                    <a:lstStyle/>
                    <a:p>
                      <a:pPr marL="40640">
                        <a:lnSpc>
                          <a:spcPts val="279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79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279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536054">
                <a:tc>
                  <a:txBody>
                    <a:bodyPr/>
                    <a:lstStyle/>
                    <a:p>
                      <a:pPr marL="31750">
                        <a:lnSpc>
                          <a:spcPts val="276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ts val="276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76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20"/>
                        </a:lnSpc>
                        <a:spcBef>
                          <a:spcPts val="130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65100" marB="0"/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541780" y="455371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85764" y="276453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32047" y="5489955"/>
            <a:ext cx="713740" cy="350520"/>
          </a:xfrm>
          <a:custGeom>
            <a:avLst/>
            <a:gdLst/>
            <a:ahLst/>
            <a:cxnLst/>
            <a:rect l="l" t="t" r="r" b="b"/>
            <a:pathLst>
              <a:path w="713739" h="350520">
                <a:moveTo>
                  <a:pt x="643071" y="320153"/>
                </a:moveTo>
                <a:lnTo>
                  <a:pt x="627888" y="350520"/>
                </a:lnTo>
                <a:lnTo>
                  <a:pt x="713231" y="350520"/>
                </a:lnTo>
                <a:lnTo>
                  <a:pt x="694389" y="326136"/>
                </a:lnTo>
                <a:lnTo>
                  <a:pt x="655319" y="326136"/>
                </a:lnTo>
                <a:lnTo>
                  <a:pt x="643071" y="320153"/>
                </a:lnTo>
                <a:close/>
              </a:path>
              <a:path w="713739" h="350520">
                <a:moveTo>
                  <a:pt x="646119" y="314057"/>
                </a:moveTo>
                <a:lnTo>
                  <a:pt x="643071" y="320153"/>
                </a:lnTo>
                <a:lnTo>
                  <a:pt x="655319" y="326136"/>
                </a:lnTo>
                <a:lnTo>
                  <a:pt x="658367" y="320040"/>
                </a:lnTo>
                <a:lnTo>
                  <a:pt x="646119" y="314057"/>
                </a:lnTo>
                <a:close/>
              </a:path>
              <a:path w="713739" h="350520">
                <a:moveTo>
                  <a:pt x="661415" y="283464"/>
                </a:moveTo>
                <a:lnTo>
                  <a:pt x="646119" y="314057"/>
                </a:lnTo>
                <a:lnTo>
                  <a:pt x="658367" y="320040"/>
                </a:lnTo>
                <a:lnTo>
                  <a:pt x="655319" y="326136"/>
                </a:lnTo>
                <a:lnTo>
                  <a:pt x="694389" y="326136"/>
                </a:lnTo>
                <a:lnTo>
                  <a:pt x="661415" y="283464"/>
                </a:lnTo>
                <a:close/>
              </a:path>
              <a:path w="713739" h="350520">
                <a:moveTo>
                  <a:pt x="3048" y="0"/>
                </a:moveTo>
                <a:lnTo>
                  <a:pt x="0" y="6096"/>
                </a:lnTo>
                <a:lnTo>
                  <a:pt x="643071" y="320153"/>
                </a:lnTo>
                <a:lnTo>
                  <a:pt x="646119" y="314057"/>
                </a:lnTo>
                <a:lnTo>
                  <a:pt x="3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32048" y="2649219"/>
            <a:ext cx="3992879" cy="2880360"/>
          </a:xfrm>
          <a:custGeom>
            <a:avLst/>
            <a:gdLst/>
            <a:ahLst/>
            <a:cxnLst/>
            <a:rect l="l" t="t" r="r" b="b"/>
            <a:pathLst>
              <a:path w="3992879" h="2880360">
                <a:moveTo>
                  <a:pt x="3413760" y="2843784"/>
                </a:moveTo>
                <a:lnTo>
                  <a:pt x="3402025" y="2837688"/>
                </a:lnTo>
                <a:lnTo>
                  <a:pt x="3337560" y="2804160"/>
                </a:lnTo>
                <a:lnTo>
                  <a:pt x="3337560" y="2837688"/>
                </a:lnTo>
                <a:lnTo>
                  <a:pt x="0" y="2837688"/>
                </a:lnTo>
                <a:lnTo>
                  <a:pt x="0" y="2849880"/>
                </a:lnTo>
                <a:lnTo>
                  <a:pt x="3337560" y="2849880"/>
                </a:lnTo>
                <a:lnTo>
                  <a:pt x="3337560" y="2880360"/>
                </a:lnTo>
                <a:lnTo>
                  <a:pt x="3401060" y="2849880"/>
                </a:lnTo>
                <a:lnTo>
                  <a:pt x="3413760" y="2843784"/>
                </a:lnTo>
                <a:close/>
              </a:path>
              <a:path w="3992879" h="2880360">
                <a:moveTo>
                  <a:pt x="3928872" y="527304"/>
                </a:moveTo>
                <a:lnTo>
                  <a:pt x="2977438" y="346659"/>
                </a:lnTo>
                <a:lnTo>
                  <a:pt x="2977896" y="344424"/>
                </a:lnTo>
                <a:lnTo>
                  <a:pt x="2983992" y="313944"/>
                </a:lnTo>
                <a:lnTo>
                  <a:pt x="2901696" y="338328"/>
                </a:lnTo>
                <a:lnTo>
                  <a:pt x="2968752" y="390144"/>
                </a:lnTo>
                <a:lnTo>
                  <a:pt x="2975572" y="356031"/>
                </a:lnTo>
                <a:lnTo>
                  <a:pt x="3925824" y="536448"/>
                </a:lnTo>
                <a:lnTo>
                  <a:pt x="3928872" y="527304"/>
                </a:lnTo>
                <a:close/>
              </a:path>
              <a:path w="3992879" h="2880360">
                <a:moveTo>
                  <a:pt x="3992880" y="76200"/>
                </a:moveTo>
                <a:lnTo>
                  <a:pt x="3986530" y="64008"/>
                </a:lnTo>
                <a:lnTo>
                  <a:pt x="3953256" y="0"/>
                </a:lnTo>
                <a:lnTo>
                  <a:pt x="3916680" y="76200"/>
                </a:lnTo>
                <a:lnTo>
                  <a:pt x="3950208" y="76200"/>
                </a:lnTo>
                <a:lnTo>
                  <a:pt x="3950208" y="530352"/>
                </a:lnTo>
                <a:lnTo>
                  <a:pt x="3959352" y="530352"/>
                </a:lnTo>
                <a:lnTo>
                  <a:pt x="3959352" y="76200"/>
                </a:lnTo>
                <a:lnTo>
                  <a:pt x="399288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47291" y="5864352"/>
            <a:ext cx="629602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73736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f(n)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(number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tiles </a:t>
            </a:r>
            <a:r>
              <a:rPr sz="2400" b="1" dirty="0">
                <a:latin typeface="Times New Roman"/>
                <a:cs typeface="Times New Roman"/>
              </a:rPr>
              <a:t>out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place)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2811</TotalTime>
  <Words>1333</Words>
  <Application>Microsoft Office PowerPoint</Application>
  <PresentationFormat>Custom</PresentationFormat>
  <Paragraphs>376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Comic Sans MS</vt:lpstr>
      <vt:lpstr>Times New Roman</vt:lpstr>
      <vt:lpstr>Office Theme</vt:lpstr>
      <vt:lpstr>Local Search algorithms</vt:lpstr>
      <vt:lpstr>Local Search</vt:lpstr>
      <vt:lpstr>Local Search</vt:lpstr>
      <vt:lpstr> A one-dimensional state- space landscape</vt:lpstr>
      <vt:lpstr>Hill Climbing Search (Steepest Ascent/Descent)</vt:lpstr>
      <vt:lpstr>PowerPoint Presentation</vt:lpstr>
      <vt:lpstr>Variants of Hill Climbing Search</vt:lpstr>
      <vt:lpstr>Hill Climbing Search</vt:lpstr>
      <vt:lpstr>Hill climbing example</vt:lpstr>
      <vt:lpstr>Hill Climbing Example 8-puzzle</vt:lpstr>
      <vt:lpstr>Hill Climbing Example 8-puzzle</vt:lpstr>
      <vt:lpstr>Hill Climbing Example 8-puzzle</vt:lpstr>
      <vt:lpstr>Hill Climbing Example 8-puzzle: a solution case</vt:lpstr>
      <vt:lpstr>Hill Climbing Example 8-puzzle: stuck at local maximum</vt:lpstr>
      <vt:lpstr>PowerPoint Presentation</vt:lpstr>
      <vt:lpstr>Simulated Annealing</vt:lpstr>
      <vt:lpstr>PowerPoint Presentation</vt:lpstr>
      <vt:lpstr>PowerPoint Presentation</vt:lpstr>
      <vt:lpstr>PowerPoint Presentation</vt:lpstr>
      <vt:lpstr>Use case of SA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Search</dc:title>
  <dc:creator>Admin</dc:creator>
  <cp:lastModifiedBy>Admin</cp:lastModifiedBy>
  <cp:revision>39</cp:revision>
  <dcterms:created xsi:type="dcterms:W3CDTF">2022-08-31T05:35:58Z</dcterms:created>
  <dcterms:modified xsi:type="dcterms:W3CDTF">2024-02-05T17:34:34Z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2021-08-30T00:00:00Z</vt:filetime>
  </property>
  <property fmtid="{D5CDD505-2E9C-101B-9397-08002B2CF9AE}" pid="3" name="LastSaved">
    <vt:filetime>2022-08-31T00:00:00Z</vt:filetime>
  </property>
</Properties>
</file>